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7"/>
  </p:notesMasterIdLst>
  <p:handoutMasterIdLst>
    <p:handoutMasterId r:id="rId38"/>
  </p:handoutMasterIdLst>
  <p:sldIdLst>
    <p:sldId id="269" r:id="rId2"/>
    <p:sldId id="367" r:id="rId3"/>
    <p:sldId id="288" r:id="rId4"/>
    <p:sldId id="293" r:id="rId5"/>
    <p:sldId id="294" r:id="rId6"/>
    <p:sldId id="397" r:id="rId7"/>
    <p:sldId id="398" r:id="rId8"/>
    <p:sldId id="399" r:id="rId9"/>
    <p:sldId id="368" r:id="rId10"/>
    <p:sldId id="369" r:id="rId11"/>
    <p:sldId id="370" r:id="rId12"/>
    <p:sldId id="403" r:id="rId13"/>
    <p:sldId id="404" r:id="rId14"/>
    <p:sldId id="372" r:id="rId15"/>
    <p:sldId id="379" r:id="rId16"/>
    <p:sldId id="380" r:id="rId17"/>
    <p:sldId id="381" r:id="rId18"/>
    <p:sldId id="382" r:id="rId19"/>
    <p:sldId id="376" r:id="rId20"/>
    <p:sldId id="400" r:id="rId21"/>
    <p:sldId id="402" r:id="rId22"/>
    <p:sldId id="401" r:id="rId23"/>
    <p:sldId id="384" r:id="rId24"/>
    <p:sldId id="385" r:id="rId25"/>
    <p:sldId id="386" r:id="rId26"/>
    <p:sldId id="390" r:id="rId27"/>
    <p:sldId id="389" r:id="rId28"/>
    <p:sldId id="391" r:id="rId29"/>
    <p:sldId id="387" r:id="rId30"/>
    <p:sldId id="394" r:id="rId31"/>
    <p:sldId id="392" r:id="rId32"/>
    <p:sldId id="395" r:id="rId33"/>
    <p:sldId id="393" r:id="rId34"/>
    <p:sldId id="396" r:id="rId35"/>
    <p:sldId id="388" r:id="rId36"/>
  </p:sldIdLst>
  <p:sldSz cx="9144000" cy="6858000" type="screen4x3"/>
  <p:notesSz cx="6669088" cy="992822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C0C0"/>
    <a:srgbClr val="DDDDDD"/>
    <a:srgbClr val="969696"/>
    <a:srgbClr val="00FFCC"/>
    <a:srgbClr val="FFFF00"/>
    <a:srgbClr val="FF0000"/>
    <a:srgbClr val="008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3" d="100"/>
          <a:sy n="173" d="100"/>
        </p:scale>
        <p:origin x="117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3468" y="66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fld id="{3D8D1DAD-4F7F-411E-ACDA-CEEB32C0CFBE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928822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10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 b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31338"/>
            <a:ext cx="289083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 b="0"/>
            </a:lvl1pPr>
          </a:lstStyle>
          <a:p>
            <a:fld id="{66A7EBB5-1681-4135-874A-A7D20242496D}" type="slidenum">
              <a:rPr lang="pt-BR" altLang="en-US"/>
              <a:pPr/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29747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2B5B6C-CD85-4E91-8D82-B9160F0416B5}" type="slidenum">
              <a:rPr lang="pt-BR" altLang="en-US"/>
              <a:pPr/>
              <a:t>6</a:t>
            </a:fld>
            <a:endParaRPr lang="pt-BR" altLang="en-US"/>
          </a:p>
        </p:txBody>
      </p:sp>
      <p:sp>
        <p:nvSpPr>
          <p:cNvPr id="430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889000" y="4716463"/>
            <a:ext cx="48910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43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18AEE21-2F91-4F0E-8720-A5981B79750A}" type="slidenum">
              <a:rPr lang="pt-BR" altLang="en-US"/>
              <a:pPr/>
              <a:t>7</a:t>
            </a:fld>
            <a:endParaRPr lang="pt-BR" altLang="en-US"/>
          </a:p>
        </p:txBody>
      </p:sp>
      <p:sp>
        <p:nvSpPr>
          <p:cNvPr id="440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889000" y="4716463"/>
            <a:ext cx="4891088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26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EBAAE0F-2428-4621-ADA9-DF577C558C4D}" type="slidenum">
              <a:rPr lang="pt-BR" altLang="en-US"/>
              <a:pPr/>
              <a:t>8</a:t>
            </a:fld>
            <a:endParaRPr lang="pt-BR" altLang="en-US"/>
          </a:p>
        </p:txBody>
      </p:sp>
      <p:sp>
        <p:nvSpPr>
          <p:cNvPr id="450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852488" y="744538"/>
            <a:ext cx="4962525" cy="37211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889000" y="4716463"/>
            <a:ext cx="4889500" cy="446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39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4A2854B9-FDC1-4B02-8425-DA1AE881862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82166F96-D6AA-4FCB-9694-6D2AC215E9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8640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DBA68154-3537-4F95-BE87-617CC32C63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FF86A24E-D5B6-4741-97E7-D45525F96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59428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0" y="1887538"/>
            <a:ext cx="472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2976563" y="2990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pt-BR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04644136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231864795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4893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90600" y="271463"/>
            <a:ext cx="8077200" cy="719137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990600" y="1219200"/>
            <a:ext cx="3810000" cy="41910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0" y="1219200"/>
            <a:ext cx="3810000" cy="4191000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80876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78702645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82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66800"/>
            <a:ext cx="85344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 dirty="0"/>
              <a:t>Clique para editar os estilos do texto mestre</a:t>
            </a:r>
          </a:p>
          <a:p>
            <a:pPr lvl="1"/>
            <a:r>
              <a:rPr lang="pt-BR" altLang="en-US" dirty="0"/>
              <a:t>Segundo nível</a:t>
            </a:r>
          </a:p>
          <a:p>
            <a:pPr lvl="2"/>
            <a:r>
              <a:rPr lang="pt-BR" altLang="en-US" dirty="0"/>
              <a:t>Terceiro nível</a:t>
            </a:r>
          </a:p>
          <a:p>
            <a:pPr lvl="3"/>
            <a:r>
              <a:rPr lang="pt-BR" altLang="en-US" dirty="0"/>
              <a:t>Quarto nível</a:t>
            </a:r>
          </a:p>
          <a:p>
            <a:pPr lvl="4"/>
            <a:r>
              <a:rPr lang="pt-BR" altLang="en-US" dirty="0"/>
              <a:t>Quinto nível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0" y="50800"/>
            <a:ext cx="8258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9624907-B03A-4355-8A41-9FCAD6515278}" type="slidenum">
              <a:rPr lang="pt-BR" altLang="en-US" sz="1400">
                <a:latin typeface="Arial" panose="020B0604020202020204" pitchFamily="34" charset="0"/>
              </a:rPr>
              <a:pPr/>
              <a:t>‹nº›</a:t>
            </a:fld>
            <a:r>
              <a:rPr lang="pt-BR" altLang="en-US" sz="1400" dirty="0">
                <a:latin typeface="Arial" panose="020B0604020202020204" pitchFamily="34" charset="0"/>
              </a:rPr>
              <a:t> / 35</a:t>
            </a:r>
            <a:endParaRPr lang="pt-BR" altLang="en-US" sz="2400" b="0" dirty="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 flipH="1">
            <a:off x="0" y="914400"/>
            <a:ext cx="472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5" r:id="rId3"/>
    <p:sldLayoutId id="2147483706" r:id="rId4"/>
    <p:sldLayoutId id="2147483707" r:id="rId5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7" Type="http://schemas.openxmlformats.org/officeDocument/2006/relationships/image" Target="../media/image32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31.wmf"/><Relationship Id="rId4" Type="http://schemas.openxmlformats.org/officeDocument/2006/relationships/oleObject" Target="../embeddings/oleObject10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5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wmf"/><Relationship Id="rId4" Type="http://schemas.openxmlformats.org/officeDocument/2006/relationships/oleObject" Target="../embeddings/oleObject14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wmf"/><Relationship Id="rId4" Type="http://schemas.openxmlformats.org/officeDocument/2006/relationships/oleObject" Target="../embeddings/oleObject16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oleObject" Target="../embeddings/oleObject17.bin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590800"/>
            <a:ext cx="8229600" cy="2057400"/>
          </a:xfrm>
        </p:spPr>
        <p:txBody>
          <a:bodyPr/>
          <a:lstStyle/>
          <a:p>
            <a:r>
              <a:rPr lang="pt-BR" altLang="en-US" sz="4000" dirty="0"/>
              <a:t>Modelos de Comunicação Digital</a:t>
            </a:r>
            <a:endParaRPr lang="pt-BR" altLang="en-US" sz="4000" b="0" dirty="0"/>
          </a:p>
        </p:txBody>
      </p:sp>
      <p:sp>
        <p:nvSpPr>
          <p:cNvPr id="15363" name="Rectangle 5"/>
          <p:cNvSpPr>
            <a:spLocks noChangeArrowheads="1"/>
          </p:cNvSpPr>
          <p:nvPr/>
        </p:nvSpPr>
        <p:spPr bwMode="auto">
          <a:xfrm>
            <a:off x="-152400" y="3106738"/>
            <a:ext cx="185738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en-US" sz="2100" b="0">
                <a:solidFill>
                  <a:srgbClr val="000000"/>
                </a:solidFill>
              </a:rPr>
              <a:t> </a:t>
            </a:r>
            <a:endParaRPr lang="pt-BR" altLang="en-US"/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-152400" y="3124200"/>
            <a:ext cx="627063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 rot="-5400000">
            <a:off x="133350" y="3138488"/>
            <a:ext cx="185737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en-US" sz="2100">
                <a:solidFill>
                  <a:srgbClr val="003300"/>
                </a:solidFill>
              </a:rPr>
              <a:t> </a:t>
            </a:r>
            <a:endParaRPr lang="pt-BR" altLang="en-US"/>
          </a:p>
        </p:txBody>
      </p:sp>
      <p:sp>
        <p:nvSpPr>
          <p:cNvPr id="15366" name="Rectangle 10"/>
          <p:cNvSpPr>
            <a:spLocks noChangeArrowheads="1"/>
          </p:cNvSpPr>
          <p:nvPr/>
        </p:nvSpPr>
        <p:spPr bwMode="auto">
          <a:xfrm>
            <a:off x="838200" y="6858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pt-BR" altLang="en-US" sz="2400" dirty="0">
                <a:solidFill>
                  <a:srgbClr val="000099"/>
                </a:solidFill>
                <a:latin typeface="Arial" panose="020B0604020202020204" pitchFamily="34" charset="0"/>
              </a:rPr>
              <a:t>Organização e Arquitetura de Processadores</a:t>
            </a:r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5364088" y="4348179"/>
            <a:ext cx="3672409" cy="953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pt-BR" altLang="en-US" sz="1200" dirty="0">
                <a:latin typeface="Arial" panose="020B0604020202020204" pitchFamily="34" charset="0"/>
              </a:rPr>
              <a:t>Leituras Aconselhadas: </a:t>
            </a:r>
          </a:p>
          <a:p>
            <a:pPr algn="just"/>
            <a:r>
              <a:rPr lang="pt-BR" altLang="en-US" sz="1200" dirty="0">
                <a:latin typeface="Arial" panose="020B0604020202020204" pitchFamily="34" charset="0"/>
              </a:rPr>
              <a:t>Capítulo 7 do Monteiro</a:t>
            </a:r>
          </a:p>
          <a:p>
            <a:pPr algn="just"/>
            <a:r>
              <a:rPr lang="pt-BR" altLang="en-US" sz="1200" dirty="0">
                <a:latin typeface="Arial" panose="020B0604020202020204" pitchFamily="34" charset="0"/>
              </a:rPr>
              <a:t>Capítulos 3 e 7 do </a:t>
            </a:r>
            <a:r>
              <a:rPr lang="pt-BR" altLang="en-US" sz="1200" dirty="0" err="1">
                <a:latin typeface="Arial" panose="020B0604020202020204" pitchFamily="34" charset="0"/>
              </a:rPr>
              <a:t>Stallings</a:t>
            </a:r>
            <a:endParaRPr lang="pt-BR" altLang="en-US" sz="1200" dirty="0">
              <a:latin typeface="Arial" panose="020B0604020202020204" pitchFamily="34" charset="0"/>
            </a:endParaRPr>
          </a:p>
          <a:p>
            <a:pPr algn="just"/>
            <a:r>
              <a:rPr lang="pt-BR" altLang="en-US" sz="1200" dirty="0">
                <a:latin typeface="Arial" panose="020B0604020202020204" pitchFamily="34" charset="0"/>
              </a:rPr>
              <a:t>Seções 2.4, 3.6, 3.7 do </a:t>
            </a:r>
            <a:r>
              <a:rPr lang="pt-BR" altLang="en-US" sz="1200" dirty="0" err="1">
                <a:latin typeface="Arial" panose="020B0604020202020204" pitchFamily="34" charset="0"/>
              </a:rPr>
              <a:t>Tanenbaum</a:t>
            </a:r>
            <a:r>
              <a:rPr lang="pt-BR" altLang="en-US" sz="1200" dirty="0">
                <a:latin typeface="Arial" panose="020B0604020202020204" pitchFamily="34" charset="0"/>
              </a:rPr>
              <a:t> &amp; Austin</a:t>
            </a:r>
          </a:p>
          <a:p>
            <a:pPr algn="just"/>
            <a:r>
              <a:rPr lang="pt-BR" altLang="en-US" sz="1200" dirty="0">
                <a:latin typeface="Arial" panose="020B0604020202020204" pitchFamily="34" charset="0"/>
              </a:rPr>
              <a:t>Seções 8.5 a 8.6 do Patterson &amp; Hennessy</a:t>
            </a: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DEFCC2D2-B9B7-43CC-8B69-EB587ED36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702" y="5823555"/>
            <a:ext cx="3794307" cy="428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 marL="342900" indent="-342900">
              <a:defRPr sz="2400" b="1">
                <a:solidFill>
                  <a:schemeClr val="bg2"/>
                </a:solidFill>
                <a:latin typeface="Times" panose="02020603050405020304" pitchFamily="18" charset="0"/>
              </a:defRPr>
            </a:lvl1pPr>
            <a:lvl2pPr marL="742950" indent="-285750">
              <a:defRPr sz="2400" b="1">
                <a:solidFill>
                  <a:schemeClr val="bg2"/>
                </a:solidFill>
                <a:latin typeface="Times" panose="02020603050405020304" pitchFamily="18" charset="0"/>
              </a:defRPr>
            </a:lvl2pPr>
            <a:lvl3pPr marL="1143000" indent="-228600">
              <a:defRPr sz="2400" b="1">
                <a:solidFill>
                  <a:schemeClr val="bg2"/>
                </a:solidFill>
                <a:latin typeface="Times" panose="02020603050405020304" pitchFamily="18" charset="0"/>
              </a:defRPr>
            </a:lvl3pPr>
            <a:lvl4pPr marL="1600200" indent="-228600">
              <a:defRPr sz="2400" b="1">
                <a:solidFill>
                  <a:schemeClr val="bg2"/>
                </a:solidFill>
                <a:latin typeface="Times" panose="02020603050405020304" pitchFamily="18" charset="0"/>
              </a:defRPr>
            </a:lvl4pPr>
            <a:lvl5pPr marL="2057400" indent="-228600">
              <a:defRPr sz="2400" b="1">
                <a:solidFill>
                  <a:schemeClr val="bg2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2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pt-BR" altLang="pt-BR" sz="2200" b="0" dirty="0">
                <a:solidFill>
                  <a:srgbClr val="FF0000"/>
                </a:solidFill>
                <a:latin typeface="Helvetica" panose="020B0604020202020204" pitchFamily="34" charset="0"/>
              </a:rPr>
              <a:t>Última alteração: 10/06/2022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0FE6D4D8-68C3-4B06-9F21-FDB7A007E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5656" y="6286500"/>
            <a:ext cx="7417519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pt-BR" sz="1800" dirty="0">
                <a:solidFill>
                  <a:srgbClr val="000099"/>
                </a:solidFill>
                <a:latin typeface="Arial" charset="0"/>
              </a:rPr>
              <a:t>Baseado em notas de aulas originais do Prof. Dr. César Marcon</a:t>
            </a:r>
          </a:p>
        </p:txBody>
      </p:sp>
      <p:sp>
        <p:nvSpPr>
          <p:cNvPr id="11" name="Rectangle 14">
            <a:extLst>
              <a:ext uri="{FF2B5EF4-FFF2-40B4-BE49-F238E27FC236}">
                <a16:creationId xmlns:a16="http://schemas.microsoft.com/office/drawing/2014/main" id="{141A1868-7935-4D07-92CC-89B195412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056" y="5917713"/>
            <a:ext cx="3842623" cy="36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defPPr>
              <a:defRPr lang="pt-B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pt-BR" sz="1800" dirty="0">
                <a:solidFill>
                  <a:srgbClr val="000099"/>
                </a:solidFill>
                <a:latin typeface="Arial" charset="0"/>
              </a:rPr>
              <a:t>Prof. Ney Laert Vilar Calazans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179388" y="1125538"/>
            <a:ext cx="8686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O Modelo Assíncrono – </a:t>
            </a:r>
            <a:r>
              <a:rPr lang="en-US" dirty="0"/>
              <a:t>Handshake de 4 </a:t>
            </a:r>
            <a:r>
              <a:rPr lang="pt-BR" dirty="0"/>
              <a:t>fases</a:t>
            </a:r>
            <a:endParaRPr lang="pt-BR" altLang="en-US" dirty="0"/>
          </a:p>
        </p:txBody>
      </p:sp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52800"/>
            <a:ext cx="828040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0" name="Object 7"/>
          <p:cNvGraphicFramePr>
            <a:graphicFrameLocks noChangeAspect="1"/>
          </p:cNvGraphicFramePr>
          <p:nvPr/>
        </p:nvGraphicFramePr>
        <p:xfrm>
          <a:off x="1258888" y="1125538"/>
          <a:ext cx="5761037" cy="210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5315692" imgH="1943371" progId="Paint.Picture">
                  <p:embed/>
                </p:oleObj>
              </mc:Choice>
              <mc:Fallback>
                <p:oleObj name="Bitmap Image" r:id="rId3" imgW="5315692" imgH="1943371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125538"/>
                        <a:ext cx="5761037" cy="210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79388" y="1125538"/>
            <a:ext cx="8686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19200" indent="-3048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2400" dirty="0">
                <a:latin typeface="Arial" panose="020B0604020202020204" pitchFamily="34" charset="0"/>
              </a:rPr>
              <a:t>Perguntas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Será que deve haver algum mecanismo de controle entre os passos 1 e 2 da CPU? </a:t>
            </a:r>
            <a:r>
              <a:rPr lang="pt-BR" altLang="en-US" b="0" i="1" dirty="0">
                <a:latin typeface="Arial" panose="020B0604020202020204" pitchFamily="34" charset="0"/>
              </a:rPr>
              <a:t>(em relação à figura)</a:t>
            </a:r>
            <a:endParaRPr lang="pt-BR" altLang="en-US" dirty="0">
              <a:latin typeface="Arial" panose="020B0604020202020204" pitchFamily="34" charset="0"/>
            </a:endParaRPr>
          </a:p>
          <a:p>
            <a:pPr lvl="2" algn="just"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latin typeface="Arial" panose="020B0604020202020204" pitchFamily="34" charset="0"/>
              </a:rPr>
              <a:t>Porque? </a:t>
            </a:r>
          </a:p>
          <a:p>
            <a:pPr lvl="2" algn="just"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latin typeface="Arial" panose="020B0604020202020204" pitchFamily="34" charset="0"/>
              </a:rPr>
              <a:t>Se a resposta for positiva, qual a consequência em não tê-lo?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Porque os passos 3 e 4 da CPU são necessários?</a:t>
            </a:r>
          </a:p>
          <a:p>
            <a:pPr lvl="2" algn="just"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latin typeface="Arial" panose="020B0604020202020204" pitchFamily="34" charset="0"/>
              </a:rPr>
              <a:t>Qual a consequência em não tê-los?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Qual a consequência em ter frequências diferentes no modelo assíncrono? Esboce formas de onda que elucidam a resposta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Faça um diagrama de tempos para a CPU e outro para o periférico de forma a implementar uma comunicação unidirecional no sentido CPU -&gt; Periférico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Existe algum outro protocolo que poderia ser utilizado para o modelo assíncrono? Se sim, sugira um. Pense em termos de sinais necessários e em </a:t>
            </a:r>
            <a:r>
              <a:rPr lang="pt-BR" altLang="en-US" b="0" dirty="0" err="1">
                <a:latin typeface="Arial" panose="020B0604020202020204" pitchFamily="34" charset="0"/>
              </a:rPr>
              <a:t>termpos</a:t>
            </a:r>
            <a:r>
              <a:rPr lang="pt-BR" altLang="en-US" b="0" dirty="0">
                <a:latin typeface="Arial" panose="020B0604020202020204" pitchFamily="34" charset="0"/>
              </a:rPr>
              <a:t> de temporização dos mesmos</a:t>
            </a:r>
            <a:endParaRPr lang="pt-BR" altLang="en-US" sz="2400" b="0" dirty="0">
              <a:latin typeface="Arial" panose="020B0604020202020204" pitchFamily="34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O Modelo Assíncrono – </a:t>
            </a:r>
            <a:r>
              <a:rPr lang="en-US" dirty="0"/>
              <a:t>Handshake de 4 </a:t>
            </a:r>
            <a:r>
              <a:rPr lang="pt-BR" dirty="0"/>
              <a:t>fases</a:t>
            </a:r>
            <a:endParaRPr lang="pt-BR" altLang="en-US" dirty="0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04800" y="1066800"/>
            <a:ext cx="8686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Freeform 10">
            <a:extLst>
              <a:ext uri="{FF2B5EF4-FFF2-40B4-BE49-F238E27FC236}">
                <a16:creationId xmlns:a16="http://schemas.microsoft.com/office/drawing/2014/main" id="{929FA3E4-CB06-48C6-AE1E-07FD30050AC7}"/>
              </a:ext>
            </a:extLst>
          </p:cNvPr>
          <p:cNvSpPr>
            <a:spLocks/>
          </p:cNvSpPr>
          <p:nvPr/>
        </p:nvSpPr>
        <p:spPr bwMode="auto">
          <a:xfrm>
            <a:off x="6227763" y="1470025"/>
            <a:ext cx="1293812" cy="1901825"/>
          </a:xfrm>
          <a:custGeom>
            <a:avLst/>
            <a:gdLst>
              <a:gd name="T0" fmla="*/ 0 w 815"/>
              <a:gd name="T1" fmla="*/ 2147483646 h 1198"/>
              <a:gd name="T2" fmla="*/ 2147483646 w 815"/>
              <a:gd name="T3" fmla="*/ 2147483646 h 1198"/>
              <a:gd name="T4" fmla="*/ 2147483646 w 815"/>
              <a:gd name="T5" fmla="*/ 2147483646 h 1198"/>
              <a:gd name="T6" fmla="*/ 2147483646 w 815"/>
              <a:gd name="T7" fmla="*/ 2147483646 h 1198"/>
              <a:gd name="T8" fmla="*/ 2147483646 w 815"/>
              <a:gd name="T9" fmla="*/ 2147483646 h 1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5"/>
              <a:gd name="T16" fmla="*/ 0 h 1198"/>
              <a:gd name="T17" fmla="*/ 815 w 815"/>
              <a:gd name="T18" fmla="*/ 1198 h 11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5" h="1198">
                <a:moveTo>
                  <a:pt x="0" y="1198"/>
                </a:moveTo>
                <a:cubicBezTo>
                  <a:pt x="29" y="1043"/>
                  <a:pt x="111" y="466"/>
                  <a:pt x="175" y="267"/>
                </a:cubicBezTo>
                <a:cubicBezTo>
                  <a:pt x="239" y="68"/>
                  <a:pt x="311" y="12"/>
                  <a:pt x="384" y="6"/>
                </a:cubicBezTo>
                <a:cubicBezTo>
                  <a:pt x="457" y="0"/>
                  <a:pt x="539" y="35"/>
                  <a:pt x="611" y="232"/>
                </a:cubicBezTo>
                <a:cubicBezTo>
                  <a:pt x="683" y="429"/>
                  <a:pt x="773" y="988"/>
                  <a:pt x="815" y="1187"/>
                </a:cubicBez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0899" name="Freeform 12">
            <a:extLst>
              <a:ext uri="{FF2B5EF4-FFF2-40B4-BE49-F238E27FC236}">
                <a16:creationId xmlns:a16="http://schemas.microsoft.com/office/drawing/2014/main" id="{A05D7315-1BE9-40A4-9A08-522560BB58DC}"/>
              </a:ext>
            </a:extLst>
          </p:cNvPr>
          <p:cNvSpPr>
            <a:spLocks/>
          </p:cNvSpPr>
          <p:nvPr/>
        </p:nvSpPr>
        <p:spPr bwMode="auto">
          <a:xfrm flipV="1">
            <a:off x="615950" y="1509713"/>
            <a:ext cx="1293813" cy="1901825"/>
          </a:xfrm>
          <a:custGeom>
            <a:avLst/>
            <a:gdLst>
              <a:gd name="T0" fmla="*/ 0 w 815"/>
              <a:gd name="T1" fmla="*/ 2147483646 h 1198"/>
              <a:gd name="T2" fmla="*/ 2147483646 w 815"/>
              <a:gd name="T3" fmla="*/ 2147483646 h 1198"/>
              <a:gd name="T4" fmla="*/ 2147483646 w 815"/>
              <a:gd name="T5" fmla="*/ 2147483646 h 1198"/>
              <a:gd name="T6" fmla="*/ 2147483646 w 815"/>
              <a:gd name="T7" fmla="*/ 2147483646 h 1198"/>
              <a:gd name="T8" fmla="*/ 2147483646 w 815"/>
              <a:gd name="T9" fmla="*/ 2147483646 h 119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5"/>
              <a:gd name="T16" fmla="*/ 0 h 1198"/>
              <a:gd name="T17" fmla="*/ 815 w 815"/>
              <a:gd name="T18" fmla="*/ 1198 h 119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5" h="1198">
                <a:moveTo>
                  <a:pt x="0" y="1198"/>
                </a:moveTo>
                <a:cubicBezTo>
                  <a:pt x="29" y="1043"/>
                  <a:pt x="111" y="466"/>
                  <a:pt x="175" y="267"/>
                </a:cubicBezTo>
                <a:cubicBezTo>
                  <a:pt x="239" y="68"/>
                  <a:pt x="311" y="12"/>
                  <a:pt x="384" y="6"/>
                </a:cubicBezTo>
                <a:cubicBezTo>
                  <a:pt x="457" y="0"/>
                  <a:pt x="539" y="35"/>
                  <a:pt x="611" y="232"/>
                </a:cubicBezTo>
                <a:cubicBezTo>
                  <a:pt x="683" y="429"/>
                  <a:pt x="773" y="988"/>
                  <a:pt x="815" y="1187"/>
                </a:cubicBezTo>
              </a:path>
            </a:pathLst>
          </a:cu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0900" name="Oval 13">
            <a:extLst>
              <a:ext uri="{FF2B5EF4-FFF2-40B4-BE49-F238E27FC236}">
                <a16:creationId xmlns:a16="http://schemas.microsoft.com/office/drawing/2014/main" id="{0933BC28-AE2B-4C13-B686-5781DCAF5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700" y="3198813"/>
            <a:ext cx="193675" cy="193675"/>
          </a:xfrm>
          <a:prstGeom prst="ellipse">
            <a:avLst/>
          </a:prstGeom>
          <a:solidFill>
            <a:srgbClr val="FF0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0901" name="Oval 14">
            <a:extLst>
              <a:ext uri="{FF2B5EF4-FFF2-40B4-BE49-F238E27FC236}">
                <a16:creationId xmlns:a16="http://schemas.microsoft.com/office/drawing/2014/main" id="{C5DFD3FE-DD97-4271-A9E1-32046F825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7988" y="1279525"/>
            <a:ext cx="193675" cy="193675"/>
          </a:xfrm>
          <a:prstGeom prst="ellipse">
            <a:avLst/>
          </a:prstGeom>
          <a:solidFill>
            <a:srgbClr val="FF00FF"/>
          </a:solidFill>
          <a:ln w="127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0902" name="Rectangle 15">
            <a:extLst>
              <a:ext uri="{FF2B5EF4-FFF2-40B4-BE49-F238E27FC236}">
                <a16:creationId xmlns:a16="http://schemas.microsoft.com/office/drawing/2014/main" id="{FEF32266-BEBD-445B-8158-C8A2B195A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1638" y="2159000"/>
            <a:ext cx="133032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pt-BR" altLang="pt-BR" sz="1600" b="0">
                <a:solidFill>
                  <a:srgbClr val="FF3300"/>
                </a:solidFill>
              </a:rPr>
              <a:t>Equilíbrio Estável</a:t>
            </a:r>
          </a:p>
        </p:txBody>
      </p:sp>
      <p:sp>
        <p:nvSpPr>
          <p:cNvPr id="80903" name="Rectangle 16">
            <a:extLst>
              <a:ext uri="{FF2B5EF4-FFF2-40B4-BE49-F238E27FC236}">
                <a16:creationId xmlns:a16="http://schemas.microsoft.com/office/drawing/2014/main" id="{3E7158AA-DCC1-41A8-8728-A3DD4486CD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0813" y="2157413"/>
            <a:ext cx="11731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pt-BR" altLang="pt-BR" sz="1600" b="0">
                <a:solidFill>
                  <a:srgbClr val="FF3300"/>
                </a:solidFill>
              </a:rPr>
              <a:t>Equilíbrio Instável</a:t>
            </a:r>
          </a:p>
        </p:txBody>
      </p:sp>
      <p:sp>
        <p:nvSpPr>
          <p:cNvPr id="80904" name="Rectangle 17">
            <a:extLst>
              <a:ext uri="{FF2B5EF4-FFF2-40B4-BE49-F238E27FC236}">
                <a16:creationId xmlns:a16="http://schemas.microsoft.com/office/drawing/2014/main" id="{0699CBDD-918F-40F9-AD70-C64ACCCE8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3425" y="1639888"/>
            <a:ext cx="2130425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pt-BR" altLang="pt-BR" sz="1600" b="0">
                <a:solidFill>
                  <a:schemeClr val="tx2"/>
                </a:solidFill>
              </a:rPr>
              <a:t>Analogia Mecânica</a:t>
            </a:r>
          </a:p>
        </p:txBody>
      </p:sp>
      <p:sp>
        <p:nvSpPr>
          <p:cNvPr id="80905" name="Rectangle 18">
            <a:extLst>
              <a:ext uri="{FF2B5EF4-FFF2-40B4-BE49-F238E27FC236}">
                <a16:creationId xmlns:a16="http://schemas.microsoft.com/office/drawing/2014/main" id="{D1E51B13-8A68-425B-B412-8C046145C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8" y="3486150"/>
            <a:ext cx="8796337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b="0" dirty="0"/>
              <a:t>Eletricamente, o mesmo pode ocorrer:</a:t>
            </a:r>
          </a:p>
        </p:txBody>
      </p:sp>
      <p:sp>
        <p:nvSpPr>
          <p:cNvPr id="80906" name="Rectangle 23">
            <a:extLst>
              <a:ext uri="{FF2B5EF4-FFF2-40B4-BE49-F238E27FC236}">
                <a16:creationId xmlns:a16="http://schemas.microsoft.com/office/drawing/2014/main" id="{80D46E54-A43C-4A94-80D7-56A48C932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4348163"/>
            <a:ext cx="1049338" cy="13065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0907" name="Rectangle 24">
            <a:extLst>
              <a:ext uri="{FF2B5EF4-FFF2-40B4-BE49-F238E27FC236}">
                <a16:creationId xmlns:a16="http://schemas.microsoft.com/office/drawing/2014/main" id="{356A002E-DB4B-44C8-8807-AA3E9C37A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5" y="4348163"/>
            <a:ext cx="1049338" cy="1306512"/>
          </a:xfrm>
          <a:prstGeom prst="rect">
            <a:avLst/>
          </a:prstGeom>
          <a:noFill/>
          <a:ln w="1111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pt-BR" altLang="pt-BR" sz="2400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0908" name="Freeform 25">
            <a:extLst>
              <a:ext uri="{FF2B5EF4-FFF2-40B4-BE49-F238E27FC236}">
                <a16:creationId xmlns:a16="http://schemas.microsoft.com/office/drawing/2014/main" id="{8B876DE1-A45E-44E2-A8FC-4F821682C909}"/>
              </a:ext>
            </a:extLst>
          </p:cNvPr>
          <p:cNvSpPr>
            <a:spLocks noEditPoints="1"/>
          </p:cNvSpPr>
          <p:nvPr/>
        </p:nvSpPr>
        <p:spPr bwMode="auto">
          <a:xfrm>
            <a:off x="4727575" y="4886325"/>
            <a:ext cx="950913" cy="415925"/>
          </a:xfrm>
          <a:custGeom>
            <a:avLst/>
            <a:gdLst>
              <a:gd name="T0" fmla="*/ 2147483646 w 599"/>
              <a:gd name="T1" fmla="*/ 2147483646 h 262"/>
              <a:gd name="T2" fmla="*/ 2147483646 w 599"/>
              <a:gd name="T3" fmla="*/ 2147483646 h 262"/>
              <a:gd name="T4" fmla="*/ 0 w 599"/>
              <a:gd name="T5" fmla="*/ 0 h 262"/>
              <a:gd name="T6" fmla="*/ 2147483646 w 599"/>
              <a:gd name="T7" fmla="*/ 2147483646 h 262"/>
              <a:gd name="T8" fmla="*/ 0 w 599"/>
              <a:gd name="T9" fmla="*/ 2147483646 h 26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9"/>
              <a:gd name="T16" fmla="*/ 0 h 262"/>
              <a:gd name="T17" fmla="*/ 599 w 599"/>
              <a:gd name="T18" fmla="*/ 262 h 26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9" h="262">
                <a:moveTo>
                  <a:pt x="475" y="262"/>
                </a:moveTo>
                <a:lnTo>
                  <a:pt x="599" y="262"/>
                </a:lnTo>
                <a:moveTo>
                  <a:pt x="0" y="0"/>
                </a:moveTo>
                <a:lnTo>
                  <a:pt x="124" y="68"/>
                </a:lnTo>
                <a:lnTo>
                  <a:pt x="0" y="145"/>
                </a:lnTo>
              </a:path>
            </a:pathLst>
          </a:custGeom>
          <a:noFill/>
          <a:ln w="11113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0909" name="Rectangle 26">
            <a:extLst>
              <a:ext uri="{FF2B5EF4-FFF2-40B4-BE49-F238E27FC236}">
                <a16:creationId xmlns:a16="http://schemas.microsoft.com/office/drawing/2014/main" id="{C5E168E1-29DD-401C-ABA4-3BD822DF2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038" y="5294313"/>
            <a:ext cx="131762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900" b="0">
                <a:solidFill>
                  <a:srgbClr val="000000"/>
                </a:solidFill>
              </a:rPr>
              <a:t>Q</a:t>
            </a:r>
            <a:endParaRPr lang="pt-BR" altLang="pt-BR" sz="2400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0910" name="Rectangle 27">
            <a:extLst>
              <a:ext uri="{FF2B5EF4-FFF2-40B4-BE49-F238E27FC236}">
                <a16:creationId xmlns:a16="http://schemas.microsoft.com/office/drawing/2014/main" id="{15F8F561-42E7-437A-B65B-88CD69E21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038" y="4445000"/>
            <a:ext cx="1873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900" b="0">
                <a:solidFill>
                  <a:srgbClr val="000000"/>
                </a:solidFill>
              </a:rPr>
              <a:t>Q</a:t>
            </a:r>
            <a:endParaRPr lang="pt-BR" altLang="pt-BR" sz="2400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0911" name="Rectangle 28">
            <a:extLst>
              <a:ext uri="{FF2B5EF4-FFF2-40B4-BE49-F238E27FC236}">
                <a16:creationId xmlns:a16="http://schemas.microsoft.com/office/drawing/2014/main" id="{F9D04E6E-92C3-40E8-A1CC-2B8E3E275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6200" y="4387850"/>
            <a:ext cx="198438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800" b="0">
                <a:solidFill>
                  <a:srgbClr val="000000"/>
                </a:solidFill>
              </a:rPr>
              <a:t>SET</a:t>
            </a:r>
            <a:endParaRPr lang="pt-BR" altLang="pt-BR" sz="2400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0912" name="Rectangle 29">
            <a:extLst>
              <a:ext uri="{FF2B5EF4-FFF2-40B4-BE49-F238E27FC236}">
                <a16:creationId xmlns:a16="http://schemas.microsoft.com/office/drawing/2014/main" id="{28AEB88F-71CD-469F-94E8-255036F67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3025" y="5495925"/>
            <a:ext cx="2032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800" b="0">
                <a:solidFill>
                  <a:srgbClr val="000000"/>
                </a:solidFill>
              </a:rPr>
              <a:t>CLR</a:t>
            </a:r>
            <a:endParaRPr lang="pt-BR" altLang="pt-BR" sz="2400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0913" name="Rectangle 35">
            <a:extLst>
              <a:ext uri="{FF2B5EF4-FFF2-40B4-BE49-F238E27FC236}">
                <a16:creationId xmlns:a16="http://schemas.microsoft.com/office/drawing/2014/main" id="{80B7ED86-0603-45BD-9D3D-25C8B9D689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7900" y="4446588"/>
            <a:ext cx="1746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900" b="0">
                <a:solidFill>
                  <a:srgbClr val="000000"/>
                </a:solidFill>
              </a:rPr>
              <a:t>D</a:t>
            </a:r>
            <a:endParaRPr lang="pt-BR" altLang="pt-BR" sz="2400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0914" name="Line 36">
            <a:extLst>
              <a:ext uri="{FF2B5EF4-FFF2-40B4-BE49-F238E27FC236}">
                <a16:creationId xmlns:a16="http://schemas.microsoft.com/office/drawing/2014/main" id="{8492FF31-1F44-4BAF-9161-EDC6CA3C185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5763" y="4992688"/>
            <a:ext cx="533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0915" name="Line 37">
            <a:extLst>
              <a:ext uri="{FF2B5EF4-FFF2-40B4-BE49-F238E27FC236}">
                <a16:creationId xmlns:a16="http://schemas.microsoft.com/office/drawing/2014/main" id="{E987F1BF-6EE2-4531-A116-0F5D2B9CA3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13200" y="4581525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0916" name="Line 38">
            <a:extLst>
              <a:ext uri="{FF2B5EF4-FFF2-40B4-BE49-F238E27FC236}">
                <a16:creationId xmlns:a16="http://schemas.microsoft.com/office/drawing/2014/main" id="{CA1E137A-E683-4A57-B634-01786EBCEF26}"/>
              </a:ext>
            </a:extLst>
          </p:cNvPr>
          <p:cNvSpPr>
            <a:spLocks noChangeShapeType="1"/>
          </p:cNvSpPr>
          <p:nvPr/>
        </p:nvSpPr>
        <p:spPr bwMode="auto">
          <a:xfrm>
            <a:off x="5781675" y="4576763"/>
            <a:ext cx="7191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0917" name="Text Box 41">
            <a:extLst>
              <a:ext uri="{FF2B5EF4-FFF2-40B4-BE49-F238E27FC236}">
                <a16:creationId xmlns:a16="http://schemas.microsoft.com/office/drawing/2014/main" id="{971B8D08-3DE1-46CE-A0D0-41C917F95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2075" y="4295775"/>
            <a:ext cx="2373313" cy="135255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600">
                <a:solidFill>
                  <a:srgbClr val="FF3300"/>
                </a:solidFill>
              </a:rPr>
              <a:t>Supor que uma transição ocorre em D ao mesmo tempo que uma transição do sinal de relógio!</a:t>
            </a:r>
          </a:p>
        </p:txBody>
      </p:sp>
      <p:sp>
        <p:nvSpPr>
          <p:cNvPr id="80918" name="Text Box 42">
            <a:extLst>
              <a:ext uri="{FF2B5EF4-FFF2-40B4-BE49-F238E27FC236}">
                <a16:creationId xmlns:a16="http://schemas.microsoft.com/office/drawing/2014/main" id="{62A7FC06-6808-4BB0-BD2D-898B4628A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6700" y="4260850"/>
            <a:ext cx="2373313" cy="619125"/>
          </a:xfrm>
          <a:prstGeom prst="rect">
            <a:avLst/>
          </a:prstGeom>
          <a:noFill/>
          <a:ln w="38100">
            <a:solidFill>
              <a:srgbClr val="008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pt-BR" altLang="pt-BR" sz="1600">
                <a:solidFill>
                  <a:srgbClr val="FF3300"/>
                </a:solidFill>
              </a:rPr>
              <a:t>O que pode acontecer na saída Q?</a:t>
            </a:r>
          </a:p>
        </p:txBody>
      </p:sp>
      <p:sp>
        <p:nvSpPr>
          <p:cNvPr id="80919" name="Freeform 43">
            <a:extLst>
              <a:ext uri="{FF2B5EF4-FFF2-40B4-BE49-F238E27FC236}">
                <a16:creationId xmlns:a16="http://schemas.microsoft.com/office/drawing/2014/main" id="{F98F9C4F-231D-4EA8-8682-63DC280125AE}"/>
              </a:ext>
            </a:extLst>
          </p:cNvPr>
          <p:cNvSpPr>
            <a:spLocks/>
          </p:cNvSpPr>
          <p:nvPr/>
        </p:nvSpPr>
        <p:spPr bwMode="auto">
          <a:xfrm>
            <a:off x="7000875" y="955675"/>
            <a:ext cx="1771650" cy="3302000"/>
          </a:xfrm>
          <a:custGeom>
            <a:avLst/>
            <a:gdLst>
              <a:gd name="T0" fmla="*/ 2147483646 w 1116"/>
              <a:gd name="T1" fmla="*/ 2147483646 h 2080"/>
              <a:gd name="T2" fmla="*/ 2147483646 w 1116"/>
              <a:gd name="T3" fmla="*/ 2147483646 h 2080"/>
              <a:gd name="T4" fmla="*/ 2147483646 w 1116"/>
              <a:gd name="T5" fmla="*/ 2147483646 h 2080"/>
              <a:gd name="T6" fmla="*/ 2147483646 w 1116"/>
              <a:gd name="T7" fmla="*/ 2147483646 h 2080"/>
              <a:gd name="T8" fmla="*/ 0 w 1116"/>
              <a:gd name="T9" fmla="*/ 2147483646 h 2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16"/>
              <a:gd name="T16" fmla="*/ 0 h 2080"/>
              <a:gd name="T17" fmla="*/ 1116 w 1116"/>
              <a:gd name="T18" fmla="*/ 2080 h 20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16" h="2080">
                <a:moveTo>
                  <a:pt x="1116" y="2080"/>
                </a:moveTo>
                <a:cubicBezTo>
                  <a:pt x="1108" y="1993"/>
                  <a:pt x="1094" y="1706"/>
                  <a:pt x="1074" y="1558"/>
                </a:cubicBezTo>
                <a:cubicBezTo>
                  <a:pt x="1054" y="1410"/>
                  <a:pt x="1101" y="1427"/>
                  <a:pt x="996" y="1192"/>
                </a:cubicBezTo>
                <a:cubicBezTo>
                  <a:pt x="891" y="957"/>
                  <a:pt x="610" y="296"/>
                  <a:pt x="444" y="148"/>
                </a:cubicBezTo>
                <a:cubicBezTo>
                  <a:pt x="278" y="0"/>
                  <a:pt x="92" y="272"/>
                  <a:pt x="0" y="304"/>
                </a:cubicBezTo>
              </a:path>
            </a:pathLst>
          </a:custGeom>
          <a:noFill/>
          <a:ln w="25400">
            <a:solidFill>
              <a:srgbClr val="800000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0920" name="Rectangle 44">
            <a:extLst>
              <a:ext uri="{FF2B5EF4-FFF2-40B4-BE49-F238E27FC236}">
                <a16:creationId xmlns:a16="http://schemas.microsoft.com/office/drawing/2014/main" id="{62BD621B-CE03-475D-B2BA-4AD3E440E1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8100" y="4843463"/>
            <a:ext cx="334963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pt-BR" altLang="pt-BR" sz="1900" b="0">
                <a:solidFill>
                  <a:srgbClr val="000000"/>
                </a:solidFill>
              </a:rPr>
              <a:t>CK</a:t>
            </a:r>
            <a:endParaRPr lang="pt-BR" altLang="pt-BR" sz="2400">
              <a:solidFill>
                <a:schemeClr val="bg2"/>
              </a:solidFill>
              <a:latin typeface="Times" panose="02020603050405020304" pitchFamily="18" charset="0"/>
            </a:endParaRPr>
          </a:p>
        </p:txBody>
      </p:sp>
      <p:sp>
        <p:nvSpPr>
          <p:cNvPr id="80921" name="Rectangle 46">
            <a:extLst>
              <a:ext uri="{FF2B5EF4-FFF2-40B4-BE49-F238E27FC236}">
                <a16:creationId xmlns:a16="http://schemas.microsoft.com/office/drawing/2014/main" id="{D37CA560-39ED-45A8-A13A-50569145E7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r>
              <a:rPr lang="pt-BR" altLang="pt-BR" dirty="0"/>
              <a:t>Uma Palavra sobre Metaestabilidade</a:t>
            </a:r>
          </a:p>
        </p:txBody>
      </p:sp>
    </p:spTree>
    <p:extLst>
      <p:ext uri="{BB962C8B-B14F-4D97-AF65-F5344CB8AC3E}">
        <p14:creationId xmlns:p14="http://schemas.microsoft.com/office/powerpoint/2010/main" val="4140308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1">
            <a:extLst>
              <a:ext uri="{FF2B5EF4-FFF2-40B4-BE49-F238E27FC236}">
                <a16:creationId xmlns:a16="http://schemas.microsoft.com/office/drawing/2014/main" id="{556E683C-086E-4B74-B0DF-0E93B6385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038" y="1611313"/>
            <a:ext cx="8796337" cy="412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lr>
                <a:schemeClr val="accent2"/>
              </a:buClr>
              <a:buSzPct val="80000"/>
              <a:buFont typeface="Monotype Sorts" pitchFamily="2" charset="2"/>
              <a:buChar char="è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9933"/>
              </a:buClr>
              <a:buSzPct val="80000"/>
              <a:buFont typeface="Monotype Sorts" pitchFamily="2" charset="2"/>
              <a:buChar char="t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80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80000"/>
              <a:buFont typeface="Monotype Sorts" pitchFamily="2" charset="2"/>
              <a:buChar char="F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99"/>
              </a:buClr>
              <a:buSzPct val="80000"/>
              <a:buFont typeface="Monotype Sorts" pitchFamily="2" charset="2"/>
              <a:buChar char="s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b="0" dirty="0"/>
              <a:t>Eletricamente: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000" b="0" dirty="0">
                <a:solidFill>
                  <a:schemeClr val="tx2"/>
                </a:solidFill>
              </a:rPr>
              <a:t>Se a entrada D </a:t>
            </a:r>
            <a:r>
              <a:rPr lang="pt-BR" altLang="pt-BR" sz="2000" b="0" dirty="0" err="1">
                <a:solidFill>
                  <a:schemeClr val="tx2"/>
                </a:solidFill>
              </a:rPr>
              <a:t>transicionar</a:t>
            </a:r>
            <a:r>
              <a:rPr lang="pt-BR" altLang="pt-BR" sz="2000" b="0" dirty="0">
                <a:solidFill>
                  <a:schemeClr val="tx2"/>
                </a:solidFill>
              </a:rPr>
              <a:t> ao mesmo tempo que o sinal que comanda seu armazenamento em um elemento de memória, coisas </a:t>
            </a:r>
            <a:r>
              <a:rPr lang="pt-BR" altLang="pt-BR" sz="2000" b="0" i="1" dirty="0">
                <a:solidFill>
                  <a:schemeClr val="tx2"/>
                </a:solidFill>
              </a:rPr>
              <a:t>horríveis</a:t>
            </a:r>
            <a:r>
              <a:rPr lang="pt-BR" altLang="pt-BR" sz="2000" b="0" dirty="0">
                <a:solidFill>
                  <a:schemeClr val="tx2"/>
                </a:solidFill>
              </a:rPr>
              <a:t> podem acontecer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1800" b="0" dirty="0">
                <a:solidFill>
                  <a:schemeClr val="tx2"/>
                </a:solidFill>
              </a:rPr>
              <a:t>O valor finalmente armazenado pode não ser o desejado (</a:t>
            </a:r>
            <a:r>
              <a:rPr lang="pt-BR" altLang="pt-BR" sz="1800" b="0" dirty="0">
                <a:solidFill>
                  <a:srgbClr val="FF3300"/>
                </a:solidFill>
              </a:rPr>
              <a:t>Ruim</a:t>
            </a:r>
            <a:r>
              <a:rPr lang="pt-BR" altLang="pt-BR" sz="1800" b="0" dirty="0">
                <a:solidFill>
                  <a:schemeClr val="tx2"/>
                </a:solidFill>
              </a:rPr>
              <a:t>)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1800" b="0" dirty="0">
                <a:solidFill>
                  <a:schemeClr val="tx2"/>
                </a:solidFill>
              </a:rPr>
              <a:t>O valor finalmente armazenado (certo ou errado) pode sofrer uma demora arbitrária para aparecer na saída (</a:t>
            </a:r>
            <a:r>
              <a:rPr lang="pt-BR" altLang="pt-BR" sz="1800" b="0" dirty="0">
                <a:solidFill>
                  <a:srgbClr val="FF3300"/>
                </a:solidFill>
              </a:rPr>
              <a:t>PIOR</a:t>
            </a:r>
            <a:r>
              <a:rPr lang="pt-BR" altLang="pt-BR" sz="1800" b="0" dirty="0">
                <a:solidFill>
                  <a:schemeClr val="tx2"/>
                </a:solidFill>
              </a:rPr>
              <a:t>)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1800" b="0" dirty="0">
                <a:solidFill>
                  <a:schemeClr val="tx2"/>
                </a:solidFill>
              </a:rPr>
              <a:t>O valor pode ser armazenado ora de forma correta, ora incorreta (</a:t>
            </a:r>
            <a:r>
              <a:rPr lang="pt-BR" altLang="pt-BR" sz="1800" b="0" dirty="0">
                <a:solidFill>
                  <a:srgbClr val="FF3300"/>
                </a:solidFill>
              </a:rPr>
              <a:t>MUITO RUIM</a:t>
            </a:r>
            <a:r>
              <a:rPr lang="pt-BR" altLang="pt-BR" sz="1800" b="0" dirty="0">
                <a:solidFill>
                  <a:schemeClr val="tx2"/>
                </a:solidFill>
              </a:rPr>
              <a:t>)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1800" b="0" dirty="0">
                <a:solidFill>
                  <a:schemeClr val="tx2"/>
                </a:solidFill>
              </a:rPr>
              <a:t>A saída do circuito de armazenamento pode ficar em valor lógico inválido (nem 0, nem 1) por um tempo arbitrário! (</a:t>
            </a:r>
            <a:r>
              <a:rPr lang="pt-BR" altLang="pt-BR" sz="1800" dirty="0">
                <a:solidFill>
                  <a:srgbClr val="FF3300"/>
                </a:solidFill>
              </a:rPr>
              <a:t>CATASTRÓFICO</a:t>
            </a:r>
            <a:r>
              <a:rPr lang="pt-BR" altLang="pt-BR" sz="1800" b="0" dirty="0">
                <a:solidFill>
                  <a:schemeClr val="tx2"/>
                </a:solidFill>
              </a:rPr>
              <a:t>)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pt-BR" altLang="pt-BR" sz="1800" b="0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pt-BR" altLang="pt-BR" sz="2400" b="0" dirty="0">
                <a:solidFill>
                  <a:schemeClr val="tx2"/>
                </a:solidFill>
              </a:rPr>
              <a:t>Metaestabilidade deve ser evitada a todo custo!</a:t>
            </a:r>
          </a:p>
        </p:txBody>
      </p:sp>
      <p:sp>
        <p:nvSpPr>
          <p:cNvPr id="82947" name="Rectangle 13">
            <a:extLst>
              <a:ext uri="{FF2B5EF4-FFF2-40B4-BE49-F238E27FC236}">
                <a16:creationId xmlns:a16="http://schemas.microsoft.com/office/drawing/2014/main" id="{F1A3B7E3-DC97-43C5-AE1A-1B8C3A57E8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r>
              <a:rPr lang="pt-BR" altLang="pt-BR" dirty="0"/>
              <a:t>Síncronos versus Não-síncronos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D24D260-06B5-4891-B35F-1EAB75478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7164" y="1127125"/>
            <a:ext cx="2482948" cy="285651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342900" indent="-342900" algn="ctr">
              <a:lnSpc>
                <a:spcPct val="80000"/>
              </a:lnSpc>
              <a:spcBef>
                <a:spcPts val="0"/>
              </a:spcBef>
              <a:buClr>
                <a:schemeClr val="accent2"/>
              </a:buClr>
              <a:buSzPct val="80000"/>
              <a:defRPr/>
            </a:pPr>
            <a:r>
              <a:rPr lang="pt-BR" kern="0" dirty="0">
                <a:solidFill>
                  <a:schemeClr val="tx2"/>
                </a:solidFill>
                <a:latin typeface="+mn-lt"/>
              </a:rPr>
              <a:t>Metaestabilidade</a:t>
            </a:r>
          </a:p>
        </p:txBody>
      </p:sp>
    </p:spTree>
    <p:extLst>
      <p:ext uri="{BB962C8B-B14F-4D97-AF65-F5344CB8AC3E}">
        <p14:creationId xmlns:p14="http://schemas.microsoft.com/office/powerpoint/2010/main" val="325845528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71438" y="1125538"/>
            <a:ext cx="8964612" cy="289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Dois sistemas computacionais autônomos com mesmas referências temporais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Relógio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800" b="0" dirty="0">
                <a:latin typeface="Arial" panose="020B0604020202020204" pitchFamily="34" charset="0"/>
              </a:rPr>
              <a:t>Mesma frequência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800" b="0" dirty="0">
                <a:latin typeface="Arial" panose="020B0604020202020204" pitchFamily="34" charset="0"/>
              </a:rPr>
              <a:t>Necessariamente sincronizados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Tempo para a transferência é conhecido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800" b="0" dirty="0">
                <a:latin typeface="Arial" panose="020B0604020202020204" pitchFamily="34" charset="0"/>
              </a:rPr>
              <a:t>Não há necessidade de sinal de </a:t>
            </a:r>
            <a:r>
              <a:rPr lang="pt-BR" altLang="en-US" sz="1800" b="0" dirty="0" err="1">
                <a:latin typeface="Arial" panose="020B0604020202020204" pitchFamily="34" charset="0"/>
              </a:rPr>
              <a:t>ack</a:t>
            </a:r>
            <a:endParaRPr lang="pt-BR" altLang="en-US" sz="1800" b="0" dirty="0">
              <a:latin typeface="Arial" panose="020B0604020202020204" pitchFamily="34" charset="0"/>
            </a:endParaRP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800" b="0" dirty="0">
                <a:latin typeface="Arial" panose="020B0604020202020204" pitchFamily="34" charset="0"/>
              </a:rPr>
              <a:t>Podem ser vários ciclos de relógio</a:t>
            </a:r>
          </a:p>
          <a:p>
            <a:pPr marL="0" indent="0" algn="just">
              <a:spcBef>
                <a:spcPct val="20000"/>
              </a:spcBef>
            </a:pPr>
            <a:endParaRPr lang="pt-BR" altLang="en-US" sz="2400" dirty="0">
              <a:latin typeface="Arial" panose="020B0604020202020204" pitchFamily="34" charset="0"/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O Modelos de Troca de Dados Síncrono</a:t>
            </a:r>
          </a:p>
        </p:txBody>
      </p:sp>
      <p:sp>
        <p:nvSpPr>
          <p:cNvPr id="40" name="AutoShape 37">
            <a:extLst>
              <a:ext uri="{FF2B5EF4-FFF2-40B4-BE49-F238E27FC236}">
                <a16:creationId xmlns:a16="http://schemas.microsoft.com/office/drawing/2014/main" id="{0831001C-0ABC-4E1E-8CFA-571763E629F0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771525" y="4083769"/>
            <a:ext cx="7753350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1" name="Line 39">
            <a:extLst>
              <a:ext uri="{FF2B5EF4-FFF2-40B4-BE49-F238E27FC236}">
                <a16:creationId xmlns:a16="http://schemas.microsoft.com/office/drawing/2014/main" id="{0B3FCADA-12FD-43EB-8086-67AABADC093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7799" y="4444132"/>
            <a:ext cx="3830639" cy="0"/>
          </a:xfrm>
          <a:prstGeom prst="line">
            <a:avLst/>
          </a:prstGeom>
          <a:noFill/>
          <a:ln w="88900" cap="rnd">
            <a:solidFill>
              <a:srgbClr val="00FF99"/>
            </a:solidFill>
            <a:prstDash val="solid"/>
            <a:round/>
            <a:headEnd/>
            <a:tailEnd type="stealth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89EE171-8A4A-4C64-9DC7-51BA851FC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925" y="4313957"/>
            <a:ext cx="561975" cy="260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F8A28C9-A588-41C1-87D7-9465335B48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275" y="4312369"/>
            <a:ext cx="7159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Dados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Line 43">
            <a:extLst>
              <a:ext uri="{FF2B5EF4-FFF2-40B4-BE49-F238E27FC236}">
                <a16:creationId xmlns:a16="http://schemas.microsoft.com/office/drawing/2014/main" id="{DFEC69E8-440B-488E-89D6-BDD25ED7E6B2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7799" y="5068019"/>
            <a:ext cx="3830639" cy="0"/>
          </a:xfrm>
          <a:prstGeom prst="line">
            <a:avLst/>
          </a:prstGeom>
          <a:noFill/>
          <a:ln w="17463" cap="rnd">
            <a:solidFill>
              <a:srgbClr val="FF0000"/>
            </a:solidFill>
            <a:prstDash val="solid"/>
            <a:round/>
            <a:headEnd/>
            <a:tailEnd type="stealth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5" name="Rectangle 45">
            <a:extLst>
              <a:ext uri="{FF2B5EF4-FFF2-40B4-BE49-F238E27FC236}">
                <a16:creationId xmlns:a16="http://schemas.microsoft.com/office/drawing/2014/main" id="{376299D3-5097-4EF0-BD8D-2F7360801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4363" y="4939432"/>
            <a:ext cx="419100" cy="260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6" name="Rectangle 46">
            <a:extLst>
              <a:ext uri="{FF2B5EF4-FFF2-40B4-BE49-F238E27FC236}">
                <a16:creationId xmlns:a16="http://schemas.microsoft.com/office/drawing/2014/main" id="{03C61B64-A4D1-4C19-BBF4-FD4CA023C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713" y="4937844"/>
            <a:ext cx="527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7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</a:rPr>
              <a:t>send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53">
            <a:extLst>
              <a:ext uri="{FF2B5EF4-FFF2-40B4-BE49-F238E27FC236}">
                <a16:creationId xmlns:a16="http://schemas.microsoft.com/office/drawing/2014/main" id="{3596DDBC-785C-4136-81FA-AAF9A2CDE2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588" y="4186957"/>
            <a:ext cx="1787525" cy="1539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2" name="Rectangle 54">
            <a:extLst>
              <a:ext uri="{FF2B5EF4-FFF2-40B4-BE49-F238E27FC236}">
                <a16:creationId xmlns:a16="http://schemas.microsoft.com/office/drawing/2014/main" id="{3BBC6512-F610-4172-8796-B2BD2D28F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588" y="4186957"/>
            <a:ext cx="1787525" cy="1539875"/>
          </a:xfrm>
          <a:prstGeom prst="rect">
            <a:avLst/>
          </a:prstGeom>
          <a:noFill/>
          <a:ln w="88900" cap="sq">
            <a:solidFill>
              <a:srgbClr val="833C0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3" name="Rectangle 55">
            <a:extLst>
              <a:ext uri="{FF2B5EF4-FFF2-40B4-BE49-F238E27FC236}">
                <a16:creationId xmlns:a16="http://schemas.microsoft.com/office/drawing/2014/main" id="{91BD5B3D-2766-45CF-9663-3BAE668CE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75" y="4627711"/>
            <a:ext cx="128009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Controlador</a:t>
            </a:r>
            <a:b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</a:b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ou CPU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Line 58">
            <a:extLst>
              <a:ext uri="{FF2B5EF4-FFF2-40B4-BE49-F238E27FC236}">
                <a16:creationId xmlns:a16="http://schemas.microsoft.com/office/drawing/2014/main" id="{E82E45A1-F969-4A56-8A9B-7861E4E64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9750" y="5726832"/>
            <a:ext cx="0" cy="411163"/>
          </a:xfrm>
          <a:prstGeom prst="line">
            <a:avLst/>
          </a:prstGeom>
          <a:noFill/>
          <a:ln w="174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5" name="Rectangle 59">
            <a:extLst>
              <a:ext uri="{FF2B5EF4-FFF2-40B4-BE49-F238E27FC236}">
                <a16:creationId xmlns:a16="http://schemas.microsoft.com/office/drawing/2014/main" id="{BA4C8837-8661-4CAA-A97C-663A56183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463" y="6112594"/>
            <a:ext cx="511175" cy="333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56" name="Rectangle 60">
            <a:extLst>
              <a:ext uri="{FF2B5EF4-FFF2-40B4-BE49-F238E27FC236}">
                <a16:creationId xmlns:a16="http://schemas.microsoft.com/office/drawing/2014/main" id="{91A641A6-1EBE-440F-9F74-D5EECAEFB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344" y="6147519"/>
            <a:ext cx="19236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7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</a:rPr>
              <a:t>ck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58" name="Agrupar 57">
            <a:extLst>
              <a:ext uri="{FF2B5EF4-FFF2-40B4-BE49-F238E27FC236}">
                <a16:creationId xmlns:a16="http://schemas.microsoft.com/office/drawing/2014/main" id="{B277CA5E-699C-4CD4-86FB-A4A12209204A}"/>
              </a:ext>
            </a:extLst>
          </p:cNvPr>
          <p:cNvGrpSpPr/>
          <p:nvPr/>
        </p:nvGrpSpPr>
        <p:grpSpPr>
          <a:xfrm>
            <a:off x="6588224" y="4174257"/>
            <a:ext cx="1787525" cy="1539875"/>
            <a:chOff x="6588224" y="3440113"/>
            <a:chExt cx="1787525" cy="1539875"/>
          </a:xfrm>
        </p:grpSpPr>
        <p:sp>
          <p:nvSpPr>
            <p:cNvPr id="62" name="Rectangle 64">
              <a:extLst>
                <a:ext uri="{FF2B5EF4-FFF2-40B4-BE49-F238E27FC236}">
                  <a16:creationId xmlns:a16="http://schemas.microsoft.com/office/drawing/2014/main" id="{B5E39AA9-F23C-430F-AC9B-0A5EB04AA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7436" y="3452814"/>
              <a:ext cx="1704975" cy="15049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3" name="Rectangle 65">
              <a:extLst>
                <a:ext uri="{FF2B5EF4-FFF2-40B4-BE49-F238E27FC236}">
                  <a16:creationId xmlns:a16="http://schemas.microsoft.com/office/drawing/2014/main" id="{F54C71C5-DEB1-4A86-B89E-EDEE04476E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8224" y="3440113"/>
              <a:ext cx="1787525" cy="1539875"/>
            </a:xfrm>
            <a:prstGeom prst="rect">
              <a:avLst/>
            </a:prstGeom>
            <a:noFill/>
            <a:ln w="88900" cap="sq">
              <a:solidFill>
                <a:srgbClr val="833C0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64" name="Rectangle 66">
              <a:extLst>
                <a:ext uri="{FF2B5EF4-FFF2-40B4-BE49-F238E27FC236}">
                  <a16:creationId xmlns:a16="http://schemas.microsoft.com/office/drawing/2014/main" id="{C261A618-1C42-4DC4-B041-03465188B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3511" y="4048125"/>
              <a:ext cx="107791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Periférico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59" name="Line 67">
            <a:extLst>
              <a:ext uri="{FF2B5EF4-FFF2-40B4-BE49-F238E27FC236}">
                <a16:creationId xmlns:a16="http://schemas.microsoft.com/office/drawing/2014/main" id="{7163A389-856B-401E-A2F8-C6345DE6D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07386" y="5714132"/>
            <a:ext cx="0" cy="307155"/>
          </a:xfrm>
          <a:prstGeom prst="line">
            <a:avLst/>
          </a:prstGeom>
          <a:noFill/>
          <a:ln w="174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5" name="Line 58">
            <a:extLst>
              <a:ext uri="{FF2B5EF4-FFF2-40B4-BE49-F238E27FC236}">
                <a16:creationId xmlns:a16="http://schemas.microsoft.com/office/drawing/2014/main" id="{301FF8AB-A0F3-46C3-B2BD-C06442480DEF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4655924" y="3175117"/>
            <a:ext cx="0" cy="5692342"/>
          </a:xfrm>
          <a:prstGeom prst="line">
            <a:avLst/>
          </a:prstGeom>
          <a:noFill/>
          <a:ln w="17463" cap="rnd">
            <a:solidFill>
              <a:srgbClr val="000000"/>
            </a:solidFill>
            <a:prstDash val="solid"/>
            <a:round/>
            <a:headEnd type="oval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179388" y="1125538"/>
            <a:ext cx="8686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en-US" altLang="en-US" sz="2400">
              <a:latin typeface="Arial" panose="020B0604020202020204" pitchFamily="34" charset="0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Um Protocolo para o Modelo Síncrono</a:t>
            </a: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5013325"/>
            <a:ext cx="7777162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971550" y="1341438"/>
          <a:ext cx="7126288" cy="354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3" imgW="6335009" imgH="3153215" progId="Paint.Picture">
                  <p:embed/>
                </p:oleObj>
              </mc:Choice>
              <mc:Fallback>
                <p:oleObj name="Bitmap Image" r:id="rId3" imgW="6335009" imgH="3153215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341438"/>
                        <a:ext cx="7126288" cy="3546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79388" y="1125538"/>
            <a:ext cx="8686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19200" indent="-3048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2400" dirty="0">
                <a:latin typeface="Arial" panose="020B0604020202020204" pitchFamily="34" charset="0"/>
              </a:rPr>
              <a:t>Perguntas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Porque o sinal </a:t>
            </a:r>
            <a:r>
              <a:rPr lang="pt-BR" altLang="en-US" b="0" i="1" dirty="0" err="1">
                <a:latin typeface="Arial" panose="020B0604020202020204" pitchFamily="34" charset="0"/>
              </a:rPr>
              <a:t>send</a:t>
            </a:r>
            <a:r>
              <a:rPr lang="pt-BR" altLang="en-US" b="0" dirty="0">
                <a:latin typeface="Arial" panose="020B0604020202020204" pitchFamily="34" charset="0"/>
              </a:rPr>
              <a:t> é necessário?</a:t>
            </a:r>
          </a:p>
          <a:p>
            <a:pPr lvl="2" algn="just">
              <a:spcBef>
                <a:spcPct val="20000"/>
              </a:spcBef>
              <a:buFontTx/>
              <a:buChar char="–"/>
            </a:pPr>
            <a:r>
              <a:rPr lang="pt-BR" altLang="en-US" sz="1800" b="0" dirty="0">
                <a:latin typeface="Arial" panose="020B0604020202020204" pitchFamily="34" charset="0"/>
              </a:rPr>
              <a:t>Qual a consequência de sua ausência?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Porque o sinal </a:t>
            </a:r>
            <a:r>
              <a:rPr lang="pt-BR" altLang="en-US" b="0" i="1" dirty="0" err="1">
                <a:latin typeface="Arial" panose="020B0604020202020204" pitchFamily="34" charset="0"/>
              </a:rPr>
              <a:t>ack</a:t>
            </a:r>
            <a:r>
              <a:rPr lang="pt-BR" altLang="en-US" b="0" dirty="0">
                <a:latin typeface="Arial" panose="020B0604020202020204" pitchFamily="34" charset="0"/>
              </a:rPr>
              <a:t> não é necessário?</a:t>
            </a:r>
          </a:p>
          <a:p>
            <a:pPr lvl="2" algn="just">
              <a:spcBef>
                <a:spcPct val="20000"/>
              </a:spcBef>
              <a:buFontTx/>
              <a:buChar char="–"/>
            </a:pPr>
            <a:r>
              <a:rPr lang="pt-BR" altLang="en-US" sz="1800" b="0" dirty="0">
                <a:latin typeface="Arial" panose="020B0604020202020204" pitchFamily="34" charset="0"/>
              </a:rPr>
              <a:t>Como os sistemas detectam o fim de uma comunicação?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Qual a consequência de não ter sinais de relógio sincronizados? Analise em termos de fase e frequência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Para distâncias muito longas este modelo pode ter problemas? Quais?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Faça o esquema físico e os diagramas temporais para uma comunicação bidirecional </a:t>
            </a:r>
            <a:r>
              <a:rPr lang="en-US" altLang="en-US" b="0" dirty="0">
                <a:latin typeface="Arial" panose="020B0604020202020204" pitchFamily="34" charset="0"/>
              </a:rPr>
              <a:t>full-duplex</a:t>
            </a:r>
            <a:r>
              <a:rPr lang="pt-BR" altLang="en-US" b="0" dirty="0">
                <a:latin typeface="Arial" panose="020B0604020202020204" pitchFamily="34" charset="0"/>
              </a:rPr>
              <a:t>. Alguma coisa muda deste modelo para uma comunicação </a:t>
            </a:r>
            <a:r>
              <a:rPr lang="pt-BR" altLang="en-US" b="0" i="1" dirty="0" err="1">
                <a:latin typeface="Arial" panose="020B0604020202020204" pitchFamily="34" charset="0"/>
              </a:rPr>
              <a:t>half</a:t>
            </a:r>
            <a:r>
              <a:rPr lang="pt-BR" altLang="en-US" b="0" i="1" dirty="0">
                <a:latin typeface="Arial" panose="020B0604020202020204" pitchFamily="34" charset="0"/>
              </a:rPr>
              <a:t>-duplex</a:t>
            </a:r>
            <a:r>
              <a:rPr lang="pt-BR" altLang="en-US" b="0" dirty="0">
                <a:latin typeface="Arial" panose="020B0604020202020204" pitchFamily="34" charset="0"/>
              </a:rPr>
              <a:t>?</a:t>
            </a:r>
          </a:p>
          <a:p>
            <a:pPr lvl="2" algn="just">
              <a:spcBef>
                <a:spcPct val="20000"/>
              </a:spcBef>
              <a:buFontTx/>
              <a:buChar char="•"/>
            </a:pPr>
            <a:endParaRPr lang="pt-BR" altLang="en-US" sz="1800" b="0" dirty="0">
              <a:latin typeface="Arial" panose="020B060402020202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O Modelo Síncrono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179388" y="1125538"/>
            <a:ext cx="8686800" cy="2781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Dois sistemas computacionais autônomos com mesmas referências temporais, mas com tempo de transferência desconhecido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800" b="0" dirty="0">
                <a:latin typeface="Arial" panose="020B0604020202020204" pitchFamily="34" charset="0"/>
              </a:rPr>
              <a:t>Transferência pode ocorrer em vários ciclos de relógio</a:t>
            </a:r>
            <a:endParaRPr lang="pt-BR" altLang="en-US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Relógio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800" b="0" dirty="0">
                <a:latin typeface="Arial" panose="020B0604020202020204" pitchFamily="34" charset="0"/>
              </a:rPr>
              <a:t>Mesma frequência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800" b="0" dirty="0">
                <a:latin typeface="Arial" panose="020B0604020202020204" pitchFamily="34" charset="0"/>
              </a:rPr>
              <a:t>Necessariamente sincronizados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O Modelo Semi-Síncrono</a:t>
            </a:r>
          </a:p>
        </p:txBody>
      </p:sp>
      <p:sp>
        <p:nvSpPr>
          <p:cNvPr id="5" name="AutoShape 37">
            <a:extLst>
              <a:ext uri="{FF2B5EF4-FFF2-40B4-BE49-F238E27FC236}">
                <a16:creationId xmlns:a16="http://schemas.microsoft.com/office/drawing/2014/main" id="{771578FE-9EE0-41CC-BBDA-C6A5FFBA89BC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771525" y="4011761"/>
            <a:ext cx="7753350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6" name="Line 39">
            <a:extLst>
              <a:ext uri="{FF2B5EF4-FFF2-40B4-BE49-F238E27FC236}">
                <a16:creationId xmlns:a16="http://schemas.microsoft.com/office/drawing/2014/main" id="{F430F2CF-3B4B-4991-A315-4A568A64B7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7799" y="4372124"/>
            <a:ext cx="3830639" cy="0"/>
          </a:xfrm>
          <a:prstGeom prst="line">
            <a:avLst/>
          </a:prstGeom>
          <a:noFill/>
          <a:ln w="88900" cap="rnd">
            <a:solidFill>
              <a:srgbClr val="00FF99"/>
            </a:solidFill>
            <a:prstDash val="solid"/>
            <a:round/>
            <a:headEnd/>
            <a:tailEnd type="stealth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DE6BC892-2EA3-4C0D-BB20-6CF19589D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925" y="4241949"/>
            <a:ext cx="561975" cy="260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Rectangle 42">
            <a:extLst>
              <a:ext uri="{FF2B5EF4-FFF2-40B4-BE49-F238E27FC236}">
                <a16:creationId xmlns:a16="http://schemas.microsoft.com/office/drawing/2014/main" id="{BAFB4DFD-B704-4741-BE7D-C9122D0DD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275" y="4240361"/>
            <a:ext cx="7159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Dados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Line 43">
            <a:extLst>
              <a:ext uri="{FF2B5EF4-FFF2-40B4-BE49-F238E27FC236}">
                <a16:creationId xmlns:a16="http://schemas.microsoft.com/office/drawing/2014/main" id="{D602B048-3FB1-4AF5-9BD9-B1311220F24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7799" y="4996011"/>
            <a:ext cx="3830639" cy="0"/>
          </a:xfrm>
          <a:prstGeom prst="line">
            <a:avLst/>
          </a:prstGeom>
          <a:noFill/>
          <a:ln w="17463" cap="rnd">
            <a:solidFill>
              <a:srgbClr val="FF0000"/>
            </a:solidFill>
            <a:prstDash val="solid"/>
            <a:round/>
            <a:headEnd/>
            <a:tailEnd type="stealth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Rectangle 45">
            <a:extLst>
              <a:ext uri="{FF2B5EF4-FFF2-40B4-BE49-F238E27FC236}">
                <a16:creationId xmlns:a16="http://schemas.microsoft.com/office/drawing/2014/main" id="{87B179B7-644A-43EA-8559-EF0A99F46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4363" y="4867424"/>
            <a:ext cx="419100" cy="260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ctangle 46">
            <a:extLst>
              <a:ext uri="{FF2B5EF4-FFF2-40B4-BE49-F238E27FC236}">
                <a16:creationId xmlns:a16="http://schemas.microsoft.com/office/drawing/2014/main" id="{606AF9A0-144F-4049-9936-0CC76648AF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713" y="4865836"/>
            <a:ext cx="527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7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</a:rPr>
              <a:t>send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Line 47">
            <a:extLst>
              <a:ext uri="{FF2B5EF4-FFF2-40B4-BE49-F238E27FC236}">
                <a16:creationId xmlns:a16="http://schemas.microsoft.com/office/drawing/2014/main" id="{059E13B2-5C7F-4AA2-AFF1-3FCD30DF967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7800" y="5397649"/>
            <a:ext cx="3830639" cy="0"/>
          </a:xfrm>
          <a:prstGeom prst="line">
            <a:avLst/>
          </a:prstGeom>
          <a:noFill/>
          <a:ln w="17463" cap="rnd">
            <a:solidFill>
              <a:srgbClr val="FF0000"/>
            </a:solidFill>
            <a:prstDash val="solid"/>
            <a:round/>
            <a:headEnd type="stealth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3" name="Rectangle 49">
            <a:extLst>
              <a:ext uri="{FF2B5EF4-FFF2-40B4-BE49-F238E27FC236}">
                <a16:creationId xmlns:a16="http://schemas.microsoft.com/office/drawing/2014/main" id="{23B9639D-BA30-4F68-8E3F-BB1547E39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6275" y="5267474"/>
            <a:ext cx="293688" cy="261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" name="Rectangle 50">
            <a:extLst>
              <a:ext uri="{FF2B5EF4-FFF2-40B4-BE49-F238E27FC236}">
                <a16:creationId xmlns:a16="http://schemas.microsoft.com/office/drawing/2014/main" id="{90D9A4A7-0736-48F2-9940-0A12D498B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5267474"/>
            <a:ext cx="4333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7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</a:rPr>
              <a:t>ack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53">
            <a:extLst>
              <a:ext uri="{FF2B5EF4-FFF2-40B4-BE49-F238E27FC236}">
                <a16:creationId xmlns:a16="http://schemas.microsoft.com/office/drawing/2014/main" id="{10F07674-8AAC-4A2C-A0F5-E6F9591D9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588" y="4114949"/>
            <a:ext cx="1787525" cy="15398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7" name="Rectangle 54">
            <a:extLst>
              <a:ext uri="{FF2B5EF4-FFF2-40B4-BE49-F238E27FC236}">
                <a16:creationId xmlns:a16="http://schemas.microsoft.com/office/drawing/2014/main" id="{8BEACF0B-08AC-47B2-B50F-D9C49377C2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588" y="4114949"/>
            <a:ext cx="1787525" cy="1539875"/>
          </a:xfrm>
          <a:prstGeom prst="rect">
            <a:avLst/>
          </a:prstGeom>
          <a:noFill/>
          <a:ln w="88900" cap="sq">
            <a:solidFill>
              <a:srgbClr val="833C0B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" name="Rectangle 55">
            <a:extLst>
              <a:ext uri="{FF2B5EF4-FFF2-40B4-BE49-F238E27FC236}">
                <a16:creationId xmlns:a16="http://schemas.microsoft.com/office/drawing/2014/main" id="{347CF92B-D882-4FDE-AFC3-603A8404B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75" y="4555703"/>
            <a:ext cx="1280094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Controlador</a:t>
            </a:r>
            <a:b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</a:br>
            <a:r>
              <a:rPr kumimoji="0" lang="pt-BR" altLang="pt-BR" sz="2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ou CPU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23" name="Agrupar 22">
            <a:extLst>
              <a:ext uri="{FF2B5EF4-FFF2-40B4-BE49-F238E27FC236}">
                <a16:creationId xmlns:a16="http://schemas.microsoft.com/office/drawing/2014/main" id="{5706D3B5-7065-476C-8982-8D6471DBF0CE}"/>
              </a:ext>
            </a:extLst>
          </p:cNvPr>
          <p:cNvGrpSpPr/>
          <p:nvPr/>
        </p:nvGrpSpPr>
        <p:grpSpPr>
          <a:xfrm>
            <a:off x="6588224" y="4102249"/>
            <a:ext cx="1787525" cy="1539875"/>
            <a:chOff x="6588224" y="3440113"/>
            <a:chExt cx="1787525" cy="1539875"/>
          </a:xfrm>
        </p:grpSpPr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42678FC3-AFAA-489E-96AC-FB1BCEC051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37436" y="3452814"/>
              <a:ext cx="1704975" cy="15049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8" name="Rectangle 65">
              <a:extLst>
                <a:ext uri="{FF2B5EF4-FFF2-40B4-BE49-F238E27FC236}">
                  <a16:creationId xmlns:a16="http://schemas.microsoft.com/office/drawing/2014/main" id="{66D447DD-D9C9-4443-A31B-484C8BECEA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8224" y="3440113"/>
              <a:ext cx="1787525" cy="1539875"/>
            </a:xfrm>
            <a:prstGeom prst="rect">
              <a:avLst/>
            </a:prstGeom>
            <a:noFill/>
            <a:ln w="88900" cap="sq">
              <a:solidFill>
                <a:srgbClr val="833C0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9" name="Rectangle 66">
              <a:extLst>
                <a:ext uri="{FF2B5EF4-FFF2-40B4-BE49-F238E27FC236}">
                  <a16:creationId xmlns:a16="http://schemas.microsoft.com/office/drawing/2014/main" id="{77B2F701-FACE-4517-A169-A2E219BE03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3511" y="4048125"/>
              <a:ext cx="107791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Periférico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0" name="Line 58">
            <a:extLst>
              <a:ext uri="{FF2B5EF4-FFF2-40B4-BE49-F238E27FC236}">
                <a16:creationId xmlns:a16="http://schemas.microsoft.com/office/drawing/2014/main" id="{8B8B69CB-5C4A-4BC9-8A30-4A30322499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09750" y="5683290"/>
            <a:ext cx="0" cy="411163"/>
          </a:xfrm>
          <a:prstGeom prst="line">
            <a:avLst/>
          </a:prstGeom>
          <a:noFill/>
          <a:ln w="174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1" name="Rectangle 59">
            <a:extLst>
              <a:ext uri="{FF2B5EF4-FFF2-40B4-BE49-F238E27FC236}">
                <a16:creationId xmlns:a16="http://schemas.microsoft.com/office/drawing/2014/main" id="{6FFCA34D-4554-4495-AB35-A270139D9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463" y="6069052"/>
            <a:ext cx="511175" cy="3333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2" name="Rectangle 60">
            <a:extLst>
              <a:ext uri="{FF2B5EF4-FFF2-40B4-BE49-F238E27FC236}">
                <a16:creationId xmlns:a16="http://schemas.microsoft.com/office/drawing/2014/main" id="{75F16319-BA48-4827-9EF6-8B3155B85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344" y="6103977"/>
            <a:ext cx="19236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7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</a:rPr>
              <a:t>ck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Line 67">
            <a:extLst>
              <a:ext uri="{FF2B5EF4-FFF2-40B4-BE49-F238E27FC236}">
                <a16:creationId xmlns:a16="http://schemas.microsoft.com/office/drawing/2014/main" id="{B45FEF85-770E-4BC6-9A67-529AD69F2B5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07386" y="5670590"/>
            <a:ext cx="0" cy="307155"/>
          </a:xfrm>
          <a:prstGeom prst="line">
            <a:avLst/>
          </a:prstGeom>
          <a:noFill/>
          <a:ln w="17463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4" name="Line 58">
            <a:extLst>
              <a:ext uri="{FF2B5EF4-FFF2-40B4-BE49-F238E27FC236}">
                <a16:creationId xmlns:a16="http://schemas.microsoft.com/office/drawing/2014/main" id="{5B92CB9F-4917-4C0F-A69D-F1AAFDC29E6C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4655924" y="3131575"/>
            <a:ext cx="0" cy="5692342"/>
          </a:xfrm>
          <a:prstGeom prst="line">
            <a:avLst/>
          </a:prstGeom>
          <a:noFill/>
          <a:ln w="17463" cap="rnd">
            <a:solidFill>
              <a:srgbClr val="000000"/>
            </a:solidFill>
            <a:prstDash val="solid"/>
            <a:round/>
            <a:headEnd type="oval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79388" y="1125538"/>
            <a:ext cx="8686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endParaRPr lang="pt-BR" altLang="en-US" sz="240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endParaRPr lang="pt-BR" altLang="en-US" sz="240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endParaRPr lang="pt-BR" altLang="en-US" sz="240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endParaRPr lang="pt-BR" altLang="en-US" sz="240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endParaRPr lang="pt-BR" altLang="en-US" sz="240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endParaRPr lang="pt-BR" altLang="en-US" sz="240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endParaRPr lang="pt-BR" altLang="en-US" sz="240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endParaRPr lang="pt-BR" altLang="en-US" sz="240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>
                <a:latin typeface="Arial" panose="020B0604020202020204" pitchFamily="34" charset="0"/>
              </a:rPr>
              <a:t>Procedimento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sz="1800" b="0">
                <a:latin typeface="Arial" panose="020B0604020202020204" pitchFamily="34" charset="0"/>
              </a:rPr>
              <a:t>CPU disponibiliza dados e sincronamente ativa o sinal send (este sinal deve ficar ativo até periférico responder (podem ser diversos ciclos)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sz="1800" b="0">
                <a:latin typeface="Arial" panose="020B0604020202020204" pitchFamily="34" charset="0"/>
              </a:rPr>
              <a:t>Na primeira transição do clock, após o periférico ter armazenado os dados, o periférico ativa o sinal ack </a:t>
            </a:r>
          </a:p>
          <a:p>
            <a:pPr lvl="1" algn="just">
              <a:spcBef>
                <a:spcPct val="20000"/>
              </a:spcBef>
              <a:buFontTx/>
              <a:buAutoNum type="arabicPeriod"/>
            </a:pPr>
            <a:r>
              <a:rPr lang="pt-BR" altLang="en-US" sz="1800" b="0">
                <a:latin typeface="Arial" panose="020B0604020202020204" pitchFamily="34" charset="0"/>
              </a:rPr>
              <a:t>No ciclo de clock seguinte CPU remove o send e periférico remove o ack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O Modelo Semi-Síncrono</a:t>
            </a:r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1052513"/>
            <a:ext cx="6481762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79388" y="1125538"/>
            <a:ext cx="8686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19200" indent="-3048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pt-BR" altLang="en-US" sz="2400" dirty="0">
                <a:latin typeface="Arial" panose="020B0604020202020204" pitchFamily="34" charset="0"/>
              </a:rPr>
              <a:t>Exercícios/Perguntas</a:t>
            </a:r>
          </a:p>
          <a:p>
            <a:pPr lvl="1" algn="just">
              <a:lnSpc>
                <a:spcPct val="120000"/>
              </a:lnSpc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Dê um exemplo onde um mecanismo de </a:t>
            </a:r>
            <a:r>
              <a:rPr lang="en-US" altLang="en-US" b="0" i="1" dirty="0">
                <a:latin typeface="Arial" panose="020B0604020202020204" pitchFamily="34" charset="0"/>
              </a:rPr>
              <a:t>timeout</a:t>
            </a:r>
            <a:r>
              <a:rPr lang="pt-BR" altLang="en-US" b="0" dirty="0">
                <a:latin typeface="Arial" panose="020B0604020202020204" pitchFamily="34" charset="0"/>
              </a:rPr>
              <a:t> é necessário</a:t>
            </a:r>
          </a:p>
          <a:p>
            <a:pPr lvl="2" algn="just">
              <a:lnSpc>
                <a:spcPct val="120000"/>
              </a:lnSpc>
              <a:spcBef>
                <a:spcPct val="20000"/>
              </a:spcBef>
              <a:buFontTx/>
              <a:buChar char="–"/>
            </a:pPr>
            <a:r>
              <a:rPr lang="pt-BR" altLang="en-US" sz="1800" b="0" dirty="0">
                <a:latin typeface="Arial" panose="020B0604020202020204" pitchFamily="34" charset="0"/>
              </a:rPr>
              <a:t>Qual consequência de não tê-lo?</a:t>
            </a:r>
          </a:p>
          <a:p>
            <a:pPr lvl="1" algn="just">
              <a:lnSpc>
                <a:spcPct val="120000"/>
              </a:lnSpc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O periférico, no ciclo seguinte à ativação do sinal </a:t>
            </a:r>
            <a:r>
              <a:rPr lang="pt-BR" altLang="en-US" b="0" dirty="0" err="1">
                <a:latin typeface="Arial" panose="020B0604020202020204" pitchFamily="34" charset="0"/>
              </a:rPr>
              <a:t>ack</a:t>
            </a:r>
            <a:r>
              <a:rPr lang="pt-BR" altLang="en-US" b="0" dirty="0">
                <a:latin typeface="Arial" panose="020B0604020202020204" pitchFamily="34" charset="0"/>
              </a:rPr>
              <a:t>, desativa este novamente. Como ele sabe que a CPU já detectou o sinal?</a:t>
            </a:r>
          </a:p>
          <a:p>
            <a:pPr lvl="1" algn="just">
              <a:lnSpc>
                <a:spcPct val="120000"/>
              </a:lnSpc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Qual a diferença para a transferência assíncrona? Em termos de hardware e em termos de máquina de controle (diagrama de estados de ambas as partes – periférico e CPU)</a:t>
            </a:r>
          </a:p>
          <a:p>
            <a:pPr lvl="1" algn="just">
              <a:lnSpc>
                <a:spcPct val="120000"/>
              </a:lnSpc>
              <a:spcBef>
                <a:spcPct val="20000"/>
              </a:spcBef>
              <a:buFontTx/>
              <a:buAutoNum type="arabicPeriod"/>
            </a:pPr>
            <a:r>
              <a:rPr lang="pt-BR" altLang="en-US" b="0" dirty="0">
                <a:latin typeface="Arial" panose="020B0604020202020204" pitchFamily="34" charset="0"/>
              </a:rPr>
              <a:t>Faça o diagrama temporal de uma comunicação </a:t>
            </a:r>
            <a:r>
              <a:rPr lang="pt-BR" altLang="en-US" b="0" i="1" dirty="0" err="1">
                <a:latin typeface="Arial" panose="020B0604020202020204" pitchFamily="34" charset="0"/>
              </a:rPr>
              <a:t>half</a:t>
            </a:r>
            <a:r>
              <a:rPr lang="pt-BR" altLang="en-US" b="0" i="1" dirty="0">
                <a:latin typeface="Arial" panose="020B0604020202020204" pitchFamily="34" charset="0"/>
              </a:rPr>
              <a:t>-duplex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O Modelo Semi-Síncrono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Introdução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165894" y="980728"/>
            <a:ext cx="8812212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2400" dirty="0">
                <a:latin typeface="Arial" panose="020B0604020202020204" pitchFamily="34" charset="0"/>
              </a:rPr>
              <a:t>Modelos atendem características de diferentes sistemas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b="0" dirty="0">
                <a:latin typeface="Arial" panose="020B0604020202020204" pitchFamily="34" charset="0"/>
              </a:rPr>
              <a:t>Sistemas assíncronos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b="0" dirty="0">
                <a:latin typeface="Arial" panose="020B0604020202020204" pitchFamily="34" charset="0"/>
              </a:rPr>
              <a:t>Sistemas síncronos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2400" dirty="0">
                <a:latin typeface="Arial" panose="020B0604020202020204" pitchFamily="34" charset="0"/>
              </a:rPr>
              <a:t>Modelos de trocas de dados em nível elétrico levam em consideração </a:t>
            </a:r>
            <a:r>
              <a:rPr lang="pt-BR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sinais</a:t>
            </a:r>
            <a:r>
              <a:rPr lang="pt-BR" altLang="en-US" sz="2400" dirty="0">
                <a:latin typeface="Arial" panose="020B0604020202020204" pitchFamily="34" charset="0"/>
              </a:rPr>
              <a:t> e </a:t>
            </a:r>
            <a:r>
              <a:rPr lang="pt-BR" altLang="en-US" sz="2400" dirty="0">
                <a:solidFill>
                  <a:srgbClr val="FF0000"/>
                </a:solidFill>
                <a:latin typeface="Arial" panose="020B0604020202020204" pitchFamily="34" charset="0"/>
              </a:rPr>
              <a:t>protocolos</a:t>
            </a:r>
            <a:r>
              <a:rPr lang="pt-BR" altLang="en-US" sz="2400" dirty="0">
                <a:latin typeface="Arial" panose="020B0604020202020204" pitchFamily="34" charset="0"/>
              </a:rPr>
              <a:t> necessários para realizar trocas de informações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2400" dirty="0">
                <a:latin typeface="Arial" panose="020B0604020202020204" pitchFamily="34" charset="0"/>
              </a:rPr>
              <a:t>A implementação do modelo em hardware é um circuito responsável pela interação entre sistemas (por exemplo: periférico e controlador)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2400" dirty="0">
                <a:latin typeface="Arial" panose="020B0604020202020204" pitchFamily="34" charset="0"/>
              </a:rPr>
              <a:t>O modelo de comunicação pode considerar a direção da mensagem e a simultaneidade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b="0" dirty="0">
                <a:latin typeface="Arial" panose="020B0604020202020204" pitchFamily="34" charset="0"/>
              </a:rPr>
              <a:t>Unidirecional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b="0" dirty="0">
                <a:latin typeface="Arial" panose="020B0604020202020204" pitchFamily="34" charset="0"/>
              </a:rPr>
              <a:t>Bidirecional em tempos distintos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b="0" dirty="0">
                <a:latin typeface="Arial" panose="020B0604020202020204" pitchFamily="34" charset="0"/>
              </a:rPr>
              <a:t>Bidirecional simultâneo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endParaRPr lang="pt-BR" altLang="en-US" sz="24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35496" y="1130609"/>
            <a:ext cx="8686800" cy="4818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Transmissão da informação bit a bit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Modelos</a:t>
            </a:r>
          </a:p>
          <a:p>
            <a:pPr lvl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pt-BR" altLang="en-US" sz="1800" b="0" dirty="0">
                <a:latin typeface="Arial" panose="020B0604020202020204" pitchFamily="34" charset="0"/>
              </a:rPr>
              <a:t>Sob a mesma linha seguem informação de dados e controle (comunicação assíncrona)</a:t>
            </a:r>
          </a:p>
          <a:p>
            <a:pPr lvl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pt-BR" altLang="en-US" sz="1800" b="0" dirty="0">
                <a:latin typeface="Arial" panose="020B0604020202020204" pitchFamily="34" charset="0"/>
              </a:rPr>
              <a:t>Uma linha para dados e outras para controle (comunicação síncrona)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Exemplos</a:t>
            </a:r>
            <a:r>
              <a:rPr lang="en-US" altLang="en-US" dirty="0">
                <a:latin typeface="Arial" panose="020B0604020202020204" pitchFamily="34" charset="0"/>
              </a:rPr>
              <a:t>: SPI, RS-232, </a:t>
            </a:r>
            <a:r>
              <a:rPr lang="en-US" altLang="en-US" dirty="0" err="1">
                <a:latin typeface="Arial" panose="020B0604020202020204" pitchFamily="34" charset="0"/>
              </a:rPr>
              <a:t>I2C</a:t>
            </a:r>
            <a:r>
              <a:rPr lang="en-US" altLang="en-US" dirty="0">
                <a:latin typeface="Arial" panose="020B0604020202020204" pitchFamily="34" charset="0"/>
              </a:rPr>
              <a:t>, USB, FireWire, E-1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dirty="0">
                <a:latin typeface="Arial" panose="020B0604020202020204" pitchFamily="34" charset="0"/>
              </a:rPr>
              <a:t>RS-232  </a:t>
            </a:r>
          </a:p>
          <a:p>
            <a:pPr lvl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pt-BR" altLang="en-US" sz="1800" b="0" dirty="0">
                <a:latin typeface="Arial" panose="020B0604020202020204" pitchFamily="34" charset="0"/>
              </a:rPr>
              <a:t>Interface de comunicação serial </a:t>
            </a:r>
            <a:r>
              <a:rPr lang="pt-BR" altLang="en-US" sz="1800" i="1" dirty="0">
                <a:latin typeface="Arial" panose="020B0604020202020204" pitchFamily="34" charset="0"/>
              </a:rPr>
              <a:t>assíncrona</a:t>
            </a:r>
          </a:p>
          <a:p>
            <a:pPr lvl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pt-BR" altLang="en-US" sz="1800" b="0" dirty="0">
                <a:latin typeface="Arial" panose="020B0604020202020204" pitchFamily="34" charset="0"/>
              </a:rPr>
              <a:t>Longas distâncias de comunicação</a:t>
            </a:r>
          </a:p>
          <a:p>
            <a:pPr lvl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pt-BR" altLang="en-US" sz="1800" b="0" dirty="0">
                <a:latin typeface="Arial" panose="020B0604020202020204" pitchFamily="34" charset="0"/>
              </a:rPr>
              <a:t>Usado em modems</a:t>
            </a:r>
          </a:p>
          <a:p>
            <a:pPr lvl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pt-BR" altLang="en-US" sz="1800" b="0" dirty="0">
                <a:latin typeface="Arial" panose="020B0604020202020204" pitchFamily="34" charset="0"/>
              </a:rPr>
              <a:t>Exemplo com uma </a:t>
            </a:r>
            <a:r>
              <a:rPr lang="en-US" altLang="en-US" sz="1800" b="0" i="1" dirty="0">
                <a:latin typeface="Arial" panose="020B0604020202020204" pitchFamily="34" charset="0"/>
              </a:rPr>
              <a:t>Universal Asynchronous </a:t>
            </a:r>
          </a:p>
          <a:p>
            <a:pPr marL="457200" lvl="1" indent="0">
              <a:spcBef>
                <a:spcPct val="20000"/>
              </a:spcBef>
            </a:pPr>
            <a:r>
              <a:rPr lang="en-US" altLang="en-US" sz="1800" b="0" i="1" dirty="0">
                <a:latin typeface="Arial" panose="020B0604020202020204" pitchFamily="34" charset="0"/>
              </a:rPr>
              <a:t>Receiver/Transmitter</a:t>
            </a:r>
            <a:r>
              <a:rPr lang="en-US" altLang="en-US" sz="1800" b="0" dirty="0">
                <a:latin typeface="Arial" panose="020B0604020202020204" pitchFamily="34" charset="0"/>
              </a:rPr>
              <a:t> (UART)</a:t>
            </a:r>
          </a:p>
          <a:p>
            <a:pPr lvl="1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pt-BR" altLang="en-US" sz="1800" b="0" dirty="0">
                <a:latin typeface="Arial" panose="020B0604020202020204" pitchFamily="34" charset="0"/>
              </a:rPr>
              <a:t>Exemplo de formas de onda para uma</a:t>
            </a:r>
            <a:br>
              <a:rPr lang="pt-BR" altLang="en-US" sz="1800" b="0" dirty="0">
                <a:latin typeface="Arial" panose="020B0604020202020204" pitchFamily="34" charset="0"/>
              </a:rPr>
            </a:br>
            <a:r>
              <a:rPr lang="pt-BR" altLang="en-US" sz="1800" b="0" dirty="0">
                <a:latin typeface="Arial" panose="020B0604020202020204" pitchFamily="34" charset="0"/>
              </a:rPr>
              <a:t>interface serial operando a 1600bps 	    </a:t>
            </a:r>
            <a:r>
              <a:rPr lang="pt-BR" altLang="en-US" sz="1800" b="0" dirty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pt-BR" altLang="en-US" sz="1800" b="0" dirty="0">
              <a:latin typeface="Arial" panose="020B0604020202020204" pitchFamily="34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Comunicação Serial</a:t>
            </a:r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304800" y="1066800"/>
            <a:ext cx="8686800" cy="4810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en-US" altLang="en-US" sz="2400">
              <a:latin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6721" y="785016"/>
            <a:ext cx="2956279" cy="1080056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3179904"/>
            <a:ext cx="3628108" cy="1171899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473996F4-6CAF-4456-851F-8B7258DDAEF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8237"/>
          <a:stretch/>
        </p:blipFill>
        <p:spPr>
          <a:xfrm>
            <a:off x="5585139" y="5007714"/>
            <a:ext cx="3330238" cy="1330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040239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151879" y="1130609"/>
            <a:ext cx="8686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n-US" altLang="en-US" sz="1800" dirty="0">
                <a:latin typeface="Arial" panose="020B0604020202020204" pitchFamily="34" charset="0"/>
              </a:rPr>
              <a:t>Serial Peripheral Interface (SPI)</a:t>
            </a:r>
          </a:p>
          <a:p>
            <a:pPr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altLang="en-US" sz="1800" dirty="0">
              <a:latin typeface="Arial" panose="020B0604020202020204" pitchFamily="34" charset="0"/>
            </a:endParaRPr>
          </a:p>
          <a:p>
            <a:pPr lvl="1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pt-BR" altLang="en-US" sz="1800" b="0" dirty="0">
                <a:latin typeface="Arial" panose="020B0604020202020204" pitchFamily="34" charset="0"/>
              </a:rPr>
              <a:t>Interface de comunicação serial </a:t>
            </a:r>
            <a:r>
              <a:rPr lang="pt-BR" altLang="en-US" sz="1800" i="1" dirty="0">
                <a:latin typeface="Arial" panose="020B0604020202020204" pitchFamily="34" charset="0"/>
              </a:rPr>
              <a:t>síncrona</a:t>
            </a:r>
          </a:p>
          <a:p>
            <a:pPr lvl="1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pt-BR" altLang="en-US" sz="1800" b="0" dirty="0">
                <a:latin typeface="Arial" panose="020B0604020202020204" pitchFamily="34" charset="0"/>
              </a:rPr>
              <a:t>Curtas distâncias de comunicação</a:t>
            </a:r>
          </a:p>
          <a:p>
            <a:pPr lvl="1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pt-BR" altLang="en-US" sz="1800" b="0" dirty="0">
                <a:latin typeface="Arial" panose="020B0604020202020204" pitchFamily="34" charset="0"/>
              </a:rPr>
              <a:t>Sinais</a:t>
            </a:r>
          </a:p>
          <a:p>
            <a:pPr marL="1200150" lvl="2" indent="-285750" algn="just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en-US" altLang="en-US" sz="1600" b="0" dirty="0" err="1">
                <a:latin typeface="Arial" panose="020B0604020202020204" pitchFamily="34" charset="0"/>
              </a:rPr>
              <a:t>SCLK</a:t>
            </a:r>
            <a:r>
              <a:rPr lang="en-US" altLang="en-US" sz="1600" b="0" dirty="0">
                <a:latin typeface="Arial" panose="020B0604020202020204" pitchFamily="34" charset="0"/>
              </a:rPr>
              <a:t> : Serial Clock</a:t>
            </a:r>
          </a:p>
          <a:p>
            <a:pPr marL="1200150" lvl="2" indent="-285750" algn="just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en-US" altLang="en-US" sz="1600" b="0" dirty="0" err="1">
                <a:latin typeface="Arial" panose="020B0604020202020204" pitchFamily="34" charset="0"/>
              </a:rPr>
              <a:t>MOSI</a:t>
            </a:r>
            <a:r>
              <a:rPr lang="en-US" altLang="en-US" sz="1600" b="0" dirty="0">
                <a:latin typeface="Arial" panose="020B0604020202020204" pitchFamily="34" charset="0"/>
              </a:rPr>
              <a:t> : Master Output, Slave Input</a:t>
            </a:r>
          </a:p>
          <a:p>
            <a:pPr marL="1200150" lvl="2" indent="-285750" algn="just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en-US" altLang="en-US" sz="1600" b="0" dirty="0">
                <a:latin typeface="Arial" panose="020B0604020202020204" pitchFamily="34" charset="0"/>
              </a:rPr>
              <a:t>MISO : Master Input, Slave Output</a:t>
            </a:r>
          </a:p>
          <a:p>
            <a:pPr marL="1200150" lvl="2" indent="-285750" algn="just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en-US" altLang="en-US" sz="1600" b="0" dirty="0">
                <a:latin typeface="Arial" panose="020B0604020202020204" pitchFamily="34" charset="0"/>
              </a:rPr>
              <a:t>SS : Slave Select (active low)</a:t>
            </a:r>
          </a:p>
          <a:p>
            <a:pPr lvl="2"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altLang="en-US" sz="1800" b="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 typeface="Wingdings" panose="05000000000000000000" pitchFamily="2" charset="2"/>
              <a:buChar char="§"/>
            </a:pPr>
            <a:endParaRPr lang="en-US" altLang="en-US" sz="1800" b="0" dirty="0">
              <a:latin typeface="Arial" panose="020B0604020202020204" pitchFamily="34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Comunicação Serial</a:t>
            </a:r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304800" y="1066800"/>
            <a:ext cx="8686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en-US" altLang="en-US" sz="2400">
              <a:latin typeface="Arial" panose="020B0604020202020204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1700808"/>
            <a:ext cx="4029075" cy="9144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5301208"/>
            <a:ext cx="5092080" cy="120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0195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151879" y="1844824"/>
            <a:ext cx="8715602" cy="47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2900" lvl="1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Transmissão da informação com</a:t>
            </a:r>
          </a:p>
          <a:p>
            <a:pPr marL="0" lvl="1" indent="0">
              <a:lnSpc>
                <a:spcPct val="150000"/>
              </a:lnSpc>
              <a:spcBef>
                <a:spcPct val="20000"/>
              </a:spcBef>
            </a:pPr>
            <a:r>
              <a:rPr lang="pt-BR" altLang="en-US" dirty="0">
                <a:latin typeface="Arial" panose="020B0604020202020204" pitchFamily="34" charset="0"/>
              </a:rPr>
              <a:t> granularidade de palavra</a:t>
            </a: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Dados e controle têm linhas exclusivas</a:t>
            </a: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Normalmente, tem desempenho e custo maior que a comunicação serial</a:t>
            </a: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Exemplos: ISA, ATA, </a:t>
            </a:r>
            <a:r>
              <a:rPr lang="pt-BR" altLang="en-US" dirty="0" err="1">
                <a:latin typeface="Arial" panose="020B0604020202020204" pitchFamily="34" charset="0"/>
              </a:rPr>
              <a:t>SCSI</a:t>
            </a:r>
            <a:r>
              <a:rPr lang="pt-BR" altLang="en-US" dirty="0">
                <a:latin typeface="Arial" panose="020B0604020202020204" pitchFamily="34" charset="0"/>
              </a:rPr>
              <a:t>, PCI</a:t>
            </a: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Grande parte das comunicações paralelas foi substituída por versões mais recentes seriais</a:t>
            </a:r>
          </a:p>
          <a:p>
            <a:pPr marL="742950" lvl="2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r>
              <a:rPr lang="pt-BR" altLang="en-US" b="0" dirty="0">
                <a:latin typeface="Arial" panose="020B0604020202020204" pitchFamily="34" charset="0"/>
              </a:rPr>
              <a:t>Exemplo: PCI por PCI Express, ATA por SATA</a:t>
            </a: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FontTx/>
              <a:buChar char="•"/>
            </a:pPr>
            <a:endParaRPr lang="pt-BR" altLang="en-US" sz="2400" dirty="0">
              <a:latin typeface="Arial" panose="020B0604020202020204" pitchFamily="34" charset="0"/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Comunicação Paralela</a:t>
            </a:r>
          </a:p>
        </p:txBody>
      </p:sp>
      <p:sp>
        <p:nvSpPr>
          <p:cNvPr id="1029" name="Rectangle 3"/>
          <p:cNvSpPr>
            <a:spLocks noChangeArrowheads="1"/>
          </p:cNvSpPr>
          <p:nvPr/>
        </p:nvSpPr>
        <p:spPr bwMode="auto">
          <a:xfrm>
            <a:off x="304800" y="1066800"/>
            <a:ext cx="86868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endParaRPr lang="en-US" altLang="en-US" sz="2400"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1489" y="685800"/>
            <a:ext cx="2574857" cy="2239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351986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79388" y="1125538"/>
            <a:ext cx="8785225" cy="2937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/>
            </a:pPr>
            <a:r>
              <a:rPr lang="pt-BR" altLang="en-US" sz="1800" dirty="0">
                <a:latin typeface="Arial" panose="020B0604020202020204" pitchFamily="34" charset="0"/>
              </a:rPr>
              <a:t>Quais são as características do modelo da transferência síncrona, e quais os principais problemas relacionados a este modelo?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pt-BR" altLang="en-US" sz="1800" dirty="0">
                <a:latin typeface="Arial" panose="020B0604020202020204" pitchFamily="34" charset="0"/>
              </a:rPr>
              <a:t>Faça a mesma análise acima para o modelo de transferência assíncrona.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pt-BR" altLang="en-US" sz="1800" dirty="0">
                <a:latin typeface="Arial" panose="020B0604020202020204" pitchFamily="34" charset="0"/>
              </a:rPr>
              <a:t>O que diferencia o modelo síncrono do modelo semi-síncrono? Ilustre as diferenças através de um diagrama de tempos e diga quando se aplica um ou outro modelo</a:t>
            </a:r>
          </a:p>
          <a:p>
            <a:pPr>
              <a:spcBef>
                <a:spcPct val="20000"/>
              </a:spcBef>
              <a:buFontTx/>
              <a:buAutoNum type="arabicPeriod"/>
            </a:pPr>
            <a:r>
              <a:rPr lang="pt-BR" altLang="en-US" sz="1800" dirty="0">
                <a:latin typeface="Arial" panose="020B0604020202020204" pitchFamily="34" charset="0"/>
              </a:rPr>
              <a:t>Explique o protocolo de comunicação abaixo, mostrando o diagrama de tempos para os sinais DATA, </a:t>
            </a:r>
            <a:r>
              <a:rPr lang="pt-BR" altLang="en-US" sz="1800" dirty="0" err="1">
                <a:latin typeface="Arial" panose="020B0604020202020204" pitchFamily="34" charset="0"/>
              </a:rPr>
              <a:t>ACK</a:t>
            </a:r>
            <a:r>
              <a:rPr lang="pt-BR" altLang="en-US" sz="1800" dirty="0">
                <a:latin typeface="Arial" panose="020B0604020202020204" pitchFamily="34" charset="0"/>
              </a:rPr>
              <a:t> e BUS. Este diagrama poderia ser reduzido (ter eliminado um de seus estados) e ainda assim manter o mesmo modelo? Qual a consequência da redução de um estado?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Exercícios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0" y="2605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4062895"/>
            <a:ext cx="8220075" cy="2743200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107950" y="1125538"/>
            <a:ext cx="8785225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 startAt="5"/>
            </a:pPr>
            <a:r>
              <a:rPr lang="pt-BR" altLang="en-US" sz="1800" dirty="0">
                <a:latin typeface="Arial" panose="020B0604020202020204" pitchFamily="34" charset="0"/>
              </a:rPr>
              <a:t>Dado o modelo de representação do exercício anterior, produza descrições neste modelo para os demais estilos de comunicação vistos em aula</a:t>
            </a:r>
          </a:p>
          <a:p>
            <a:pPr>
              <a:spcBef>
                <a:spcPct val="20000"/>
              </a:spcBef>
              <a:buFontTx/>
              <a:buAutoNum type="arabicPeriod" startAt="5"/>
            </a:pPr>
            <a:r>
              <a:rPr lang="pt-BR" altLang="en-US" sz="1800" dirty="0">
                <a:latin typeface="Arial" panose="020B0604020202020204" pitchFamily="34" charset="0"/>
              </a:rPr>
              <a:t>Seja um barramento de 16 bits e uma memória com tempo de acesso de 100ns. Considerando que em um barramento </a:t>
            </a:r>
            <a:r>
              <a:rPr lang="pt-BR" altLang="en-US" sz="1800" i="1" dirty="0">
                <a:latin typeface="Arial" panose="020B0604020202020204" pitchFamily="34" charset="0"/>
              </a:rPr>
              <a:t>síncrono</a:t>
            </a:r>
            <a:r>
              <a:rPr lang="pt-BR" altLang="en-US" sz="1800" dirty="0">
                <a:latin typeface="Arial" panose="020B0604020202020204" pitchFamily="34" charset="0"/>
              </a:rPr>
              <a:t> há uma transição a cada período de relógio (50 </a:t>
            </a:r>
            <a:r>
              <a:rPr lang="pt-BR" altLang="en-US" sz="1800" dirty="0" err="1">
                <a:latin typeface="Arial" panose="020B0604020202020204" pitchFamily="34" charset="0"/>
              </a:rPr>
              <a:t>ns</a:t>
            </a:r>
            <a:r>
              <a:rPr lang="pt-BR" altLang="en-US" sz="1800" dirty="0">
                <a:latin typeface="Arial" panose="020B0604020202020204" pitchFamily="34" charset="0"/>
              </a:rPr>
              <a:t>), e em um barramento </a:t>
            </a:r>
            <a:r>
              <a:rPr lang="pt-BR" altLang="en-US" sz="1800" i="1" dirty="0">
                <a:latin typeface="Arial" panose="020B0604020202020204" pitchFamily="34" charset="0"/>
              </a:rPr>
              <a:t>assíncrono</a:t>
            </a:r>
            <a:r>
              <a:rPr lang="pt-BR" altLang="en-US" sz="1800" dirty="0">
                <a:latin typeface="Arial" panose="020B0604020202020204" pitchFamily="34" charset="0"/>
              </a:rPr>
              <a:t> há uma transição a cada 40 </a:t>
            </a:r>
            <a:r>
              <a:rPr lang="pt-BR" altLang="en-US" sz="1800" dirty="0" err="1">
                <a:latin typeface="Arial" panose="020B0604020202020204" pitchFamily="34" charset="0"/>
              </a:rPr>
              <a:t>ns</a:t>
            </a:r>
            <a:endParaRPr lang="pt-BR" altLang="en-US" sz="1800" dirty="0">
              <a:latin typeface="Arial" panose="020B0604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Explique o protocolo ilustrado no diagrama de tempos abaixo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Dê a largura de banda para a transferência síncrona, em Mbps (Megabits por segundo)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Dê a largura de banda para a transferência assíncrona, em Mbps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/>
              <a:t>Exercícios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3681511"/>
              </p:ext>
            </p:extLst>
          </p:nvPr>
        </p:nvGraphicFramePr>
        <p:xfrm>
          <a:off x="1619672" y="4001572"/>
          <a:ext cx="5616227" cy="27117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4950714" imgH="2383536" progId="Word.Picture.8">
                  <p:embed/>
                </p:oleObj>
              </mc:Choice>
              <mc:Fallback>
                <p:oleObj name="Picture" r:id="rId2" imgW="4950714" imgH="2383536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001572"/>
                        <a:ext cx="5616227" cy="27117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07950" y="1125538"/>
            <a:ext cx="8964613" cy="2447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 startAt="7"/>
            </a:pPr>
            <a:r>
              <a:rPr lang="pt-BR" altLang="en-US" sz="1800" dirty="0">
                <a:latin typeface="Arial" panose="020B0604020202020204" pitchFamily="34" charset="0"/>
              </a:rPr>
              <a:t>No modelo assíncrono de transferência de dados, considerando comunicação unidirecional e sinais de controle </a:t>
            </a:r>
            <a:r>
              <a:rPr lang="en-US" altLang="en-US" sz="1800" i="1" dirty="0">
                <a:latin typeface="Arial" panose="020B0604020202020204" pitchFamily="34" charset="0"/>
              </a:rPr>
              <a:t>send/ack</a:t>
            </a:r>
            <a:r>
              <a:rPr lang="pt-BR" altLang="en-US" sz="1800" dirty="0">
                <a:latin typeface="Arial" panose="020B0604020202020204" pitchFamily="34" charset="0"/>
              </a:rPr>
              <a:t>, qual o intervalo de tempo teórico para efetuar a transmissão do primeiro dado da CPU para o periférico? Como ficam os demais dados?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Apresente o diagrama de blocos e diagramas elétricos justificando a resposta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Dados: a CPU tem </a:t>
            </a:r>
            <a:r>
              <a:rPr lang="en-US" altLang="en-US" sz="1600" b="0" i="1" dirty="0">
                <a:latin typeface="Arial" panose="020B0604020202020204" pitchFamily="34" charset="0"/>
              </a:rPr>
              <a:t>clock</a:t>
            </a:r>
            <a:r>
              <a:rPr lang="pt-BR" altLang="en-US" sz="1600" b="0" dirty="0">
                <a:latin typeface="Arial" panose="020B0604020202020204" pitchFamily="34" charset="0"/>
              </a:rPr>
              <a:t> de 100 MHz e o periférico tem </a:t>
            </a:r>
            <a:r>
              <a:rPr lang="en-US" altLang="en-US" sz="1600" b="0" i="1" dirty="0">
                <a:latin typeface="Arial" panose="020B0604020202020204" pitchFamily="34" charset="0"/>
              </a:rPr>
              <a:t>clock</a:t>
            </a:r>
            <a:r>
              <a:rPr lang="pt-BR" altLang="en-US" sz="1600" b="0" dirty="0">
                <a:latin typeface="Arial" panose="020B0604020202020204" pitchFamily="34" charset="0"/>
              </a:rPr>
              <a:t> de 20 MHz</a:t>
            </a:r>
            <a:endParaRPr lang="en-US" altLang="en-US" sz="1600" b="0" dirty="0">
              <a:latin typeface="Arial" panose="020B0604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Considere que tanto a CPU quanto o periférico são máquinas síncronas, com registradores sensíveis à borda de subida do </a:t>
            </a:r>
            <a:r>
              <a:rPr lang="pt-BR" altLang="en-US" sz="1600" b="0" i="1" dirty="0" err="1">
                <a:latin typeface="Arial" panose="020B0604020202020204" pitchFamily="34" charset="0"/>
              </a:rPr>
              <a:t>clock</a:t>
            </a:r>
            <a:endParaRPr lang="pt-BR" altLang="en-US" sz="1600" b="0" i="1" dirty="0">
              <a:latin typeface="Arial" panose="020B060402020202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Exercício Resolvido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2"/>
          <p:cNvSpPr>
            <a:spLocks noChangeArrowheads="1"/>
          </p:cNvSpPr>
          <p:nvPr/>
        </p:nvSpPr>
        <p:spPr bwMode="auto">
          <a:xfrm>
            <a:off x="107950" y="1125538"/>
            <a:ext cx="8964613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Tx/>
              <a:buAutoNum type="arabicPeriod" startAt="7"/>
            </a:pPr>
            <a:r>
              <a:rPr lang="pt-BR" altLang="en-US" sz="1600" dirty="0">
                <a:solidFill>
                  <a:schemeClr val="accent2"/>
                </a:solidFill>
                <a:latin typeface="Arial" panose="020B0604020202020204" pitchFamily="34" charset="0"/>
              </a:rPr>
              <a:t>RESPOSTA</a:t>
            </a:r>
            <a:r>
              <a:rPr lang="en-US" altLang="en-US" sz="160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r>
              <a:rPr lang="pt-BR" altLang="en-US" sz="160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</a:p>
          <a:p>
            <a:pPr algn="just">
              <a:spcBef>
                <a:spcPct val="20000"/>
              </a:spcBef>
              <a:buFontTx/>
              <a:buAutoNum type="arabicPeriod" startAt="7"/>
            </a:pPr>
            <a:endParaRPr lang="pt-BR" altLang="en-US" sz="160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AutoNum type="arabicPeriod" startAt="7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AutoNum type="arabicPeriod" startAt="7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AutoNum type="arabicPeriod" startAt="7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AutoNum type="arabicPeriod" startAt="7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AutoNum type="arabicPeriod" startAt="7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AutoNum type="arabicPeriod" startAt="7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AutoNum type="arabicPeriod" startAt="7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AutoNum type="arabicPeriod" startAt="7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AutoNum type="arabicPeriod" startAt="7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endParaRPr lang="pt-BR" altLang="en-US" sz="12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pt-BR" altLang="en-US" sz="1600" b="0" dirty="0">
                <a:solidFill>
                  <a:schemeClr val="accent2"/>
                </a:solidFill>
                <a:latin typeface="Arial" panose="020B0604020202020204" pitchFamily="34" charset="0"/>
              </a:rPr>
              <a:t>TCPU = 1/</a:t>
            </a:r>
            <a:r>
              <a:rPr lang="pt-BR" altLang="en-US" sz="16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fCPU</a:t>
            </a:r>
            <a:r>
              <a:rPr lang="pt-BR" altLang="en-US" sz="1600" b="0" dirty="0">
                <a:solidFill>
                  <a:schemeClr val="accent2"/>
                </a:solidFill>
                <a:latin typeface="Arial" panose="020B0604020202020204" pitchFamily="34" charset="0"/>
              </a:rPr>
              <a:t> = 1/100MHz = 1/100*106 = 10-8 = 10 </a:t>
            </a:r>
            <a:r>
              <a:rPr lang="pt-BR" altLang="en-US" sz="16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endParaRPr lang="pt-BR" altLang="en-US" sz="1600" b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pt-BR" altLang="en-US" sz="16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TPeriférico</a:t>
            </a:r>
            <a:r>
              <a:rPr lang="pt-BR" altLang="en-US" sz="1600" b="0" dirty="0">
                <a:solidFill>
                  <a:schemeClr val="accent2"/>
                </a:solidFill>
                <a:latin typeface="Arial" panose="020B0604020202020204" pitchFamily="34" charset="0"/>
              </a:rPr>
              <a:t> = 1/</a:t>
            </a:r>
            <a:r>
              <a:rPr lang="pt-BR" altLang="en-US" sz="16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fPeriférico</a:t>
            </a:r>
            <a:r>
              <a:rPr lang="pt-BR" altLang="en-US" sz="1600" b="0" dirty="0">
                <a:solidFill>
                  <a:schemeClr val="accent2"/>
                </a:solidFill>
                <a:latin typeface="Arial" panose="020B0604020202020204" pitchFamily="34" charset="0"/>
              </a:rPr>
              <a:t> = 1/20MHz = 1/20*106 = 5*10-8 = 50 </a:t>
            </a:r>
            <a:r>
              <a:rPr lang="pt-BR" altLang="en-US" sz="16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endParaRPr lang="pt-BR" altLang="en-US" sz="1600" b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r>
              <a:rPr lang="pt-BR" altLang="en-US" sz="1600" b="0" dirty="0">
                <a:solidFill>
                  <a:schemeClr val="accent2"/>
                </a:solidFill>
                <a:latin typeface="Arial" panose="020B0604020202020204" pitchFamily="34" charset="0"/>
              </a:rPr>
              <a:t>Intervalo considerado para comunicação assíncrona do primeiro dado:	[80ns, 110ns]</a:t>
            </a:r>
          </a:p>
          <a:p>
            <a:pPr algn="just">
              <a:spcBef>
                <a:spcPct val="20000"/>
              </a:spcBef>
            </a:pPr>
            <a:r>
              <a:rPr lang="pt-BR" altLang="en-US" sz="1600" b="0" dirty="0">
                <a:solidFill>
                  <a:schemeClr val="accent2"/>
                </a:solidFill>
                <a:latin typeface="Arial" panose="020B0604020202020204" pitchFamily="34" charset="0"/>
              </a:rPr>
              <a:t>Tempo para transmissão dos dados subsequentes</a:t>
            </a:r>
          </a:p>
          <a:p>
            <a:pPr algn="just">
              <a:spcBef>
                <a:spcPct val="20000"/>
              </a:spcBef>
            </a:pPr>
            <a:r>
              <a:rPr lang="pt-BR" altLang="en-US" sz="1600" b="0" dirty="0">
                <a:solidFill>
                  <a:schemeClr val="accent2"/>
                </a:solidFill>
                <a:latin typeface="Arial" panose="020B0604020202020204" pitchFamily="34" charset="0"/>
              </a:rPr>
              <a:t>	100 </a:t>
            </a:r>
            <a:r>
              <a:rPr lang="pt-BR" altLang="en-US" sz="16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600" b="0" dirty="0">
                <a:solidFill>
                  <a:schemeClr val="accent2"/>
                </a:solidFill>
                <a:latin typeface="Arial" panose="020B0604020202020204" pitchFamily="34" charset="0"/>
              </a:rPr>
              <a:t> (dois pulsos de relógio da máquina mais lenta)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4263008" cy="381000"/>
          </a:xfrm>
        </p:spPr>
        <p:txBody>
          <a:bodyPr/>
          <a:lstStyle/>
          <a:p>
            <a:r>
              <a:rPr lang="pt-BR" altLang="en-US" dirty="0"/>
              <a:t>Resposta</a:t>
            </a:r>
          </a:p>
        </p:txBody>
      </p:sp>
      <p:sp>
        <p:nvSpPr>
          <p:cNvPr id="819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5003800" y="0"/>
          <a:ext cx="3671888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3085529" imgH="1151748" progId="Word.Picture.8">
                  <p:embed/>
                </p:oleObj>
              </mc:Choice>
              <mc:Fallback>
                <p:oleObj name="Picture" r:id="rId2" imgW="3085529" imgH="1151748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0"/>
                        <a:ext cx="3671888" cy="1443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7"/>
          <p:cNvSpPr>
            <a:spLocks noChangeArrowheads="1"/>
          </p:cNvSpPr>
          <p:nvPr/>
        </p:nvSpPr>
        <p:spPr bwMode="auto">
          <a:xfrm>
            <a:off x="0" y="27146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8195" name="Object 6"/>
          <p:cNvGraphicFramePr>
            <a:graphicFrameLocks noChangeAspect="1"/>
          </p:cNvGraphicFramePr>
          <p:nvPr/>
        </p:nvGraphicFramePr>
        <p:xfrm>
          <a:off x="34925" y="1487488"/>
          <a:ext cx="7850188" cy="192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4" imgW="5414963" imgH="1271588" progId="Word.Picture.8">
                  <p:embed/>
                </p:oleObj>
              </mc:Choice>
              <mc:Fallback>
                <p:oleObj name="Picture" r:id="rId4" imgW="5414963" imgH="1271588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" y="1487488"/>
                        <a:ext cx="7850188" cy="192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6" name="Object 8"/>
          <p:cNvGraphicFramePr>
            <a:graphicFrameLocks noChangeAspect="1"/>
          </p:cNvGraphicFramePr>
          <p:nvPr/>
        </p:nvGraphicFramePr>
        <p:xfrm>
          <a:off x="71438" y="3389313"/>
          <a:ext cx="7740650" cy="189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6" imgW="5414963" imgH="1257300" progId="Word.Picture.8">
                  <p:embed/>
                </p:oleObj>
              </mc:Choice>
              <mc:Fallback>
                <p:oleObj name="Picture" r:id="rId6" imgW="5414963" imgH="1257300" progId="Word.Picture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3389313"/>
                        <a:ext cx="7740650" cy="1890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7596188" y="3716338"/>
            <a:ext cx="154781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en-US" sz="1600" b="0">
                <a:solidFill>
                  <a:schemeClr val="accent2"/>
                </a:solidFill>
                <a:latin typeface="Arial" panose="020B0604020202020204" pitchFamily="34" charset="0"/>
              </a:rPr>
              <a:t>Considerando o melhor caso</a:t>
            </a:r>
            <a:r>
              <a:rPr lang="en-US" altLang="en-US" sz="1600" b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endParaRPr lang="pt-BR" altLang="en-US" sz="1600" b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7632700" y="2060575"/>
            <a:ext cx="1511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en-US" sz="1600" b="0">
                <a:solidFill>
                  <a:schemeClr val="accent2"/>
                </a:solidFill>
                <a:latin typeface="Arial" panose="020B0604020202020204" pitchFamily="34" charset="0"/>
              </a:rPr>
              <a:t>Considerando o pior caso</a:t>
            </a:r>
            <a:r>
              <a:rPr lang="en-US" altLang="en-US" sz="1600" b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endParaRPr lang="pt-BR" altLang="en-US" sz="1600" b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07950" y="1125538"/>
            <a:ext cx="8964613" cy="1583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 startAt="8"/>
            </a:pPr>
            <a:r>
              <a:rPr lang="pt-BR" altLang="en-US" sz="1800" dirty="0">
                <a:latin typeface="Arial" panose="020B0604020202020204" pitchFamily="34" charset="0"/>
              </a:rPr>
              <a:t>Considere os mesmos equipamentos do exercício 7 com uma comunicação bidirecional. Calcule o tempo necessário para a CPU transmitir um pacote de 100 dados e receber um pacote de 2 dados em resposta, contendo informações de </a:t>
            </a:r>
            <a:r>
              <a:rPr lang="pt-BR" altLang="en-US" sz="1800" i="1" dirty="0">
                <a:latin typeface="Arial" panose="020B0604020202020204" pitchFamily="34" charset="0"/>
              </a:rPr>
              <a:t>ACK</a:t>
            </a:r>
            <a:r>
              <a:rPr lang="pt-BR" altLang="en-US" sz="1800" dirty="0">
                <a:latin typeface="Arial" panose="020B0604020202020204" pitchFamily="34" charset="0"/>
              </a:rPr>
              <a:t>, </a:t>
            </a:r>
            <a:r>
              <a:rPr lang="pt-BR" altLang="en-US" sz="1800" i="1" dirty="0">
                <a:latin typeface="Arial" panose="020B0604020202020204" pitchFamily="34" charset="0"/>
              </a:rPr>
              <a:t>NACK</a:t>
            </a:r>
            <a:r>
              <a:rPr lang="pt-BR" altLang="en-US" sz="1800" dirty="0">
                <a:latin typeface="Arial" panose="020B0604020202020204" pitchFamily="34" charset="0"/>
              </a:rPr>
              <a:t> ou </a:t>
            </a:r>
            <a:r>
              <a:rPr lang="pt-BR" altLang="en-US" sz="1800" i="1" dirty="0">
                <a:latin typeface="Arial" panose="020B0604020202020204" pitchFamily="34" charset="0"/>
              </a:rPr>
              <a:t>ABORT</a:t>
            </a:r>
            <a:r>
              <a:rPr lang="pt-BR" altLang="en-US" sz="1800" dirty="0">
                <a:latin typeface="Arial" panose="020B0604020202020204" pitchFamily="34" charset="0"/>
              </a:rPr>
              <a:t>. Considere que após receber o último dado do pacote, são necessários 5 ciclos para o periférico responder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Exercício Resolvido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107950" y="1125538"/>
            <a:ext cx="8964613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Tx/>
              <a:buAutoNum type="arabicPeriod" startAt="8"/>
            </a:pPr>
            <a:r>
              <a:rPr lang="pt-BR" altLang="en-US" sz="1600" dirty="0">
                <a:solidFill>
                  <a:schemeClr val="accent2"/>
                </a:solidFill>
                <a:latin typeface="Arial" panose="020B0604020202020204" pitchFamily="34" charset="0"/>
              </a:rPr>
              <a:t>RESPOSTA</a:t>
            </a:r>
            <a:r>
              <a:rPr lang="en-US" altLang="en-US" sz="160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AutoNum type="arabicPeriod" startAt="8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AutoNum type="arabicPeriod" startAt="8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</a:pPr>
            <a:endParaRPr lang="pt-BR" altLang="en-US" sz="1800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Como pode se observar no exercício anterior, o tempo necessário para a transmissão do primeiro dado na comunicação assíncrona para este problema está no intervalo [80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, 110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]. Para os demais dados, o tempo é de 100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. Levando em consideração que o pacote leva 5 ciclos para ser analisado pelo periférico, o tempo total levando em consideração comunicação e processamento é dado pela fórmula abaixo: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Total = 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intervalo_transmissãoCPU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Periférico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ComputaçãoPeriférico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intervalo_transmissãoPeriférico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CPU</a:t>
            </a:r>
            <a:endParaRPr lang="pt-BR" altLang="en-US" sz="1800" b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Total = ([80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, 110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] + 99 * 100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) + 5 * 50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([80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, 110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] + 100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Total = [9.980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, 10.010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] + 250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[180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, 210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]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Total = [10.420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a 10.470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]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Resposta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2411413" y="1125538"/>
          <a:ext cx="4608512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3085529" imgH="1512335" progId="Word.Picture.8">
                  <p:embed/>
                </p:oleObj>
              </mc:Choice>
              <mc:Fallback>
                <p:oleObj name="Picture" r:id="rId2" imgW="3085529" imgH="1512335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1125538"/>
                        <a:ext cx="4608512" cy="2374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71883" y="1125538"/>
            <a:ext cx="8964613" cy="2159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 startAt="9"/>
            </a:pPr>
            <a:r>
              <a:rPr lang="pt-BR" altLang="en-US" sz="1800" dirty="0">
                <a:latin typeface="Arial" panose="020B0604020202020204" pitchFamily="34" charset="0"/>
              </a:rPr>
              <a:t>Considere o mesmo sistema do exercício anterior, mas agora a comunicação é conforme o modelo de transferência </a:t>
            </a:r>
            <a:r>
              <a:rPr lang="pt-BR" altLang="en-US" sz="1800" dirty="0" err="1">
                <a:latin typeface="Arial" panose="020B0604020202020204" pitchFamily="34" charset="0"/>
              </a:rPr>
              <a:t>semi-síncrona</a:t>
            </a:r>
            <a:r>
              <a:rPr lang="pt-BR" altLang="en-US" sz="1800" dirty="0">
                <a:latin typeface="Arial" panose="020B0604020202020204" pitchFamily="34" charset="0"/>
              </a:rPr>
              <a:t>. Calcule o novo tempo necessário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Apresente o diagrama de blocos e o diagrama elétrico justificando a resposta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Faça os cálculos considerando que a CPU e periférico são controladas por um </a:t>
            </a:r>
            <a:r>
              <a:rPr lang="en-US" altLang="en-US" sz="1600" b="0" dirty="0">
                <a:latin typeface="Arial" panose="020B0604020202020204" pitchFamily="34" charset="0"/>
              </a:rPr>
              <a:t>clock</a:t>
            </a:r>
            <a:r>
              <a:rPr lang="pt-BR" altLang="en-US" sz="1600" b="0" dirty="0">
                <a:latin typeface="Arial" panose="020B0604020202020204" pitchFamily="34" charset="0"/>
              </a:rPr>
              <a:t> de 100 MHz. Faça o mesmo para </a:t>
            </a:r>
            <a:r>
              <a:rPr lang="en-US" altLang="en-US" sz="1600" b="0" dirty="0">
                <a:latin typeface="Arial" panose="020B0604020202020204" pitchFamily="34" charset="0"/>
              </a:rPr>
              <a:t>clock</a:t>
            </a:r>
            <a:r>
              <a:rPr lang="pt-BR" altLang="en-US" sz="1600" b="0" dirty="0">
                <a:latin typeface="Arial" panose="020B0604020202020204" pitchFamily="34" charset="0"/>
              </a:rPr>
              <a:t> de 20 MHz</a:t>
            </a:r>
            <a:endParaRPr lang="en-US" altLang="en-US" sz="1600" b="0" dirty="0">
              <a:latin typeface="Arial" panose="020B0604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Para os dois casos acima compare com os resultados do exercício 5</a:t>
            </a:r>
            <a:endParaRPr lang="en-US" altLang="en-US" sz="1600" b="0" dirty="0">
              <a:latin typeface="Arial" panose="020B0604020202020204" pitchFamily="34" charset="0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Exercício Resolvido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1" y="304800"/>
            <a:ext cx="8928100" cy="381000"/>
          </a:xfrm>
        </p:spPr>
        <p:txBody>
          <a:bodyPr/>
          <a:lstStyle/>
          <a:p>
            <a:r>
              <a:rPr lang="pt-BR" altLang="pt-BR" dirty="0"/>
              <a:t>Modelos de Comunicação – Critérios e Taxonomias</a:t>
            </a:r>
            <a:endParaRPr lang="pt-BR" altLang="pt-BR" sz="36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71438" y="980728"/>
            <a:ext cx="8964612" cy="580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2400" dirty="0"/>
              <a:t>Critério Paralelismo</a:t>
            </a:r>
          </a:p>
          <a:p>
            <a:pPr lvl="1"/>
            <a:r>
              <a:rPr lang="pt-BR" altLang="pt-BR" b="0" dirty="0"/>
              <a:t> Com. Serial / Com. Paralela</a:t>
            </a:r>
          </a:p>
          <a:p>
            <a:endParaRPr lang="pt-BR" altLang="pt-BR" b="0" dirty="0"/>
          </a:p>
          <a:p>
            <a:r>
              <a:rPr lang="pt-BR" altLang="pt-BR" dirty="0"/>
              <a:t>Critério Sincronismo</a:t>
            </a:r>
          </a:p>
          <a:p>
            <a:pPr lvl="1"/>
            <a:r>
              <a:rPr lang="pt-BR" altLang="pt-BR" b="0" dirty="0"/>
              <a:t>Com. Síncrona </a:t>
            </a:r>
            <a:r>
              <a:rPr lang="pt-BR" altLang="pt-BR" b="0" dirty="0">
                <a:sym typeface="Wingdings" panose="05000000000000000000" pitchFamily="2" charset="2"/>
              </a:rPr>
              <a:t></a:t>
            </a:r>
            <a:endParaRPr lang="pt-BR" altLang="pt-BR" b="0" dirty="0"/>
          </a:p>
          <a:p>
            <a:pPr lvl="1"/>
            <a:endParaRPr lang="pt-BR" altLang="pt-BR" b="0" dirty="0"/>
          </a:p>
          <a:p>
            <a:pPr lvl="1"/>
            <a:r>
              <a:rPr lang="pt-BR" altLang="pt-BR" b="0" dirty="0"/>
              <a:t>Com. </a:t>
            </a:r>
            <a:r>
              <a:rPr lang="pt-BR" altLang="pt-BR" b="0" dirty="0" err="1"/>
              <a:t>Semi-síncrona</a:t>
            </a:r>
            <a:r>
              <a:rPr lang="pt-BR" altLang="pt-BR" b="0" dirty="0"/>
              <a:t> </a:t>
            </a:r>
            <a:r>
              <a:rPr lang="pt-BR" altLang="pt-BR" b="0" dirty="0">
                <a:sym typeface="Wingdings" panose="05000000000000000000" pitchFamily="2" charset="2"/>
              </a:rPr>
              <a:t></a:t>
            </a:r>
            <a:endParaRPr lang="pt-BR" altLang="pt-BR" b="0" dirty="0"/>
          </a:p>
          <a:p>
            <a:pPr lvl="1"/>
            <a:endParaRPr lang="pt-BR" altLang="pt-BR" b="0" dirty="0"/>
          </a:p>
          <a:p>
            <a:pPr lvl="1"/>
            <a:r>
              <a:rPr lang="pt-BR" altLang="pt-BR" b="0" dirty="0"/>
              <a:t>Com. Assíncrona </a:t>
            </a:r>
            <a:r>
              <a:rPr lang="pt-BR" altLang="pt-BR" b="0" dirty="0">
                <a:sym typeface="Wingdings" panose="05000000000000000000" pitchFamily="2" charset="2"/>
              </a:rPr>
              <a:t></a:t>
            </a:r>
            <a:endParaRPr lang="pt-BR" altLang="pt-BR" b="0" dirty="0"/>
          </a:p>
          <a:p>
            <a:pPr lvl="1"/>
            <a:endParaRPr lang="pt-BR" altLang="pt-BR" b="0" dirty="0"/>
          </a:p>
          <a:p>
            <a:pPr lvl="1"/>
            <a:endParaRPr lang="pt-BR" altLang="pt-BR" b="0" dirty="0"/>
          </a:p>
          <a:p>
            <a:pPr lvl="1"/>
            <a:endParaRPr lang="pt-BR" altLang="pt-BR" b="0" dirty="0"/>
          </a:p>
          <a:p>
            <a:r>
              <a:rPr lang="pt-BR" altLang="pt-BR" dirty="0"/>
              <a:t>Critério Sentidos dos Fluxos de Informação</a:t>
            </a:r>
          </a:p>
          <a:p>
            <a:pPr lvl="1"/>
            <a:r>
              <a:rPr lang="pt-BR" altLang="pt-BR" sz="1800" b="0" dirty="0"/>
              <a:t>Com. </a:t>
            </a:r>
            <a:r>
              <a:rPr lang="pt-BR" altLang="pt-BR" sz="1800" b="0" i="1" dirty="0"/>
              <a:t>Simplex</a:t>
            </a:r>
          </a:p>
          <a:p>
            <a:pPr lvl="1"/>
            <a:r>
              <a:rPr lang="pt-BR" altLang="pt-BR" sz="1800" b="0" dirty="0"/>
              <a:t>Com. </a:t>
            </a:r>
            <a:r>
              <a:rPr lang="pt-BR" altLang="pt-BR" sz="1800" b="0" i="1" dirty="0" err="1"/>
              <a:t>Half</a:t>
            </a:r>
            <a:r>
              <a:rPr lang="pt-BR" altLang="pt-BR" sz="1800" b="0" i="1" dirty="0"/>
              <a:t>-duplex</a:t>
            </a:r>
          </a:p>
          <a:p>
            <a:pPr lvl="1"/>
            <a:r>
              <a:rPr lang="pt-BR" altLang="pt-BR" sz="1800" b="0" dirty="0"/>
              <a:t>Com. </a:t>
            </a:r>
            <a:r>
              <a:rPr lang="pt-BR" altLang="pt-BR" sz="1800" b="0" i="1" dirty="0" err="1"/>
              <a:t>Full</a:t>
            </a:r>
            <a:r>
              <a:rPr lang="pt-BR" altLang="pt-BR" sz="1800" b="0" i="1" dirty="0"/>
              <a:t>-duplex</a:t>
            </a:r>
          </a:p>
          <a:p>
            <a:pPr lvl="2"/>
            <a:endParaRPr lang="pt-BR" altLang="pt-BR" b="0" dirty="0"/>
          </a:p>
          <a:p>
            <a:pPr lvl="2"/>
            <a:endParaRPr lang="pt-BR" altLang="pt-BR" b="0" dirty="0"/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2379176" y="4293667"/>
          <a:ext cx="3572242" cy="10795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2" imgW="5923810" imgH="1790476" progId="Paint.Picture">
                  <p:embed/>
                </p:oleObj>
              </mc:Choice>
              <mc:Fallback>
                <p:oleObj name="Bitmap Image" r:id="rId2" imgW="5923810" imgH="1790476" progId="Paint.Picture">
                  <p:embed/>
                  <p:pic>
                    <p:nvPicPr>
                      <p:cNvPr id="4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9176" y="4293667"/>
                        <a:ext cx="3572242" cy="10795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6111472" y="4304231"/>
          <a:ext cx="2853016" cy="10689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Imagem de Bitmap" r:id="rId4" imgW="5315040" imgH="1943280" progId="Paint.Picture">
                  <p:embed/>
                </p:oleObj>
              </mc:Choice>
              <mc:Fallback>
                <p:oleObj name="Imagem de Bitmap" r:id="rId4" imgW="5315040" imgH="1943280" progId="Paint.Picture">
                  <p:embed/>
                  <p:pic>
                    <p:nvPicPr>
                      <p:cNvPr id="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472" y="4304231"/>
                        <a:ext cx="2853016" cy="10689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491880" y="1929588"/>
          <a:ext cx="3551221" cy="10673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6" imgW="5923810" imgH="1781424" progId="Paint.Picture">
                  <p:embed/>
                </p:oleObj>
              </mc:Choice>
              <mc:Fallback>
                <p:oleObj name="Bitmap Image" r:id="rId6" imgW="5923810" imgH="1781424" progId="Paint.Picture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1929588"/>
                        <a:ext cx="3551221" cy="10673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3808070" y="3140968"/>
          <a:ext cx="3572242" cy="1068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8" imgW="5923810" imgH="1771429" progId="Paint.Picture">
                  <p:embed/>
                </p:oleObj>
              </mc:Choice>
              <mc:Fallback>
                <p:oleObj name="Bitmap Image" r:id="rId8" imgW="5923810" imgH="1771429" progId="Paint.Picture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8070" y="3140968"/>
                        <a:ext cx="3572242" cy="106830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Conector reto 2"/>
          <p:cNvCxnSpPr/>
          <p:nvPr/>
        </p:nvCxnSpPr>
        <p:spPr bwMode="auto">
          <a:xfrm>
            <a:off x="142875" y="1844824"/>
            <a:ext cx="889317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Conector reto 9"/>
          <p:cNvCxnSpPr/>
          <p:nvPr/>
        </p:nvCxnSpPr>
        <p:spPr bwMode="auto">
          <a:xfrm>
            <a:off x="142875" y="5373216"/>
            <a:ext cx="889317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ChangeArrowheads="1"/>
          </p:cNvSpPr>
          <p:nvPr/>
        </p:nvSpPr>
        <p:spPr bwMode="auto">
          <a:xfrm>
            <a:off x="71438" y="980728"/>
            <a:ext cx="8964612" cy="580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 startAt="9"/>
            </a:pPr>
            <a:r>
              <a:rPr lang="pt-BR" altLang="en-US" sz="1600" dirty="0">
                <a:solidFill>
                  <a:schemeClr val="accent2"/>
                </a:solidFill>
                <a:latin typeface="Arial" panose="020B0604020202020204" pitchFamily="34" charset="0"/>
              </a:rPr>
              <a:t>RESPOSTA</a:t>
            </a:r>
            <a:endParaRPr lang="pt-BR" altLang="en-US" sz="1800" dirty="0">
              <a:latin typeface="Arial" panose="020B0604020202020204" pitchFamily="34" charset="0"/>
            </a:endParaRPr>
          </a:p>
          <a:p>
            <a:pPr marL="0" indent="0">
              <a:spcBef>
                <a:spcPct val="20000"/>
              </a:spcBef>
            </a:pP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9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9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9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9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9"/>
            </a:pPr>
            <a:endParaRPr lang="pt-BR" altLang="en-US" sz="12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9"/>
            </a:pPr>
            <a:endParaRPr lang="pt-BR" altLang="en-US" sz="12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9"/>
            </a:pPr>
            <a:endParaRPr lang="pt-BR" altLang="en-US" sz="12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9"/>
            </a:pPr>
            <a:endParaRPr lang="pt-BR" altLang="en-US" sz="12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pt-BR" altLang="en-US" sz="1600" b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Ao contrário da implementação assíncrona, o primeiro dado é lido no mesmo tempo dos demais</a:t>
            </a:r>
          </a:p>
          <a:p>
            <a:pPr>
              <a:spcBef>
                <a:spcPct val="20000"/>
              </a:spcBef>
            </a:pP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Para 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clock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de 20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MHz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Total = 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intervalo_transmissãoCPU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Periférico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+ 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ComputaçãoPeriférico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+ 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intervalo_transmissãoPeriférico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CPU</a:t>
            </a:r>
            <a:endParaRPr lang="pt-BR" altLang="en-US" sz="1400" b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Total = (100 * 100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) + 5 * 50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+ (2 * 100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) = 10.000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+ 250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+ 200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= 10.450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endParaRPr lang="pt-BR" altLang="en-US" sz="1400" b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Para 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clock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de 100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MHz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Total = 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intervalo_transmissãoCPU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Periférico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+ 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ComputaçãoPeriférico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+ 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intervalo_transmissãoPeriférico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CPU</a:t>
            </a:r>
            <a:endParaRPr lang="pt-BR" altLang="en-US" sz="1400" b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Total = (100 * 20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) + 5 * 10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+ (2 * 20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) = 2.000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+ 50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+ 40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 = 2.090</a:t>
            </a:r>
            <a:r>
              <a:rPr lang="en-US" altLang="en-US" sz="14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4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endParaRPr lang="en-US" altLang="en-US" sz="1400" b="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4335016" cy="381000"/>
          </a:xfrm>
        </p:spPr>
        <p:txBody>
          <a:bodyPr/>
          <a:lstStyle/>
          <a:p>
            <a:r>
              <a:rPr lang="pt-BR" altLang="en-US" dirty="0"/>
              <a:t>Resposta</a:t>
            </a:r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0" y="2728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5329238" y="44450"/>
          <a:ext cx="3706812" cy="2216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3085529" imgH="1749684" progId="Word.Picture.8">
                  <p:embed/>
                </p:oleObj>
              </mc:Choice>
              <mc:Fallback>
                <p:oleObj name="Picture" r:id="rId2" imgW="3085529" imgH="1749684" progId="Word.Picture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29238" y="44450"/>
                        <a:ext cx="3706812" cy="2216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27384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0" y="2079625"/>
          <a:ext cx="8424863" cy="207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4" imgW="5455920" imgH="1278636" progId="Word.Picture.8">
                  <p:embed/>
                </p:oleObj>
              </mc:Choice>
              <mc:Fallback>
                <p:oleObj name="Picture" r:id="rId4" imgW="5455920" imgH="1278636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79625"/>
                        <a:ext cx="8424863" cy="207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4925" y="1125538"/>
            <a:ext cx="8964613" cy="1943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8001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 startAt="10"/>
            </a:pPr>
            <a:r>
              <a:rPr lang="pt-BR" altLang="en-US" sz="1800" dirty="0">
                <a:latin typeface="Arial" panose="020B0604020202020204" pitchFamily="34" charset="0"/>
              </a:rPr>
              <a:t>Considere o mesmo sistema do exercício anterior, mas agora a comunicação é síncrona. Calcule o novo tempo necessário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Apresente o diagrama de blocos e o diagrama elétrico justificando a resposta</a:t>
            </a: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Faça os cálculos considerando que a CPU e periférico são controladas por um </a:t>
            </a:r>
            <a:r>
              <a:rPr lang="en-US" altLang="en-US" sz="1600" b="0" dirty="0">
                <a:latin typeface="Arial" panose="020B0604020202020204" pitchFamily="34" charset="0"/>
              </a:rPr>
              <a:t>clock</a:t>
            </a:r>
            <a:r>
              <a:rPr lang="pt-BR" altLang="en-US" sz="1600" b="0" dirty="0">
                <a:latin typeface="Arial" panose="020B0604020202020204" pitchFamily="34" charset="0"/>
              </a:rPr>
              <a:t> de 100</a:t>
            </a:r>
            <a:r>
              <a:rPr lang="en-US" altLang="en-US" sz="1600" b="0" dirty="0">
                <a:latin typeface="Arial" panose="020B0604020202020204" pitchFamily="34" charset="0"/>
              </a:rPr>
              <a:t> </a:t>
            </a:r>
            <a:r>
              <a:rPr lang="pt-BR" altLang="en-US" sz="1600" b="0" dirty="0">
                <a:latin typeface="Arial" panose="020B0604020202020204" pitchFamily="34" charset="0"/>
              </a:rPr>
              <a:t>MHz. Faça o mesmo assim, mas agora para </a:t>
            </a:r>
            <a:r>
              <a:rPr lang="en-US" altLang="en-US" sz="1600" b="0" dirty="0">
                <a:latin typeface="Arial" panose="020B0604020202020204" pitchFamily="34" charset="0"/>
              </a:rPr>
              <a:t>clock</a:t>
            </a:r>
            <a:r>
              <a:rPr lang="pt-BR" altLang="en-US" sz="1600" b="0" dirty="0">
                <a:latin typeface="Arial" panose="020B0604020202020204" pitchFamily="34" charset="0"/>
              </a:rPr>
              <a:t> de 20</a:t>
            </a:r>
            <a:r>
              <a:rPr lang="en-US" altLang="en-US" sz="1600" b="0" dirty="0">
                <a:latin typeface="Arial" panose="020B0604020202020204" pitchFamily="34" charset="0"/>
              </a:rPr>
              <a:t> </a:t>
            </a:r>
            <a:r>
              <a:rPr lang="pt-BR" altLang="en-US" sz="1600" b="0" dirty="0">
                <a:latin typeface="Arial" panose="020B0604020202020204" pitchFamily="34" charset="0"/>
              </a:rPr>
              <a:t>MHz</a:t>
            </a:r>
            <a:endParaRPr lang="en-US" altLang="en-US" sz="1600" b="0" dirty="0">
              <a:latin typeface="Arial" panose="020B06040202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Para os dois casos acima compare com os resultados do exercício acima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Exercício Resolvido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ChangeArrowheads="1"/>
          </p:cNvSpPr>
          <p:nvPr/>
        </p:nvSpPr>
        <p:spPr bwMode="auto">
          <a:xfrm>
            <a:off x="35719" y="980728"/>
            <a:ext cx="9072562" cy="580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 startAt="10"/>
            </a:pPr>
            <a:r>
              <a:rPr lang="pt-BR" altLang="en-US" sz="1600" dirty="0">
                <a:solidFill>
                  <a:schemeClr val="accent2"/>
                </a:solidFill>
                <a:latin typeface="Arial" panose="020B0604020202020204" pitchFamily="34" charset="0"/>
              </a:rPr>
              <a:t>RESPOSTA</a:t>
            </a: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10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10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10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10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10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10"/>
            </a:pP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10"/>
            </a:pPr>
            <a:endParaRPr lang="pt-BR" altLang="en-US" sz="12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10"/>
            </a:pPr>
            <a:endParaRPr lang="pt-BR" altLang="en-US" sz="12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Na implementação síncrona, pode ser enviado um dado a cada 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clock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, o que potencializa para a metade do tempo de comunicação</a:t>
            </a:r>
          </a:p>
          <a:p>
            <a:pPr>
              <a:spcBef>
                <a:spcPct val="20000"/>
              </a:spcBef>
            </a:pP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Para 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clock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de 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20MHz</a:t>
            </a:r>
            <a:endParaRPr lang="pt-BR" altLang="en-US" sz="1800" b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Total = 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intervalo_transmissãoCPU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Periférico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ComputaçãoPeriférico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intervalo_transmissãoPeriférico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CPU</a:t>
            </a:r>
            <a:endParaRPr lang="pt-BR" altLang="en-US" sz="1800" b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Total = (100*50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) + 5 * 50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(2*50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) = 5.000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+ 250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+ 100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= 5.350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endParaRPr lang="pt-BR" altLang="en-US" sz="1800" b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Para 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clock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de 100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MHz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Total = 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intervalo_transmissãoCPU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Periférico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ComputaçãoPeriférico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intervalo_transmissãoPeriférico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CPU</a:t>
            </a:r>
            <a:endParaRPr lang="pt-BR" altLang="en-US" sz="1800" b="0" dirty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Total = (100 * 10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) + 5 * 10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(2 * 10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) = 1.000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+ 50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+ 20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r>
              <a:rPr lang="pt-BR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 = 1.070</a:t>
            </a:r>
            <a:r>
              <a:rPr lang="en-US" altLang="en-US" sz="1800" b="0" dirty="0">
                <a:solidFill>
                  <a:schemeClr val="accent2"/>
                </a:solidFill>
                <a:latin typeface="Arial" panose="020B0604020202020204" pitchFamily="34" charset="0"/>
              </a:rPr>
              <a:t> </a:t>
            </a:r>
            <a:r>
              <a:rPr lang="pt-BR" altLang="en-US" sz="1800" b="0" dirty="0" err="1">
                <a:solidFill>
                  <a:schemeClr val="accent2"/>
                </a:solidFill>
                <a:latin typeface="Arial" panose="020B0604020202020204" pitchFamily="34" charset="0"/>
              </a:rPr>
              <a:t>ns</a:t>
            </a:r>
            <a:endParaRPr lang="en-US" altLang="en-US" sz="1800" b="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4335016" cy="381000"/>
          </a:xfrm>
        </p:spPr>
        <p:txBody>
          <a:bodyPr/>
          <a:lstStyle/>
          <a:p>
            <a:r>
              <a:rPr lang="pt-BR" altLang="en-US" dirty="0"/>
              <a:t>Resposta</a:t>
            </a:r>
          </a:p>
        </p:txBody>
      </p:sp>
      <p:sp>
        <p:nvSpPr>
          <p:cNvPr id="11270" name="Rectangle 4"/>
          <p:cNvSpPr>
            <a:spLocks noChangeArrowheads="1"/>
          </p:cNvSpPr>
          <p:nvPr/>
        </p:nvSpPr>
        <p:spPr bwMode="auto">
          <a:xfrm>
            <a:off x="0" y="27289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0" y="27384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1266" name="Object 8"/>
          <p:cNvGraphicFramePr>
            <a:graphicFrameLocks noChangeAspect="1"/>
          </p:cNvGraphicFramePr>
          <p:nvPr/>
        </p:nvGraphicFramePr>
        <p:xfrm>
          <a:off x="5148263" y="0"/>
          <a:ext cx="3995737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3082769" imgH="1487708" progId="Word.Picture.8">
                  <p:embed/>
                </p:oleObj>
              </mc:Choice>
              <mc:Fallback>
                <p:oleObj name="Picture" r:id="rId2" imgW="3082769" imgH="1487708" progId="Word.Picture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0"/>
                        <a:ext cx="3995737" cy="203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Rectangle 11"/>
          <p:cNvSpPr>
            <a:spLocks noChangeArrowheads="1"/>
          </p:cNvSpPr>
          <p:nvPr/>
        </p:nvSpPr>
        <p:spPr bwMode="auto">
          <a:xfrm>
            <a:off x="0" y="28956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1267" name="Object 10"/>
          <p:cNvGraphicFramePr>
            <a:graphicFrameLocks noChangeAspect="1"/>
          </p:cNvGraphicFramePr>
          <p:nvPr/>
        </p:nvGraphicFramePr>
        <p:xfrm>
          <a:off x="827088" y="1755775"/>
          <a:ext cx="6265862" cy="196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4" imgW="3284982" imgH="973074" progId="Word.Picture.8">
                  <p:embed/>
                </p:oleObj>
              </mc:Choice>
              <mc:Fallback>
                <p:oleObj name="Picture" r:id="rId4" imgW="3284982" imgH="973074" progId="Word.Picture.8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755775"/>
                        <a:ext cx="6265862" cy="1960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79388" y="1125538"/>
            <a:ext cx="8820150" cy="719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 startAt="11"/>
            </a:pPr>
            <a:r>
              <a:rPr lang="pt-BR" altLang="en-US" sz="1800" dirty="0">
                <a:latin typeface="Arial" panose="020B0604020202020204" pitchFamily="34" charset="0"/>
              </a:rPr>
              <a:t>Faça um diagrama de estados para uma comunicação assíncrona unidirecional</a:t>
            </a:r>
            <a:endParaRPr lang="pt-BR" altLang="en-US" sz="2400" dirty="0">
              <a:latin typeface="Arial" panose="020B0604020202020204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Exercício Resolvido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107950" y="1125538"/>
            <a:ext cx="8964613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 startAt="11"/>
            </a:pPr>
            <a:r>
              <a:rPr lang="pt-BR" altLang="en-US" sz="1600" dirty="0">
                <a:solidFill>
                  <a:schemeClr val="accent2"/>
                </a:solidFill>
                <a:latin typeface="Arial" panose="020B0604020202020204" pitchFamily="34" charset="0"/>
              </a:rPr>
              <a:t>RESPOSTA</a:t>
            </a:r>
            <a:r>
              <a:rPr lang="en-US" altLang="en-US" sz="1600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  <a:endParaRPr lang="pt-BR" altLang="en-US" sz="1800" dirty="0">
              <a:latin typeface="Arial" panose="020B0604020202020204" pitchFamily="34" charset="0"/>
            </a:endParaRP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Resposta</a:t>
            </a: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2294" name="Rectangle 7"/>
          <p:cNvSpPr>
            <a:spLocks noChangeArrowheads="1"/>
          </p:cNvSpPr>
          <p:nvPr/>
        </p:nvSpPr>
        <p:spPr bwMode="auto">
          <a:xfrm>
            <a:off x="0" y="21907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12290" name="Object 6"/>
          <p:cNvGraphicFramePr>
            <a:graphicFrameLocks noChangeAspect="1"/>
          </p:cNvGraphicFramePr>
          <p:nvPr/>
        </p:nvGraphicFramePr>
        <p:xfrm>
          <a:off x="971550" y="1398588"/>
          <a:ext cx="6408738" cy="535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3656079" imgH="2872524" progId="Word.Picture.8">
                  <p:embed/>
                </p:oleObj>
              </mc:Choice>
              <mc:Fallback>
                <p:oleObj name="Picture" r:id="rId2" imgW="3656079" imgH="2872524" progId="Word.Pictur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398588"/>
                        <a:ext cx="6408738" cy="535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79388" y="1125538"/>
            <a:ext cx="8820150" cy="2519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81000" indent="-3810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AutoNum type="arabicPeriod" startAt="12"/>
            </a:pPr>
            <a:r>
              <a:rPr lang="pt-BR" altLang="en-US" sz="1800" dirty="0">
                <a:latin typeface="Arial" panose="020B0604020202020204" pitchFamily="34" charset="0"/>
              </a:rPr>
              <a:t>Faça um diagrama de estados para uma comunicação assíncrona </a:t>
            </a:r>
            <a:r>
              <a:rPr lang="en-US" altLang="en-US" sz="1800" dirty="0">
                <a:latin typeface="Arial" panose="020B0604020202020204" pitchFamily="34" charset="0"/>
              </a:rPr>
              <a:t>half-duplex</a:t>
            </a: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12"/>
            </a:pPr>
            <a:r>
              <a:rPr lang="pt-BR" altLang="en-US" sz="1800" dirty="0">
                <a:latin typeface="Arial" panose="020B0604020202020204" pitchFamily="34" charset="0"/>
              </a:rPr>
              <a:t>Faça um diagrama de estados para uma comunicação assíncrona </a:t>
            </a:r>
            <a:r>
              <a:rPr lang="en-US" altLang="en-US" sz="1800" dirty="0">
                <a:latin typeface="Arial" panose="020B0604020202020204" pitchFamily="34" charset="0"/>
              </a:rPr>
              <a:t>full-duplex</a:t>
            </a:r>
            <a:endParaRPr lang="pt-BR" altLang="en-US" sz="18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FontTx/>
              <a:buAutoNum type="arabicPeriod" startAt="12"/>
            </a:pPr>
            <a:r>
              <a:rPr lang="pt-BR" altLang="en-US" sz="1800" dirty="0">
                <a:latin typeface="Arial" panose="020B0604020202020204" pitchFamily="34" charset="0"/>
              </a:rPr>
              <a:t>Faça uma implementação VHDL dos dois exercícios acima</a:t>
            </a:r>
          </a:p>
          <a:p>
            <a:pPr>
              <a:spcBef>
                <a:spcPct val="20000"/>
              </a:spcBef>
              <a:buFontTx/>
              <a:buAutoNum type="arabicPeriod" startAt="12"/>
            </a:pPr>
            <a:r>
              <a:rPr lang="pt-BR" altLang="en-US" sz="1800" dirty="0">
                <a:latin typeface="Arial" panose="020B0604020202020204" pitchFamily="34" charset="0"/>
              </a:rPr>
              <a:t>Faça um diagrama de estados para uma comunicação síncrona </a:t>
            </a:r>
            <a:r>
              <a:rPr lang="en-US" altLang="en-US" sz="1800" dirty="0">
                <a:latin typeface="Arial" panose="020B0604020202020204" pitchFamily="34" charset="0"/>
              </a:rPr>
              <a:t>half-duplex</a:t>
            </a:r>
          </a:p>
          <a:p>
            <a:pPr>
              <a:spcBef>
                <a:spcPct val="20000"/>
              </a:spcBef>
              <a:buFontTx/>
              <a:buAutoNum type="arabicPeriod" startAt="12"/>
            </a:pPr>
            <a:r>
              <a:rPr lang="pt-BR" altLang="en-US" sz="1800" dirty="0">
                <a:latin typeface="Arial" panose="020B0604020202020204" pitchFamily="34" charset="0"/>
              </a:rPr>
              <a:t>Compare todos os modelos de troca de dados analisando possíveis vantagens e desvantagens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Exercícios Adicionais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Tipos de Sistemas de Entrada e Saída (E/S)</a:t>
            </a:r>
            <a:endParaRPr lang="pt-BR" altLang="pt-BR" sz="40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71438" y="1052513"/>
            <a:ext cx="8964612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2400" dirty="0"/>
              <a:t>Mapeamento de Entrada e Saída</a:t>
            </a:r>
            <a:br>
              <a:rPr lang="pt-BR" altLang="pt-BR" sz="2400" dirty="0"/>
            </a:br>
            <a:r>
              <a:rPr lang="pt-BR" altLang="pt-BR" dirty="0"/>
              <a:t>(depende do Hw, ou não!)</a:t>
            </a:r>
            <a:endParaRPr lang="pt-BR" altLang="pt-BR" b="0" dirty="0"/>
          </a:p>
          <a:p>
            <a:pPr lvl="1"/>
            <a:r>
              <a:rPr lang="pt-BR" altLang="pt-BR" b="0" dirty="0"/>
              <a:t>Em memória (sempre viável)</a:t>
            </a:r>
          </a:p>
          <a:p>
            <a:pPr lvl="1"/>
            <a:endParaRPr lang="pt-BR" altLang="pt-BR" b="0" dirty="0"/>
          </a:p>
          <a:p>
            <a:pPr lvl="1"/>
            <a:r>
              <a:rPr lang="pt-BR" altLang="pt-BR" b="0" dirty="0"/>
              <a:t>Em portas de entrada e saída</a:t>
            </a:r>
            <a:br>
              <a:rPr lang="pt-BR" altLang="pt-BR" b="0" dirty="0"/>
            </a:br>
            <a:r>
              <a:rPr lang="pt-BR" altLang="pt-BR" b="0" dirty="0"/>
              <a:t>(pressupõe Hw específico)</a:t>
            </a:r>
          </a:p>
          <a:p>
            <a:pPr lvl="1"/>
            <a:endParaRPr lang="pt-BR" altLang="pt-BR" sz="800" b="0" dirty="0"/>
          </a:p>
          <a:p>
            <a:pPr marL="457200" lvl="1" indent="0">
              <a:buNone/>
            </a:pPr>
            <a:endParaRPr lang="pt-BR" altLang="pt-BR" b="0" dirty="0"/>
          </a:p>
          <a:p>
            <a:r>
              <a:rPr lang="pt-BR" altLang="pt-BR" sz="2400" dirty="0"/>
              <a:t>Modos de Transferência de Dados</a:t>
            </a:r>
          </a:p>
          <a:p>
            <a:pPr lvl="1"/>
            <a:r>
              <a:rPr lang="pt-BR" altLang="pt-BR" b="0" dirty="0"/>
              <a:t>Modos E/S programada versus não programada</a:t>
            </a:r>
          </a:p>
          <a:p>
            <a:pPr lvl="1"/>
            <a:r>
              <a:rPr lang="pt-BR" altLang="pt-BR" b="0" dirty="0"/>
              <a:t>E/S Programada</a:t>
            </a:r>
          </a:p>
          <a:p>
            <a:pPr lvl="2"/>
            <a:r>
              <a:rPr lang="pt-BR" altLang="pt-BR" sz="1800" b="0" dirty="0"/>
              <a:t>Bloqueado</a:t>
            </a:r>
          </a:p>
          <a:p>
            <a:pPr lvl="2"/>
            <a:endParaRPr lang="pt-BR" altLang="pt-BR" sz="1800" b="0" dirty="0"/>
          </a:p>
          <a:p>
            <a:pPr lvl="2"/>
            <a:r>
              <a:rPr lang="pt-BR" altLang="pt-BR" sz="1800" b="0" i="1" dirty="0" err="1"/>
              <a:t>Polling</a:t>
            </a:r>
            <a:r>
              <a:rPr lang="pt-BR" altLang="pt-BR" sz="1800" b="0" dirty="0"/>
              <a:t> (inquisição)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1831" y="1960491"/>
            <a:ext cx="1944216" cy="1749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7938" y="935836"/>
            <a:ext cx="2098529" cy="1785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ector reto 5"/>
          <p:cNvCxnSpPr/>
          <p:nvPr/>
        </p:nvCxnSpPr>
        <p:spPr bwMode="auto">
          <a:xfrm>
            <a:off x="4100" y="3708490"/>
            <a:ext cx="889317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520911"/>
            <a:ext cx="4608512" cy="464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3903820" y="5014711"/>
          <a:ext cx="3764524" cy="18273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tmap Image" r:id="rId5" imgW="7516274" imgH="3648584" progId="Paint.Picture">
                  <p:embed/>
                </p:oleObj>
              </mc:Choice>
              <mc:Fallback>
                <p:oleObj name="Bitmap Image" r:id="rId5" imgW="7516274" imgH="3648584" progId="Paint.Picture">
                  <p:embed/>
                  <p:pic>
                    <p:nvPicPr>
                      <p:cNvPr id="1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3820" y="5014711"/>
                        <a:ext cx="3764524" cy="18273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867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Tipos de Sistemas de Entrada e Saída (E/S)</a:t>
            </a:r>
            <a:endParaRPr lang="pt-BR" altLang="pt-BR" sz="4000" dirty="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71438" y="1052513"/>
            <a:ext cx="8964612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2400" dirty="0"/>
              <a:t>Modos de Transferência de Dados (continuação)</a:t>
            </a:r>
          </a:p>
          <a:p>
            <a:pPr lvl="1"/>
            <a:r>
              <a:rPr lang="pt-BR" altLang="pt-BR" b="0" dirty="0"/>
              <a:t>E/S programada (continuação)</a:t>
            </a:r>
          </a:p>
          <a:p>
            <a:pPr lvl="2"/>
            <a:r>
              <a:rPr lang="pt-BR" altLang="pt-BR" sz="1800" b="0" dirty="0"/>
              <a:t>Interjeição</a:t>
            </a:r>
          </a:p>
          <a:p>
            <a:pPr lvl="2"/>
            <a:endParaRPr lang="pt-BR" altLang="pt-BR" sz="1800" b="0" dirty="0"/>
          </a:p>
          <a:p>
            <a:pPr lvl="2"/>
            <a:endParaRPr lang="pt-BR" altLang="pt-BR" sz="1800" b="0" dirty="0"/>
          </a:p>
          <a:p>
            <a:pPr lvl="2"/>
            <a:endParaRPr lang="pt-BR" altLang="pt-BR" sz="1800" b="0" dirty="0"/>
          </a:p>
          <a:p>
            <a:pPr lvl="2"/>
            <a:endParaRPr lang="pt-BR" altLang="pt-BR" sz="1800" b="0" dirty="0"/>
          </a:p>
          <a:p>
            <a:pPr lvl="2"/>
            <a:endParaRPr lang="pt-BR" altLang="pt-BR" sz="1800" b="0" dirty="0"/>
          </a:p>
          <a:p>
            <a:pPr lvl="1"/>
            <a:r>
              <a:rPr lang="pt-BR" altLang="pt-BR" b="0" dirty="0"/>
              <a:t>E/S não programada</a:t>
            </a:r>
          </a:p>
          <a:p>
            <a:pPr lvl="2"/>
            <a:r>
              <a:rPr lang="pt-BR" altLang="pt-BR" b="0" dirty="0"/>
              <a:t>Interrupção</a:t>
            </a:r>
          </a:p>
          <a:p>
            <a:pPr lvl="2"/>
            <a:endParaRPr lang="pt-BR" altLang="pt-BR" b="0" dirty="0"/>
          </a:p>
          <a:p>
            <a:pPr lvl="2"/>
            <a:endParaRPr lang="pt-BR" altLang="pt-BR" b="0" dirty="0"/>
          </a:p>
          <a:p>
            <a:pPr lvl="2"/>
            <a:endParaRPr lang="pt-BR" altLang="pt-BR" b="0" dirty="0"/>
          </a:p>
          <a:p>
            <a:pPr lvl="1"/>
            <a:r>
              <a:rPr lang="pt-BR" altLang="pt-BR" b="0" dirty="0" err="1"/>
              <a:t>DMA</a:t>
            </a:r>
            <a:endParaRPr lang="pt-BR" altLang="pt-BR" b="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484784"/>
            <a:ext cx="2623802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797846"/>
            <a:ext cx="3672408" cy="2400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http://4.bp.blogspot.com/-3Tvpc_CkD3Q/UtFAuINMgxI/AAAAAAAABhU/258xMCzuVDk/s1600/dm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364" y="4998023"/>
            <a:ext cx="1543533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96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259633" y="211138"/>
            <a:ext cx="6578698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pt-BR" altLang="en-US" sz="28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Direção da Comunicação (Simplex)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221088"/>
            <a:ext cx="5868021" cy="2251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65894" y="980728"/>
            <a:ext cx="8812212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dirty="0">
                <a:latin typeface="Arial" panose="020B0604020202020204" pitchFamily="34" charset="0"/>
              </a:rPr>
              <a:t>Simplex é uma comunicação unidirecional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Um transmissor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Um receptor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dirty="0">
                <a:latin typeface="Arial" panose="020B0604020202020204" pitchFamily="34" charset="0"/>
              </a:rPr>
              <a:t>Exemplos de aplicação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Transmissão de TV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Transmissão de rádio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dirty="0">
                <a:latin typeface="Arial" panose="020B0604020202020204" pitchFamily="34" charset="0"/>
              </a:rPr>
              <a:t>Exemplo de implementação com 3 sinais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DADOS: barramento de dados unidirecional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 err="1">
                <a:latin typeface="Arial" panose="020B0604020202020204" pitchFamily="34" charset="0"/>
              </a:rPr>
              <a:t>SEND</a:t>
            </a:r>
            <a:r>
              <a:rPr lang="pt-BR" altLang="en-US" sz="1600" b="0" dirty="0">
                <a:latin typeface="Arial" panose="020B0604020202020204" pitchFamily="34" charset="0"/>
              </a:rPr>
              <a:t>: sinal que informa envio de dados para o controlador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 err="1">
                <a:latin typeface="Arial" panose="020B0604020202020204" pitchFamily="34" charset="0"/>
              </a:rPr>
              <a:t>ACK</a:t>
            </a:r>
            <a:r>
              <a:rPr lang="pt-BR" altLang="en-US" sz="1600" b="0" dirty="0">
                <a:latin typeface="Arial" panose="020B0604020202020204" pitchFamily="34" charset="0"/>
              </a:rPr>
              <a:t>: sinal que confirma o recebimento dos dados do controlador</a:t>
            </a:r>
          </a:p>
        </p:txBody>
      </p:sp>
    </p:spTree>
    <p:extLst>
      <p:ext uri="{BB962C8B-B14F-4D97-AF65-F5344CB8AC3E}">
        <p14:creationId xmlns:p14="http://schemas.microsoft.com/office/powerpoint/2010/main" val="11980146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123032" y="211138"/>
            <a:ext cx="8855074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pt-BR" altLang="en-US" sz="24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Direção da Comunicação (</a:t>
            </a:r>
            <a:r>
              <a:rPr lang="pt-BR" altLang="en-US" sz="2400" dirty="0" err="1">
                <a:solidFill>
                  <a:srgbClr val="000099"/>
                </a:solidFill>
                <a:latin typeface="+mj-lt"/>
                <a:ea typeface="+mj-ea"/>
                <a:cs typeface="+mj-cs"/>
              </a:rPr>
              <a:t>Half</a:t>
            </a:r>
            <a:r>
              <a:rPr lang="pt-BR" altLang="en-US" sz="24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-Duplex ou </a:t>
            </a:r>
            <a:r>
              <a:rPr lang="pt-BR" altLang="en-US" sz="2400" dirty="0" err="1">
                <a:solidFill>
                  <a:srgbClr val="000099"/>
                </a:solidFill>
                <a:latin typeface="+mj-lt"/>
                <a:ea typeface="+mj-ea"/>
                <a:cs typeface="+mj-cs"/>
              </a:rPr>
              <a:t>Semi-Duplex</a:t>
            </a:r>
            <a:r>
              <a:rPr lang="pt-BR" altLang="en-US" sz="24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)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988840"/>
            <a:ext cx="1416050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9938" y="4509120"/>
            <a:ext cx="6044124" cy="2154581"/>
          </a:xfrm>
          <a:prstGeom prst="rect">
            <a:avLst/>
          </a:prstGeom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65894" y="980728"/>
            <a:ext cx="8812212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pt-BR" altLang="en-US" sz="1800" dirty="0" err="1">
                <a:latin typeface="Arial" panose="020B0604020202020204" pitchFamily="34" charset="0"/>
              </a:rPr>
              <a:t>Half</a:t>
            </a:r>
            <a:r>
              <a:rPr lang="pt-BR" altLang="en-US" sz="1800" dirty="0">
                <a:latin typeface="Arial" panose="020B0604020202020204" pitchFamily="34" charset="0"/>
              </a:rPr>
              <a:t>-Duplex ou </a:t>
            </a:r>
            <a:r>
              <a:rPr lang="pt-BR" altLang="en-US" sz="1800" dirty="0" err="1">
                <a:latin typeface="Arial" panose="020B0604020202020204" pitchFamily="34" charset="0"/>
              </a:rPr>
              <a:t>Semi-Duplex</a:t>
            </a:r>
            <a:r>
              <a:rPr lang="pt-BR" altLang="en-US" sz="1800" dirty="0">
                <a:latin typeface="Arial" panose="020B0604020202020204" pitchFamily="34" charset="0"/>
              </a:rPr>
              <a:t> é uma comunicação bidirecional não simultânea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Dois transmissores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Dois receptores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Compartilhamento do meio físico de dados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dirty="0">
                <a:latin typeface="Arial" panose="020B0604020202020204" pitchFamily="34" charset="0"/>
              </a:rPr>
              <a:t>Exemplo de aplicação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i="1" dirty="0">
                <a:latin typeface="Arial" panose="020B0604020202020204" pitchFamily="34" charset="0"/>
              </a:rPr>
              <a:t>Walkie-talkie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dirty="0">
                <a:latin typeface="Arial" panose="020B0604020202020204" pitchFamily="34" charset="0"/>
              </a:rPr>
              <a:t>Exemplo de implementação com 3 sinais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DADOS: barramento de dados bidirecional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 err="1">
                <a:latin typeface="Arial" panose="020B0604020202020204" pitchFamily="34" charset="0"/>
              </a:rPr>
              <a:t>SEND</a:t>
            </a:r>
            <a:r>
              <a:rPr lang="pt-BR" altLang="en-US" sz="1600" b="0" dirty="0">
                <a:latin typeface="Arial" panose="020B0604020202020204" pitchFamily="34" charset="0"/>
              </a:rPr>
              <a:t>: Sinal de envio de dados nas duas direções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 err="1">
                <a:latin typeface="Arial" panose="020B0604020202020204" pitchFamily="34" charset="0"/>
              </a:rPr>
              <a:t>ACK</a:t>
            </a:r>
            <a:r>
              <a:rPr lang="pt-BR" altLang="en-US" sz="1600" b="0" dirty="0">
                <a:latin typeface="Arial" panose="020B0604020202020204" pitchFamily="34" charset="0"/>
              </a:rPr>
              <a:t>: Sinal que confirma o recebimento dos dados nas duas direções</a:t>
            </a:r>
          </a:p>
        </p:txBody>
      </p:sp>
    </p:spTree>
    <p:extLst>
      <p:ext uri="{BB962C8B-B14F-4D97-AF65-F5344CB8AC3E}">
        <p14:creationId xmlns:p14="http://schemas.microsoft.com/office/powerpoint/2010/main" val="37819388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251520" y="260648"/>
            <a:ext cx="883669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Times New Roman" panose="02020603050405020304" pitchFamily="18" charset="0"/>
                <a:ea typeface="Droid Sans Fallback" charset="0"/>
                <a:cs typeface="Droid Sans Fallback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pt-BR" altLang="en-US" sz="28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Direção da Comunicação (</a:t>
            </a:r>
            <a:r>
              <a:rPr lang="pt-BR" altLang="en-US" sz="2800" dirty="0" err="1">
                <a:solidFill>
                  <a:srgbClr val="000099"/>
                </a:solidFill>
                <a:latin typeface="+mj-lt"/>
                <a:ea typeface="+mj-ea"/>
                <a:cs typeface="+mj-cs"/>
              </a:rPr>
              <a:t>Full</a:t>
            </a:r>
            <a:r>
              <a:rPr lang="pt-BR" altLang="en-US" sz="2800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-Duplex)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9607" y="4133288"/>
            <a:ext cx="4484786" cy="2609712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5894" y="980728"/>
            <a:ext cx="8812212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dirty="0" err="1">
                <a:latin typeface="Arial" panose="020B0604020202020204" pitchFamily="34" charset="0"/>
              </a:rPr>
              <a:t>Full</a:t>
            </a:r>
            <a:r>
              <a:rPr lang="pt-BR" altLang="en-US" sz="1800" dirty="0">
                <a:latin typeface="Arial" panose="020B0604020202020204" pitchFamily="34" charset="0"/>
              </a:rPr>
              <a:t>-Duplex é uma comunicação bidirecional simultânea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Dois transmissores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Dois receptores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Meio físico de dados exclusivo de cada comunicação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dirty="0">
                <a:latin typeface="Arial" panose="020B0604020202020204" pitchFamily="34" charset="0"/>
              </a:rPr>
              <a:t>Exemplo de aplicação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Telefonia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sz="1800" dirty="0">
                <a:latin typeface="Arial" panose="020B0604020202020204" pitchFamily="34" charset="0"/>
              </a:rPr>
              <a:t>Exemplo de implementação com 3 sinais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dirty="0">
                <a:latin typeface="Arial" panose="020B0604020202020204" pitchFamily="34" charset="0"/>
              </a:rPr>
              <a:t>DADOS: Dois barramento de dados. Um para cada direção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i="1" dirty="0" err="1">
                <a:latin typeface="Arial" panose="020B0604020202020204" pitchFamily="34" charset="0"/>
              </a:rPr>
              <a:t>SEND</a:t>
            </a:r>
            <a:r>
              <a:rPr lang="pt-BR" altLang="en-US" sz="1600" b="0" dirty="0">
                <a:latin typeface="Arial" panose="020B0604020202020204" pitchFamily="34" charset="0"/>
              </a:rPr>
              <a:t>: Sinal de envio de dados nas duas direções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600" b="0" i="1" dirty="0" err="1">
                <a:latin typeface="Arial" panose="020B0604020202020204" pitchFamily="34" charset="0"/>
              </a:rPr>
              <a:t>ACK</a:t>
            </a:r>
            <a:r>
              <a:rPr lang="pt-BR" altLang="en-US" sz="1600" b="0" dirty="0">
                <a:latin typeface="Arial" panose="020B0604020202020204" pitchFamily="34" charset="0"/>
              </a:rPr>
              <a:t>: Sinal que confirma o recebimento dos dados nas duas direções</a:t>
            </a:r>
          </a:p>
        </p:txBody>
      </p:sp>
    </p:spTree>
    <p:extLst>
      <p:ext uri="{BB962C8B-B14F-4D97-AF65-F5344CB8AC3E}">
        <p14:creationId xmlns:p14="http://schemas.microsoft.com/office/powerpoint/2010/main" val="7897142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179388" y="1125538"/>
            <a:ext cx="8686800" cy="177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Dois sistemas computacionais autônomos que não necessitam ter a mesma referência de tempo (relógio)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pt-BR" altLang="en-US" dirty="0">
                <a:latin typeface="Arial" panose="020B0604020202020204" pitchFamily="34" charset="0"/>
              </a:rPr>
              <a:t>Relógios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800" b="0" dirty="0">
                <a:latin typeface="Arial" panose="020B0604020202020204" pitchFamily="34" charset="0"/>
              </a:rPr>
              <a:t>Não são necessariamente sincronizados</a:t>
            </a:r>
          </a:p>
          <a:p>
            <a:pPr lvl="1" algn="just">
              <a:spcBef>
                <a:spcPct val="20000"/>
              </a:spcBef>
              <a:buFontTx/>
              <a:buChar char="–"/>
            </a:pPr>
            <a:r>
              <a:rPr lang="pt-BR" altLang="en-US" sz="1800" b="0" dirty="0">
                <a:latin typeface="Arial" panose="020B0604020202020204" pitchFamily="34" charset="0"/>
              </a:rPr>
              <a:t>Podem ter frequências diferentes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en-US" dirty="0"/>
              <a:t>O Modelo Assíncrono</a:t>
            </a:r>
          </a:p>
        </p:txBody>
      </p:sp>
      <p:sp>
        <p:nvSpPr>
          <p:cNvPr id="7" name="AutoShape 37">
            <a:extLst>
              <a:ext uri="{FF2B5EF4-FFF2-40B4-BE49-F238E27FC236}">
                <a16:creationId xmlns:a16="http://schemas.microsoft.com/office/drawing/2014/main" id="{7AE2D873-AE4F-4D64-A030-61B7DC8EDDEA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771525" y="3349625"/>
            <a:ext cx="7753350" cy="244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Line 39">
            <a:extLst>
              <a:ext uri="{FF2B5EF4-FFF2-40B4-BE49-F238E27FC236}">
                <a16:creationId xmlns:a16="http://schemas.microsoft.com/office/drawing/2014/main" id="{090C2A67-27EB-48AD-AC76-085940FC5D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7799" y="3709988"/>
            <a:ext cx="3830639" cy="0"/>
          </a:xfrm>
          <a:prstGeom prst="line">
            <a:avLst/>
          </a:prstGeom>
          <a:noFill/>
          <a:ln w="88900" cap="rnd">
            <a:solidFill>
              <a:srgbClr val="00FF99"/>
            </a:solidFill>
            <a:prstDash val="solid"/>
            <a:round/>
            <a:headEnd/>
            <a:tailEnd type="stealth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" name="Rectangle 41">
            <a:extLst>
              <a:ext uri="{FF2B5EF4-FFF2-40B4-BE49-F238E27FC236}">
                <a16:creationId xmlns:a16="http://schemas.microsoft.com/office/drawing/2014/main" id="{A35853CD-573C-44D1-9FEF-A03951B650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925" y="3579813"/>
            <a:ext cx="561975" cy="260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1" name="Rectangle 42">
            <a:extLst>
              <a:ext uri="{FF2B5EF4-FFF2-40B4-BE49-F238E27FC236}">
                <a16:creationId xmlns:a16="http://schemas.microsoft.com/office/drawing/2014/main" id="{79FD6E64-0363-48FD-A8A7-A3324E6E0D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9275" y="3578225"/>
            <a:ext cx="71596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7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Dados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Line 43">
            <a:extLst>
              <a:ext uri="{FF2B5EF4-FFF2-40B4-BE49-F238E27FC236}">
                <a16:creationId xmlns:a16="http://schemas.microsoft.com/office/drawing/2014/main" id="{5471A5D1-C709-4C6A-A61A-684A7D673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7799" y="4333875"/>
            <a:ext cx="3830639" cy="0"/>
          </a:xfrm>
          <a:prstGeom prst="line">
            <a:avLst/>
          </a:prstGeom>
          <a:noFill/>
          <a:ln w="17463" cap="rnd">
            <a:solidFill>
              <a:srgbClr val="FF0000"/>
            </a:solidFill>
            <a:prstDash val="solid"/>
            <a:round/>
            <a:headEnd/>
            <a:tailEnd type="stealth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4" name="Rectangle 45">
            <a:extLst>
              <a:ext uri="{FF2B5EF4-FFF2-40B4-BE49-F238E27FC236}">
                <a16:creationId xmlns:a16="http://schemas.microsoft.com/office/drawing/2014/main" id="{0E67ABF1-41DB-43E7-B98E-71A19291E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4363" y="4205288"/>
            <a:ext cx="419100" cy="2603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5" name="Rectangle 46">
            <a:extLst>
              <a:ext uri="{FF2B5EF4-FFF2-40B4-BE49-F238E27FC236}">
                <a16:creationId xmlns:a16="http://schemas.microsoft.com/office/drawing/2014/main" id="{27131F4A-3B52-44F4-AF1F-452DA033E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0713" y="4203700"/>
            <a:ext cx="527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700" b="0" i="0" u="none" strike="noStrike" cap="none" normalizeH="0" baseline="0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</a:rPr>
              <a:t>send</a:t>
            </a:r>
            <a:endParaRPr kumimoji="0" lang="pt-BR" alt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Line 47">
            <a:extLst>
              <a:ext uri="{FF2B5EF4-FFF2-40B4-BE49-F238E27FC236}">
                <a16:creationId xmlns:a16="http://schemas.microsoft.com/office/drawing/2014/main" id="{9D4E47C9-5420-4D20-BDC5-9F318C4CF7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7800" y="4735513"/>
            <a:ext cx="3830639" cy="0"/>
          </a:xfrm>
          <a:prstGeom prst="line">
            <a:avLst/>
          </a:prstGeom>
          <a:noFill/>
          <a:ln w="17463" cap="rnd">
            <a:solidFill>
              <a:srgbClr val="FF0000"/>
            </a:solidFill>
            <a:prstDash val="solid"/>
            <a:round/>
            <a:headEnd type="stealth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" name="Rectangle 49">
            <a:extLst>
              <a:ext uri="{FF2B5EF4-FFF2-40B4-BE49-F238E27FC236}">
                <a16:creationId xmlns:a16="http://schemas.microsoft.com/office/drawing/2014/main" id="{DDAAE08F-F193-4800-AB0A-81614CA98A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6275" y="4605338"/>
            <a:ext cx="293688" cy="26193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9" name="Rectangle 50">
            <a:extLst>
              <a:ext uri="{FF2B5EF4-FFF2-40B4-BE49-F238E27FC236}">
                <a16:creationId xmlns:a16="http://schemas.microsoft.com/office/drawing/2014/main" id="{71F6B658-3F4B-4D85-B467-2963B9991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4605338"/>
            <a:ext cx="433388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7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alibri" panose="020F0502020204030204" pitchFamily="34" charset="0"/>
              </a:rPr>
              <a:t>ack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033" name="Agrupar 1032">
            <a:extLst>
              <a:ext uri="{FF2B5EF4-FFF2-40B4-BE49-F238E27FC236}">
                <a16:creationId xmlns:a16="http://schemas.microsoft.com/office/drawing/2014/main" id="{5ECD5413-51CF-4CC2-8370-E5C8F803800D}"/>
              </a:ext>
            </a:extLst>
          </p:cNvPr>
          <p:cNvGrpSpPr/>
          <p:nvPr/>
        </p:nvGrpSpPr>
        <p:grpSpPr>
          <a:xfrm>
            <a:off x="890588" y="3452813"/>
            <a:ext cx="1787525" cy="2259012"/>
            <a:chOff x="890588" y="3452813"/>
            <a:chExt cx="1787525" cy="2259012"/>
          </a:xfrm>
        </p:grpSpPr>
        <p:sp>
          <p:nvSpPr>
            <p:cNvPr id="20" name="Rectangle 53">
              <a:extLst>
                <a:ext uri="{FF2B5EF4-FFF2-40B4-BE49-F238E27FC236}">
                  <a16:creationId xmlns:a16="http://schemas.microsoft.com/office/drawing/2014/main" id="{919D736F-D82B-4A48-9A18-AE9815DFFE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588" y="3452813"/>
              <a:ext cx="1787525" cy="15398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Rectangle 54">
              <a:extLst>
                <a:ext uri="{FF2B5EF4-FFF2-40B4-BE49-F238E27FC236}">
                  <a16:creationId xmlns:a16="http://schemas.microsoft.com/office/drawing/2014/main" id="{67FA2487-0FE7-4DC0-A83B-944B8C13DC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0588" y="3452813"/>
              <a:ext cx="1787525" cy="1539875"/>
            </a:xfrm>
            <a:prstGeom prst="rect">
              <a:avLst/>
            </a:prstGeom>
            <a:noFill/>
            <a:ln w="88900" cap="sq">
              <a:solidFill>
                <a:srgbClr val="833C0B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2" name="Rectangle 55">
              <a:extLst>
                <a:ext uri="{FF2B5EF4-FFF2-40B4-BE49-F238E27FC236}">
                  <a16:creationId xmlns:a16="http://schemas.microsoft.com/office/drawing/2014/main" id="{9F96CB67-F55E-4D02-BFB7-FF067B9A70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8875" y="3893567"/>
              <a:ext cx="1280094" cy="6155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20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Controlador</a:t>
              </a:r>
              <a:br>
                <a:rPr kumimoji="0" lang="pt-BR" altLang="pt-BR" sz="20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</a:br>
              <a:r>
                <a:rPr kumimoji="0" lang="pt-BR" altLang="pt-BR" sz="2000" b="1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Calibri" panose="020F0502020204030204" pitchFamily="34" charset="0"/>
                </a:rPr>
                <a:t>ou CPU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Line 58">
              <a:extLst>
                <a:ext uri="{FF2B5EF4-FFF2-40B4-BE49-F238E27FC236}">
                  <a16:creationId xmlns:a16="http://schemas.microsoft.com/office/drawing/2014/main" id="{A29F109A-1ECD-4771-98D2-7A15B589ED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09750" y="4992688"/>
              <a:ext cx="0" cy="411163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6" name="Rectangle 59">
              <a:extLst>
                <a:ext uri="{FF2B5EF4-FFF2-40B4-BE49-F238E27FC236}">
                  <a16:creationId xmlns:a16="http://schemas.microsoft.com/office/drawing/2014/main" id="{08E18FCE-5243-4F1A-8B14-ABB0C34F3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1463" y="5378450"/>
              <a:ext cx="511175" cy="3333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7" name="Rectangle 60">
              <a:extLst>
                <a:ext uri="{FF2B5EF4-FFF2-40B4-BE49-F238E27FC236}">
                  <a16:creationId xmlns:a16="http://schemas.microsoft.com/office/drawing/2014/main" id="{01662007-A90E-4522-970B-6EEDF9264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4175" y="5413375"/>
              <a:ext cx="30296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7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anose="020F0502020204030204" pitchFamily="34" charset="0"/>
                </a:rPr>
                <a:t>ck1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34" name="Agrupar 1033">
            <a:extLst>
              <a:ext uri="{FF2B5EF4-FFF2-40B4-BE49-F238E27FC236}">
                <a16:creationId xmlns:a16="http://schemas.microsoft.com/office/drawing/2014/main" id="{0D295CD1-4DD8-45A0-93BA-2CE033287A05}"/>
              </a:ext>
            </a:extLst>
          </p:cNvPr>
          <p:cNvGrpSpPr/>
          <p:nvPr/>
        </p:nvGrpSpPr>
        <p:grpSpPr>
          <a:xfrm>
            <a:off x="6588224" y="3440113"/>
            <a:ext cx="1787525" cy="2259013"/>
            <a:chOff x="6588224" y="3440113"/>
            <a:chExt cx="1787525" cy="2259013"/>
          </a:xfrm>
        </p:grpSpPr>
        <p:grpSp>
          <p:nvGrpSpPr>
            <p:cNvPr id="1032" name="Agrupar 1031">
              <a:extLst>
                <a:ext uri="{FF2B5EF4-FFF2-40B4-BE49-F238E27FC236}">
                  <a16:creationId xmlns:a16="http://schemas.microsoft.com/office/drawing/2014/main" id="{396F8843-9EA1-4314-B4E7-BB8B3C5953FE}"/>
                </a:ext>
              </a:extLst>
            </p:cNvPr>
            <p:cNvGrpSpPr/>
            <p:nvPr/>
          </p:nvGrpSpPr>
          <p:grpSpPr>
            <a:xfrm>
              <a:off x="6588224" y="3440113"/>
              <a:ext cx="1787525" cy="1539875"/>
              <a:chOff x="6588224" y="3440113"/>
              <a:chExt cx="1787525" cy="1539875"/>
            </a:xfrm>
          </p:grpSpPr>
          <p:sp>
            <p:nvSpPr>
              <p:cNvPr id="29" name="Rectangle 64">
                <a:extLst>
                  <a:ext uri="{FF2B5EF4-FFF2-40B4-BE49-F238E27FC236}">
                    <a16:creationId xmlns:a16="http://schemas.microsoft.com/office/drawing/2014/main" id="{2AFAA193-924F-4FAF-9DA9-34C7EAFEB0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637436" y="3452814"/>
                <a:ext cx="1704975" cy="15049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0" name="Rectangle 65">
                <a:extLst>
                  <a:ext uri="{FF2B5EF4-FFF2-40B4-BE49-F238E27FC236}">
                    <a16:creationId xmlns:a16="http://schemas.microsoft.com/office/drawing/2014/main" id="{F652547C-F915-457B-9261-36D142EE31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588224" y="3440113"/>
                <a:ext cx="1787525" cy="1539875"/>
              </a:xfrm>
              <a:prstGeom prst="rect">
                <a:avLst/>
              </a:prstGeom>
              <a:noFill/>
              <a:ln w="88900" cap="sq">
                <a:solidFill>
                  <a:srgbClr val="833C0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1" name="Rectangle 66">
                <a:extLst>
                  <a:ext uri="{FF2B5EF4-FFF2-40B4-BE49-F238E27FC236}">
                    <a16:creationId xmlns:a16="http://schemas.microsoft.com/office/drawing/2014/main" id="{ABF62AA9-E3AF-426C-A3BA-CAA57D437E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83511" y="4048125"/>
                <a:ext cx="1077913" cy="3077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t-BR" altLang="pt-BR" sz="2000" b="1" i="0" u="none" strike="noStrike" cap="none" normalizeH="0" baseline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</a:rPr>
                  <a:t>Periférico</a:t>
                </a:r>
                <a:endParaRPr kumimoji="0" lang="pt-BR" altLang="pt-B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1024" name="Line 67">
              <a:extLst>
                <a:ext uri="{FF2B5EF4-FFF2-40B4-BE49-F238E27FC236}">
                  <a16:creationId xmlns:a16="http://schemas.microsoft.com/office/drawing/2014/main" id="{C1A701AB-86C7-42B8-A4A2-8048FC4160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507386" y="4979988"/>
              <a:ext cx="0" cy="411163"/>
            </a:xfrm>
            <a:prstGeom prst="line">
              <a:avLst/>
            </a:prstGeom>
            <a:noFill/>
            <a:ln w="17463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25" name="Rectangle 68">
              <a:extLst>
                <a:ext uri="{FF2B5EF4-FFF2-40B4-BE49-F238E27FC236}">
                  <a16:creationId xmlns:a16="http://schemas.microsoft.com/office/drawing/2014/main" id="{2BCEA272-0525-4205-9910-B4DF14DDE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0686" y="5364163"/>
              <a:ext cx="509588" cy="3349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30" name="Rectangle 69">
              <a:extLst>
                <a:ext uri="{FF2B5EF4-FFF2-40B4-BE49-F238E27FC236}">
                  <a16:creationId xmlns:a16="http://schemas.microsoft.com/office/drawing/2014/main" id="{B1120323-3A1C-4C5C-A0A1-CB67BD6513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53399" y="5400675"/>
              <a:ext cx="30296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t-BR" altLang="pt-BR" sz="1700" b="0" i="0" u="none" strike="noStrike" cap="none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latin typeface="Calibri" panose="020F0502020204030204" pitchFamily="34" charset="0"/>
                </a:rPr>
                <a:t>ck2</a:t>
              </a:r>
              <a:endParaRPr kumimoji="0" lang="pt-BR" altLang="pt-B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/>
</p:sld>
</file>

<file path=ppt/theme/theme1.xml><?xml version="1.0" encoding="utf-8"?>
<a:theme xmlns:a="http://schemas.openxmlformats.org/drawingml/2006/main" name="iber_reconf">
  <a:themeElements>
    <a:clrScheme name="iber_recon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ber_reconf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ber_recon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er_reconf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ber_reconf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er_reconf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er_reconf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er_reconf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ber_reconf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H:\moraes\iber_reconf.ppt</Template>
  <TotalTime>16582</TotalTime>
  <Words>2422</Words>
  <Application>Microsoft Office PowerPoint</Application>
  <PresentationFormat>Apresentação na tela (4:3)</PresentationFormat>
  <Paragraphs>346</Paragraphs>
  <Slides>35</Slides>
  <Notes>5</Notes>
  <HiddenSlides>0</HiddenSlides>
  <MMClips>0</MMClips>
  <ScaleCrop>false</ScaleCrop>
  <HeadingPairs>
    <vt:vector size="8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3</vt:i4>
      </vt:variant>
      <vt:variant>
        <vt:lpstr>Títulos de slides</vt:lpstr>
      </vt:variant>
      <vt:variant>
        <vt:i4>35</vt:i4>
      </vt:variant>
    </vt:vector>
  </HeadingPairs>
  <TitlesOfParts>
    <vt:vector size="47" baseType="lpstr">
      <vt:lpstr>Arial</vt:lpstr>
      <vt:lpstr>Calibri</vt:lpstr>
      <vt:lpstr>Courier New</vt:lpstr>
      <vt:lpstr>Helvetica</vt:lpstr>
      <vt:lpstr>Monotype Sorts</vt:lpstr>
      <vt:lpstr>Times</vt:lpstr>
      <vt:lpstr>Times New Roman</vt:lpstr>
      <vt:lpstr>Wingdings</vt:lpstr>
      <vt:lpstr>iber_reconf</vt:lpstr>
      <vt:lpstr>Bitmap Image</vt:lpstr>
      <vt:lpstr>Imagem de Bitmap</vt:lpstr>
      <vt:lpstr>Picture</vt:lpstr>
      <vt:lpstr>Modelos de Comunicação Digital</vt:lpstr>
      <vt:lpstr>Introdução</vt:lpstr>
      <vt:lpstr>Modelos de Comunicação – Critérios e Taxonomias</vt:lpstr>
      <vt:lpstr>Tipos de Sistemas de Entrada e Saída (E/S)</vt:lpstr>
      <vt:lpstr>Tipos de Sistemas de Entrada e Saída (E/S)</vt:lpstr>
      <vt:lpstr>Apresentação do PowerPoint</vt:lpstr>
      <vt:lpstr>Apresentação do PowerPoint</vt:lpstr>
      <vt:lpstr>Apresentação do PowerPoint</vt:lpstr>
      <vt:lpstr>O Modelo Assíncrono</vt:lpstr>
      <vt:lpstr>O Modelo Assíncrono – Handshake de 4 fases</vt:lpstr>
      <vt:lpstr>O Modelo Assíncrono – Handshake de 4 fases</vt:lpstr>
      <vt:lpstr>Uma Palavra sobre Metaestabilidade</vt:lpstr>
      <vt:lpstr>Síncronos versus Não-síncronos</vt:lpstr>
      <vt:lpstr>O Modelos de Troca de Dados Síncrono</vt:lpstr>
      <vt:lpstr>Um Protocolo para o Modelo Síncrono</vt:lpstr>
      <vt:lpstr>O Modelo Síncrono</vt:lpstr>
      <vt:lpstr>O Modelo Semi-Síncrono</vt:lpstr>
      <vt:lpstr>O Modelo Semi-Síncrono</vt:lpstr>
      <vt:lpstr>O Modelo Semi-Síncrono</vt:lpstr>
      <vt:lpstr>Comunicação Serial</vt:lpstr>
      <vt:lpstr>Comunicação Serial</vt:lpstr>
      <vt:lpstr>Comunicação Paralela</vt:lpstr>
      <vt:lpstr>Exercícios</vt:lpstr>
      <vt:lpstr>Exercícios</vt:lpstr>
      <vt:lpstr>Exercício Resolvido</vt:lpstr>
      <vt:lpstr>Resposta</vt:lpstr>
      <vt:lpstr>Exercício Resolvido</vt:lpstr>
      <vt:lpstr>Resposta</vt:lpstr>
      <vt:lpstr>Exercício Resolvido</vt:lpstr>
      <vt:lpstr>Resposta</vt:lpstr>
      <vt:lpstr>Exercício Resolvido</vt:lpstr>
      <vt:lpstr>Resposta</vt:lpstr>
      <vt:lpstr>Exercício Resolvido</vt:lpstr>
      <vt:lpstr>Resposta</vt:lpstr>
      <vt:lpstr>Exercícios Adicionais</vt:lpstr>
    </vt:vector>
  </TitlesOfParts>
  <Company>PUCRS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Requirements, Primitives and Models for Systems Specification</dc:title>
  <dc:creator>César Augusto Missio Marcon</dc:creator>
  <cp:lastModifiedBy>Ney Calazans</cp:lastModifiedBy>
  <cp:revision>550</cp:revision>
  <cp:lastPrinted>2002-01-17T12:43:33Z</cp:lastPrinted>
  <dcterms:created xsi:type="dcterms:W3CDTF">2001-07-12T17:20:01Z</dcterms:created>
  <dcterms:modified xsi:type="dcterms:W3CDTF">2022-06-10T12:37:11Z</dcterms:modified>
</cp:coreProperties>
</file>