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7"/>
  </p:notesMasterIdLst>
  <p:handoutMasterIdLst>
    <p:handoutMasterId r:id="rId28"/>
  </p:handoutMasterIdLst>
  <p:sldIdLst>
    <p:sldId id="269" r:id="rId2"/>
    <p:sldId id="296" r:id="rId3"/>
    <p:sldId id="275" r:id="rId4"/>
    <p:sldId id="276" r:id="rId5"/>
    <p:sldId id="292" r:id="rId6"/>
    <p:sldId id="293" r:id="rId7"/>
    <p:sldId id="310" r:id="rId8"/>
    <p:sldId id="297" r:id="rId9"/>
    <p:sldId id="295" r:id="rId10"/>
    <p:sldId id="278" r:id="rId11"/>
    <p:sldId id="277" r:id="rId12"/>
    <p:sldId id="279" r:id="rId13"/>
    <p:sldId id="280" r:id="rId14"/>
    <p:sldId id="298" r:id="rId15"/>
    <p:sldId id="311" r:id="rId16"/>
    <p:sldId id="299" r:id="rId17"/>
    <p:sldId id="301" r:id="rId18"/>
    <p:sldId id="300" r:id="rId19"/>
    <p:sldId id="302" r:id="rId20"/>
    <p:sldId id="303" r:id="rId21"/>
    <p:sldId id="304" r:id="rId22"/>
    <p:sldId id="305" r:id="rId23"/>
    <p:sldId id="306" r:id="rId24"/>
    <p:sldId id="307" r:id="rId25"/>
    <p:sldId id="308" r:id="rId26"/>
  </p:sldIdLst>
  <p:sldSz cx="9144000" cy="6858000" type="screen4x3"/>
  <p:notesSz cx="6669088" cy="9928225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FF0000"/>
    <a:srgbClr val="C0C0C0"/>
    <a:srgbClr val="DDDDDD"/>
    <a:srgbClr val="969696"/>
    <a:srgbClr val="00FFCC"/>
    <a:srgbClr val="FF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05" autoAdjust="0"/>
    <p:restoredTop sz="94660"/>
  </p:normalViewPr>
  <p:slideViewPr>
    <p:cSldViewPr>
      <p:cViewPr varScale="1">
        <p:scale>
          <a:sx n="87" d="100"/>
          <a:sy n="87" d="100"/>
        </p:scale>
        <p:origin x="710" y="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8"/>
    </p:cViewPr>
  </p:sorterViewPr>
  <p:notesViewPr>
    <p:cSldViewPr>
      <p:cViewPr varScale="1">
        <p:scale>
          <a:sx n="80" d="100"/>
          <a:sy n="80" d="100"/>
        </p:scale>
        <p:origin x="3972" y="108"/>
      </p:cViewPr>
      <p:guideLst>
        <p:guide orient="horz" pos="3127"/>
        <p:guide pos="2101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y Calazans" userId="412105d9470b72c3" providerId="LiveId" clId="{CBED59BA-1C2B-41DF-9132-A7BBCE3D39F2}"/>
    <pc:docChg chg="custSel modSld">
      <pc:chgData name="Ney Calazans" userId="412105d9470b72c3" providerId="LiveId" clId="{CBED59BA-1C2B-41DF-9132-A7BBCE3D39F2}" dt="2017-10-18T10:06:35.425" v="65" actId="120"/>
      <pc:docMkLst>
        <pc:docMk/>
      </pc:docMkLst>
      <pc:sldChg chg="addSp delSp modSp">
        <pc:chgData name="Ney Calazans" userId="412105d9470b72c3" providerId="LiveId" clId="{CBED59BA-1C2B-41DF-9132-A7BBCE3D39F2}" dt="2017-10-18T10:01:50.353" v="17" actId="20577"/>
        <pc:sldMkLst>
          <pc:docMk/>
          <pc:sldMk cId="0" sldId="269"/>
        </pc:sldMkLst>
        <pc:spChg chg="mod">
          <ac:chgData name="Ney Calazans" userId="412105d9470b72c3" providerId="LiveId" clId="{CBED59BA-1C2B-41DF-9132-A7BBCE3D39F2}" dt="2017-10-18T10:01:33.305" v="13" actId="1036"/>
          <ac:spMkLst>
            <pc:docMk/>
            <pc:sldMk cId="0" sldId="269"/>
            <ac:spMk id="8" creationId="{00000000-0000-0000-0000-000000000000}"/>
          </ac:spMkLst>
        </pc:spChg>
        <pc:spChg chg="add mod">
          <ac:chgData name="Ney Calazans" userId="412105d9470b72c3" providerId="LiveId" clId="{CBED59BA-1C2B-41DF-9132-A7BBCE3D39F2}" dt="2017-10-18T10:01:50.353" v="17" actId="20577"/>
          <ac:spMkLst>
            <pc:docMk/>
            <pc:sldMk cId="0" sldId="269"/>
            <ac:spMk id="9" creationId="{D33E994B-4BEE-440D-AFDB-C3BA03CEDC02}"/>
          </ac:spMkLst>
        </pc:spChg>
        <pc:spChg chg="add">
          <ac:chgData name="Ney Calazans" userId="412105d9470b72c3" providerId="LiveId" clId="{CBED59BA-1C2B-41DF-9132-A7BBCE3D39F2}" dt="2017-10-18T10:01:37.685" v="15"/>
          <ac:spMkLst>
            <pc:docMk/>
            <pc:sldMk cId="0" sldId="269"/>
            <ac:spMk id="10" creationId="{6AA28214-0229-47A1-BFF4-A68B12A016A5}"/>
          </ac:spMkLst>
        </pc:spChg>
        <pc:spChg chg="add">
          <ac:chgData name="Ney Calazans" userId="412105d9470b72c3" providerId="LiveId" clId="{CBED59BA-1C2B-41DF-9132-A7BBCE3D39F2}" dt="2017-10-18T10:01:37.685" v="15"/>
          <ac:spMkLst>
            <pc:docMk/>
            <pc:sldMk cId="0" sldId="269"/>
            <ac:spMk id="11" creationId="{356EE2AA-5A3B-4A9C-8AB4-CC786D36A163}"/>
          </ac:spMkLst>
        </pc:spChg>
        <pc:spChg chg="del">
          <ac:chgData name="Ney Calazans" userId="412105d9470b72c3" providerId="LiveId" clId="{CBED59BA-1C2B-41DF-9132-A7BBCE3D39F2}" dt="2017-10-18T10:01:36.804" v="14" actId="478"/>
          <ac:spMkLst>
            <pc:docMk/>
            <pc:sldMk cId="0" sldId="269"/>
            <ac:spMk id="5127" creationId="{00000000-0000-0000-0000-000000000000}"/>
          </ac:spMkLst>
        </pc:spChg>
      </pc:sldChg>
      <pc:sldChg chg="modSp">
        <pc:chgData name="Ney Calazans" userId="412105d9470b72c3" providerId="LiveId" clId="{CBED59BA-1C2B-41DF-9132-A7BBCE3D39F2}" dt="2017-10-18T10:02:13.837" v="24" actId="20577"/>
        <pc:sldMkLst>
          <pc:docMk/>
          <pc:sldMk cId="0" sldId="275"/>
        </pc:sldMkLst>
        <pc:spChg chg="mod">
          <ac:chgData name="Ney Calazans" userId="412105d9470b72c3" providerId="LiveId" clId="{CBED59BA-1C2B-41DF-9132-A7BBCE3D39F2}" dt="2017-10-18T10:02:13.837" v="24" actId="20577"/>
          <ac:spMkLst>
            <pc:docMk/>
            <pc:sldMk cId="0" sldId="275"/>
            <ac:spMk id="7171" creationId="{00000000-0000-0000-0000-000000000000}"/>
          </ac:spMkLst>
        </pc:spChg>
      </pc:sldChg>
      <pc:sldChg chg="modSp">
        <pc:chgData name="Ney Calazans" userId="412105d9470b72c3" providerId="LiveId" clId="{CBED59BA-1C2B-41DF-9132-A7BBCE3D39F2}" dt="2017-10-18T10:02:32.010" v="27" actId="20577"/>
        <pc:sldMkLst>
          <pc:docMk/>
          <pc:sldMk cId="0" sldId="276"/>
        </pc:sldMkLst>
        <pc:spChg chg="mod">
          <ac:chgData name="Ney Calazans" userId="412105d9470b72c3" providerId="LiveId" clId="{CBED59BA-1C2B-41DF-9132-A7BBCE3D39F2}" dt="2017-10-18T10:02:32.010" v="27" actId="20577"/>
          <ac:spMkLst>
            <pc:docMk/>
            <pc:sldMk cId="0" sldId="276"/>
            <ac:spMk id="8195" creationId="{00000000-0000-0000-0000-000000000000}"/>
          </ac:spMkLst>
        </pc:spChg>
      </pc:sldChg>
      <pc:sldChg chg="modSp">
        <pc:chgData name="Ney Calazans" userId="412105d9470b72c3" providerId="LiveId" clId="{CBED59BA-1C2B-41DF-9132-A7BBCE3D39F2}" dt="2017-10-18T10:05:17.163" v="55" actId="120"/>
        <pc:sldMkLst>
          <pc:docMk/>
          <pc:sldMk cId="0" sldId="278"/>
        </pc:sldMkLst>
        <pc:spChg chg="mod">
          <ac:chgData name="Ney Calazans" userId="412105d9470b72c3" providerId="LiveId" clId="{CBED59BA-1C2B-41DF-9132-A7BBCE3D39F2}" dt="2017-10-18T10:05:17.163" v="55" actId="120"/>
          <ac:spMkLst>
            <pc:docMk/>
            <pc:sldMk cId="0" sldId="278"/>
            <ac:spMk id="13314" creationId="{00000000-0000-0000-0000-000000000000}"/>
          </ac:spMkLst>
        </pc:spChg>
      </pc:sldChg>
      <pc:sldChg chg="modSp">
        <pc:chgData name="Ney Calazans" userId="412105d9470b72c3" providerId="LiveId" clId="{CBED59BA-1C2B-41DF-9132-A7BBCE3D39F2}" dt="2017-10-18T10:05:59.877" v="59" actId="120"/>
        <pc:sldMkLst>
          <pc:docMk/>
          <pc:sldMk cId="0" sldId="280"/>
        </pc:sldMkLst>
        <pc:spChg chg="mod">
          <ac:chgData name="Ney Calazans" userId="412105d9470b72c3" providerId="LiveId" clId="{CBED59BA-1C2B-41DF-9132-A7BBCE3D39F2}" dt="2017-10-18T10:05:59.877" v="59" actId="120"/>
          <ac:spMkLst>
            <pc:docMk/>
            <pc:sldMk cId="0" sldId="280"/>
            <ac:spMk id="16387" creationId="{00000000-0000-0000-0000-000000000000}"/>
          </ac:spMkLst>
        </pc:spChg>
      </pc:sldChg>
      <pc:sldChg chg="modSp">
        <pc:chgData name="Ney Calazans" userId="412105d9470b72c3" providerId="LiveId" clId="{CBED59BA-1C2B-41DF-9132-A7BBCE3D39F2}" dt="2017-10-18T10:03:44.163" v="41" actId="6549"/>
        <pc:sldMkLst>
          <pc:docMk/>
          <pc:sldMk cId="0" sldId="292"/>
        </pc:sldMkLst>
        <pc:spChg chg="mod">
          <ac:chgData name="Ney Calazans" userId="412105d9470b72c3" providerId="LiveId" clId="{CBED59BA-1C2B-41DF-9132-A7BBCE3D39F2}" dt="2017-10-18T10:03:44.163" v="41" actId="6549"/>
          <ac:spMkLst>
            <pc:docMk/>
            <pc:sldMk cId="0" sldId="292"/>
            <ac:spMk id="9219" creationId="{00000000-0000-0000-0000-000000000000}"/>
          </ac:spMkLst>
        </pc:spChg>
      </pc:sldChg>
      <pc:sldChg chg="modSp">
        <pc:chgData name="Ney Calazans" userId="412105d9470b72c3" providerId="LiveId" clId="{CBED59BA-1C2B-41DF-9132-A7BBCE3D39F2}" dt="2017-10-18T10:04:04.739" v="44" actId="120"/>
        <pc:sldMkLst>
          <pc:docMk/>
          <pc:sldMk cId="0" sldId="293"/>
        </pc:sldMkLst>
        <pc:spChg chg="mod">
          <ac:chgData name="Ney Calazans" userId="412105d9470b72c3" providerId="LiveId" clId="{CBED59BA-1C2B-41DF-9132-A7BBCE3D39F2}" dt="2017-10-18T10:04:04.739" v="44" actId="120"/>
          <ac:spMkLst>
            <pc:docMk/>
            <pc:sldMk cId="0" sldId="293"/>
            <ac:spMk id="10243" creationId="{00000000-0000-0000-0000-000000000000}"/>
          </ac:spMkLst>
        </pc:spChg>
      </pc:sldChg>
      <pc:sldChg chg="modSp">
        <pc:chgData name="Ney Calazans" userId="412105d9470b72c3" providerId="LiveId" clId="{CBED59BA-1C2B-41DF-9132-A7BBCE3D39F2}" dt="2017-10-18T10:04:54.700" v="54" actId="20577"/>
        <pc:sldMkLst>
          <pc:docMk/>
          <pc:sldMk cId="0" sldId="295"/>
        </pc:sldMkLst>
        <pc:spChg chg="mod">
          <ac:chgData name="Ney Calazans" userId="412105d9470b72c3" providerId="LiveId" clId="{CBED59BA-1C2B-41DF-9132-A7BBCE3D39F2}" dt="2017-10-18T10:04:54.700" v="54" actId="20577"/>
          <ac:spMkLst>
            <pc:docMk/>
            <pc:sldMk cId="0" sldId="295"/>
            <ac:spMk id="10243" creationId="{00000000-0000-0000-0000-000000000000}"/>
          </ac:spMkLst>
        </pc:spChg>
      </pc:sldChg>
      <pc:sldChg chg="modSp">
        <pc:chgData name="Ney Calazans" userId="412105d9470b72c3" providerId="LiveId" clId="{CBED59BA-1C2B-41DF-9132-A7BBCE3D39F2}" dt="2017-10-18T10:05:53.308" v="58" actId="120"/>
        <pc:sldMkLst>
          <pc:docMk/>
          <pc:sldMk cId="0" sldId="298"/>
        </pc:sldMkLst>
        <pc:spChg chg="mod">
          <ac:chgData name="Ney Calazans" userId="412105d9470b72c3" providerId="LiveId" clId="{CBED59BA-1C2B-41DF-9132-A7BBCE3D39F2}" dt="2017-10-18T10:05:53.308" v="58" actId="120"/>
          <ac:spMkLst>
            <pc:docMk/>
            <pc:sldMk cId="0" sldId="298"/>
            <ac:spMk id="17410" creationId="{00000000-0000-0000-0000-000000000000}"/>
          </ac:spMkLst>
        </pc:spChg>
      </pc:sldChg>
      <pc:sldChg chg="modSp">
        <pc:chgData name="Ney Calazans" userId="412105d9470b72c3" providerId="LiveId" clId="{CBED59BA-1C2B-41DF-9132-A7BBCE3D39F2}" dt="2017-10-18T10:05:40.428" v="56" actId="120"/>
        <pc:sldMkLst>
          <pc:docMk/>
          <pc:sldMk cId="0" sldId="299"/>
        </pc:sldMkLst>
        <pc:spChg chg="mod">
          <ac:chgData name="Ney Calazans" userId="412105d9470b72c3" providerId="LiveId" clId="{CBED59BA-1C2B-41DF-9132-A7BBCE3D39F2}" dt="2017-10-18T10:05:40.428" v="56" actId="120"/>
          <ac:spMkLst>
            <pc:docMk/>
            <pc:sldMk cId="0" sldId="299"/>
            <ac:spMk id="18434" creationId="{00000000-0000-0000-0000-000000000000}"/>
          </ac:spMkLst>
        </pc:spChg>
      </pc:sldChg>
      <pc:sldChg chg="modSp">
        <pc:chgData name="Ney Calazans" userId="412105d9470b72c3" providerId="LiveId" clId="{CBED59BA-1C2B-41DF-9132-A7BBCE3D39F2}" dt="2017-10-18T10:06:05.819" v="60" actId="120"/>
        <pc:sldMkLst>
          <pc:docMk/>
          <pc:sldMk cId="0" sldId="301"/>
        </pc:sldMkLst>
        <pc:spChg chg="mod">
          <ac:chgData name="Ney Calazans" userId="412105d9470b72c3" providerId="LiveId" clId="{CBED59BA-1C2B-41DF-9132-A7BBCE3D39F2}" dt="2017-10-18T10:06:05.819" v="60" actId="120"/>
          <ac:spMkLst>
            <pc:docMk/>
            <pc:sldMk cId="0" sldId="301"/>
            <ac:spMk id="19458" creationId="{00000000-0000-0000-0000-000000000000}"/>
          </ac:spMkLst>
        </pc:spChg>
      </pc:sldChg>
      <pc:sldChg chg="modSp">
        <pc:chgData name="Ney Calazans" userId="412105d9470b72c3" providerId="LiveId" clId="{CBED59BA-1C2B-41DF-9132-A7BBCE3D39F2}" dt="2017-10-18T10:06:14.817" v="61" actId="120"/>
        <pc:sldMkLst>
          <pc:docMk/>
          <pc:sldMk cId="0" sldId="304"/>
        </pc:sldMkLst>
        <pc:spChg chg="mod">
          <ac:chgData name="Ney Calazans" userId="412105d9470b72c3" providerId="LiveId" clId="{CBED59BA-1C2B-41DF-9132-A7BBCE3D39F2}" dt="2017-10-18T10:06:14.817" v="61" actId="120"/>
          <ac:spMkLst>
            <pc:docMk/>
            <pc:sldMk cId="0" sldId="304"/>
            <ac:spMk id="23554" creationId="{00000000-0000-0000-0000-000000000000}"/>
          </ac:spMkLst>
        </pc:spChg>
      </pc:sldChg>
      <pc:sldChg chg="modSp">
        <pc:chgData name="Ney Calazans" userId="412105d9470b72c3" providerId="LiveId" clId="{CBED59BA-1C2B-41DF-9132-A7BBCE3D39F2}" dt="2017-10-18T10:06:20.729" v="62" actId="120"/>
        <pc:sldMkLst>
          <pc:docMk/>
          <pc:sldMk cId="0" sldId="305"/>
        </pc:sldMkLst>
        <pc:spChg chg="mod">
          <ac:chgData name="Ney Calazans" userId="412105d9470b72c3" providerId="LiveId" clId="{CBED59BA-1C2B-41DF-9132-A7BBCE3D39F2}" dt="2017-10-18T10:06:20.729" v="62" actId="120"/>
          <ac:spMkLst>
            <pc:docMk/>
            <pc:sldMk cId="0" sldId="305"/>
            <ac:spMk id="24578" creationId="{00000000-0000-0000-0000-000000000000}"/>
          </ac:spMkLst>
        </pc:spChg>
      </pc:sldChg>
      <pc:sldChg chg="modSp">
        <pc:chgData name="Ney Calazans" userId="412105d9470b72c3" providerId="LiveId" clId="{CBED59BA-1C2B-41DF-9132-A7BBCE3D39F2}" dt="2017-10-18T10:06:25.688" v="63" actId="120"/>
        <pc:sldMkLst>
          <pc:docMk/>
          <pc:sldMk cId="0" sldId="306"/>
        </pc:sldMkLst>
        <pc:spChg chg="mod">
          <ac:chgData name="Ney Calazans" userId="412105d9470b72c3" providerId="LiveId" clId="{CBED59BA-1C2B-41DF-9132-A7BBCE3D39F2}" dt="2017-10-18T10:06:25.688" v="63" actId="120"/>
          <ac:spMkLst>
            <pc:docMk/>
            <pc:sldMk cId="0" sldId="306"/>
            <ac:spMk id="25602" creationId="{00000000-0000-0000-0000-000000000000}"/>
          </ac:spMkLst>
        </pc:spChg>
      </pc:sldChg>
      <pc:sldChg chg="modSp">
        <pc:chgData name="Ney Calazans" userId="412105d9470b72c3" providerId="LiveId" clId="{CBED59BA-1C2B-41DF-9132-A7BBCE3D39F2}" dt="2017-10-18T10:06:30.760" v="64" actId="120"/>
        <pc:sldMkLst>
          <pc:docMk/>
          <pc:sldMk cId="0" sldId="307"/>
        </pc:sldMkLst>
        <pc:spChg chg="mod">
          <ac:chgData name="Ney Calazans" userId="412105d9470b72c3" providerId="LiveId" clId="{CBED59BA-1C2B-41DF-9132-A7BBCE3D39F2}" dt="2017-10-18T10:06:30.760" v="64" actId="120"/>
          <ac:spMkLst>
            <pc:docMk/>
            <pc:sldMk cId="0" sldId="307"/>
            <ac:spMk id="20482" creationId="{00000000-0000-0000-0000-000000000000}"/>
          </ac:spMkLst>
        </pc:spChg>
      </pc:sldChg>
      <pc:sldChg chg="modSp">
        <pc:chgData name="Ney Calazans" userId="412105d9470b72c3" providerId="LiveId" clId="{CBED59BA-1C2B-41DF-9132-A7BBCE3D39F2}" dt="2017-10-18T10:06:35.425" v="65" actId="120"/>
        <pc:sldMkLst>
          <pc:docMk/>
          <pc:sldMk cId="0" sldId="308"/>
        </pc:sldMkLst>
        <pc:spChg chg="mod">
          <ac:chgData name="Ney Calazans" userId="412105d9470b72c3" providerId="LiveId" clId="{CBED59BA-1C2B-41DF-9132-A7BBCE3D39F2}" dt="2017-10-18T10:06:35.425" v="65" actId="120"/>
          <ac:spMkLst>
            <pc:docMk/>
            <pc:sldMk cId="0" sldId="308"/>
            <ac:spMk id="20482" creationId="{00000000-0000-0000-0000-000000000000}"/>
          </ac:spMkLst>
        </pc:spChg>
      </pc:sldChg>
      <pc:sldChg chg="modSp">
        <pc:chgData name="Ney Calazans" userId="412105d9470b72c3" providerId="LiveId" clId="{CBED59BA-1C2B-41DF-9132-A7BBCE3D39F2}" dt="2017-10-18T10:04:17.500" v="45" actId="120"/>
        <pc:sldMkLst>
          <pc:docMk/>
          <pc:sldMk cId="714036281" sldId="310"/>
        </pc:sldMkLst>
        <pc:spChg chg="mod">
          <ac:chgData name="Ney Calazans" userId="412105d9470b72c3" providerId="LiveId" clId="{CBED59BA-1C2B-41DF-9132-A7BBCE3D39F2}" dt="2017-10-18T10:04:17.500" v="45" actId="120"/>
          <ac:spMkLst>
            <pc:docMk/>
            <pc:sldMk cId="714036281" sldId="310"/>
            <ac:spMk id="10243" creationId="{00000000-0000-0000-0000-000000000000}"/>
          </ac:spMkLst>
        </pc:spChg>
      </pc:sldChg>
      <pc:sldChg chg="modSp">
        <pc:chgData name="Ney Calazans" userId="412105d9470b72c3" providerId="LiveId" clId="{CBED59BA-1C2B-41DF-9132-A7BBCE3D39F2}" dt="2017-10-18T10:05:47.307" v="57" actId="120"/>
        <pc:sldMkLst>
          <pc:docMk/>
          <pc:sldMk cId="3853697892" sldId="311"/>
        </pc:sldMkLst>
        <pc:spChg chg="mod">
          <ac:chgData name="Ney Calazans" userId="412105d9470b72c3" providerId="LiveId" clId="{CBED59BA-1C2B-41DF-9132-A7BBCE3D39F2}" dt="2017-10-18T10:05:47.307" v="57" actId="120"/>
          <ac:spMkLst>
            <pc:docMk/>
            <pc:sldMk cId="3853697892" sldId="311"/>
            <ac:spMk id="174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b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b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b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b="0"/>
            </a:lvl1pPr>
          </a:lstStyle>
          <a:p>
            <a:pPr>
              <a:defRPr/>
            </a:pPr>
            <a:fld id="{072195AE-3C61-4BB7-A5AC-7937E8EBAC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555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b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b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10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b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b="0"/>
            </a:lvl1pPr>
          </a:lstStyle>
          <a:p>
            <a:pPr>
              <a:defRPr/>
            </a:pPr>
            <a:fld id="{C18B9BCC-7726-4AA8-BBDC-0FF2C038DF3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07797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 flipH="1">
            <a:off x="0" y="1887538"/>
            <a:ext cx="472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14"/>
          <p:cNvSpPr>
            <a:spLocks noChangeArrowheads="1"/>
          </p:cNvSpPr>
          <p:nvPr userDrawn="1"/>
        </p:nvSpPr>
        <p:spPr bwMode="auto">
          <a:xfrm>
            <a:off x="2976563" y="2990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pt-BR" altLang="pt-BR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96596484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1191743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381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304800" y="1066800"/>
            <a:ext cx="4191000" cy="55626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191000" cy="55626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426719670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382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066800"/>
            <a:ext cx="85344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0" y="50800"/>
            <a:ext cx="82586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fld id="{D1FF8D30-A9A0-4FD4-9916-2C566955D78C}" type="slidenum">
              <a:rPr lang="pt-BR" sz="1400" smtClean="0">
                <a:latin typeface="Arial" panose="020B0604020202020204" pitchFamily="34" charset="0"/>
              </a:rPr>
              <a:pPr>
                <a:defRPr/>
              </a:pPr>
              <a:t>‹nº›</a:t>
            </a:fld>
            <a:r>
              <a:rPr lang="pt-BR" sz="1400" dirty="0">
                <a:latin typeface="Arial" panose="020B0604020202020204" pitchFamily="34" charset="0"/>
              </a:rPr>
              <a:t> / 25</a:t>
            </a:r>
            <a:endParaRPr lang="pt-BR" sz="2400" b="0" dirty="0"/>
          </a:p>
        </p:txBody>
      </p:sp>
      <p:sp>
        <p:nvSpPr>
          <p:cNvPr id="1029" name="Line 9"/>
          <p:cNvSpPr>
            <a:spLocks noChangeShapeType="1"/>
          </p:cNvSpPr>
          <p:nvPr/>
        </p:nvSpPr>
        <p:spPr bwMode="auto">
          <a:xfrm flipH="1">
            <a:off x="0" y="914400"/>
            <a:ext cx="472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3" r:id="rId2"/>
    <p:sldLayoutId id="2147483704" r:id="rId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just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just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just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just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590800"/>
            <a:ext cx="8229600" cy="2057400"/>
          </a:xfrm>
        </p:spPr>
        <p:txBody>
          <a:bodyPr/>
          <a:lstStyle/>
          <a:p>
            <a:r>
              <a:rPr lang="pt-BR" altLang="pt-BR" sz="4000">
                <a:cs typeface="Times New Roman" panose="02020603050405020304" pitchFamily="18" charset="0"/>
              </a:rPr>
              <a:t>Introdução à Hierarquia de Memória</a:t>
            </a:r>
            <a:endParaRPr lang="pt-BR" altLang="pt-BR" sz="4000" b="0">
              <a:cs typeface="Times New Roman" panose="02020603050405020304" pitchFamily="18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-152400" y="3106738"/>
            <a:ext cx="185738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just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pt-BR" altLang="pt-BR" sz="2100" b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-152400" y="3124200"/>
            <a:ext cx="627063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endParaRPr lang="pt-BR" altLang="pt-BR" sz="3200">
              <a:latin typeface="Times New Roman" panose="02020603050405020304" pitchFamily="18" charset="0"/>
            </a:endParaRPr>
          </a:p>
        </p:txBody>
      </p:sp>
      <p:sp>
        <p:nvSpPr>
          <p:cNvPr id="5125" name="Rectangle 8"/>
          <p:cNvSpPr>
            <a:spLocks noChangeArrowheads="1"/>
          </p:cNvSpPr>
          <p:nvPr/>
        </p:nvSpPr>
        <p:spPr bwMode="auto">
          <a:xfrm rot="-5400000">
            <a:off x="133350" y="3138488"/>
            <a:ext cx="185737" cy="38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just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pt-BR" altLang="pt-BR" sz="2100">
                <a:solidFill>
                  <a:srgbClr val="003300"/>
                </a:solidFill>
                <a:latin typeface="Times New Roman" panose="02020603050405020304" pitchFamily="18" charset="0"/>
              </a:rPr>
              <a:t> </a:t>
            </a:r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5126" name="Rectangle 13"/>
          <p:cNvSpPr>
            <a:spLocks noChangeArrowheads="1"/>
          </p:cNvSpPr>
          <p:nvPr/>
        </p:nvSpPr>
        <p:spPr bwMode="auto">
          <a:xfrm>
            <a:off x="609600" y="6858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pt-BR" altLang="en-US" sz="2400" dirty="0">
                <a:solidFill>
                  <a:srgbClr val="000099"/>
                </a:solidFill>
              </a:rPr>
              <a:t>Organização e Arquitetura de Computadores II</a:t>
            </a: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5707855" y="4494680"/>
            <a:ext cx="3409650" cy="1049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pt-BR" altLang="en-US" sz="1200" dirty="0">
                <a:latin typeface="Arial" panose="020B0604020202020204" pitchFamily="34" charset="0"/>
              </a:rPr>
              <a:t>Capítulo 2, 6 do Jean-</a:t>
            </a:r>
            <a:r>
              <a:rPr lang="pt-BR" altLang="en-US" sz="1200" dirty="0" err="1">
                <a:latin typeface="Arial" panose="020B0604020202020204" pitchFamily="34" charset="0"/>
              </a:rPr>
              <a:t>Loup</a:t>
            </a:r>
            <a:r>
              <a:rPr lang="pt-BR" altLang="en-US" sz="1200" dirty="0">
                <a:latin typeface="Arial" panose="020B0604020202020204" pitchFamily="34" charset="0"/>
              </a:rPr>
              <a:t> </a:t>
            </a:r>
            <a:r>
              <a:rPr lang="pt-BR" altLang="en-US" sz="1200" dirty="0" err="1">
                <a:latin typeface="Arial" panose="020B0604020202020204" pitchFamily="34" charset="0"/>
              </a:rPr>
              <a:t>Baer</a:t>
            </a:r>
            <a:endParaRPr lang="pt-BR" altLang="en-US" sz="1200" dirty="0">
              <a:latin typeface="Arial" panose="020B0604020202020204" pitchFamily="34" charset="0"/>
            </a:endParaRPr>
          </a:p>
          <a:p>
            <a:pPr algn="just"/>
            <a:r>
              <a:rPr lang="pt-BR" altLang="en-US" sz="1200" dirty="0">
                <a:latin typeface="Arial" panose="020B0604020202020204" pitchFamily="34" charset="0"/>
              </a:rPr>
              <a:t>Capítulo 4.2, 5.1, 5.2 do Monteiro</a:t>
            </a:r>
          </a:p>
          <a:p>
            <a:pPr algn="just"/>
            <a:r>
              <a:rPr lang="pt-BR" altLang="en-US" sz="1200" dirty="0">
                <a:latin typeface="Arial" panose="020B0604020202020204" pitchFamily="34" charset="0"/>
              </a:rPr>
              <a:t>Capítulo 4 do </a:t>
            </a:r>
            <a:r>
              <a:rPr lang="pt-BR" altLang="en-US" sz="1200" dirty="0" err="1">
                <a:latin typeface="Arial" panose="020B0604020202020204" pitchFamily="34" charset="0"/>
              </a:rPr>
              <a:t>Stallings</a:t>
            </a:r>
            <a:endParaRPr lang="pt-BR" altLang="en-US" sz="1200" dirty="0">
              <a:latin typeface="Arial" panose="020B0604020202020204" pitchFamily="34" charset="0"/>
            </a:endParaRPr>
          </a:p>
          <a:p>
            <a:pPr algn="just"/>
            <a:r>
              <a:rPr lang="pt-BR" altLang="en-US" sz="1200" dirty="0">
                <a:latin typeface="Arial" panose="020B0604020202020204" pitchFamily="34" charset="0"/>
              </a:rPr>
              <a:t>Capítulos 2.2 e 2.3 do </a:t>
            </a:r>
            <a:r>
              <a:rPr lang="pt-BR" altLang="en-US" sz="1200" dirty="0" err="1">
                <a:latin typeface="Arial" panose="020B0604020202020204" pitchFamily="34" charset="0"/>
              </a:rPr>
              <a:t>Tanenbaum</a:t>
            </a:r>
            <a:r>
              <a:rPr lang="pt-BR" altLang="en-US" sz="1200" dirty="0">
                <a:latin typeface="Arial" panose="020B0604020202020204" pitchFamily="34" charset="0"/>
              </a:rPr>
              <a:t> e Austin</a:t>
            </a:r>
          </a:p>
          <a:p>
            <a:pPr algn="just"/>
            <a:r>
              <a:rPr lang="pt-BR" altLang="en-US" sz="1200" dirty="0">
                <a:latin typeface="Arial" panose="020B0604020202020204" pitchFamily="34" charset="0"/>
              </a:rPr>
              <a:t>Capítulo 5 do </a:t>
            </a:r>
            <a:r>
              <a:rPr lang="pt-BR" altLang="en-US" sz="1200" dirty="0" err="1">
                <a:latin typeface="Arial" panose="020B0604020202020204" pitchFamily="34" charset="0"/>
              </a:rPr>
              <a:t>Hennessy</a:t>
            </a:r>
            <a:r>
              <a:rPr lang="pt-BR" altLang="en-US" sz="1200" dirty="0">
                <a:latin typeface="Arial" panose="020B0604020202020204" pitchFamily="34" charset="0"/>
              </a:rPr>
              <a:t> e Patterson</a:t>
            </a:r>
          </a:p>
          <a:p>
            <a:pPr algn="just"/>
            <a:r>
              <a:rPr lang="pt-BR" altLang="en-US" sz="1200" dirty="0">
                <a:latin typeface="Arial" panose="020B0604020202020204" pitchFamily="34" charset="0"/>
              </a:rPr>
              <a:t>Capítulo 7 do Patterson e </a:t>
            </a:r>
            <a:r>
              <a:rPr lang="pt-BR" altLang="en-US" sz="1200" dirty="0" err="1">
                <a:latin typeface="Arial" panose="020B0604020202020204" pitchFamily="34" charset="0"/>
              </a:rPr>
              <a:t>Hennessy</a:t>
            </a:r>
            <a:endParaRPr lang="pt-BR" altLang="en-US" sz="1200" dirty="0">
              <a:latin typeface="Arial" panose="020B0604020202020204" pitchFamily="34" charset="0"/>
            </a:endParaRPr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D33E994B-4BEE-440D-AFDB-C3BA03CED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701" y="5848307"/>
            <a:ext cx="3773341" cy="428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pt-BR" altLang="pt-BR" sz="2200" b="0" dirty="0">
                <a:solidFill>
                  <a:srgbClr val="FF0000"/>
                </a:solidFill>
                <a:latin typeface="Helvetica" panose="020B0604020202020204" pitchFamily="34" charset="0"/>
              </a:rPr>
              <a:t>Última alteração: 26/11/2017</a:t>
            </a: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6AA28214-0229-47A1-BFF4-A68B12A01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56" y="6286500"/>
            <a:ext cx="7417519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pt-BR" sz="1800" dirty="0">
                <a:solidFill>
                  <a:srgbClr val="000099"/>
                </a:solidFill>
                <a:latin typeface="Arial" charset="0"/>
              </a:rPr>
              <a:t>Baseado em notas de aulas originais do Prof. Dr. César Marcon</a:t>
            </a:r>
          </a:p>
        </p:txBody>
      </p:sp>
      <p:sp>
        <p:nvSpPr>
          <p:cNvPr id="11" name="Rectangle 14">
            <a:extLst>
              <a:ext uri="{FF2B5EF4-FFF2-40B4-BE49-F238E27FC236}">
                <a16:creationId xmlns:a16="http://schemas.microsoft.com/office/drawing/2014/main" id="{356EE2AA-5A3B-4A9C-8AB4-CC786D36A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056" y="5917713"/>
            <a:ext cx="3842623" cy="36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pt-BR" sz="1800" dirty="0">
                <a:solidFill>
                  <a:srgbClr val="000099"/>
                </a:solidFill>
                <a:latin typeface="Arial" charset="0"/>
              </a:rPr>
              <a:t>Prof. Ney Laert Vilar Calazans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86800" cy="5562600"/>
          </a:xfrm>
        </p:spPr>
        <p:txBody>
          <a:bodyPr/>
          <a:lstStyle/>
          <a:p>
            <a:pPr algn="l"/>
            <a:r>
              <a:rPr lang="pt-BR" altLang="pt-BR" sz="2400" dirty="0">
                <a:solidFill>
                  <a:srgbClr val="000000"/>
                </a:solidFill>
              </a:rPr>
              <a:t>Transferência entre níveis por grupos de palavras (bloco, página)</a:t>
            </a:r>
          </a:p>
          <a:p>
            <a:pPr lvl="1" algn="l"/>
            <a:r>
              <a:rPr lang="pt-BR" altLang="pt-BR" sz="2000" dirty="0">
                <a:solidFill>
                  <a:srgbClr val="000000"/>
                </a:solidFill>
              </a:rPr>
              <a:t>Diminuição de custo de transferência</a:t>
            </a:r>
          </a:p>
          <a:p>
            <a:pPr lvl="1" algn="l"/>
            <a:r>
              <a:rPr lang="pt-BR" altLang="pt-BR" sz="2000" dirty="0">
                <a:solidFill>
                  <a:srgbClr val="000000"/>
                </a:solidFill>
              </a:rPr>
              <a:t>Antecipar acessos (</a:t>
            </a:r>
            <a:r>
              <a:rPr lang="pt-BR" altLang="pt-BR" sz="2000" dirty="0">
                <a:solidFill>
                  <a:srgbClr val="FF0000"/>
                </a:solidFill>
              </a:rPr>
              <a:t>considerando o princípio da localidade espacial</a:t>
            </a:r>
            <a:r>
              <a:rPr lang="pt-BR" altLang="pt-BR" sz="2000" dirty="0">
                <a:solidFill>
                  <a:srgbClr val="000000"/>
                </a:solidFill>
              </a:rPr>
              <a:t>)</a:t>
            </a:r>
          </a:p>
          <a:p>
            <a:pPr algn="l"/>
            <a:r>
              <a:rPr lang="pt-BR" altLang="pt-BR" dirty="0">
                <a:solidFill>
                  <a:srgbClr val="000000"/>
                </a:solidFill>
              </a:rPr>
              <a:t>Movimentação de dados entre níveis necessita de </a:t>
            </a:r>
            <a:r>
              <a:rPr lang="pt-BR" altLang="pt-BR" i="1" dirty="0">
                <a:solidFill>
                  <a:srgbClr val="0000CC"/>
                </a:solidFill>
              </a:rPr>
              <a:t>mecanismos</a:t>
            </a:r>
          </a:p>
          <a:p>
            <a:pPr algn="l"/>
            <a:r>
              <a:rPr lang="pt-BR" altLang="pt-BR" dirty="0">
                <a:solidFill>
                  <a:srgbClr val="000000"/>
                </a:solidFill>
              </a:rPr>
              <a:t>Nas decisões estratégicas os mecanismos usam </a:t>
            </a:r>
            <a:r>
              <a:rPr lang="pt-BR" altLang="pt-BR" i="1" dirty="0">
                <a:solidFill>
                  <a:srgbClr val="0000CC"/>
                </a:solidFill>
              </a:rPr>
              <a:t>políticas</a:t>
            </a:r>
          </a:p>
          <a:p>
            <a:pPr lvl="1" algn="l"/>
            <a:r>
              <a:rPr lang="pt-BR" altLang="pt-BR" sz="2000" dirty="0">
                <a:solidFill>
                  <a:srgbClr val="000000"/>
                </a:solidFill>
              </a:rPr>
              <a:t>Ex.: Movimento de dados para um nível superior que já está cheio </a:t>
            </a:r>
            <a:r>
              <a:rPr lang="pt-BR" altLang="pt-BR" sz="2000" dirty="0">
                <a:solidFill>
                  <a:srgbClr val="FF0000"/>
                </a:solidFill>
              </a:rPr>
              <a:t>Quem retirar?</a:t>
            </a:r>
          </a:p>
          <a:p>
            <a:pPr lvl="1" algn="l"/>
            <a:r>
              <a:rPr lang="pt-BR" altLang="pt-BR" sz="2000" dirty="0">
                <a:solidFill>
                  <a:srgbClr val="000000"/>
                </a:solidFill>
              </a:rPr>
              <a:t>Decisão errada pode afetar desempenho do sistema como um todo</a:t>
            </a:r>
          </a:p>
          <a:p>
            <a:pPr algn="l"/>
            <a:r>
              <a:rPr lang="pt-BR" altLang="pt-BR" sz="2400" dirty="0">
                <a:solidFill>
                  <a:srgbClr val="000000"/>
                </a:solidFill>
              </a:rPr>
              <a:t>Tempo médio de acesso é reduzido quando os mecanismos conseguem manter as informações nos níveis mais altos</a:t>
            </a:r>
            <a:endParaRPr lang="pt-BR" altLang="pt-BR" sz="2400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altLang="pt-BR" sz="2400" dirty="0"/>
              <a:t>Aspectos Importantes de Hierarquias de Memória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200" dirty="0">
                <a:solidFill>
                  <a:srgbClr val="0000CC"/>
                </a:solidFill>
              </a:rPr>
              <a:t>Níveis de Hierarquias de Memória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86800" cy="5562600"/>
          </a:xfrm>
        </p:spPr>
        <p:txBody>
          <a:bodyPr/>
          <a:lstStyle/>
          <a:p>
            <a:r>
              <a:rPr lang="pt-BR" altLang="pt-BR" sz="2400" dirty="0">
                <a:solidFill>
                  <a:srgbClr val="000000"/>
                </a:solidFill>
              </a:rPr>
              <a:t>Níveis intermediários usados para amortizar a diferença de velocidade entre processador e memória</a:t>
            </a:r>
          </a:p>
        </p:txBody>
      </p:sp>
      <p:pic>
        <p:nvPicPr>
          <p:cNvPr id="1026" name="Picture 2" descr="Resultado de imagem para memory hierarc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337" y="1960102"/>
            <a:ext cx="7497325" cy="4878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>
                <a:solidFill>
                  <a:srgbClr val="0000CC"/>
                </a:solidFill>
              </a:rPr>
              <a:t>Comparação de Características da Hierarquia de Memória</a:t>
            </a:r>
          </a:p>
        </p:txBody>
      </p:sp>
      <p:sp>
        <p:nvSpPr>
          <p:cNvPr id="15363" name="AutoShape 3"/>
          <p:cNvSpPr>
            <a:spLocks noGrp="1" noChangeAspect="1" noChangeArrowheads="1"/>
          </p:cNvSpPr>
          <p:nvPr>
            <p:ph type="body" sz="half" idx="1"/>
          </p:nvPr>
        </p:nvSpPr>
        <p:spPr>
          <a:xfrm>
            <a:off x="304800" y="1066800"/>
            <a:ext cx="8659813" cy="5562600"/>
          </a:xfrm>
        </p:spPr>
        <p:txBody>
          <a:bodyPr/>
          <a:lstStyle/>
          <a:p>
            <a:pPr algn="l"/>
            <a:r>
              <a:rPr lang="pt-BR" altLang="pt-BR" sz="2400" dirty="0">
                <a:solidFill>
                  <a:srgbClr val="000000"/>
                </a:solidFill>
              </a:rPr>
              <a:t>Comparação de </a:t>
            </a:r>
            <a:r>
              <a:rPr lang="pt-BR" altLang="pt-BR" sz="2400" dirty="0">
                <a:solidFill>
                  <a:srgbClr val="0000CC"/>
                </a:solidFill>
              </a:rPr>
              <a:t>tempo de acesso</a:t>
            </a:r>
            <a:r>
              <a:rPr lang="pt-BR" altLang="pt-BR" sz="2400" dirty="0">
                <a:solidFill>
                  <a:srgbClr val="000000"/>
                </a:solidFill>
              </a:rPr>
              <a:t>, </a:t>
            </a:r>
            <a:r>
              <a:rPr lang="pt-BR" altLang="pt-BR" sz="2400" dirty="0">
                <a:solidFill>
                  <a:srgbClr val="0000CC"/>
                </a:solidFill>
              </a:rPr>
              <a:t>tamanho</a:t>
            </a:r>
            <a:r>
              <a:rPr lang="pt-BR" altLang="pt-BR" sz="2400" dirty="0">
                <a:solidFill>
                  <a:srgbClr val="000000"/>
                </a:solidFill>
              </a:rPr>
              <a:t> e </a:t>
            </a:r>
            <a:r>
              <a:rPr lang="pt-BR" altLang="pt-BR" sz="2400" dirty="0">
                <a:solidFill>
                  <a:srgbClr val="0000CC"/>
                </a:solidFill>
              </a:rPr>
              <a:t>custo</a:t>
            </a:r>
            <a:r>
              <a:rPr lang="pt-BR" altLang="pt-BR" sz="2400" dirty="0">
                <a:solidFill>
                  <a:srgbClr val="000000"/>
                </a:solidFill>
              </a:rPr>
              <a:t>, entre diferentes níveis da hierarquia de memória</a:t>
            </a:r>
          </a:p>
        </p:txBody>
      </p:sp>
      <p:pic>
        <p:nvPicPr>
          <p:cNvPr id="2050" name="Picture 2" descr="http://web.cs.ucla.edu/classes/winter13/cs111/scribe/15b/scribe/memo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19102"/>
            <a:ext cx="8583613" cy="489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3"/>
          <p:cNvSpPr txBox="1">
            <a:spLocks noChangeAspect="1" noChangeArrowheads="1"/>
          </p:cNvSpPr>
          <p:nvPr/>
        </p:nvSpPr>
        <p:spPr bwMode="auto">
          <a:xfrm>
            <a:off x="381000" y="6529926"/>
            <a:ext cx="8507413" cy="328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25146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9718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3429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886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l">
              <a:buNone/>
            </a:pPr>
            <a:r>
              <a:rPr lang="pt-BR" altLang="pt-BR" sz="1600" kern="0" dirty="0">
                <a:solidFill>
                  <a:srgbClr val="000000"/>
                </a:solidFill>
              </a:rPr>
              <a:t>Fonte: http://web.cs.ucla.edu/classes/winter13/cs111/scribe/15b/scribe/memory.jpg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200">
                <a:solidFill>
                  <a:srgbClr val="0000CC"/>
                </a:solidFill>
              </a:rPr>
              <a:t>Definições Importantes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86800" cy="5562600"/>
          </a:xfrm>
        </p:spPr>
        <p:txBody>
          <a:bodyPr/>
          <a:lstStyle/>
          <a:p>
            <a:pPr algn="l">
              <a:tabLst>
                <a:tab pos="1258888" algn="l"/>
              </a:tabLst>
            </a:pPr>
            <a:r>
              <a:rPr lang="pt-BR" altLang="pt-BR" dirty="0">
                <a:solidFill>
                  <a:srgbClr val="FF0000"/>
                </a:solidFill>
              </a:rPr>
              <a:t>Hit</a:t>
            </a:r>
            <a:r>
              <a:rPr lang="pt-BR" altLang="pt-BR" dirty="0">
                <a:solidFill>
                  <a:srgbClr val="000000"/>
                </a:solidFill>
              </a:rPr>
              <a:t> – dado encontrado no nível procurado</a:t>
            </a:r>
          </a:p>
          <a:p>
            <a:pPr algn="l">
              <a:tabLst>
                <a:tab pos="1258888" algn="l"/>
              </a:tabLst>
            </a:pPr>
            <a:r>
              <a:rPr lang="pt-BR" altLang="pt-BR" dirty="0">
                <a:solidFill>
                  <a:srgbClr val="FF0000"/>
                </a:solidFill>
              </a:rPr>
              <a:t>Miss</a:t>
            </a:r>
            <a:r>
              <a:rPr lang="pt-BR" altLang="pt-BR" dirty="0">
                <a:solidFill>
                  <a:srgbClr val="000000"/>
                </a:solidFill>
              </a:rPr>
              <a:t> – dado não encontrado no nível procurado</a:t>
            </a:r>
          </a:p>
          <a:p>
            <a:pPr algn="l">
              <a:tabLst>
                <a:tab pos="1258888" algn="l"/>
              </a:tabLst>
            </a:pPr>
            <a:r>
              <a:rPr lang="pt-BR" altLang="pt-BR" dirty="0">
                <a:solidFill>
                  <a:srgbClr val="FF0000"/>
                </a:solidFill>
              </a:rPr>
              <a:t>Hit-rate</a:t>
            </a:r>
            <a:r>
              <a:rPr lang="pt-BR" altLang="pt-BR" dirty="0">
                <a:solidFill>
                  <a:srgbClr val="000000"/>
                </a:solidFill>
              </a:rPr>
              <a:t> – percentual de hits no nível, Ex.: 70%</a:t>
            </a:r>
          </a:p>
          <a:p>
            <a:pPr algn="l">
              <a:tabLst>
                <a:tab pos="1258888" algn="l"/>
              </a:tabLst>
            </a:pPr>
            <a:r>
              <a:rPr lang="pt-BR" altLang="pt-BR" dirty="0">
                <a:solidFill>
                  <a:srgbClr val="FF0000"/>
                </a:solidFill>
              </a:rPr>
              <a:t>Miss-rate</a:t>
            </a:r>
            <a:r>
              <a:rPr lang="pt-BR" altLang="pt-BR" dirty="0">
                <a:solidFill>
                  <a:srgbClr val="000000"/>
                </a:solidFill>
              </a:rPr>
              <a:t> – percentual de </a:t>
            </a:r>
            <a:r>
              <a:rPr lang="pt-BR" altLang="pt-BR" i="1" dirty="0">
                <a:solidFill>
                  <a:srgbClr val="000000"/>
                </a:solidFill>
              </a:rPr>
              <a:t>misses</a:t>
            </a:r>
            <a:r>
              <a:rPr lang="pt-BR" altLang="pt-BR" dirty="0">
                <a:solidFill>
                  <a:srgbClr val="000000"/>
                </a:solidFill>
              </a:rPr>
              <a:t> no nível, Ex.: 30% (complementar ao Hit-rate)</a:t>
            </a:r>
          </a:p>
          <a:p>
            <a:pPr algn="l">
              <a:tabLst>
                <a:tab pos="1258888" algn="l"/>
              </a:tabLst>
            </a:pPr>
            <a:r>
              <a:rPr lang="pt-BR" altLang="pt-BR" dirty="0">
                <a:solidFill>
                  <a:srgbClr val="FF0000"/>
                </a:solidFill>
              </a:rPr>
              <a:t>Hit-time</a:t>
            </a:r>
            <a:r>
              <a:rPr lang="pt-BR" altLang="pt-BR" dirty="0">
                <a:solidFill>
                  <a:srgbClr val="000000"/>
                </a:solidFill>
              </a:rPr>
              <a:t> – tempo de acesso ao nível incluindo tempo de ver se é </a:t>
            </a:r>
            <a:r>
              <a:rPr lang="pt-BR" altLang="pt-BR" i="1" dirty="0">
                <a:solidFill>
                  <a:srgbClr val="000000"/>
                </a:solidFill>
              </a:rPr>
              <a:t>hit</a:t>
            </a:r>
            <a:r>
              <a:rPr lang="pt-BR" altLang="pt-BR" dirty="0">
                <a:solidFill>
                  <a:srgbClr val="000000"/>
                </a:solidFill>
              </a:rPr>
              <a:t> ou </a:t>
            </a:r>
            <a:r>
              <a:rPr lang="pt-BR" altLang="pt-BR" i="1" dirty="0">
                <a:solidFill>
                  <a:srgbClr val="000000"/>
                </a:solidFill>
              </a:rPr>
              <a:t>miss</a:t>
            </a:r>
          </a:p>
          <a:p>
            <a:pPr algn="l">
              <a:tabLst>
                <a:tab pos="1258888" algn="l"/>
              </a:tabLst>
            </a:pPr>
            <a:r>
              <a:rPr lang="pt-BR" altLang="pt-BR" dirty="0">
                <a:solidFill>
                  <a:srgbClr val="FF0000"/>
                </a:solidFill>
              </a:rPr>
              <a:t>Miss-</a:t>
            </a:r>
            <a:r>
              <a:rPr lang="pt-BR" altLang="pt-BR" dirty="0" err="1">
                <a:solidFill>
                  <a:srgbClr val="FF0000"/>
                </a:solidFill>
              </a:rPr>
              <a:t>penalty</a:t>
            </a:r>
            <a:r>
              <a:rPr lang="pt-BR" altLang="pt-BR" dirty="0">
                <a:solidFill>
                  <a:srgbClr val="000000"/>
                </a:solidFill>
              </a:rPr>
              <a:t> – tempo médio gasto para que o dado não encontrado no nível seja transferido dos níveis mais baixos</a:t>
            </a:r>
          </a:p>
          <a:p>
            <a:pPr algn="l">
              <a:tabLst>
                <a:tab pos="1258888" algn="l"/>
              </a:tabLst>
            </a:pPr>
            <a:r>
              <a:rPr lang="en-US" dirty="0">
                <a:solidFill>
                  <a:srgbClr val="FF0000"/>
                </a:solidFill>
              </a:rPr>
              <a:t>Average Memory Access Time (</a:t>
            </a:r>
            <a:r>
              <a:rPr lang="en-US" dirty="0" err="1">
                <a:solidFill>
                  <a:srgbClr val="FF0000"/>
                </a:solidFill>
              </a:rPr>
              <a:t>AMAT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 – </a:t>
            </a:r>
            <a:r>
              <a:rPr lang="pt-BR" dirty="0"/>
              <a:t>tempo médio efetivo para acessar um dado em certo nível de memória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pt-BR" dirty="0"/>
              <a:t>composição do Hit-time, Miss-rate e Miss-</a:t>
            </a:r>
            <a:r>
              <a:rPr lang="pt-BR" dirty="0" err="1"/>
              <a:t>penalty</a:t>
            </a:r>
            <a:r>
              <a:rPr lang="pt-BR" dirty="0"/>
              <a:t> do nível de memória inferior</a:t>
            </a:r>
          </a:p>
          <a:p>
            <a:pPr lvl="1" algn="l"/>
            <a:r>
              <a:rPr lang="en-US" dirty="0" err="1"/>
              <a:t>AMAT</a:t>
            </a:r>
            <a:r>
              <a:rPr lang="en-US" dirty="0"/>
              <a:t> = </a:t>
            </a:r>
            <a:r>
              <a:rPr lang="en-US" dirty="0" err="1"/>
              <a:t>L</a:t>
            </a:r>
            <a:r>
              <a:rPr lang="en-US" baseline="-25000" dirty="0" err="1"/>
              <a:t>1</a:t>
            </a:r>
            <a:r>
              <a:rPr lang="en-US" dirty="0"/>
              <a:t> Hit-time + </a:t>
            </a:r>
            <a:r>
              <a:rPr lang="en-US" dirty="0" err="1"/>
              <a:t>L</a:t>
            </a:r>
            <a:r>
              <a:rPr lang="en-US" baseline="-25000" dirty="0" err="1"/>
              <a:t>1</a:t>
            </a:r>
            <a:r>
              <a:rPr lang="en-US" dirty="0"/>
              <a:t> Miss-rate * </a:t>
            </a:r>
            <a:r>
              <a:rPr lang="en-US" dirty="0" err="1"/>
              <a:t>L</a:t>
            </a:r>
            <a:r>
              <a:rPr lang="en-US" baseline="-25000" dirty="0" err="1"/>
              <a:t>1</a:t>
            </a:r>
            <a:r>
              <a:rPr lang="en-US" dirty="0"/>
              <a:t> Miss-penalty</a:t>
            </a:r>
          </a:p>
          <a:p>
            <a:pPr lvl="1" algn="l"/>
            <a:r>
              <a:rPr lang="en-US" dirty="0" err="1"/>
              <a:t>L</a:t>
            </a:r>
            <a:r>
              <a:rPr lang="en-US" baseline="-25000" dirty="0" err="1"/>
              <a:t>1</a:t>
            </a:r>
            <a:r>
              <a:rPr lang="en-US" dirty="0"/>
              <a:t> Miss-penalty = </a:t>
            </a:r>
            <a:r>
              <a:rPr lang="en-US" dirty="0" err="1"/>
              <a:t>L</a:t>
            </a:r>
            <a:r>
              <a:rPr lang="en-US" baseline="-25000" dirty="0" err="1"/>
              <a:t>2</a:t>
            </a:r>
            <a:r>
              <a:rPr lang="en-US" dirty="0"/>
              <a:t> Hit-time + </a:t>
            </a:r>
            <a:r>
              <a:rPr lang="en-US" dirty="0" err="1"/>
              <a:t>L</a:t>
            </a:r>
            <a:r>
              <a:rPr lang="en-US" baseline="-25000" dirty="0" err="1"/>
              <a:t>2</a:t>
            </a:r>
            <a:r>
              <a:rPr lang="en-US" dirty="0"/>
              <a:t> Miss-rate * </a:t>
            </a:r>
            <a:r>
              <a:rPr lang="en-US" dirty="0" err="1"/>
              <a:t>L</a:t>
            </a:r>
            <a:r>
              <a:rPr lang="en-US" baseline="-25000" dirty="0" err="1"/>
              <a:t>2</a:t>
            </a:r>
            <a:r>
              <a:rPr lang="en-US" dirty="0"/>
              <a:t> Miss-penalty</a:t>
            </a:r>
          </a:p>
          <a:p>
            <a:pPr lvl="1" algn="l"/>
            <a:r>
              <a:rPr lang="en-US" dirty="0" err="1"/>
              <a:t>L</a:t>
            </a:r>
            <a:r>
              <a:rPr lang="en-US" baseline="-25000" dirty="0" err="1"/>
              <a:t>2</a:t>
            </a:r>
            <a:r>
              <a:rPr lang="en-US" dirty="0"/>
              <a:t> Miss-penalty = </a:t>
            </a:r>
            <a:r>
              <a:rPr lang="en-US" dirty="0" err="1"/>
              <a:t>L</a:t>
            </a:r>
            <a:r>
              <a:rPr lang="en-US" baseline="-25000" dirty="0" err="1"/>
              <a:t>3</a:t>
            </a:r>
            <a:r>
              <a:rPr lang="en-US" dirty="0"/>
              <a:t> Hit-time + </a:t>
            </a:r>
            <a:r>
              <a:rPr lang="en-US" dirty="0" err="1"/>
              <a:t>L</a:t>
            </a:r>
            <a:r>
              <a:rPr lang="en-US" baseline="-25000" dirty="0" err="1"/>
              <a:t>3</a:t>
            </a:r>
            <a:r>
              <a:rPr lang="en-US" dirty="0"/>
              <a:t> Miss-rate * </a:t>
            </a:r>
            <a:r>
              <a:rPr lang="en-US" dirty="0" err="1"/>
              <a:t>L</a:t>
            </a:r>
            <a:r>
              <a:rPr lang="en-US" baseline="-25000" dirty="0" err="1"/>
              <a:t>3</a:t>
            </a:r>
            <a:r>
              <a:rPr lang="en-US" dirty="0"/>
              <a:t> Miss-penalty</a:t>
            </a:r>
          </a:p>
          <a:p>
            <a:pPr lvl="1" algn="l"/>
            <a:r>
              <a:rPr lang="pt-BR" dirty="0"/>
              <a:t>...</a:t>
            </a:r>
            <a:endParaRPr lang="en-US" dirty="0"/>
          </a:p>
          <a:p>
            <a:pPr algn="l">
              <a:tabLst>
                <a:tab pos="1258888" algn="l"/>
              </a:tabLst>
            </a:pPr>
            <a:endParaRPr lang="pt-BR" altLang="pt-BR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1925" y="1066800"/>
            <a:ext cx="8829675" cy="5562600"/>
          </a:xfrm>
        </p:spPr>
        <p:txBody>
          <a:bodyPr/>
          <a:lstStyle/>
          <a:p>
            <a:pPr marL="381000" indent="-381000" algn="l">
              <a:buFontTx/>
              <a:buAutoNum type="arabicPeriod"/>
            </a:pPr>
            <a:r>
              <a:rPr lang="pt-BR" altLang="pt-BR" sz="1800" b="0" dirty="0"/>
              <a:t>Porque a implementação de uma memória quase-ideal, i.e. tamanho ilimitado e tempo de acesso desprezível, é tecnicamente contraditória?</a:t>
            </a:r>
          </a:p>
          <a:p>
            <a:pPr marL="381000" indent="-381000" algn="l">
              <a:buFontTx/>
              <a:buAutoNum type="arabicPeriod"/>
            </a:pPr>
            <a:r>
              <a:rPr lang="pt-BR" altLang="pt-BR" sz="1800" b="0" dirty="0"/>
              <a:t>Comente sobre o tempo de acesso, tamanho e custo ($/byte) dentro da hierarquia de memória</a:t>
            </a:r>
          </a:p>
          <a:p>
            <a:pPr marL="381000" indent="-381000" algn="l">
              <a:buFontTx/>
              <a:buAutoNum type="arabicPeriod"/>
            </a:pPr>
            <a:r>
              <a:rPr lang="pt-BR" altLang="pt-BR" sz="1800" b="0" dirty="0"/>
              <a:t>Porque não é necessário para o processador saber onde estão fisicamente os dados na hierarquia de memória?</a:t>
            </a:r>
          </a:p>
          <a:p>
            <a:pPr marL="381000" indent="-381000" algn="l">
              <a:buFontTx/>
              <a:buAutoNum type="arabicPeriod"/>
            </a:pPr>
            <a:r>
              <a:rPr lang="pt-BR" altLang="pt-BR" sz="1800" b="0" dirty="0"/>
              <a:t>Comente sobre os princípios de localidade que permitem a utilização eficiente da memória cache. Porque na ausência de cada um destes princípios a utilização de uma cache seria ineficiente?</a:t>
            </a:r>
          </a:p>
          <a:p>
            <a:pPr marL="381000" indent="-381000" algn="l">
              <a:buFontTx/>
              <a:buAutoNum type="arabicPeriod"/>
            </a:pPr>
            <a:r>
              <a:rPr lang="pt-BR" altLang="pt-BR" sz="1800" b="0" dirty="0"/>
              <a:t>Cite alguns problemas básicos do uso de memória cache e comente</a:t>
            </a:r>
          </a:p>
          <a:p>
            <a:pPr marL="381000" indent="-381000" algn="l">
              <a:buFontTx/>
              <a:buAutoNum type="arabicPeriod"/>
            </a:pPr>
            <a:r>
              <a:rPr lang="pt-BR" altLang="pt-BR" sz="1800" b="0" dirty="0"/>
              <a:t>O que você entende por cache hit e por cache miss?</a:t>
            </a:r>
          </a:p>
          <a:p>
            <a:pPr marL="381000" indent="-381000" algn="l">
              <a:buFontTx/>
              <a:buAutoNum type="arabicPeriod"/>
            </a:pPr>
            <a:r>
              <a:rPr lang="pt-BR" altLang="pt-BR" sz="1800" b="0" dirty="0"/>
              <a:t>Dadas as características da hierarquia de memória, o que provavelmente demorará mais tempo, o hit-time ou o </a:t>
            </a:r>
            <a:r>
              <a:rPr lang="en-US" altLang="pt-BR" sz="1800" b="0" dirty="0"/>
              <a:t>miss-penalty</a:t>
            </a:r>
            <a:r>
              <a:rPr lang="pt-BR" altLang="pt-BR" sz="1800" b="0" dirty="0"/>
              <a:t>? Justifique a resposta</a:t>
            </a:r>
          </a:p>
          <a:p>
            <a:pPr marL="381000" indent="-381000" algn="l">
              <a:buFontTx/>
              <a:buAutoNum type="arabicPeriod"/>
            </a:pPr>
            <a:r>
              <a:rPr lang="pt-BR" altLang="pt-BR" sz="1800" b="0" dirty="0"/>
              <a:t>Calcule o tempo médio efetivo de acesso (</a:t>
            </a:r>
            <a:r>
              <a:rPr lang="pt-BR" altLang="pt-BR" sz="1800" b="0" dirty="0" err="1"/>
              <a:t>AMAT</a:t>
            </a:r>
            <a:r>
              <a:rPr lang="pt-BR" altLang="pt-BR" sz="1800" b="0" dirty="0"/>
              <a:t>) a uma cache com</a:t>
            </a:r>
            <a:r>
              <a:rPr lang="pt-BR" altLang="pt-BR" sz="1800" b="0" i="1" dirty="0"/>
              <a:t> </a:t>
            </a:r>
            <a:r>
              <a:rPr lang="pt-BR" altLang="pt-BR" sz="1800" b="0" dirty="0"/>
              <a:t>Hit-</a:t>
            </a:r>
            <a:r>
              <a:rPr lang="pt-BR" altLang="pt-BR" sz="1800" b="0" dirty="0" err="1"/>
              <a:t>ratio</a:t>
            </a:r>
            <a:r>
              <a:rPr lang="pt-BR" altLang="pt-BR" sz="1800" b="0" dirty="0"/>
              <a:t> = 80%, Hit-time = 2 µs e Miss-</a:t>
            </a:r>
            <a:r>
              <a:rPr lang="pt-BR" altLang="pt-BR" sz="1800" b="0" dirty="0" err="1"/>
              <a:t>penalty</a:t>
            </a:r>
            <a:r>
              <a:rPr lang="pt-BR" altLang="pt-BR" sz="1800" b="0" dirty="0"/>
              <a:t> = 10 µs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altLang="pt-BR"/>
              <a:t>Exercícios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1925" y="1066800"/>
            <a:ext cx="8829675" cy="5562600"/>
          </a:xfrm>
        </p:spPr>
        <p:txBody>
          <a:bodyPr/>
          <a:lstStyle/>
          <a:p>
            <a:pPr marL="457200" indent="-457200" algn="l">
              <a:buFont typeface="+mj-lt"/>
              <a:buAutoNum type="arabicPeriod" startAt="8"/>
            </a:pPr>
            <a:r>
              <a:rPr lang="pt-BR" altLang="pt-BR" sz="1800" b="0" dirty="0"/>
              <a:t>Calcule o tempo médio efetivo de acesso (</a:t>
            </a:r>
            <a:r>
              <a:rPr lang="pt-BR" altLang="pt-BR" sz="1800" b="0" dirty="0" err="1"/>
              <a:t>AMAT</a:t>
            </a:r>
            <a:r>
              <a:rPr lang="pt-BR" altLang="pt-BR" sz="1800" b="0" dirty="0"/>
              <a:t>) a uma cache com</a:t>
            </a:r>
            <a:r>
              <a:rPr lang="pt-BR" altLang="pt-BR" sz="1800" b="0" i="1" dirty="0"/>
              <a:t> </a:t>
            </a:r>
            <a:r>
              <a:rPr lang="pt-BR" altLang="pt-BR" sz="1800" b="0" dirty="0"/>
              <a:t>Hit-</a:t>
            </a:r>
            <a:r>
              <a:rPr lang="pt-BR" altLang="pt-BR" sz="1800" b="0" dirty="0" err="1"/>
              <a:t>ratio</a:t>
            </a:r>
            <a:r>
              <a:rPr lang="pt-BR" altLang="pt-BR" sz="1800" b="0" dirty="0"/>
              <a:t> = 80%, Hit-time = 2 µs e Miss-</a:t>
            </a:r>
            <a:r>
              <a:rPr lang="pt-BR" altLang="pt-BR" sz="1800" b="0" dirty="0" err="1"/>
              <a:t>penalty</a:t>
            </a:r>
            <a:r>
              <a:rPr lang="pt-BR" altLang="pt-BR" sz="1800" b="0" dirty="0"/>
              <a:t> = 10 µs</a:t>
            </a:r>
            <a:endParaRPr lang="pt-BR" altLang="pt-BR" sz="2800" b="0" dirty="0"/>
          </a:p>
          <a:p>
            <a:pPr lvl="3" algn="l" defTabSz="777875">
              <a:buFontTx/>
              <a:buNone/>
              <a:tabLst>
                <a:tab pos="1258888" algn="l"/>
              </a:tabLst>
            </a:pPr>
            <a:r>
              <a:rPr lang="pt-BR" altLang="pt-BR" sz="2000" dirty="0" err="1"/>
              <a:t>AMAT</a:t>
            </a:r>
            <a:r>
              <a:rPr lang="pt-BR" altLang="pt-BR" sz="2000" dirty="0"/>
              <a:t>	= Hit-time + (1- Hit-rate)* Miss-</a:t>
            </a:r>
            <a:r>
              <a:rPr lang="pt-BR" altLang="pt-BR" sz="2000" dirty="0" err="1"/>
              <a:t>penalty</a:t>
            </a:r>
            <a:endParaRPr lang="pt-BR" altLang="pt-BR" sz="2000" dirty="0"/>
          </a:p>
          <a:p>
            <a:pPr lvl="3" algn="l" defTabSz="777875">
              <a:buFontTx/>
              <a:buNone/>
              <a:tabLst>
                <a:tab pos="1258888" algn="l"/>
              </a:tabLst>
            </a:pPr>
            <a:r>
              <a:rPr lang="pt-BR" altLang="pt-BR" sz="2000" dirty="0" err="1"/>
              <a:t>AMAT</a:t>
            </a:r>
            <a:r>
              <a:rPr lang="pt-BR" altLang="pt-BR" sz="2000" dirty="0"/>
              <a:t>	= 2 + (1 – 0.8) * 10 </a:t>
            </a:r>
          </a:p>
          <a:p>
            <a:pPr lvl="3" algn="l" defTabSz="777875">
              <a:buFontTx/>
              <a:buNone/>
              <a:tabLst>
                <a:tab pos="1258888" algn="l"/>
              </a:tabLst>
            </a:pPr>
            <a:r>
              <a:rPr lang="pt-BR" altLang="pt-BR" sz="2000" dirty="0" err="1"/>
              <a:t>AMAT</a:t>
            </a:r>
            <a:r>
              <a:rPr lang="pt-BR" altLang="pt-BR" sz="2000" dirty="0"/>
              <a:t>	= 2 + 0.2 * 10</a:t>
            </a:r>
          </a:p>
          <a:p>
            <a:pPr lvl="3" algn="l" defTabSz="777875">
              <a:buFontTx/>
              <a:buNone/>
              <a:tabLst>
                <a:tab pos="1258888" algn="l"/>
              </a:tabLst>
            </a:pPr>
            <a:r>
              <a:rPr lang="pt-BR" altLang="pt-BR" sz="2000" dirty="0" err="1"/>
              <a:t>AMAT</a:t>
            </a:r>
            <a:r>
              <a:rPr lang="pt-BR" altLang="pt-BR" sz="2000" dirty="0"/>
              <a:t>	= 2 + 2</a:t>
            </a:r>
          </a:p>
          <a:p>
            <a:pPr lvl="3" algn="l" defTabSz="777875">
              <a:buFontTx/>
              <a:buNone/>
              <a:tabLst>
                <a:tab pos="1258888" algn="l"/>
              </a:tabLst>
            </a:pPr>
            <a:r>
              <a:rPr lang="pt-BR" altLang="pt-BR" sz="2000" dirty="0" err="1"/>
              <a:t>AMAT</a:t>
            </a:r>
            <a:r>
              <a:rPr lang="pt-BR" altLang="pt-BR" sz="2000" dirty="0"/>
              <a:t>	= 4 µs</a:t>
            </a:r>
            <a:endParaRPr lang="pt-BR" altLang="pt-BR" sz="2000" b="1" dirty="0">
              <a:solidFill>
                <a:srgbClr val="000000"/>
              </a:solidFill>
            </a:endParaRPr>
          </a:p>
          <a:p>
            <a:pPr marL="381000" indent="-381000" algn="l">
              <a:buFontTx/>
              <a:buAutoNum type="arabicPeriod" startAt="8"/>
            </a:pPr>
            <a:endParaRPr lang="pt-BR" altLang="pt-BR" sz="18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altLang="pt-BR" dirty="0"/>
              <a:t>Resposta de Exercícios</a:t>
            </a:r>
          </a:p>
        </p:txBody>
      </p:sp>
    </p:spTree>
    <p:extLst>
      <p:ext uri="{BB962C8B-B14F-4D97-AF65-F5344CB8AC3E}">
        <p14:creationId xmlns:p14="http://schemas.microsoft.com/office/powerpoint/2010/main" val="385369789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1925" y="1066800"/>
            <a:ext cx="8829675" cy="5562600"/>
          </a:xfrm>
        </p:spPr>
        <p:txBody>
          <a:bodyPr/>
          <a:lstStyle/>
          <a:p>
            <a:pPr marL="381000" indent="-381000" algn="l">
              <a:lnSpc>
                <a:spcPct val="80000"/>
              </a:lnSpc>
              <a:buFont typeface="+mj-lt"/>
              <a:buAutoNum type="arabicPeriod" startAt="9"/>
            </a:pPr>
            <a:r>
              <a:rPr lang="pt-BR" altLang="pt-BR" sz="1800" dirty="0"/>
              <a:t>(</a:t>
            </a:r>
            <a:r>
              <a:rPr lang="pt-BR" altLang="pt-BR" sz="1800" dirty="0" err="1"/>
              <a:t>ENADE</a:t>
            </a:r>
            <a:r>
              <a:rPr lang="pt-BR" altLang="pt-BR" sz="1800" dirty="0"/>
              <a:t> 2005)</a:t>
            </a:r>
            <a:r>
              <a:rPr lang="pt-BR" altLang="pt-BR" sz="1800" b="0" dirty="0"/>
              <a:t> O grande desejo de todos os desenvolvedores de programas é utilizar quantidades ilimitadas de memória que, por sua vez, sejam extremamente rápidas. Infelizmente, isso não corresponde à realidade, como tenta representar a figura abaixo, que descreve uma hierarquia de memória: para cada elemento, estão indicados os tamanhos típicos disponíveis para armazenamento de informação e o tempo típico de acesso à informação armazenada. Como pode ser visto no diagrama abaixo, registradores do processador e memória cache operam com tempos distintos, o mesmo ocorrendo com a memória principal com relação à memória cache, e com a memória secundária com relação à memória principal</a:t>
            </a:r>
          </a:p>
          <a:p>
            <a:pPr marL="381000" indent="-381000" algn="l">
              <a:lnSpc>
                <a:spcPct val="80000"/>
              </a:lnSpc>
              <a:buFontTx/>
              <a:buAutoNum type="arabicPeriod" startAt="9"/>
            </a:pPr>
            <a:endParaRPr lang="pt-BR" altLang="pt-BR" sz="1800" b="0" dirty="0"/>
          </a:p>
          <a:p>
            <a:pPr marL="381000" indent="-381000" algn="l">
              <a:lnSpc>
                <a:spcPct val="80000"/>
              </a:lnSpc>
              <a:buFontTx/>
              <a:buAutoNum type="arabicPeriod" startAt="9"/>
            </a:pPr>
            <a:endParaRPr lang="pt-BR" altLang="pt-BR" sz="1800" b="0" dirty="0"/>
          </a:p>
          <a:p>
            <a:pPr marL="381000" indent="-381000" algn="l">
              <a:lnSpc>
                <a:spcPct val="80000"/>
              </a:lnSpc>
            </a:pPr>
            <a:endParaRPr lang="pt-BR" altLang="pt-BR" sz="1800" b="0" dirty="0"/>
          </a:p>
          <a:p>
            <a:pPr marL="381000" indent="-381000" algn="l">
              <a:lnSpc>
                <a:spcPct val="80000"/>
              </a:lnSpc>
            </a:pPr>
            <a:endParaRPr lang="pt-BR" altLang="pt-BR" sz="1800" b="0" dirty="0"/>
          </a:p>
          <a:p>
            <a:pPr marL="381000" indent="-381000" algn="l">
              <a:lnSpc>
                <a:spcPct val="80000"/>
              </a:lnSpc>
              <a:buFontTx/>
              <a:buNone/>
            </a:pPr>
            <a:r>
              <a:rPr lang="pt-BR" altLang="pt-BR" sz="1800" b="0" dirty="0"/>
              <a:t>Considerando as informações acima apresentadas, responda às seguintes perguntas:</a:t>
            </a:r>
          </a:p>
          <a:p>
            <a:pPr marL="800100" lvl="1" indent="-342900" algn="l">
              <a:lnSpc>
                <a:spcPct val="80000"/>
              </a:lnSpc>
              <a:buFontTx/>
              <a:buAutoNum type="arabicPeriod"/>
            </a:pPr>
            <a:r>
              <a:rPr lang="pt-BR" altLang="pt-BR" sz="1600" dirty="0"/>
              <a:t>Que características um programa deve ter para que o uso de memória cache seja muito vantajoso?</a:t>
            </a:r>
          </a:p>
          <a:p>
            <a:pPr marL="800100" lvl="1" indent="-342900" algn="l">
              <a:lnSpc>
                <a:spcPct val="80000"/>
              </a:lnSpc>
              <a:buFontTx/>
              <a:buAutoNum type="arabicPeriod"/>
            </a:pPr>
            <a:r>
              <a:rPr lang="pt-BR" altLang="pt-BR" sz="1600" dirty="0"/>
              <a:t>Se registradores do processador e a memória cache operassem com os mesmos tempos de acesso, ainda haveria vantagem em se utilizar a memória cache? E se a memória cache e a memória principal operassem com os mesmos tempos de acesso, ainda haveria vantagem em se utilizar a memória cache? Justifique suas respostas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altLang="pt-BR"/>
              <a:t>Exercícios</a:t>
            </a:r>
          </a:p>
        </p:txBody>
      </p:sp>
      <p:pic>
        <p:nvPicPr>
          <p:cNvPr id="1843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3419475"/>
            <a:ext cx="90455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1925" y="1066800"/>
            <a:ext cx="8829675" cy="5562600"/>
          </a:xfrm>
        </p:spPr>
        <p:txBody>
          <a:bodyPr/>
          <a:lstStyle/>
          <a:p>
            <a:pPr marL="381000" indent="-381000" algn="l">
              <a:lnSpc>
                <a:spcPct val="80000"/>
              </a:lnSpc>
              <a:buFont typeface="+mj-lt"/>
              <a:buAutoNum type="arabicPeriod" startAt="9"/>
            </a:pPr>
            <a:r>
              <a:rPr lang="pt-BR" altLang="pt-BR" sz="1800" dirty="0"/>
              <a:t>(</a:t>
            </a:r>
            <a:r>
              <a:rPr lang="pt-BR" altLang="pt-BR" sz="1800" dirty="0" err="1"/>
              <a:t>ENADE</a:t>
            </a:r>
            <a:r>
              <a:rPr lang="pt-BR" altLang="pt-BR" sz="1800" dirty="0"/>
              <a:t> 2005)</a:t>
            </a:r>
            <a:r>
              <a:rPr lang="pt-BR" altLang="pt-BR" sz="1800" b="0" dirty="0"/>
              <a:t> O grande ...</a:t>
            </a:r>
          </a:p>
          <a:p>
            <a:pPr marL="381000" indent="-381000" algn="l">
              <a:lnSpc>
                <a:spcPct val="80000"/>
              </a:lnSpc>
              <a:buFontTx/>
              <a:buAutoNum type="arabicPeriod" startAt="9"/>
            </a:pPr>
            <a:endParaRPr lang="pt-BR" altLang="pt-BR" sz="1800" b="0" dirty="0"/>
          </a:p>
          <a:p>
            <a:pPr marL="381000" indent="-381000" algn="l">
              <a:lnSpc>
                <a:spcPct val="80000"/>
              </a:lnSpc>
              <a:buFontTx/>
              <a:buNone/>
            </a:pPr>
            <a:r>
              <a:rPr lang="pt-BR" altLang="pt-BR" sz="1800" b="0" dirty="0"/>
              <a:t>Considerando as informações acima apresentadas, responda às seguintes perguntas:</a:t>
            </a:r>
          </a:p>
          <a:p>
            <a:pPr marL="800100" lvl="1" indent="-342900" algn="l">
              <a:lnSpc>
                <a:spcPct val="80000"/>
              </a:lnSpc>
              <a:buFontTx/>
              <a:buAutoNum type="arabicPeriod"/>
            </a:pPr>
            <a:r>
              <a:rPr lang="pt-BR" altLang="pt-BR" sz="1600" dirty="0"/>
              <a:t>Que características um programa deve ter para que o uso de memória cache seja muito vantajoso?</a:t>
            </a:r>
          </a:p>
          <a:p>
            <a:pPr marL="800100" lvl="1" indent="-342900" algn="l">
              <a:lnSpc>
                <a:spcPct val="80000"/>
              </a:lnSpc>
              <a:buFontTx/>
              <a:buNone/>
            </a:pPr>
            <a:r>
              <a:rPr lang="pt-BR" altLang="pt-BR" sz="1600" b="1" dirty="0">
                <a:solidFill>
                  <a:srgbClr val="2D2DB9"/>
                </a:solidFill>
              </a:rPr>
              <a:t>	O programa deve ter trechos pequenos que sejam executados várias vezes, e os dados devem estar localizados próximos uns dos outros OU dados e instruções devem ter localidade espacial (próximos uns dos outros) e localidade temporal (serem usados várias vezes em um certo instante de tempo)</a:t>
            </a:r>
          </a:p>
          <a:p>
            <a:pPr marL="800100" lvl="1" indent="-342900" algn="l">
              <a:lnSpc>
                <a:spcPct val="80000"/>
              </a:lnSpc>
              <a:buFontTx/>
              <a:buAutoNum type="arabicPeriod"/>
            </a:pPr>
            <a:endParaRPr lang="pt-BR" altLang="pt-BR" sz="1600" dirty="0"/>
          </a:p>
          <a:p>
            <a:pPr marL="800100" lvl="1" indent="-342900" algn="l">
              <a:lnSpc>
                <a:spcPct val="80000"/>
              </a:lnSpc>
              <a:buFontTx/>
              <a:buAutoNum type="arabicPeriod" startAt="2"/>
            </a:pPr>
            <a:r>
              <a:rPr lang="pt-BR" altLang="pt-BR" sz="1600" dirty="0"/>
              <a:t>Se registradores do processador e a memória cache operassem com os mesmos tempos de acesso, ainda haveria vantagem em se utilizar a memória cache? E se a memória cache e a memória principal operassem com os mesmos tempos de acesso, ainda haveria vantagem em se utilizar a memória cache? Justifique suas respostas</a:t>
            </a:r>
          </a:p>
          <a:p>
            <a:pPr marL="800100" lvl="1" indent="-342900" algn="l">
              <a:lnSpc>
                <a:spcPct val="80000"/>
              </a:lnSpc>
              <a:buFontTx/>
              <a:buNone/>
            </a:pPr>
            <a:r>
              <a:rPr lang="pt-BR" altLang="pt-BR" sz="1600" b="1" dirty="0">
                <a:solidFill>
                  <a:srgbClr val="2D2DB9"/>
                </a:solidFill>
              </a:rPr>
              <a:t>	Se cache e processador operassem com os mesmos tempos, ainda assim seria vantajoso utilizar cache, porque o seu objetivo é justamente fornecer dados e instruções na velocidade do processador, simulando uma memória principal rápida. Se cache e memória operassem com os mesmos tempos, não haveria mais razão para se usar o cache, quer estivessem no cache ou na memória principal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altLang="pt-BR" dirty="0"/>
              <a:t>Resposta de Exercícios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1925" y="1066800"/>
            <a:ext cx="8829675" cy="5562600"/>
          </a:xfrm>
        </p:spPr>
        <p:txBody>
          <a:bodyPr/>
          <a:lstStyle/>
          <a:p>
            <a:pPr marL="381000" indent="-381000">
              <a:buFont typeface="+mj-lt"/>
              <a:buAutoNum type="arabicPeriod" startAt="10"/>
            </a:pPr>
            <a:r>
              <a:rPr lang="pt-BR" altLang="pt-BR" sz="1800" dirty="0"/>
              <a:t>(POSCOMP 2007)</a:t>
            </a:r>
            <a:r>
              <a:rPr lang="pt-BR" altLang="pt-BR" sz="1800" b="0" dirty="0"/>
              <a:t> Um processador tem a seguinte hierarquia de memória: uma cache com latência de acesso de </a:t>
            </a:r>
            <a:r>
              <a:rPr lang="pt-BR" altLang="pt-BR" sz="1800" b="0" dirty="0" err="1"/>
              <a:t>1ns</a:t>
            </a:r>
            <a:r>
              <a:rPr lang="pt-BR" altLang="pt-BR" sz="1800" b="0" dirty="0"/>
              <a:t> e uma memória principal com latência de acesso de </a:t>
            </a:r>
            <a:r>
              <a:rPr lang="pt-BR" altLang="pt-BR" sz="1800" b="0" dirty="0" err="1"/>
              <a:t>100ns</a:t>
            </a:r>
            <a:r>
              <a:rPr lang="pt-BR" altLang="pt-BR" sz="1800" b="0" dirty="0"/>
              <a:t>. O acesso à memória principal somente é realizado após o valor não ser encontrado na cache. A MAIOR taxa de cache miss aceitável para que o tempo médio de acesso à memória seja menor ou igual à </a:t>
            </a:r>
            <a:r>
              <a:rPr lang="pt-BR" altLang="pt-BR" sz="1800" b="0" dirty="0" err="1"/>
              <a:t>2ns</a:t>
            </a:r>
            <a:r>
              <a:rPr lang="pt-BR" altLang="pt-BR" sz="1800" b="0" dirty="0"/>
              <a:t> é</a:t>
            </a:r>
          </a:p>
          <a:p>
            <a:pPr marL="800100" lvl="1" indent="-342900">
              <a:buFontTx/>
              <a:buAutoNum type="alphaLcParenR"/>
            </a:pPr>
            <a:r>
              <a:rPr lang="pt-BR" altLang="pt-BR" dirty="0"/>
              <a:t>10%</a:t>
            </a:r>
          </a:p>
          <a:p>
            <a:pPr marL="800100" lvl="1" indent="-342900">
              <a:buFontTx/>
              <a:buAutoNum type="alphaLcParenR"/>
            </a:pPr>
            <a:r>
              <a:rPr lang="pt-BR" altLang="pt-BR" dirty="0"/>
              <a:t>5%</a:t>
            </a:r>
          </a:p>
          <a:p>
            <a:pPr marL="800100" lvl="1" indent="-342900">
              <a:buFontTx/>
              <a:buAutoNum type="alphaLcParenR"/>
            </a:pPr>
            <a:r>
              <a:rPr lang="pt-BR" altLang="pt-BR" dirty="0"/>
              <a:t>50%</a:t>
            </a:r>
          </a:p>
          <a:p>
            <a:pPr marL="800100" lvl="1" indent="-342900">
              <a:buFontTx/>
              <a:buAutoNum type="alphaLcParenR"/>
            </a:pPr>
            <a:r>
              <a:rPr lang="pt-BR" altLang="pt-BR" dirty="0"/>
              <a:t>1%</a:t>
            </a:r>
          </a:p>
          <a:p>
            <a:pPr marL="800100" lvl="1" indent="-342900">
              <a:buFontTx/>
              <a:buAutoNum type="alphaLcParenR"/>
            </a:pPr>
            <a:r>
              <a:rPr lang="pt-BR" altLang="pt-BR" dirty="0"/>
              <a:t>2%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altLang="pt-BR"/>
              <a:t>Exercícios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1925" y="1066800"/>
            <a:ext cx="8829675" cy="5562600"/>
          </a:xfrm>
        </p:spPr>
        <p:txBody>
          <a:bodyPr/>
          <a:lstStyle/>
          <a:p>
            <a:pPr marL="381000" indent="-381000">
              <a:buFont typeface="+mj-lt"/>
              <a:buAutoNum type="arabicPeriod" startAt="10"/>
            </a:pPr>
            <a:r>
              <a:rPr lang="pt-BR" altLang="pt-BR" sz="1800" dirty="0"/>
              <a:t>(POSCOMP 2007)</a:t>
            </a:r>
            <a:r>
              <a:rPr lang="pt-BR" altLang="pt-BR" sz="1800" b="0" dirty="0"/>
              <a:t> Um processador tem a seguinte hierarquia de memória: uma cache com latência de acesso de </a:t>
            </a:r>
            <a:r>
              <a:rPr lang="pt-BR" altLang="pt-BR" sz="1800" b="0" dirty="0" err="1"/>
              <a:t>1ns</a:t>
            </a:r>
            <a:r>
              <a:rPr lang="pt-BR" altLang="pt-BR" sz="1800" b="0" dirty="0"/>
              <a:t> e uma memória principal com latência de acesso de </a:t>
            </a:r>
            <a:r>
              <a:rPr lang="pt-BR" altLang="pt-BR" sz="1800" b="0" dirty="0" err="1"/>
              <a:t>100ns</a:t>
            </a:r>
            <a:r>
              <a:rPr lang="pt-BR" altLang="pt-BR" sz="1800" b="0" dirty="0"/>
              <a:t>. O acesso à memória principal somente é realizado após o valor não ser encontrado na cache. A MAIOR taxa de cache miss aceitável para que o tempo médio de acesso à memória seja menor ou igual à </a:t>
            </a:r>
            <a:r>
              <a:rPr lang="pt-BR" altLang="pt-BR" sz="1800" b="0" dirty="0" err="1"/>
              <a:t>2ns</a:t>
            </a:r>
            <a:r>
              <a:rPr lang="pt-BR" altLang="pt-BR" sz="1800" b="0" dirty="0"/>
              <a:t> é</a:t>
            </a:r>
          </a:p>
          <a:p>
            <a:pPr marL="800100" lvl="1" indent="-342900">
              <a:buFontTx/>
              <a:buAutoNum type="alphaLcParenR"/>
            </a:pPr>
            <a:r>
              <a:rPr lang="pt-BR" altLang="pt-BR" dirty="0"/>
              <a:t>10%</a:t>
            </a:r>
          </a:p>
          <a:p>
            <a:pPr marL="800100" lvl="1" indent="-342900">
              <a:buFontTx/>
              <a:buAutoNum type="alphaLcParenR"/>
            </a:pPr>
            <a:r>
              <a:rPr lang="pt-BR" altLang="pt-BR" dirty="0"/>
              <a:t>5%</a:t>
            </a:r>
          </a:p>
          <a:p>
            <a:pPr marL="800100" lvl="1" indent="-342900">
              <a:buFontTx/>
              <a:buAutoNum type="alphaLcParenR"/>
            </a:pPr>
            <a:r>
              <a:rPr lang="pt-BR" altLang="pt-BR" dirty="0"/>
              <a:t>50%</a:t>
            </a:r>
          </a:p>
          <a:p>
            <a:pPr marL="800100" lvl="1" indent="-342900">
              <a:buFontTx/>
              <a:buAutoNum type="alphaLcParenR"/>
            </a:pPr>
            <a:r>
              <a:rPr lang="pt-BR" altLang="pt-BR" dirty="0"/>
              <a:t>1%</a:t>
            </a:r>
          </a:p>
          <a:p>
            <a:pPr marL="800100" lvl="1" indent="-342900">
              <a:buFontTx/>
              <a:buAutoNum type="alphaLcParenR"/>
            </a:pPr>
            <a:r>
              <a:rPr lang="pt-BR" altLang="pt-BR" dirty="0"/>
              <a:t>2%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altLang="pt-BR"/>
              <a:t>Resposta de Exercícios</a:t>
            </a:r>
          </a:p>
        </p:txBody>
      </p:sp>
      <p:sp>
        <p:nvSpPr>
          <p:cNvPr id="21508" name="Retângulo 3"/>
          <p:cNvSpPr>
            <a:spLocks noChangeArrowheads="1"/>
          </p:cNvSpPr>
          <p:nvPr/>
        </p:nvSpPr>
        <p:spPr bwMode="auto">
          <a:xfrm>
            <a:off x="438150" y="3517900"/>
            <a:ext cx="1689100" cy="311150"/>
          </a:xfrm>
          <a:prstGeom prst="rect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just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endParaRPr lang="pt-BR" altLang="pt-BR" sz="3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Índice</a:t>
            </a: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457200" y="1143000"/>
            <a:ext cx="8229600" cy="30480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just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/>
              <a:t>1. Introdução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457200" y="1717675"/>
            <a:ext cx="8229600" cy="304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dirty="0"/>
              <a:t>2. Hierarquias de Memória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1925" y="1066800"/>
            <a:ext cx="8829675" cy="5562600"/>
          </a:xfrm>
        </p:spPr>
        <p:txBody>
          <a:bodyPr/>
          <a:lstStyle/>
          <a:p>
            <a:pPr>
              <a:buFont typeface="+mj-lt"/>
              <a:buAutoNum type="arabicPeriod" startAt="11"/>
            </a:pPr>
            <a:r>
              <a:rPr lang="pt-BR" altLang="pt-BR" sz="1800" dirty="0"/>
              <a:t>(POSCOMP 2003 - 24)</a:t>
            </a:r>
            <a:r>
              <a:rPr lang="pt-BR" altLang="pt-BR" sz="1800" b="0" dirty="0"/>
              <a:t> A interposição de um circuito de memória cache entre o processador e a memória principal (RAM)</a:t>
            </a:r>
          </a:p>
          <a:p>
            <a:pPr>
              <a:buFontTx/>
              <a:buAutoNum type="alphaLcParenR"/>
            </a:pPr>
            <a:r>
              <a:rPr lang="pt-BR" altLang="pt-BR" sz="1800" b="0" dirty="0"/>
              <a:t>Aumenta o tráfego de instruções e/ou dados no barramento de memória</a:t>
            </a:r>
          </a:p>
          <a:p>
            <a:pPr>
              <a:buFontTx/>
              <a:buAutoNum type="alphaLcParenR"/>
            </a:pPr>
            <a:r>
              <a:rPr lang="pt-BR" altLang="pt-BR" sz="1800" b="0" dirty="0"/>
              <a:t>Aumenta o tráfego de instruções e/ou dados entre memória e disco</a:t>
            </a:r>
          </a:p>
          <a:p>
            <a:pPr>
              <a:buFontTx/>
              <a:buAutoNum type="alphaLcParenR"/>
            </a:pPr>
            <a:r>
              <a:rPr lang="pt-BR" altLang="pt-BR" sz="1800" b="0" dirty="0"/>
              <a:t>Diminui o tráfego de instruções e/ou dados no barramento de memória</a:t>
            </a:r>
          </a:p>
          <a:p>
            <a:pPr>
              <a:buFontTx/>
              <a:buAutoNum type="alphaLcParenR"/>
            </a:pPr>
            <a:r>
              <a:rPr lang="pt-BR" altLang="pt-BR" sz="1800" b="0" dirty="0"/>
              <a:t>Diminui o tráfego de instruções e/ou dados entre memória e disco</a:t>
            </a:r>
          </a:p>
          <a:p>
            <a:pPr>
              <a:buFontTx/>
              <a:buAutoNum type="alphaLcParenR"/>
            </a:pPr>
            <a:r>
              <a:rPr lang="pt-BR" altLang="pt-BR" sz="1800" b="0" dirty="0"/>
              <a:t>Permite acessos concorrentes à memória RAM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altLang="pt-BR"/>
              <a:t>Exercícios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1925" y="1066800"/>
            <a:ext cx="8829675" cy="5562600"/>
          </a:xfrm>
        </p:spPr>
        <p:txBody>
          <a:bodyPr/>
          <a:lstStyle/>
          <a:p>
            <a:pPr algn="l">
              <a:buFont typeface="+mj-lt"/>
              <a:buAutoNum type="arabicPeriod" startAt="11"/>
            </a:pPr>
            <a:r>
              <a:rPr lang="pt-BR" altLang="pt-BR" sz="1800" dirty="0"/>
              <a:t>(POSCOMP 2003 - 24) </a:t>
            </a:r>
            <a:r>
              <a:rPr lang="pt-BR" altLang="pt-BR" sz="1800" b="0" dirty="0"/>
              <a:t>A interposição de um circuito de memória cache entre o processador e a memória principal (RAM)</a:t>
            </a:r>
          </a:p>
          <a:p>
            <a:pPr algn="l">
              <a:buFontTx/>
              <a:buAutoNum type="alphaLcParenR"/>
            </a:pPr>
            <a:r>
              <a:rPr lang="pt-BR" altLang="pt-BR" sz="1800" b="0" dirty="0"/>
              <a:t>Aumenta o tráfego de instruções e/ou dados no barramento de memória</a:t>
            </a:r>
          </a:p>
          <a:p>
            <a:pPr algn="l">
              <a:buFontTx/>
              <a:buAutoNum type="alphaLcParenR"/>
            </a:pPr>
            <a:r>
              <a:rPr lang="pt-BR" altLang="pt-BR" sz="1800" b="0" dirty="0"/>
              <a:t>Aumenta o tráfego de instruções e/ou dados entre memória e disco</a:t>
            </a:r>
          </a:p>
          <a:p>
            <a:pPr algn="l">
              <a:buFontTx/>
              <a:buAutoNum type="alphaLcParenR"/>
            </a:pPr>
            <a:r>
              <a:rPr lang="pt-BR" altLang="pt-BR" sz="1800" b="0" dirty="0"/>
              <a:t>Diminui o tráfego de instruções e/ou dados no barramento de memória</a:t>
            </a:r>
          </a:p>
          <a:p>
            <a:pPr algn="l">
              <a:buFontTx/>
              <a:buAutoNum type="alphaLcParenR"/>
            </a:pPr>
            <a:r>
              <a:rPr lang="pt-BR" altLang="pt-BR" sz="1800" b="0" dirty="0"/>
              <a:t>Diminui o tráfego de instruções e/ou dados entre memória e disco</a:t>
            </a:r>
          </a:p>
          <a:p>
            <a:pPr algn="l">
              <a:buFontTx/>
              <a:buAutoNum type="alphaLcParenR"/>
            </a:pPr>
            <a:r>
              <a:rPr lang="pt-BR" altLang="pt-BR" sz="1800" b="0" dirty="0"/>
              <a:t>Permite acessos concorrentes à memória RAM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altLang="pt-BR"/>
              <a:t>Resposta de Exercícios</a:t>
            </a:r>
          </a:p>
        </p:txBody>
      </p:sp>
      <p:sp>
        <p:nvSpPr>
          <p:cNvPr id="23556" name="Retângulo 3"/>
          <p:cNvSpPr>
            <a:spLocks noChangeArrowheads="1"/>
          </p:cNvSpPr>
          <p:nvPr/>
        </p:nvSpPr>
        <p:spPr bwMode="auto">
          <a:xfrm>
            <a:off x="215900" y="2362200"/>
            <a:ext cx="8134350" cy="355600"/>
          </a:xfrm>
          <a:prstGeom prst="rect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just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endParaRPr lang="pt-BR" altLang="pt-BR" sz="3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1925" y="1066800"/>
            <a:ext cx="8829675" cy="5562600"/>
          </a:xfrm>
        </p:spPr>
        <p:txBody>
          <a:bodyPr/>
          <a:lstStyle/>
          <a:p>
            <a:pPr algn="l">
              <a:buFont typeface="+mj-lt"/>
              <a:buAutoNum type="arabicPeriod" startAt="12"/>
            </a:pPr>
            <a:r>
              <a:rPr lang="pt-BR" altLang="pt-BR" sz="1800" dirty="0"/>
              <a:t>(POSCOMP 2011 - 42) </a:t>
            </a:r>
            <a:r>
              <a:rPr lang="pt-BR" altLang="pt-BR" sz="1800" b="0" dirty="0"/>
              <a:t>Ao medir o desempenho de um certo sistema, verificou-se que este passava muito tempo com a CPU ociosa e tinha um alto volume de acessos a disco. Assinale a alternativa que apresenta a solução traduzida na melhoria de desempenho desse sistema</a:t>
            </a:r>
          </a:p>
          <a:p>
            <a:pPr algn="l">
              <a:buFontTx/>
              <a:buNone/>
            </a:pPr>
            <a:r>
              <a:rPr lang="pt-BR" altLang="pt-BR" sz="1800" b="0" dirty="0"/>
              <a:t>a) Troca da CPU por uma mais rápida</a:t>
            </a:r>
          </a:p>
          <a:p>
            <a:pPr algn="l">
              <a:buFontTx/>
              <a:buNone/>
            </a:pPr>
            <a:r>
              <a:rPr lang="pt-BR" altLang="pt-BR" sz="1800" b="0" dirty="0"/>
              <a:t>b) Aumento na capacidade de memória do sistema</a:t>
            </a:r>
          </a:p>
          <a:p>
            <a:pPr algn="l">
              <a:buFontTx/>
              <a:buNone/>
            </a:pPr>
            <a:r>
              <a:rPr lang="pt-BR" altLang="pt-BR" sz="1800" b="0" dirty="0"/>
              <a:t>c) Aumento na capacidade de armazenamento do disco</a:t>
            </a:r>
          </a:p>
          <a:p>
            <a:pPr algn="l">
              <a:buFontTx/>
              <a:buNone/>
            </a:pPr>
            <a:r>
              <a:rPr lang="pt-BR" altLang="pt-BR" sz="1800" b="0" dirty="0"/>
              <a:t>d) Uso de memória cache</a:t>
            </a:r>
          </a:p>
          <a:p>
            <a:pPr algn="l">
              <a:buFontTx/>
              <a:buNone/>
            </a:pPr>
            <a:r>
              <a:rPr lang="pt-BR" altLang="pt-BR" sz="1800" b="0" dirty="0"/>
              <a:t>e) Troca do sistema operacional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altLang="pt-BR"/>
              <a:t>Exercícios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1925" y="1066800"/>
            <a:ext cx="8829675" cy="5562600"/>
          </a:xfrm>
        </p:spPr>
        <p:txBody>
          <a:bodyPr/>
          <a:lstStyle/>
          <a:p>
            <a:pPr algn="l">
              <a:buFont typeface="+mj-lt"/>
              <a:buAutoNum type="arabicPeriod" startAt="12"/>
            </a:pPr>
            <a:r>
              <a:rPr lang="pt-BR" altLang="pt-BR" sz="1800" dirty="0"/>
              <a:t>(POSCOMP 2011 - 42)</a:t>
            </a:r>
            <a:r>
              <a:rPr lang="pt-BR" altLang="pt-BR" sz="1800" b="0" dirty="0"/>
              <a:t> Ao medir o desempenho de um certo sistema, verificou-se que este passava muito tempo com a CPU ociosa e tinha um alto volume de acessos a disco. Assinale a alternativa que apresenta a solução traduzida na melhoria de desempenho desse sistema</a:t>
            </a:r>
          </a:p>
          <a:p>
            <a:pPr algn="l">
              <a:buFontTx/>
              <a:buNone/>
            </a:pPr>
            <a:r>
              <a:rPr lang="pt-BR" altLang="pt-BR" sz="1800" b="0" dirty="0"/>
              <a:t>a) Troca da CPU por uma mais rápida</a:t>
            </a:r>
          </a:p>
          <a:p>
            <a:pPr algn="l">
              <a:buFontTx/>
              <a:buNone/>
            </a:pPr>
            <a:r>
              <a:rPr lang="pt-BR" altLang="pt-BR" sz="1800" b="0" dirty="0"/>
              <a:t>b) Aumento na capacidade de memória do sistema</a:t>
            </a:r>
          </a:p>
          <a:p>
            <a:pPr algn="l">
              <a:buFontTx/>
              <a:buNone/>
            </a:pPr>
            <a:r>
              <a:rPr lang="pt-BR" altLang="pt-BR" sz="1800" b="0" dirty="0"/>
              <a:t>c) Aumento na capacidade de armazenamento do disco</a:t>
            </a:r>
          </a:p>
          <a:p>
            <a:pPr algn="l">
              <a:buFontTx/>
              <a:buNone/>
            </a:pPr>
            <a:r>
              <a:rPr lang="pt-BR" altLang="pt-BR" sz="1800" b="0" dirty="0"/>
              <a:t>d) Uso de memória cache</a:t>
            </a:r>
          </a:p>
          <a:p>
            <a:pPr algn="l">
              <a:buFontTx/>
              <a:buNone/>
            </a:pPr>
            <a:r>
              <a:rPr lang="pt-BR" altLang="pt-BR" sz="1800" b="0" dirty="0"/>
              <a:t>e) Troca do sistema operacional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altLang="pt-BR"/>
              <a:t>Resposta de Exercícios</a:t>
            </a:r>
          </a:p>
        </p:txBody>
      </p:sp>
      <p:sp>
        <p:nvSpPr>
          <p:cNvPr id="25604" name="Retângulo 3"/>
          <p:cNvSpPr>
            <a:spLocks noChangeArrowheads="1"/>
          </p:cNvSpPr>
          <p:nvPr/>
        </p:nvSpPr>
        <p:spPr bwMode="auto">
          <a:xfrm>
            <a:off x="161925" y="2573338"/>
            <a:ext cx="5400675" cy="355600"/>
          </a:xfrm>
          <a:prstGeom prst="rect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just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endParaRPr lang="pt-BR" altLang="pt-BR" sz="3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1925" y="1066800"/>
            <a:ext cx="8829675" cy="5562600"/>
          </a:xfrm>
        </p:spPr>
        <p:txBody>
          <a:bodyPr/>
          <a:lstStyle/>
          <a:p>
            <a:pPr algn="l">
              <a:buFont typeface="+mj-lt"/>
              <a:buAutoNum type="arabicPeriod" startAt="13"/>
            </a:pPr>
            <a:r>
              <a:rPr lang="pt-BR" altLang="pt-BR" sz="1800" dirty="0"/>
              <a:t> (POSCOMP 2013, Questão 44) </a:t>
            </a:r>
            <a:r>
              <a:rPr lang="pt-BR" altLang="pt-BR" sz="1800" b="0" dirty="0"/>
              <a:t>A memória do computador é organizada em níveis. Assinale a alternativa que apresenta, corretamente, as estruturas encontradas no nível mais alto dessa hierarquia.</a:t>
            </a:r>
          </a:p>
          <a:p>
            <a:pPr algn="l">
              <a:buFontTx/>
              <a:buNone/>
            </a:pPr>
            <a:r>
              <a:rPr lang="pt-BR" altLang="pt-BR" sz="1800" b="0" dirty="0"/>
              <a:t>a) Cache </a:t>
            </a:r>
            <a:r>
              <a:rPr lang="pt-BR" altLang="pt-BR" sz="1800" b="0" dirty="0" err="1"/>
              <a:t>L1</a:t>
            </a:r>
            <a:endParaRPr lang="pt-BR" altLang="pt-BR" sz="1800" b="0" dirty="0"/>
          </a:p>
          <a:p>
            <a:pPr algn="l">
              <a:buFontTx/>
              <a:buNone/>
            </a:pPr>
            <a:r>
              <a:rPr lang="pt-BR" altLang="pt-BR" sz="1800" b="0" dirty="0"/>
              <a:t>b) Cache </a:t>
            </a:r>
            <a:r>
              <a:rPr lang="pt-BR" altLang="pt-BR" sz="1800" b="0" dirty="0" err="1"/>
              <a:t>L2</a:t>
            </a:r>
            <a:endParaRPr lang="pt-BR" altLang="pt-BR" sz="1800" b="0" dirty="0"/>
          </a:p>
          <a:p>
            <a:pPr algn="l">
              <a:buFontTx/>
              <a:buNone/>
            </a:pPr>
            <a:r>
              <a:rPr lang="pt-BR" altLang="pt-BR" sz="1800" b="0" dirty="0"/>
              <a:t>c) Disco rígido</a:t>
            </a:r>
          </a:p>
          <a:p>
            <a:pPr algn="l">
              <a:buFontTx/>
              <a:buNone/>
            </a:pPr>
            <a:r>
              <a:rPr lang="pt-BR" altLang="pt-BR" sz="1800" b="0" dirty="0"/>
              <a:t>d) Memória </a:t>
            </a:r>
            <a:r>
              <a:rPr lang="pt-BR" altLang="pt-BR" sz="1800" b="0" dirty="0" err="1"/>
              <a:t>DRAM</a:t>
            </a:r>
            <a:endParaRPr lang="pt-BR" altLang="pt-BR" sz="1800" b="0" dirty="0"/>
          </a:p>
          <a:p>
            <a:pPr algn="l">
              <a:buFontTx/>
              <a:buNone/>
            </a:pPr>
            <a:r>
              <a:rPr lang="pt-BR" altLang="pt-BR" sz="1800" b="0" dirty="0"/>
              <a:t>e) Registradores do processador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altLang="pt-BR"/>
              <a:t>Exercícios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1925" y="1066800"/>
            <a:ext cx="8829675" cy="5562600"/>
          </a:xfrm>
        </p:spPr>
        <p:txBody>
          <a:bodyPr/>
          <a:lstStyle/>
          <a:p>
            <a:pPr algn="l">
              <a:buFont typeface="+mj-lt"/>
              <a:buAutoNum type="arabicPeriod" startAt="13"/>
            </a:pPr>
            <a:r>
              <a:rPr lang="pt-BR" altLang="pt-BR" sz="1800" dirty="0"/>
              <a:t> (POSCOMP 2013, Questão 44) </a:t>
            </a:r>
            <a:r>
              <a:rPr lang="pt-BR" altLang="pt-BR" sz="1800" b="0" dirty="0"/>
              <a:t>A memória do computador é organizada em níveis. Assinale a alternativa que apresenta, corretamente, as estruturas encontradas no nível mais alto dessa hierarquia.</a:t>
            </a:r>
          </a:p>
          <a:p>
            <a:pPr algn="l">
              <a:buFontTx/>
              <a:buNone/>
            </a:pPr>
            <a:r>
              <a:rPr lang="pt-BR" altLang="pt-BR" sz="1800" b="0" dirty="0"/>
              <a:t>a) Cache </a:t>
            </a:r>
            <a:r>
              <a:rPr lang="pt-BR" altLang="pt-BR" sz="1800" b="0" dirty="0" err="1"/>
              <a:t>L1</a:t>
            </a:r>
            <a:endParaRPr lang="pt-BR" altLang="pt-BR" sz="1800" b="0" dirty="0"/>
          </a:p>
          <a:p>
            <a:pPr algn="l">
              <a:buFontTx/>
              <a:buNone/>
            </a:pPr>
            <a:r>
              <a:rPr lang="pt-BR" altLang="pt-BR" sz="1800" b="0" dirty="0"/>
              <a:t>b) Cache </a:t>
            </a:r>
            <a:r>
              <a:rPr lang="pt-BR" altLang="pt-BR" sz="1800" b="0" dirty="0" err="1"/>
              <a:t>L2</a:t>
            </a:r>
            <a:endParaRPr lang="pt-BR" altLang="pt-BR" sz="1800" b="0" dirty="0"/>
          </a:p>
          <a:p>
            <a:pPr algn="l">
              <a:buFontTx/>
              <a:buNone/>
            </a:pPr>
            <a:r>
              <a:rPr lang="pt-BR" altLang="pt-BR" sz="1800" b="0" dirty="0"/>
              <a:t>c) Disco rígido</a:t>
            </a:r>
          </a:p>
          <a:p>
            <a:pPr algn="l">
              <a:buFontTx/>
              <a:buNone/>
            </a:pPr>
            <a:r>
              <a:rPr lang="pt-BR" altLang="pt-BR" sz="1800" b="0" dirty="0"/>
              <a:t>d) Memória </a:t>
            </a:r>
            <a:r>
              <a:rPr lang="pt-BR" altLang="pt-BR" sz="1800" b="0" dirty="0" err="1"/>
              <a:t>DRAM</a:t>
            </a:r>
            <a:endParaRPr lang="pt-BR" altLang="pt-BR" sz="1800" b="0" dirty="0"/>
          </a:p>
          <a:p>
            <a:pPr algn="l">
              <a:buFontTx/>
              <a:buNone/>
            </a:pPr>
            <a:r>
              <a:rPr lang="pt-BR" altLang="pt-BR" sz="1800" b="0" dirty="0"/>
              <a:t>e) Registradores do processador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altLang="pt-BR"/>
              <a:t>Resposta de Exercícios</a:t>
            </a:r>
          </a:p>
        </p:txBody>
      </p:sp>
      <p:sp>
        <p:nvSpPr>
          <p:cNvPr id="27652" name="Retângulo 3"/>
          <p:cNvSpPr>
            <a:spLocks noChangeArrowheads="1"/>
          </p:cNvSpPr>
          <p:nvPr/>
        </p:nvSpPr>
        <p:spPr bwMode="auto">
          <a:xfrm>
            <a:off x="173038" y="3338513"/>
            <a:ext cx="5400675" cy="355600"/>
          </a:xfrm>
          <a:prstGeom prst="rect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just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endParaRPr lang="pt-BR" altLang="pt-BR" sz="3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200">
                <a:solidFill>
                  <a:srgbClr val="000081"/>
                </a:solidFill>
              </a:rPr>
              <a:t>Introdução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86800" cy="5562600"/>
          </a:xfrm>
        </p:spPr>
        <p:txBody>
          <a:bodyPr/>
          <a:lstStyle/>
          <a:p>
            <a:pPr algn="l"/>
            <a:r>
              <a:rPr lang="pt-BR" altLang="pt-BR" sz="2400" b="0" dirty="0">
                <a:solidFill>
                  <a:srgbClr val="000000"/>
                </a:solidFill>
              </a:rPr>
              <a:t>O desempenho de sistemas computacionais depende de três elementos fundamentais</a:t>
            </a:r>
          </a:p>
          <a:p>
            <a:pPr lvl="1" algn="l"/>
            <a:r>
              <a:rPr lang="pt-BR" altLang="pt-BR" sz="2000" b="1" dirty="0">
                <a:solidFill>
                  <a:srgbClr val="000000"/>
                </a:solidFill>
              </a:rPr>
              <a:t>Computação</a:t>
            </a:r>
          </a:p>
          <a:p>
            <a:pPr lvl="1" algn="l"/>
            <a:r>
              <a:rPr lang="pt-BR" altLang="pt-BR" sz="2000" b="1" dirty="0">
                <a:solidFill>
                  <a:srgbClr val="000000"/>
                </a:solidFill>
              </a:rPr>
              <a:t>Comunicação</a:t>
            </a:r>
          </a:p>
          <a:p>
            <a:pPr lvl="1" algn="l"/>
            <a:r>
              <a:rPr lang="pt-BR" altLang="pt-BR" sz="2000" b="1" dirty="0">
                <a:solidFill>
                  <a:srgbClr val="000000"/>
                </a:solidFill>
              </a:rPr>
              <a:t>Armazenamento (Memórias)</a:t>
            </a:r>
          </a:p>
          <a:p>
            <a:pPr algn="l"/>
            <a:r>
              <a:rPr lang="pt-BR" altLang="pt-BR" sz="2400" b="0" dirty="0">
                <a:solidFill>
                  <a:srgbClr val="000000"/>
                </a:solidFill>
                <a:sym typeface="Wingdings" panose="05000000000000000000" pitchFamily="2" charset="2"/>
              </a:rPr>
              <a:t>Requisitos ideais de uma memória</a:t>
            </a:r>
            <a:endParaRPr lang="pt-BR" altLang="pt-BR" sz="2400" b="0" dirty="0">
              <a:solidFill>
                <a:srgbClr val="000000"/>
              </a:solidFill>
            </a:endParaRPr>
          </a:p>
          <a:p>
            <a:pPr lvl="1" algn="l"/>
            <a:r>
              <a:rPr lang="pt-BR" altLang="pt-BR" sz="2000" b="1" dirty="0">
                <a:solidFill>
                  <a:srgbClr val="0000FF"/>
                </a:solidFill>
              </a:rPr>
              <a:t>Tamanho ilimitado</a:t>
            </a:r>
          </a:p>
          <a:p>
            <a:pPr lvl="1" algn="l"/>
            <a:r>
              <a:rPr lang="pt-BR" altLang="pt-BR" sz="2000" b="1" dirty="0">
                <a:solidFill>
                  <a:srgbClr val="0000FF"/>
                </a:solidFill>
              </a:rPr>
              <a:t>Acesso instantâneo para escrita ou leitura de informações</a:t>
            </a:r>
          </a:p>
          <a:p>
            <a:pPr algn="l"/>
            <a:r>
              <a:rPr lang="pt-BR" altLang="pt-BR" sz="2400" b="0" dirty="0">
                <a:sym typeface="Wingdings" panose="05000000000000000000" pitchFamily="2" charset="2"/>
              </a:rPr>
              <a:t>Os requisitos</a:t>
            </a:r>
            <a:r>
              <a:rPr lang="pt-BR" altLang="pt-BR" sz="2400" b="0" dirty="0">
                <a:solidFill>
                  <a:srgbClr val="000000"/>
                </a:solidFill>
                <a:sym typeface="Wingdings" panose="05000000000000000000" pitchFamily="2" charset="2"/>
              </a:rPr>
              <a:t> de uma memória</a:t>
            </a:r>
            <a:r>
              <a:rPr lang="pt-BR" altLang="pt-BR" sz="2400" b="0" dirty="0">
                <a:sym typeface="Wingdings" panose="05000000000000000000" pitchFamily="2" charset="2"/>
              </a:rPr>
              <a:t> </a:t>
            </a:r>
            <a:r>
              <a:rPr lang="pt-BR" altLang="pt-BR" sz="2400" b="0" dirty="0"/>
              <a:t> Contraditórios</a:t>
            </a:r>
          </a:p>
          <a:p>
            <a:pPr lvl="1" algn="l"/>
            <a:r>
              <a:rPr lang="pt-BR" altLang="pt-BR" sz="2000" b="1" dirty="0">
                <a:solidFill>
                  <a:srgbClr val="FF0000"/>
                </a:solidFill>
              </a:rPr>
              <a:t>Quanto maior a memória maior será o seu tempo de acesso</a:t>
            </a:r>
          </a:p>
          <a:p>
            <a:pPr algn="l"/>
            <a:r>
              <a:rPr lang="pt-BR" altLang="pt-BR" sz="2400" b="0" dirty="0">
                <a:solidFill>
                  <a:srgbClr val="000000"/>
                </a:solidFill>
              </a:rPr>
              <a:t>Solução</a:t>
            </a:r>
          </a:p>
          <a:p>
            <a:pPr lvl="1" algn="l"/>
            <a:r>
              <a:rPr lang="pt-BR" altLang="pt-BR" sz="2000" b="1" dirty="0">
                <a:solidFill>
                  <a:srgbClr val="000000"/>
                </a:solidFill>
              </a:rPr>
              <a:t>Criar uma hierarquia de memória</a:t>
            </a:r>
          </a:p>
          <a:p>
            <a:pPr lvl="2" algn="l"/>
            <a:r>
              <a:rPr lang="pt-BR" altLang="pt-BR" sz="1800" b="1" dirty="0">
                <a:solidFill>
                  <a:srgbClr val="0000CC"/>
                </a:solidFill>
              </a:rPr>
              <a:t>“Ilusão” para o processador, de forma que a memória pareça grande e rápida o suficiente para não ser gargalo no sistema</a:t>
            </a:r>
          </a:p>
          <a:p>
            <a:pPr lvl="2" algn="l"/>
            <a:r>
              <a:rPr lang="pt-BR" altLang="pt-BR" sz="1800" b="1" dirty="0">
                <a:solidFill>
                  <a:srgbClr val="0000CC"/>
                </a:solidFill>
              </a:rPr>
              <a:t>Acesso transparente aos níveis de memória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>
                <a:solidFill>
                  <a:srgbClr val="000081"/>
                </a:solidFill>
              </a:rPr>
              <a:t>Exemplo de Estudante </a:t>
            </a:r>
            <a:r>
              <a:rPr lang="pt-BR" altLang="pt-BR" dirty="0">
                <a:solidFill>
                  <a:schemeClr val="tx1"/>
                </a:solidFill>
              </a:rPr>
              <a:t>em uma Biblioteca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868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2400" dirty="0">
                <a:solidFill>
                  <a:srgbClr val="000000"/>
                </a:solidFill>
              </a:rPr>
              <a:t>Na biblioteca, pesquisa tem o seguinte algoritmo</a:t>
            </a:r>
          </a:p>
          <a:p>
            <a:pPr marL="762000" lvl="1" indent="-304800">
              <a:lnSpc>
                <a:spcPct val="90000"/>
              </a:lnSpc>
              <a:buFontTx/>
              <a:buAutoNum type="arabicPeriod"/>
            </a:pPr>
            <a:r>
              <a:rPr lang="pt-BR" altLang="pt-BR" sz="2000" dirty="0">
                <a:solidFill>
                  <a:srgbClr val="0000CC"/>
                </a:solidFill>
              </a:rPr>
              <a:t>Ir até a estante de livros</a:t>
            </a:r>
          </a:p>
          <a:p>
            <a:pPr marL="762000" lvl="1" indent="-304800">
              <a:lnSpc>
                <a:spcPct val="90000"/>
              </a:lnSpc>
              <a:buFontTx/>
              <a:buAutoNum type="arabicPeriod"/>
            </a:pPr>
            <a:r>
              <a:rPr lang="pt-BR" altLang="pt-BR" sz="2000" dirty="0">
                <a:solidFill>
                  <a:srgbClr val="0000CC"/>
                </a:solidFill>
              </a:rPr>
              <a:t>Procurar livro desejado</a:t>
            </a:r>
          </a:p>
          <a:p>
            <a:pPr marL="762000" lvl="1" indent="-304800">
              <a:lnSpc>
                <a:spcPct val="90000"/>
              </a:lnSpc>
              <a:buFontTx/>
              <a:buAutoNum type="arabicPeriod"/>
            </a:pPr>
            <a:r>
              <a:rPr lang="pt-BR" altLang="pt-BR" sz="2000" dirty="0">
                <a:solidFill>
                  <a:srgbClr val="0000CC"/>
                </a:solidFill>
              </a:rPr>
              <a:t>Levar livro até a cadeira</a:t>
            </a:r>
          </a:p>
          <a:p>
            <a:pPr marL="762000" lvl="1" indent="-304800">
              <a:lnSpc>
                <a:spcPct val="90000"/>
              </a:lnSpc>
              <a:buFontTx/>
              <a:buAutoNum type="arabicPeriod"/>
            </a:pPr>
            <a:r>
              <a:rPr lang="pt-BR" altLang="pt-BR" sz="2000" dirty="0">
                <a:solidFill>
                  <a:srgbClr val="0000CC"/>
                </a:solidFill>
              </a:rPr>
              <a:t>Consultar livro</a:t>
            </a:r>
          </a:p>
          <a:p>
            <a:pPr marL="762000" lvl="1" indent="-304800">
              <a:lnSpc>
                <a:spcPct val="90000"/>
              </a:lnSpc>
              <a:buFontTx/>
              <a:buAutoNum type="arabicPeriod"/>
            </a:pPr>
            <a:r>
              <a:rPr lang="pt-BR" altLang="pt-BR" sz="2000" dirty="0">
                <a:solidFill>
                  <a:srgbClr val="0000CC"/>
                </a:solidFill>
              </a:rPr>
              <a:t>Se não concluiu pesquisa, ir para 1</a:t>
            </a:r>
          </a:p>
          <a:p>
            <a:pPr>
              <a:lnSpc>
                <a:spcPct val="90000"/>
              </a:lnSpc>
            </a:pPr>
            <a:r>
              <a:rPr lang="pt-BR" altLang="pt-BR" sz="2400" dirty="0">
                <a:solidFill>
                  <a:srgbClr val="000000"/>
                </a:solidFill>
              </a:rPr>
              <a:t>Considerações </a:t>
            </a:r>
          </a:p>
          <a:p>
            <a:pPr marL="762000" lvl="1" indent="-304800">
              <a:lnSpc>
                <a:spcPct val="90000"/>
              </a:lnSpc>
            </a:pPr>
            <a:r>
              <a:rPr lang="pt-BR" altLang="pt-BR" sz="2000" dirty="0">
                <a:solidFill>
                  <a:srgbClr val="000000"/>
                </a:solidFill>
              </a:rPr>
              <a:t>Consulta com 10 livros</a:t>
            </a:r>
          </a:p>
          <a:p>
            <a:pPr marL="762000" lvl="1" indent="-304800">
              <a:lnSpc>
                <a:spcPct val="90000"/>
              </a:lnSpc>
            </a:pPr>
            <a:r>
              <a:rPr lang="pt-BR" altLang="pt-BR" sz="2000" dirty="0">
                <a:solidFill>
                  <a:srgbClr val="000000"/>
                </a:solidFill>
              </a:rPr>
              <a:t>1 minuto para ir e voltar da cadeira a estante</a:t>
            </a:r>
          </a:p>
          <a:p>
            <a:pPr marL="762000" lvl="1" indent="-304800">
              <a:lnSpc>
                <a:spcPct val="90000"/>
              </a:lnSpc>
            </a:pPr>
            <a:r>
              <a:rPr lang="pt-BR" altLang="pt-BR" sz="2000" dirty="0">
                <a:solidFill>
                  <a:srgbClr val="000000"/>
                </a:solidFill>
              </a:rPr>
              <a:t>1 minuto procurando o livro na estante</a:t>
            </a:r>
          </a:p>
          <a:p>
            <a:pPr marL="762000" lvl="1" indent="-304800">
              <a:lnSpc>
                <a:spcPct val="90000"/>
              </a:lnSpc>
            </a:pPr>
            <a:r>
              <a:rPr lang="pt-BR" altLang="pt-BR" sz="2000" dirty="0">
                <a:solidFill>
                  <a:srgbClr val="000000"/>
                </a:solidFill>
              </a:rPr>
              <a:t>30 segundos para consultar a informação desejada no livro</a:t>
            </a:r>
          </a:p>
          <a:p>
            <a:pPr>
              <a:lnSpc>
                <a:spcPct val="90000"/>
              </a:lnSpc>
            </a:pPr>
            <a:r>
              <a:rPr lang="pt-BR" altLang="pt-BR" sz="2400" dirty="0">
                <a:solidFill>
                  <a:srgbClr val="000000"/>
                </a:solidFill>
              </a:rPr>
              <a:t>Tempo de consulta de cada livro</a:t>
            </a:r>
          </a:p>
          <a:p>
            <a:pPr marL="762000" lvl="1" indent="-304800">
              <a:lnSpc>
                <a:spcPct val="90000"/>
              </a:lnSpc>
            </a:pPr>
            <a:r>
              <a:rPr lang="pt-BR" altLang="pt-BR" sz="2000" dirty="0">
                <a:solidFill>
                  <a:srgbClr val="000000"/>
                </a:solidFill>
              </a:rPr>
              <a:t>2 minutos e 30 segundos</a:t>
            </a:r>
          </a:p>
          <a:p>
            <a:pPr>
              <a:lnSpc>
                <a:spcPct val="90000"/>
              </a:lnSpc>
            </a:pPr>
            <a:r>
              <a:rPr lang="pt-BR" altLang="pt-BR" sz="2400" dirty="0">
                <a:solidFill>
                  <a:srgbClr val="000000"/>
                </a:solidFill>
              </a:rPr>
              <a:t>Tempo total consumido</a:t>
            </a:r>
          </a:p>
          <a:p>
            <a:pPr marL="762000" lvl="1" indent="-304800">
              <a:lnSpc>
                <a:spcPct val="90000"/>
              </a:lnSpc>
            </a:pPr>
            <a:r>
              <a:rPr lang="pt-BR" altLang="pt-BR" sz="2000" dirty="0">
                <a:solidFill>
                  <a:srgbClr val="000000"/>
                </a:solidFill>
              </a:rPr>
              <a:t>25 minutos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>
                <a:solidFill>
                  <a:srgbClr val="000081"/>
                </a:solidFill>
              </a:rPr>
              <a:t>Exemplo de Estudante </a:t>
            </a:r>
            <a:r>
              <a:rPr lang="pt-BR" altLang="pt-BR" dirty="0">
                <a:solidFill>
                  <a:schemeClr val="tx1"/>
                </a:solidFill>
              </a:rPr>
              <a:t>com Mesa Vazia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86800" cy="5562600"/>
          </a:xfrm>
        </p:spPr>
        <p:txBody>
          <a:bodyPr/>
          <a:lstStyle/>
          <a:p>
            <a:pPr marL="381000" indent="-381000"/>
            <a:r>
              <a:rPr lang="pt-BR" altLang="pt-BR" sz="2400" dirty="0">
                <a:solidFill>
                  <a:srgbClr val="000000"/>
                </a:solidFill>
              </a:rPr>
              <a:t>Novo algoritmo</a:t>
            </a:r>
          </a:p>
          <a:p>
            <a:pPr marL="800100" lvl="1" indent="-342900">
              <a:buFontTx/>
              <a:buAutoNum type="arabicPeriod"/>
            </a:pPr>
            <a:r>
              <a:rPr lang="pt-BR" altLang="pt-BR" sz="2000" dirty="0">
                <a:solidFill>
                  <a:srgbClr val="0000CC"/>
                </a:solidFill>
              </a:rPr>
              <a:t>Ir até a estante de livros</a:t>
            </a:r>
          </a:p>
          <a:p>
            <a:pPr marL="800100" lvl="1" indent="-342900">
              <a:buFontTx/>
              <a:buAutoNum type="arabicPeriod"/>
            </a:pPr>
            <a:r>
              <a:rPr lang="pt-BR" altLang="pt-BR" sz="2000" dirty="0">
                <a:solidFill>
                  <a:srgbClr val="0000CC"/>
                </a:solidFill>
              </a:rPr>
              <a:t>Procurar livros desejados</a:t>
            </a:r>
          </a:p>
          <a:p>
            <a:pPr marL="800100" lvl="1" indent="-342900">
              <a:buFontTx/>
              <a:buAutoNum type="arabicPeriod"/>
            </a:pPr>
            <a:r>
              <a:rPr lang="pt-BR" altLang="pt-BR" sz="2000" dirty="0">
                <a:solidFill>
                  <a:srgbClr val="0000CC"/>
                </a:solidFill>
              </a:rPr>
              <a:t>Levar livros até a mesa</a:t>
            </a:r>
          </a:p>
          <a:p>
            <a:pPr marL="800100" lvl="1" indent="-342900">
              <a:buFontTx/>
              <a:buAutoNum type="arabicPeriod"/>
            </a:pPr>
            <a:r>
              <a:rPr lang="pt-BR" altLang="pt-BR" sz="2000" dirty="0">
                <a:solidFill>
                  <a:srgbClr val="0000CC"/>
                </a:solidFill>
              </a:rPr>
              <a:t>Consultar livros</a:t>
            </a:r>
          </a:p>
          <a:p>
            <a:pPr marL="800100" lvl="1" indent="-342900">
              <a:buFontTx/>
              <a:buAutoNum type="arabicPeriod"/>
            </a:pPr>
            <a:r>
              <a:rPr lang="pt-BR" altLang="pt-BR" sz="2000" dirty="0">
                <a:solidFill>
                  <a:srgbClr val="0000CC"/>
                </a:solidFill>
              </a:rPr>
              <a:t>Se não terminou ir para 4</a:t>
            </a:r>
          </a:p>
          <a:p>
            <a:pPr marL="381000" indent="-381000"/>
            <a:r>
              <a:rPr lang="pt-BR" altLang="pt-BR" sz="2400" dirty="0">
                <a:solidFill>
                  <a:srgbClr val="000000"/>
                </a:solidFill>
              </a:rPr>
              <a:t>Consideração</a:t>
            </a:r>
          </a:p>
          <a:p>
            <a:pPr marL="800100" lvl="1" indent="-342900"/>
            <a:r>
              <a:rPr lang="pt-BR" altLang="pt-BR" sz="2000" dirty="0">
                <a:solidFill>
                  <a:srgbClr val="000000"/>
                </a:solidFill>
              </a:rPr>
              <a:t>A mesa tem espaço para os 10 livros</a:t>
            </a:r>
          </a:p>
          <a:p>
            <a:pPr marL="381000" indent="-381000"/>
            <a:r>
              <a:rPr lang="pt-BR" altLang="pt-BR" sz="2400" dirty="0">
                <a:solidFill>
                  <a:srgbClr val="000000"/>
                </a:solidFill>
              </a:rPr>
              <a:t>Tempo total de pesquisa</a:t>
            </a:r>
          </a:p>
          <a:p>
            <a:pPr marL="800100" lvl="1" indent="-342900"/>
            <a:r>
              <a:rPr lang="pt-BR" altLang="pt-BR" sz="2000" dirty="0">
                <a:solidFill>
                  <a:srgbClr val="000000"/>
                </a:solidFill>
              </a:rPr>
              <a:t>16 minutos (1 para deslocamento, 10 para procura na estante e 5 para pesquisa de material nos livros)</a:t>
            </a:r>
          </a:p>
          <a:p>
            <a:pPr marL="381000" indent="-381000"/>
            <a:r>
              <a:rPr lang="pt-BR" altLang="pt-BR" sz="2400" dirty="0">
                <a:solidFill>
                  <a:srgbClr val="000000"/>
                </a:solidFill>
              </a:rPr>
              <a:t>Problemas possíveis</a:t>
            </a:r>
          </a:p>
          <a:p>
            <a:pPr marL="800100" lvl="1" indent="-342900"/>
            <a:r>
              <a:rPr lang="pt-BR" altLang="pt-BR" sz="2000" dirty="0">
                <a:solidFill>
                  <a:srgbClr val="000000"/>
                </a:solidFill>
              </a:rPr>
              <a:t>Nem todos livros desejados cabem na mesa</a:t>
            </a:r>
          </a:p>
          <a:p>
            <a:pPr marL="800100" lvl="1" indent="-342900"/>
            <a:r>
              <a:rPr lang="pt-BR" altLang="pt-BR" sz="2000" dirty="0">
                <a:solidFill>
                  <a:srgbClr val="000000"/>
                </a:solidFill>
              </a:rPr>
              <a:t>Outro aluno ocupa parte da mesa, fazendo uma pesquisa diferente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>
                <a:solidFill>
                  <a:srgbClr val="000081"/>
                </a:solidFill>
              </a:rPr>
              <a:t>Exemplo de Estudante </a:t>
            </a:r>
            <a:r>
              <a:rPr lang="pt-BR" altLang="pt-BR" dirty="0">
                <a:solidFill>
                  <a:schemeClr val="tx1"/>
                </a:solidFill>
              </a:rPr>
              <a:t>com Folha de Rascunho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86800" cy="5562600"/>
          </a:xfrm>
        </p:spPr>
        <p:txBody>
          <a:bodyPr/>
          <a:lstStyle/>
          <a:p>
            <a:pPr algn="l"/>
            <a:r>
              <a:rPr lang="pt-BR" altLang="pt-BR" sz="2800" dirty="0">
                <a:solidFill>
                  <a:srgbClr val="000000"/>
                </a:solidFill>
              </a:rPr>
              <a:t>O acesso à folha é mais rápido que à mesa, mas na folha cabem menos informações</a:t>
            </a:r>
          </a:p>
          <a:p>
            <a:pPr marL="762000" lvl="1" indent="-304800" algn="l"/>
            <a:r>
              <a:rPr lang="pt-BR" altLang="pt-BR" sz="2400" dirty="0">
                <a:solidFill>
                  <a:srgbClr val="000000"/>
                </a:solidFill>
              </a:rPr>
              <a:t>Colocar na folha trechos dos livros que podem interessar </a:t>
            </a:r>
          </a:p>
          <a:p>
            <a:pPr algn="l"/>
            <a:r>
              <a:rPr lang="pt-BR" altLang="pt-BR" sz="2800" dirty="0">
                <a:solidFill>
                  <a:srgbClr val="000000"/>
                </a:solidFill>
              </a:rPr>
              <a:t>Este processo de seleção da informação pode continuar ...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600" dirty="0">
                <a:solidFill>
                  <a:srgbClr val="000081"/>
                </a:solidFill>
              </a:rPr>
              <a:t>Princípios Fundamentais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86800" cy="5562600"/>
          </a:xfrm>
        </p:spPr>
        <p:txBody>
          <a:bodyPr/>
          <a:lstStyle/>
          <a:p>
            <a:pPr algn="l"/>
            <a:r>
              <a:rPr lang="pt-BR" altLang="pt-BR" sz="3200" dirty="0">
                <a:solidFill>
                  <a:srgbClr val="000000"/>
                </a:solidFill>
              </a:rPr>
              <a:t>Porque o tempo de acesso melhora em média? </a:t>
            </a:r>
          </a:p>
          <a:p>
            <a:pPr marL="762000" lvl="1" indent="-304800" algn="l"/>
            <a:r>
              <a:rPr lang="pt-BR" altLang="pt-BR" sz="2800" dirty="0">
                <a:solidFill>
                  <a:srgbClr val="000000"/>
                </a:solidFill>
              </a:rPr>
              <a:t>Princípio da Localidade </a:t>
            </a:r>
            <a:r>
              <a:rPr lang="pt-BR" altLang="pt-BR" sz="2800" dirty="0">
                <a:solidFill>
                  <a:srgbClr val="000000"/>
                </a:solidFill>
                <a:sym typeface="Wingdings" panose="05000000000000000000" pitchFamily="2" charset="2"/>
              </a:rPr>
              <a:t> </a:t>
            </a:r>
            <a:r>
              <a:rPr lang="pt-BR" altLang="pt-BR" sz="2400" dirty="0">
                <a:solidFill>
                  <a:srgbClr val="000000"/>
                </a:solidFill>
              </a:rPr>
              <a:t>Trabalho restrito a um grupo de livros</a:t>
            </a:r>
          </a:p>
          <a:p>
            <a:pPr marL="762000" lvl="1" indent="-304800" algn="l"/>
            <a:endParaRPr lang="pt-BR" altLang="pt-BR" sz="2400" dirty="0">
              <a:solidFill>
                <a:srgbClr val="000000"/>
              </a:solidFill>
            </a:endParaRPr>
          </a:p>
          <a:p>
            <a:pPr lvl="2" algn="l">
              <a:buFont typeface="Wingdings" panose="05000000000000000000" pitchFamily="2" charset="2"/>
              <a:buChar char="§"/>
            </a:pPr>
            <a:r>
              <a:rPr lang="pt-BR" altLang="pt-BR" sz="2800" dirty="0">
                <a:solidFill>
                  <a:srgbClr val="FF0000"/>
                </a:solidFill>
              </a:rPr>
              <a:t>Localidade Espacial: </a:t>
            </a:r>
            <a:r>
              <a:rPr lang="pt-BR" altLang="pt-BR" sz="2800" dirty="0">
                <a:solidFill>
                  <a:srgbClr val="000000"/>
                </a:solidFill>
              </a:rPr>
              <a:t>A pesquisa de um determinado grupo de livros está localizada muito próxima</a:t>
            </a:r>
          </a:p>
          <a:p>
            <a:pPr lvl="2" algn="l">
              <a:buFont typeface="Wingdings" panose="05000000000000000000" pitchFamily="2" charset="2"/>
              <a:buChar char="§"/>
            </a:pPr>
            <a:endParaRPr lang="pt-BR" altLang="pt-BR" sz="2800" dirty="0">
              <a:solidFill>
                <a:srgbClr val="000000"/>
              </a:solidFill>
            </a:endParaRPr>
          </a:p>
          <a:p>
            <a:pPr lvl="2" algn="l">
              <a:buFont typeface="Wingdings" panose="05000000000000000000" pitchFamily="2" charset="2"/>
              <a:buChar char="§"/>
            </a:pPr>
            <a:r>
              <a:rPr lang="pt-BR" altLang="pt-BR" sz="2800" dirty="0">
                <a:solidFill>
                  <a:srgbClr val="FF0000"/>
                </a:solidFill>
              </a:rPr>
              <a:t>Localidade Temporal: </a:t>
            </a:r>
            <a:r>
              <a:rPr lang="pt-BR" altLang="pt-BR" sz="2800" dirty="0">
                <a:solidFill>
                  <a:srgbClr val="000000"/>
                </a:solidFill>
              </a:rPr>
              <a:t>De tempos em tempos o estudante volta a consultar um livro que já tinha consultado antes</a:t>
            </a:r>
          </a:p>
        </p:txBody>
      </p:sp>
    </p:spTree>
    <p:extLst>
      <p:ext uri="{BB962C8B-B14F-4D97-AF65-F5344CB8AC3E}">
        <p14:creationId xmlns:p14="http://schemas.microsoft.com/office/powerpoint/2010/main" val="71403628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Índice</a:t>
            </a:r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457200" y="1143000"/>
            <a:ext cx="8229600" cy="304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/>
              <a:t>1. Introdução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457200" y="1717675"/>
            <a:ext cx="8229600" cy="30480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just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dirty="0"/>
              <a:t>2. Hierarquias de Memória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2400" dirty="0">
                <a:solidFill>
                  <a:schemeClr val="accent6">
                    <a:lumMod val="75000"/>
                  </a:schemeClr>
                </a:solidFill>
              </a:rPr>
              <a:t>Aspectos Importantes de Hierarquias de Memória</a:t>
            </a:r>
            <a:endParaRPr lang="pt-BR" alt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86800" cy="5562600"/>
          </a:xfrm>
        </p:spPr>
        <p:txBody>
          <a:bodyPr/>
          <a:lstStyle/>
          <a:p>
            <a:pPr algn="l">
              <a:defRPr/>
            </a:pPr>
            <a:r>
              <a:rPr lang="pt-BR" sz="2400" dirty="0">
                <a:solidFill>
                  <a:srgbClr val="000000"/>
                </a:solidFill>
              </a:rPr>
              <a:t>Ilusão de uma memória ilimitada e rápida</a:t>
            </a:r>
          </a:p>
          <a:p>
            <a:pPr lvl="1" algn="l">
              <a:defRPr/>
            </a:pPr>
            <a:r>
              <a:rPr lang="pt-BR" sz="2000" dirty="0">
                <a:solidFill>
                  <a:srgbClr val="000000"/>
                </a:solidFill>
              </a:rPr>
              <a:t>Obtida devido aos níveis de acesso</a:t>
            </a:r>
          </a:p>
          <a:p>
            <a:pPr algn="l">
              <a:defRPr/>
            </a:pPr>
            <a:r>
              <a:rPr lang="pt-BR" sz="2400" dirty="0">
                <a:solidFill>
                  <a:srgbClr val="000000"/>
                </a:solidFill>
              </a:rPr>
              <a:t>Informações </a:t>
            </a:r>
            <a:r>
              <a:rPr lang="pt-BR" sz="2400" dirty="0">
                <a:solidFill>
                  <a:srgbClr val="000000"/>
                </a:solidFill>
                <a:sym typeface="Wingdings" panose="05000000000000000000" pitchFamily="2" charset="2"/>
              </a:rPr>
              <a:t></a:t>
            </a:r>
            <a:r>
              <a:rPr lang="pt-BR" sz="2400" dirty="0">
                <a:solidFill>
                  <a:srgbClr val="000000"/>
                </a:solidFill>
              </a:rPr>
              <a:t> transferidas para níveis mais altos</a:t>
            </a:r>
          </a:p>
          <a:p>
            <a:pPr algn="l">
              <a:defRPr/>
            </a:pPr>
            <a:r>
              <a:rPr lang="pt-BR" sz="2400" dirty="0">
                <a:solidFill>
                  <a:srgbClr val="000000"/>
                </a:solidFill>
              </a:rPr>
              <a:t>Usa princípio de </a:t>
            </a:r>
            <a:r>
              <a:rPr lang="pt-BR" sz="2400" dirty="0">
                <a:solidFill>
                  <a:srgbClr val="FF0000"/>
                </a:solidFill>
              </a:rPr>
              <a:t>localidade</a:t>
            </a:r>
            <a:r>
              <a:rPr lang="pt-BR" sz="2400" dirty="0">
                <a:solidFill>
                  <a:srgbClr val="000000"/>
                </a:solidFill>
              </a:rPr>
              <a:t> </a:t>
            </a:r>
            <a:r>
              <a:rPr lang="pt-BR" sz="2400" dirty="0">
                <a:solidFill>
                  <a:schemeClr val="accent2">
                    <a:lumMod val="75000"/>
                  </a:schemeClr>
                </a:solidFill>
              </a:rPr>
              <a:t>espacial</a:t>
            </a:r>
            <a:r>
              <a:rPr lang="pt-BR" sz="2400" dirty="0">
                <a:solidFill>
                  <a:srgbClr val="000000"/>
                </a:solidFill>
              </a:rPr>
              <a:t> e </a:t>
            </a:r>
            <a:r>
              <a:rPr lang="pt-BR" sz="2400" dirty="0">
                <a:solidFill>
                  <a:schemeClr val="accent2">
                    <a:lumMod val="75000"/>
                  </a:schemeClr>
                </a:solidFill>
              </a:rPr>
              <a:t>temporal</a:t>
            </a:r>
          </a:p>
          <a:p>
            <a:pPr lvl="1" algn="l">
              <a:defRPr/>
            </a:pPr>
            <a:r>
              <a:rPr lang="pt-BR" sz="2000" dirty="0">
                <a:solidFill>
                  <a:srgbClr val="000000"/>
                </a:solidFill>
              </a:rPr>
              <a:t>Se um endereço foi referenciado, existe grande probabilidade do endereço seguinte ser referenciado</a:t>
            </a:r>
          </a:p>
          <a:p>
            <a:pPr lvl="2" algn="l">
              <a:defRPr/>
            </a:pPr>
            <a:r>
              <a:rPr lang="pt-BR" sz="1800" dirty="0">
                <a:solidFill>
                  <a:srgbClr val="000000"/>
                </a:solidFill>
              </a:rPr>
              <a:t>Ex.: Execução Sequencial (Localidade Espacial)</a:t>
            </a:r>
          </a:p>
          <a:p>
            <a:pPr lvl="1" algn="l">
              <a:defRPr/>
            </a:pPr>
            <a:r>
              <a:rPr lang="pt-BR" sz="2000" dirty="0">
                <a:solidFill>
                  <a:srgbClr val="000000"/>
                </a:solidFill>
              </a:rPr>
              <a:t>Se um endereço foi referenciado, é provável que ele seja referenciado novamente em pouco tempo</a:t>
            </a:r>
          </a:p>
          <a:p>
            <a:pPr lvl="2" algn="l">
              <a:defRPr/>
            </a:pPr>
            <a:r>
              <a:rPr lang="pt-BR" sz="1800" dirty="0">
                <a:solidFill>
                  <a:srgbClr val="000000"/>
                </a:solidFill>
              </a:rPr>
              <a:t>Ex.: Loops (Localidade Temporal)</a:t>
            </a:r>
          </a:p>
          <a:p>
            <a:pPr lvl="1" algn="l">
              <a:defRPr/>
            </a:pPr>
            <a:r>
              <a:rPr lang="pt-BR" sz="2000" dirty="0">
                <a:solidFill>
                  <a:srgbClr val="000000"/>
                </a:solidFill>
              </a:rPr>
              <a:t>A forma de descrever um programa pode afetar o desempenho</a:t>
            </a:r>
          </a:p>
          <a:p>
            <a:pPr algn="l">
              <a:defRPr/>
            </a:pPr>
            <a:r>
              <a:rPr lang="pt-BR" sz="1800" dirty="0">
                <a:solidFill>
                  <a:srgbClr val="0000CC"/>
                </a:solidFill>
              </a:rPr>
              <a:t>Analise as seguintes situações, seja em termos de dados ou código</a:t>
            </a:r>
            <a:endParaRPr lang="pt-BR" sz="1800" dirty="0">
              <a:solidFill>
                <a:srgbClr val="000000"/>
              </a:solidFill>
            </a:endParaRPr>
          </a:p>
          <a:p>
            <a:pPr lvl="1" algn="l">
              <a:defRPr/>
            </a:pPr>
            <a:r>
              <a:rPr lang="pt-BR" dirty="0">
                <a:solidFill>
                  <a:srgbClr val="000000"/>
                </a:solidFill>
              </a:rPr>
              <a:t>Programa com apenas instruções seguidas de “go </a:t>
            </a:r>
            <a:r>
              <a:rPr lang="pt-BR" dirty="0" err="1">
                <a:solidFill>
                  <a:srgbClr val="000000"/>
                </a:solidFill>
              </a:rPr>
              <a:t>to</a:t>
            </a:r>
            <a:r>
              <a:rPr lang="pt-BR" dirty="0">
                <a:solidFill>
                  <a:srgbClr val="000000"/>
                </a:solidFill>
              </a:rPr>
              <a:t>” (vai para posição de memória)</a:t>
            </a:r>
          </a:p>
          <a:p>
            <a:pPr lvl="1" algn="l">
              <a:defRPr/>
            </a:pPr>
            <a:r>
              <a:rPr lang="pt-BR" dirty="0">
                <a:solidFill>
                  <a:srgbClr val="000000"/>
                </a:solidFill>
              </a:rPr>
              <a:t>Escolha da ordem de acesso a grandes vetores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iber_reconf">
  <a:themeElements>
    <a:clrScheme name="iber_recon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ber_reconf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ber_recon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ber_recon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ber_recon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ber_recon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ber_recon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ber_recon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ber_recon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H:\moraes\iber_reconf.ppt</Template>
  <TotalTime>15955</TotalTime>
  <Words>2162</Words>
  <Application>Microsoft Office PowerPoint</Application>
  <PresentationFormat>Apresentação na tela (4:3)</PresentationFormat>
  <Paragraphs>203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0" baseType="lpstr">
      <vt:lpstr>Arial</vt:lpstr>
      <vt:lpstr>Helvetica</vt:lpstr>
      <vt:lpstr>Times New Roman</vt:lpstr>
      <vt:lpstr>Wingdings</vt:lpstr>
      <vt:lpstr>iber_reconf</vt:lpstr>
      <vt:lpstr>Introdução à Hierarquia de Memória</vt:lpstr>
      <vt:lpstr>Índice</vt:lpstr>
      <vt:lpstr>Introdução</vt:lpstr>
      <vt:lpstr>Exemplo de Estudante em uma Biblioteca</vt:lpstr>
      <vt:lpstr>Exemplo de Estudante com Mesa Vazia</vt:lpstr>
      <vt:lpstr>Exemplo de Estudante com Folha de Rascunho</vt:lpstr>
      <vt:lpstr>Princípios Fundamentais</vt:lpstr>
      <vt:lpstr>Índice</vt:lpstr>
      <vt:lpstr>Aspectos Importantes de Hierarquias de Memória</vt:lpstr>
      <vt:lpstr>Aspectos Importantes de Hierarquias de Memória</vt:lpstr>
      <vt:lpstr>Níveis de Hierarquias de Memória</vt:lpstr>
      <vt:lpstr>Comparação de Características da Hierarquia de Memória</vt:lpstr>
      <vt:lpstr>Definições Importantes</vt:lpstr>
      <vt:lpstr>Exercícios</vt:lpstr>
      <vt:lpstr>Resposta de Exercícios</vt:lpstr>
      <vt:lpstr>Exercícios</vt:lpstr>
      <vt:lpstr>Resposta de Exercícios</vt:lpstr>
      <vt:lpstr>Exercícios</vt:lpstr>
      <vt:lpstr>Resposta de Exercícios</vt:lpstr>
      <vt:lpstr>Exercícios</vt:lpstr>
      <vt:lpstr>Resposta de Exercícios</vt:lpstr>
      <vt:lpstr>Exercícios</vt:lpstr>
      <vt:lpstr>Resposta de Exercícios</vt:lpstr>
      <vt:lpstr>Exercícios</vt:lpstr>
      <vt:lpstr>Resposta de Exercícios</vt:lpstr>
    </vt:vector>
  </TitlesOfParts>
  <Company>PUCRS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Requirements, Primitives and Models for Systems Specification</dc:title>
  <dc:creator>César Augusto Missio Marcon</dc:creator>
  <cp:lastModifiedBy>Ney Calazans</cp:lastModifiedBy>
  <cp:revision>608</cp:revision>
  <cp:lastPrinted>2002-01-17T12:43:33Z</cp:lastPrinted>
  <dcterms:created xsi:type="dcterms:W3CDTF">2001-07-12T17:20:01Z</dcterms:created>
  <dcterms:modified xsi:type="dcterms:W3CDTF">2021-11-26T13:39:24Z</dcterms:modified>
</cp:coreProperties>
</file>