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43"/>
  </p:notesMasterIdLst>
  <p:handoutMasterIdLst>
    <p:handoutMasterId r:id="rId44"/>
  </p:handoutMasterIdLst>
  <p:sldIdLst>
    <p:sldId id="256" r:id="rId3"/>
    <p:sldId id="257" r:id="rId4"/>
    <p:sldId id="311" r:id="rId5"/>
    <p:sldId id="312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1" r:id="rId16"/>
    <p:sldId id="268" r:id="rId17"/>
    <p:sldId id="269" r:id="rId18"/>
    <p:sldId id="272" r:id="rId19"/>
    <p:sldId id="270" r:id="rId20"/>
    <p:sldId id="274" r:id="rId21"/>
    <p:sldId id="271" r:id="rId22"/>
    <p:sldId id="275" r:id="rId23"/>
    <p:sldId id="276" r:id="rId24"/>
    <p:sldId id="277" r:id="rId25"/>
    <p:sldId id="278" r:id="rId26"/>
    <p:sldId id="280" r:id="rId27"/>
    <p:sldId id="282" r:id="rId28"/>
    <p:sldId id="283" r:id="rId29"/>
    <p:sldId id="290" r:id="rId30"/>
    <p:sldId id="293" r:id="rId31"/>
    <p:sldId id="299" r:id="rId32"/>
    <p:sldId id="300" r:id="rId33"/>
    <p:sldId id="301" r:id="rId34"/>
    <p:sldId id="287" r:id="rId35"/>
    <p:sldId id="302" r:id="rId36"/>
    <p:sldId id="303" r:id="rId37"/>
    <p:sldId id="289" r:id="rId38"/>
    <p:sldId id="306" r:id="rId39"/>
    <p:sldId id="307" r:id="rId40"/>
    <p:sldId id="308" r:id="rId41"/>
    <p:sldId id="309" r:id="rId42"/>
  </p:sldIdLst>
  <p:sldSz cx="9144000" cy="6858000" type="screen4x3"/>
  <p:notesSz cx="9601200" cy="73152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99"/>
    <a:srgbClr val="00CC00"/>
    <a:srgbClr val="FFCC99"/>
    <a:srgbClr val="800000"/>
    <a:srgbClr val="FFFF00"/>
    <a:srgbClr val="33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94" autoAdjust="0"/>
    <p:restoredTop sz="94681" autoAdjust="0"/>
  </p:normalViewPr>
  <p:slideViewPr>
    <p:cSldViewPr>
      <p:cViewPr varScale="1">
        <p:scale>
          <a:sx n="178" d="100"/>
          <a:sy n="178" d="100"/>
        </p:scale>
        <p:origin x="96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1.xml"/><Relationship Id="rId1" Type="http://schemas.openxmlformats.org/officeDocument/2006/relationships/slide" Target="slides/slide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EA50558-BB85-44FB-96CB-ECEFE71856F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4975" y="549275"/>
            <a:ext cx="3652838" cy="2741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FE59446-89DE-4964-82D3-62B810283133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8126FE-ACAD-49F9-92F8-70F831FDDBED}" type="slidenum">
              <a:rPr lang="pt-BR" altLang="en-US"/>
              <a:pPr>
                <a:spcBef>
                  <a:spcPct val="0"/>
                </a:spcBef>
              </a:pPr>
              <a:t>1</a:t>
            </a:fld>
            <a:endParaRPr lang="pt-BR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12AE1C-5D31-4995-A1BC-489DD5E8171E}" type="slidenum">
              <a:rPr lang="pt-BR" altLang="en-US"/>
              <a:pPr>
                <a:spcBef>
                  <a:spcPct val="0"/>
                </a:spcBef>
              </a:pPr>
              <a:t>11</a:t>
            </a:fld>
            <a:endParaRPr lang="pt-BR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75C17B-3109-49C5-A70E-0014C96D652F}" type="slidenum">
              <a:rPr lang="pt-BR" altLang="en-US"/>
              <a:pPr>
                <a:spcBef>
                  <a:spcPct val="0"/>
                </a:spcBef>
              </a:pPr>
              <a:t>12</a:t>
            </a:fld>
            <a:endParaRPr lang="pt-BR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08377B-8EDF-4D99-A9D6-32887C2240F1}" type="slidenum">
              <a:rPr lang="pt-BR" altLang="en-US"/>
              <a:pPr>
                <a:spcBef>
                  <a:spcPct val="0"/>
                </a:spcBef>
              </a:pPr>
              <a:t>13</a:t>
            </a:fld>
            <a:endParaRPr lang="pt-BR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B322CF-3B8E-4B17-A14B-A58DB0D6BA2A}" type="slidenum">
              <a:rPr lang="pt-BR" altLang="en-US"/>
              <a:pPr>
                <a:spcBef>
                  <a:spcPct val="0"/>
                </a:spcBef>
              </a:pPr>
              <a:t>14</a:t>
            </a:fld>
            <a:endParaRPr lang="pt-BR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8D7CAE-2B29-434B-9A6D-9C984A3B9CD5}" type="slidenum">
              <a:rPr lang="pt-BR" altLang="en-US"/>
              <a:pPr>
                <a:spcBef>
                  <a:spcPct val="0"/>
                </a:spcBef>
              </a:pPr>
              <a:t>15</a:t>
            </a:fld>
            <a:endParaRPr lang="pt-BR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E51BC9-760A-4767-B71F-A731A4EEDF2D}" type="slidenum">
              <a:rPr lang="pt-BR" altLang="en-US"/>
              <a:pPr>
                <a:spcBef>
                  <a:spcPct val="0"/>
                </a:spcBef>
              </a:pPr>
              <a:t>16</a:t>
            </a:fld>
            <a:endParaRPr lang="pt-BR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46E86E-39E0-4D65-A4C6-72AF6638B8F7}" type="slidenum">
              <a:rPr lang="pt-BR" altLang="en-US"/>
              <a:pPr>
                <a:spcBef>
                  <a:spcPct val="0"/>
                </a:spcBef>
              </a:pPr>
              <a:t>17</a:t>
            </a:fld>
            <a:endParaRPr lang="pt-BR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DE30BF-B2DB-4F22-A2B2-A23676F48C6A}" type="slidenum">
              <a:rPr lang="pt-BR" altLang="en-US"/>
              <a:pPr>
                <a:spcBef>
                  <a:spcPct val="0"/>
                </a:spcBef>
              </a:pPr>
              <a:t>18</a:t>
            </a:fld>
            <a:endParaRPr lang="pt-BR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AE05E3-1654-4BF7-8B97-1BF14C51490F}" type="slidenum">
              <a:rPr lang="pt-BR" altLang="en-US"/>
              <a:pPr>
                <a:spcBef>
                  <a:spcPct val="0"/>
                </a:spcBef>
              </a:pPr>
              <a:t>19</a:t>
            </a:fld>
            <a:endParaRPr lang="pt-BR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94700C-28CC-4A5B-9B46-47A22358A302}" type="slidenum">
              <a:rPr lang="pt-BR" altLang="en-US"/>
              <a:pPr>
                <a:spcBef>
                  <a:spcPct val="0"/>
                </a:spcBef>
              </a:pPr>
              <a:t>20</a:t>
            </a:fld>
            <a:endParaRPr lang="pt-BR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148E0F-71DE-4AB5-A921-A542CE3BE206}" type="slidenum">
              <a:rPr lang="pt-BR" altLang="en-US"/>
              <a:pPr>
                <a:spcBef>
                  <a:spcPct val="0"/>
                </a:spcBef>
              </a:pPr>
              <a:t>2</a:t>
            </a:fld>
            <a:endParaRPr lang="pt-BR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ED7D07-1833-43FE-8643-8B3D0382C78A}" type="slidenum">
              <a:rPr lang="pt-BR" altLang="en-US"/>
              <a:pPr>
                <a:spcBef>
                  <a:spcPct val="0"/>
                </a:spcBef>
              </a:pPr>
              <a:t>21</a:t>
            </a:fld>
            <a:endParaRPr lang="pt-BR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74B0D0-4211-4DE1-AB0A-CA1685876BEC}" type="slidenum">
              <a:rPr lang="pt-BR" altLang="en-US"/>
              <a:pPr>
                <a:spcBef>
                  <a:spcPct val="0"/>
                </a:spcBef>
              </a:pPr>
              <a:t>22</a:t>
            </a:fld>
            <a:endParaRPr lang="pt-BR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7A50BF-426F-480A-BCC2-0155971166FB}" type="slidenum">
              <a:rPr lang="pt-BR" altLang="en-US"/>
              <a:pPr>
                <a:spcBef>
                  <a:spcPct val="0"/>
                </a:spcBef>
              </a:pPr>
              <a:t>23</a:t>
            </a:fld>
            <a:endParaRPr lang="pt-BR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2D0A75-FB98-450A-BA00-94B06453BA95}" type="slidenum">
              <a:rPr lang="pt-BR" altLang="en-US"/>
              <a:pPr>
                <a:spcBef>
                  <a:spcPct val="0"/>
                </a:spcBef>
              </a:pPr>
              <a:t>24</a:t>
            </a:fld>
            <a:endParaRPr lang="pt-B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BD9B26-CC4D-4FE0-BB7B-AF4BCBA3EFE4}" type="slidenum">
              <a:rPr lang="pt-BR" altLang="en-US"/>
              <a:pPr>
                <a:spcBef>
                  <a:spcPct val="0"/>
                </a:spcBef>
              </a:pPr>
              <a:t>25</a:t>
            </a:fld>
            <a:endParaRPr lang="pt-BR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15E1E4-D5E3-446F-BE2C-437EA7BED61D}" type="slidenum">
              <a:rPr lang="pt-BR" altLang="en-US"/>
              <a:pPr>
                <a:spcBef>
                  <a:spcPct val="0"/>
                </a:spcBef>
              </a:pPr>
              <a:t>26</a:t>
            </a:fld>
            <a:endParaRPr lang="pt-BR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E8762A-A19C-4F99-868E-FBDB2C5666AB}" type="slidenum">
              <a:rPr lang="pt-BR" altLang="en-US"/>
              <a:pPr>
                <a:spcBef>
                  <a:spcPct val="0"/>
                </a:spcBef>
              </a:pPr>
              <a:t>27</a:t>
            </a:fld>
            <a:endParaRPr lang="pt-BR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5ACDF4-5FA7-4D2C-9410-16202CC8F82A}" type="slidenum">
              <a:rPr lang="pt-BR" altLang="en-US"/>
              <a:pPr>
                <a:spcBef>
                  <a:spcPct val="0"/>
                </a:spcBef>
              </a:pPr>
              <a:t>28</a:t>
            </a:fld>
            <a:endParaRPr lang="pt-BR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E6B648-8087-4972-8452-6560F5D28254}" type="slidenum">
              <a:rPr lang="pt-BR" altLang="en-US"/>
              <a:pPr>
                <a:spcBef>
                  <a:spcPct val="0"/>
                </a:spcBef>
              </a:pPr>
              <a:t>29</a:t>
            </a:fld>
            <a:endParaRPr lang="pt-BR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A9A56B-DACC-413D-971C-24488E3F689F}" type="slidenum">
              <a:rPr lang="pt-BR" altLang="en-US"/>
              <a:pPr>
                <a:spcBef>
                  <a:spcPct val="0"/>
                </a:spcBef>
              </a:pPr>
              <a:t>30</a:t>
            </a:fld>
            <a:endParaRPr lang="pt-BR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63D9D3-9CF8-4D14-ACCC-6CEB3E2A6F1D}" type="slidenum">
              <a:rPr lang="pt-BR" altLang="en-US"/>
              <a:pPr>
                <a:spcBef>
                  <a:spcPct val="0"/>
                </a:spcBef>
              </a:pPr>
              <a:t>4</a:t>
            </a:fld>
            <a:endParaRPr lang="pt-BR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8209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00D26D-5F59-4617-A5B6-8CC576D95946}" type="slidenum">
              <a:rPr lang="pt-BR" altLang="en-US"/>
              <a:pPr>
                <a:spcBef>
                  <a:spcPct val="0"/>
                </a:spcBef>
              </a:pPr>
              <a:t>31</a:t>
            </a:fld>
            <a:endParaRPr lang="pt-BR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8250A9-3C22-4BAA-9BC8-A176EBB5F1DB}" type="slidenum">
              <a:rPr lang="pt-BR" altLang="en-US"/>
              <a:pPr>
                <a:spcBef>
                  <a:spcPct val="0"/>
                </a:spcBef>
              </a:pPr>
              <a:t>32</a:t>
            </a:fld>
            <a:endParaRPr lang="pt-BR" alt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E002EC-A513-4AF2-AF70-51EF422C04E5}" type="slidenum">
              <a:rPr lang="pt-BR" altLang="en-US"/>
              <a:pPr>
                <a:spcBef>
                  <a:spcPct val="0"/>
                </a:spcBef>
              </a:pPr>
              <a:t>33</a:t>
            </a:fld>
            <a:endParaRPr lang="pt-BR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679834-FA48-47DF-B4C8-F2E31690F7A0}" type="slidenum">
              <a:rPr lang="pt-BR" altLang="en-US"/>
              <a:pPr>
                <a:spcBef>
                  <a:spcPct val="0"/>
                </a:spcBef>
              </a:pPr>
              <a:t>34</a:t>
            </a:fld>
            <a:endParaRPr lang="pt-BR" alt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C292FA-3E71-4BE4-91C5-2D36A5481837}" type="slidenum">
              <a:rPr lang="pt-BR" altLang="en-US"/>
              <a:pPr>
                <a:spcBef>
                  <a:spcPct val="0"/>
                </a:spcBef>
              </a:pPr>
              <a:t>35</a:t>
            </a:fld>
            <a:endParaRPr lang="pt-BR" alt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7211BD-5EE7-42D4-A572-829D58341E7F}" type="slidenum">
              <a:rPr lang="pt-BR" altLang="en-US"/>
              <a:pPr>
                <a:spcBef>
                  <a:spcPct val="0"/>
                </a:spcBef>
              </a:pPr>
              <a:t>36</a:t>
            </a:fld>
            <a:endParaRPr lang="pt-BR" alt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8F3F5B-6A87-4075-9E0E-EB80883E6188}" type="slidenum">
              <a:rPr lang="pt-BR" altLang="en-US"/>
              <a:pPr>
                <a:spcBef>
                  <a:spcPct val="0"/>
                </a:spcBef>
              </a:pPr>
              <a:t>37</a:t>
            </a:fld>
            <a:endParaRPr lang="pt-BR" alt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F0CFD4-6D9C-4F61-9B3F-B1DC94D44BB1}" type="slidenum">
              <a:rPr lang="pt-BR" altLang="en-US"/>
              <a:pPr>
                <a:spcBef>
                  <a:spcPct val="0"/>
                </a:spcBef>
              </a:pPr>
              <a:t>38</a:t>
            </a:fld>
            <a:endParaRPr lang="pt-BR" alt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356236-FD51-4AC4-96F4-17F226F0C4A3}" type="slidenum">
              <a:rPr lang="pt-BR" altLang="en-US"/>
              <a:pPr>
                <a:spcBef>
                  <a:spcPct val="0"/>
                </a:spcBef>
              </a:pPr>
              <a:t>39</a:t>
            </a:fld>
            <a:endParaRPr lang="pt-BR" alt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85E4F3-AF62-4AC2-BA4A-F3BD0FB51C4B}" type="slidenum">
              <a:rPr lang="pt-BR" altLang="en-US"/>
              <a:pPr>
                <a:spcBef>
                  <a:spcPct val="0"/>
                </a:spcBef>
              </a:pPr>
              <a:t>40</a:t>
            </a:fld>
            <a:endParaRPr lang="pt-BR" alt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FB9DE9-E68B-42B7-BF59-B2931ED34850}" type="slidenum">
              <a:rPr lang="pt-BR" altLang="en-US"/>
              <a:pPr>
                <a:spcBef>
                  <a:spcPct val="0"/>
                </a:spcBef>
              </a:pPr>
              <a:t>5</a:t>
            </a:fld>
            <a:endParaRPr lang="pt-BR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53A8B5-66F4-4153-A0CA-0BE1D0C09571}" type="slidenum">
              <a:rPr lang="pt-BR" altLang="en-US"/>
              <a:pPr>
                <a:spcBef>
                  <a:spcPct val="0"/>
                </a:spcBef>
              </a:pPr>
              <a:t>6</a:t>
            </a:fld>
            <a:endParaRPr lang="pt-BR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E9A71A-00E4-490B-AF02-AC635D015937}" type="slidenum">
              <a:rPr lang="pt-BR" altLang="en-US"/>
              <a:pPr>
                <a:spcBef>
                  <a:spcPct val="0"/>
                </a:spcBef>
              </a:pPr>
              <a:t>7</a:t>
            </a:fld>
            <a:endParaRPr lang="pt-BR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20F77E-D529-4E20-ACC4-4682E6D2A7D2}" type="slidenum">
              <a:rPr lang="pt-BR" altLang="en-US"/>
              <a:pPr>
                <a:spcBef>
                  <a:spcPct val="0"/>
                </a:spcBef>
              </a:pPr>
              <a:t>8</a:t>
            </a:fld>
            <a:endParaRPr lang="pt-BR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D01C9C-DB42-48A1-A221-2BC2A6824721}" type="slidenum">
              <a:rPr lang="pt-BR" altLang="en-US"/>
              <a:pPr>
                <a:spcBef>
                  <a:spcPct val="0"/>
                </a:spcBef>
              </a:pPr>
              <a:t>9</a:t>
            </a:fld>
            <a:endParaRPr lang="pt-BR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BA6A76-FFEB-454F-848F-B86AF98C948E}" type="slidenum">
              <a:rPr lang="pt-BR" altLang="en-US"/>
              <a:pPr>
                <a:spcBef>
                  <a:spcPct val="0"/>
                </a:spcBef>
              </a:pPr>
              <a:t>10</a:t>
            </a:fld>
            <a:endParaRPr lang="pt-BR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9BB2DB-577C-4223-B108-5ABA4EC02818}" type="datetime1">
              <a:rPr lang="pt-BR" altLang="pt-BR"/>
              <a:pPr/>
              <a:t>29/09/2022</a:t>
            </a:fld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28D74-9A72-4F6F-9256-EFE3EE33A58A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03619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6A40B-D6FE-4FFF-9DA6-401C860159B3}" type="datetime1">
              <a:rPr lang="pt-BR" altLang="pt-BR"/>
              <a:pPr/>
              <a:t>29/09/2022</a:t>
            </a:fld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7CBE7-B6BA-42AE-BC4F-3539A319A31C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86264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361113" y="0"/>
            <a:ext cx="2119312" cy="5434013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208713" cy="5434013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68C13-0230-423D-B8CC-7ED9878EA18C}" type="datetime1">
              <a:rPr lang="pt-BR" altLang="pt-BR"/>
              <a:pPr/>
              <a:t>29/09/2022</a:t>
            </a:fld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44A0B-A48F-423C-A171-A0D78773AEE5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268524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25488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250825" y="90805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41825" y="90805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03E6C-728C-44CF-B2A5-F87E8C0FF52A}" type="datetime1">
              <a:rPr lang="pt-BR" altLang="pt-BR"/>
              <a:pPr/>
              <a:t>29/09/2022</a:t>
            </a:fld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5A154-3521-46C1-BAF3-AE2D97C025B1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38775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975E01-81C7-4C23-85D2-E50E0DD8F4A1}" type="datetime1">
              <a:rPr lang="pt-BR" altLang="pt-BR"/>
              <a:pPr/>
              <a:t>29/09/2022</a:t>
            </a:fld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DFBC1-66E9-43FB-B7E2-AF926209F11A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440060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EB31F4-00F6-4615-8003-08D74B4555C0}" type="datetime1">
              <a:rPr lang="pt-BR" altLang="pt-BR"/>
              <a:pPr/>
              <a:t>29/09/2022</a:t>
            </a:fld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EEEEB-8FE6-470D-9DD2-0FE55F555E9D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619717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90639-F27C-4D0C-A840-88E0336782EC}" type="datetime1">
              <a:rPr lang="pt-BR" altLang="pt-BR"/>
              <a:pPr/>
              <a:t>29/09/2022</a:t>
            </a:fld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21C3C-C722-4FA0-9454-4BDA251DD040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587144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2CA3F9-0B30-4E55-8BC3-65FBFC5BF312}" type="datetime1">
              <a:rPr lang="pt-BR" altLang="pt-BR"/>
              <a:pPr/>
              <a:t>29/09/2022</a:t>
            </a:fld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FAC21-34E0-4637-99C1-DA0223C6645C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896825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78C9E-A6D9-4D4B-8AB0-552440DF2D51}" type="datetime1">
              <a:rPr lang="pt-BR" altLang="pt-BR"/>
              <a:pPr/>
              <a:t>29/09/2022</a:t>
            </a:fld>
            <a:endParaRPr lang="pt-BR" alt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9C368-C97C-4797-AA78-417D632EA413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097717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E3ED5-BD6E-4B85-AF05-2915AEBB3C4E}" type="datetime1">
              <a:rPr lang="pt-BR" altLang="pt-BR"/>
              <a:pPr/>
              <a:t>29/09/2022</a:t>
            </a:fld>
            <a:endParaRPr lang="pt-BR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0B0AB-278B-4467-9AA0-233817645E67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498039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546D04-7E58-4594-A971-C665DD45290B}" type="datetime1">
              <a:rPr lang="pt-BR" altLang="pt-BR"/>
              <a:pPr/>
              <a:t>29/09/2022</a:t>
            </a:fld>
            <a:endParaRPr lang="pt-BR" alt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AB153-5B0D-4D57-A23A-E97126B7D426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43505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1E2157-1DB0-4D54-9338-D5EBA50C8642}" type="datetime1">
              <a:rPr lang="pt-BR" altLang="pt-BR"/>
              <a:pPr/>
              <a:t>29/09/2022</a:t>
            </a:fld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CCD7F-5A5D-4CBA-9A76-4D09C358B77E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07261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E9D9F-4A55-4181-BD9A-9337CF15BF47}" type="datetime1">
              <a:rPr lang="pt-BR" altLang="pt-BR"/>
              <a:pPr/>
              <a:t>29/09/2022</a:t>
            </a:fld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5E707-6C50-4A65-A382-30CFE21529B6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55579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A4082-AEEE-4C0D-BF3B-0EEFC59D4C8B}" type="datetime1">
              <a:rPr lang="pt-BR" altLang="pt-BR"/>
              <a:pPr/>
              <a:t>29/09/2022</a:t>
            </a:fld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6C2B2-2373-4FC5-9088-83EF8017F3AD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108914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F250E8-E660-4642-B8B8-CAFA79DFF739}" type="datetime1">
              <a:rPr lang="pt-BR" altLang="pt-BR"/>
              <a:pPr/>
              <a:t>29/09/2022</a:t>
            </a:fld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147DD-AF73-455F-AC3C-AF470453428C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798549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343650" y="11113"/>
            <a:ext cx="2114550" cy="6084887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11113"/>
            <a:ext cx="6191250" cy="6084887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C5C83-A398-4031-BC83-62E7C0548D45}" type="datetime1">
              <a:rPr lang="pt-BR" altLang="pt-BR"/>
              <a:pPr/>
              <a:t>29/09/2022</a:t>
            </a:fld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1965E-A0BD-4FEA-81E8-B358FE2D0A2D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22768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34AD1-3A9B-445C-8A49-25A075DED92D}" type="datetime1">
              <a:rPr lang="pt-BR" altLang="pt-BR"/>
              <a:pPr/>
              <a:t>29/09/2022</a:t>
            </a:fld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8B9EC-0892-4620-8AFB-3875ED00B5C4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21558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0825" y="90805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41825" y="90805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6FB732-5AB8-4BD0-AAD1-44C34610F4AE}" type="datetime1">
              <a:rPr lang="pt-BR" altLang="pt-BR"/>
              <a:pPr/>
              <a:t>29/09/2022</a:t>
            </a:fld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C7FF5-068E-41C3-A9D2-E53288405848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950010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3C947-6B85-4CCB-B625-C221BF93F0C9}" type="datetime1">
              <a:rPr lang="pt-BR" altLang="pt-BR"/>
              <a:pPr/>
              <a:t>29/09/2022</a:t>
            </a:fld>
            <a:endParaRPr lang="pt-BR" alt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24EE4-2CFF-47A2-B8C0-DC0DC02AC0DF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81472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FA177-7CFA-4882-83B3-1F7FA335BF6E}" type="datetime1">
              <a:rPr lang="pt-BR" altLang="pt-BR"/>
              <a:pPr/>
              <a:t>29/09/2022</a:t>
            </a:fld>
            <a:endParaRPr lang="pt-BR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F4396-15A5-4134-9C68-373EB89C158B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22398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FBED16-768A-4CEC-ABE0-7F9FB40E7E83}" type="datetime1">
              <a:rPr lang="pt-BR" altLang="pt-BR"/>
              <a:pPr/>
              <a:t>29/09/2022</a:t>
            </a:fld>
            <a:endParaRPr lang="pt-BR" alt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EFA2F-75C3-4AC3-B872-6347F550500B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61623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12FCCA-EE22-40EE-9CA7-8F6C4BECA3FA}" type="datetime1">
              <a:rPr lang="pt-BR" altLang="pt-BR"/>
              <a:pPr/>
              <a:t>29/09/2022</a:t>
            </a:fld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1BAE2-9BB8-49C4-ACD7-E30F0278D285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51596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973BB9-5017-4D46-A5D3-464AC7E4ABBC}" type="datetime1">
              <a:rPr lang="pt-BR" altLang="pt-BR"/>
              <a:pPr/>
              <a:t>29/09/2022</a:t>
            </a:fld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23F16-301F-4273-AD49-FEE7F11EC8BE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71602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080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CD1518E9-06AC-426F-8E31-7F441A45B34D}" type="datetime1">
              <a:rPr lang="pt-BR" altLang="pt-BR"/>
              <a:pPr/>
              <a:t>29/09/2022</a:t>
            </a:fld>
            <a:endParaRPr lang="pt-BR" alt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3848C2D-4EFD-4798-A9B4-0D5D97D574F6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692150"/>
            <a:ext cx="4284663" cy="0"/>
          </a:xfrm>
          <a:prstGeom prst="line">
            <a:avLst/>
          </a:prstGeom>
          <a:noFill/>
          <a:ln w="12700">
            <a:solidFill>
              <a:srgbClr val="33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101600" y="717550"/>
            <a:ext cx="4284663" cy="0"/>
          </a:xfrm>
          <a:prstGeom prst="line">
            <a:avLst/>
          </a:prstGeom>
          <a:noFill/>
          <a:ln w="12700">
            <a:solidFill>
              <a:srgbClr val="33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279400" y="746125"/>
            <a:ext cx="4284663" cy="0"/>
          </a:xfrm>
          <a:prstGeom prst="line">
            <a:avLst/>
          </a:prstGeom>
          <a:noFill/>
          <a:ln w="12700">
            <a:solidFill>
              <a:srgbClr val="33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113"/>
            <a:ext cx="845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fld id="{F86710BA-A2FD-4D01-874A-1FE1F7C84603}" type="datetime1">
              <a:rPr lang="pt-BR" altLang="pt-BR"/>
              <a:pPr/>
              <a:t>29/09/2022</a:t>
            </a:fld>
            <a:endParaRPr lang="pt-BR" altLang="pt-BR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B378B17-C0A8-4A4D-8A4B-113B6387FEAB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2055" name="Line 7"/>
          <p:cNvSpPr>
            <a:spLocks noChangeShapeType="1"/>
          </p:cNvSpPr>
          <p:nvPr userDrawn="1"/>
        </p:nvSpPr>
        <p:spPr bwMode="auto">
          <a:xfrm>
            <a:off x="0" y="533400"/>
            <a:ext cx="845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6" name="Line 8"/>
          <p:cNvSpPr>
            <a:spLocks noChangeShapeType="1"/>
          </p:cNvSpPr>
          <p:nvPr userDrawn="1"/>
        </p:nvSpPr>
        <p:spPr bwMode="auto">
          <a:xfrm>
            <a:off x="304800" y="609600"/>
            <a:ext cx="8458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.pucrs.br/~calazans/undergrad/OAP/Apoio/Arq_MIPS_Multiciclo_Spec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468051D-9C70-47EC-83E3-81E842885CD7}" type="slidenum">
              <a:rPr lang="pt-BR" altLang="en-US"/>
              <a:pPr>
                <a:defRPr/>
              </a:pPr>
              <a:t>1</a:t>
            </a:fld>
            <a:endParaRPr lang="pt-BR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341438"/>
            <a:ext cx="7772400" cy="2159570"/>
          </a:xfrm>
        </p:spPr>
        <p:txBody>
          <a:bodyPr/>
          <a:lstStyle/>
          <a:p>
            <a:pPr eaLnBrk="1" hangingPunct="1"/>
            <a:r>
              <a:rPr lang="pt-BR" altLang="en-US" sz="4400" b="1" dirty="0"/>
              <a:t>Implementação de um Subconjunto Multiciclo do Processador MIPS – MIPS_S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3" y="3886200"/>
            <a:ext cx="7344816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en-US" dirty="0"/>
              <a:t>Fernando Moraes (09/10/2006)</a:t>
            </a:r>
          </a:p>
          <a:p>
            <a:pPr eaLnBrk="1" hangingPunct="1">
              <a:lnSpc>
                <a:spcPct val="90000"/>
              </a:lnSpc>
            </a:pPr>
            <a:endParaRPr lang="pt-BR" altLang="en-US" dirty="0"/>
          </a:p>
          <a:p>
            <a:pPr eaLnBrk="1" hangingPunct="1">
              <a:lnSpc>
                <a:spcPct val="90000"/>
              </a:lnSpc>
            </a:pPr>
            <a:r>
              <a:rPr lang="pt-BR" altLang="en-US" dirty="0">
                <a:solidFill>
                  <a:srgbClr val="FF0000"/>
                </a:solidFill>
              </a:rPr>
              <a:t>Última alteração - Ney Calazans, 29/09/2022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A16A6E8-F235-4954-947B-89AADB07E708}" type="slidenum">
              <a:rPr lang="pt-BR" altLang="en-US"/>
              <a:pPr>
                <a:defRPr/>
              </a:pPr>
              <a:t>10</a:t>
            </a:fld>
            <a:endParaRPr lang="pt-BR" altLang="en-US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en-US" dirty="0"/>
              <a:t>Terceiro Estágio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08050"/>
            <a:ext cx="8208963" cy="865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en-US" sz="2000"/>
              <a:t>Controle do multiplexador M6</a:t>
            </a: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2843213" y="1341438"/>
            <a:ext cx="532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400" dirty="0">
                <a:solidFill>
                  <a:srgbClr val="000066"/>
                </a:solidFill>
                <a:latin typeface="Courier New" panose="02070309020205020404" pitchFamily="49" charset="0"/>
              </a:rPr>
              <a:t> op1 &lt;= </a:t>
            </a:r>
            <a:r>
              <a:rPr lang="pt-BR" altLang="en-US" sz="1400" dirty="0" err="1">
                <a:solidFill>
                  <a:srgbClr val="000066"/>
                </a:solidFill>
                <a:latin typeface="Courier New" panose="02070309020205020404" pitchFamily="49" charset="0"/>
              </a:rPr>
              <a:t>npc</a:t>
            </a:r>
            <a:r>
              <a:rPr lang="pt-BR" altLang="en-US" sz="1400" dirty="0">
                <a:solidFill>
                  <a:srgbClr val="000066"/>
                </a:solidFill>
                <a:latin typeface="Courier New" panose="02070309020205020404" pitchFamily="49" charset="0"/>
              </a:rPr>
              <a:t>  </a:t>
            </a:r>
            <a:r>
              <a:rPr lang="pt-BR" altLang="en-US" sz="1400" dirty="0" err="1">
                <a:solidFill>
                  <a:srgbClr val="000066"/>
                </a:solidFill>
                <a:latin typeface="Courier New" panose="02070309020205020404" pitchFamily="49" charset="0"/>
              </a:rPr>
              <a:t>when</a:t>
            </a:r>
            <a:r>
              <a:rPr lang="pt-BR" altLang="en-US" sz="140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400" dirty="0" err="1">
                <a:solidFill>
                  <a:srgbClr val="000066"/>
                </a:solidFill>
                <a:latin typeface="Courier New" panose="02070309020205020404" pitchFamily="49" charset="0"/>
              </a:rPr>
              <a:t>inst_branch</a:t>
            </a:r>
            <a:r>
              <a:rPr lang="pt-BR" altLang="en-US" sz="1400" dirty="0">
                <a:solidFill>
                  <a:srgbClr val="000066"/>
                </a:solidFill>
                <a:latin typeface="Courier New" panose="02070309020205020404" pitchFamily="49" charset="0"/>
              </a:rPr>
              <a:t>='1' </a:t>
            </a:r>
            <a:r>
              <a:rPr lang="pt-BR" altLang="en-US" sz="1400" dirty="0" err="1">
                <a:solidFill>
                  <a:srgbClr val="000066"/>
                </a:solidFill>
                <a:latin typeface="Courier New" panose="02070309020205020404" pitchFamily="49" charset="0"/>
              </a:rPr>
              <a:t>else</a:t>
            </a:r>
            <a:r>
              <a:rPr lang="pt-BR" altLang="en-US" sz="1400" dirty="0">
                <a:solidFill>
                  <a:srgbClr val="000066"/>
                </a:solidFill>
                <a:latin typeface="Courier New" panose="02070309020205020404" pitchFamily="49" charset="0"/>
              </a:rPr>
              <a:t>  R1;</a:t>
            </a:r>
            <a:r>
              <a:rPr lang="pt-BR" altLang="en-US" sz="18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4643438" y="3644900"/>
            <a:ext cx="388778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en-US" sz="1800" b="0">
                <a:solidFill>
                  <a:schemeClr val="tx1"/>
                </a:solidFill>
              </a:rPr>
              <a:t>Quando </a:t>
            </a:r>
            <a:r>
              <a:rPr lang="en-US" altLang="en-US" sz="1800" b="0">
                <a:solidFill>
                  <a:schemeClr val="tx1"/>
                </a:solidFill>
              </a:rPr>
              <a:t>se tem</a:t>
            </a:r>
            <a:r>
              <a:rPr lang="pt-BR" altLang="en-US" sz="1800" b="0">
                <a:solidFill>
                  <a:schemeClr val="tx1"/>
                </a:solidFill>
              </a:rPr>
              <a:t> uma instrução de salto condicional, a ULA determina o endereço do salto, somando o valor do PC à constante imediata</a:t>
            </a:r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D354B54C-C515-66FE-596D-90A7A2A415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49109" t="39093" r="23276"/>
          <a:stretch/>
        </p:blipFill>
        <p:spPr>
          <a:xfrm>
            <a:off x="902975" y="1844824"/>
            <a:ext cx="3597588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2B30C2A-B929-42F7-9E58-07967AED353D}" type="slidenum">
              <a:rPr lang="pt-BR" altLang="en-US"/>
              <a:pPr>
                <a:defRPr/>
              </a:pPr>
              <a:t>11</a:t>
            </a:fld>
            <a:endParaRPr lang="pt-BR" alt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en-US" dirty="0"/>
              <a:t>Terceiro Estágio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08050"/>
            <a:ext cx="8208963" cy="865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en-US" sz="2000"/>
              <a:t>Controle do multiplexador M7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179388" y="1341438"/>
            <a:ext cx="864076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400" dirty="0">
                <a:solidFill>
                  <a:srgbClr val="000066"/>
                </a:solidFill>
                <a:latin typeface="Courier New" panose="02070309020205020404" pitchFamily="49" charset="0"/>
              </a:rPr>
              <a:t>op2 &lt;= R2 </a:t>
            </a:r>
            <a:r>
              <a:rPr lang="pt-BR" altLang="en-US" sz="1400" dirty="0" err="1">
                <a:solidFill>
                  <a:srgbClr val="000066"/>
                </a:solidFill>
                <a:latin typeface="Courier New" panose="02070309020205020404" pitchFamily="49" charset="0"/>
              </a:rPr>
              <a:t>when</a:t>
            </a:r>
            <a:r>
              <a:rPr lang="pt-BR" altLang="en-US" sz="140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dirty="0" err="1">
                <a:solidFill>
                  <a:srgbClr val="000066"/>
                </a:solidFill>
                <a:latin typeface="Courier New" panose="02070309020205020404" pitchFamily="49" charset="0"/>
              </a:rPr>
              <a:t>inst_R_sub</a:t>
            </a:r>
            <a:r>
              <a:rPr lang="en-US" altLang="en-US" sz="1400" dirty="0">
                <a:solidFill>
                  <a:srgbClr val="000066"/>
                </a:solidFill>
                <a:latin typeface="Courier New" panose="02070309020205020404" pitchFamily="49" charset="0"/>
              </a:rPr>
              <a:t>='1’ or</a:t>
            </a:r>
            <a:r>
              <a:rPr lang="pt-BR" altLang="en-US" sz="140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400" dirty="0" err="1">
                <a:solidFill>
                  <a:srgbClr val="000066"/>
                </a:solidFill>
                <a:latin typeface="Courier New" panose="02070309020205020404" pitchFamily="49" charset="0"/>
              </a:rPr>
              <a:t>uins.i</a:t>
            </a:r>
            <a:r>
              <a:rPr lang="pt-BR" altLang="en-US" sz="1400" dirty="0">
                <a:solidFill>
                  <a:srgbClr val="000066"/>
                </a:solidFill>
                <a:latin typeface="Courier New" panose="02070309020205020404" pitchFamily="49" charset="0"/>
              </a:rPr>
              <a:t>=</a:t>
            </a:r>
            <a:r>
              <a:rPr lang="pt-BR" altLang="en-US" sz="1400" dirty="0">
                <a:solidFill>
                  <a:srgbClr val="FF0000"/>
                </a:solidFill>
                <a:latin typeface="Courier New" panose="02070309020205020404" pitchFamily="49" charset="0"/>
              </a:rPr>
              <a:t>{</a:t>
            </a:r>
            <a:r>
              <a:rPr lang="pt-BR" altLang="en-US" sz="1400" dirty="0">
                <a:solidFill>
                  <a:srgbClr val="000066"/>
                </a:solidFill>
                <a:latin typeface="Courier New" panose="02070309020205020404" pitchFamily="49" charset="0"/>
              </a:rPr>
              <a:t>SLTU, SLT, JR, SLLV, SRAV, SRLV</a:t>
            </a:r>
            <a:r>
              <a:rPr lang="pt-BR" altLang="en-US" sz="1400" dirty="0">
                <a:solidFill>
                  <a:srgbClr val="FF0000"/>
                </a:solidFill>
                <a:latin typeface="Courier New" panose="02070309020205020404" pitchFamily="49" charset="0"/>
              </a:rPr>
              <a:t>}</a:t>
            </a:r>
            <a:r>
              <a:rPr lang="pt-BR" altLang="en-US" sz="140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400" dirty="0" err="1">
                <a:solidFill>
                  <a:srgbClr val="000066"/>
                </a:solidFill>
                <a:latin typeface="Courier New" panose="02070309020205020404" pitchFamily="49" charset="0"/>
              </a:rPr>
              <a:t>else</a:t>
            </a:r>
            <a:r>
              <a:rPr lang="pt-BR" altLang="en-US" sz="140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400" dirty="0">
                <a:solidFill>
                  <a:srgbClr val="000066"/>
                </a:solidFill>
                <a:latin typeface="Courier New" panose="02070309020205020404" pitchFamily="49" charset="0"/>
              </a:rPr>
              <a:t>       R3;</a:t>
            </a:r>
            <a:r>
              <a:rPr lang="pt-BR" altLang="en-US" sz="1800" b="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1800" b="0" dirty="0">
              <a:solidFill>
                <a:schemeClr val="tx1"/>
              </a:solidFill>
            </a:endParaRPr>
          </a:p>
        </p:txBody>
      </p:sp>
      <p:pic>
        <p:nvPicPr>
          <p:cNvPr id="2" name="Espaço Reservado para Conteúdo 4">
            <a:extLst>
              <a:ext uri="{FF2B5EF4-FFF2-40B4-BE49-F238E27FC236}">
                <a16:creationId xmlns:a16="http://schemas.microsoft.com/office/drawing/2014/main" id="{DD798E54-824B-9697-5463-7A9FE20D27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49109" t="39093" r="23276"/>
          <a:stretch/>
        </p:blipFill>
        <p:spPr>
          <a:xfrm>
            <a:off x="2987154" y="2507532"/>
            <a:ext cx="2736304" cy="344241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860BD75-137A-4BEA-9AEF-6D4555EEADC2}" type="slidenum">
              <a:rPr lang="pt-BR" altLang="en-US"/>
              <a:pPr>
                <a:defRPr/>
              </a:pPr>
              <a:t>12</a:t>
            </a:fld>
            <a:endParaRPr lang="pt-BR" alt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en-US" dirty="0"/>
              <a:t>Terceiro Estágio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08050"/>
            <a:ext cx="8208963" cy="865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en-US" sz="2000" dirty="0"/>
              <a:t>O Comparador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79388" y="1341438"/>
            <a:ext cx="86407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400" dirty="0">
                <a:solidFill>
                  <a:srgbClr val="000066"/>
                </a:solidFill>
                <a:latin typeface="Courier New" panose="02070309020205020404" pitchFamily="49" charset="0"/>
              </a:rPr>
              <a:t>salta &lt;=  '1' </a:t>
            </a:r>
            <a:r>
              <a:rPr lang="pt-BR" altLang="en-US" sz="1400" dirty="0" err="1">
                <a:solidFill>
                  <a:srgbClr val="000066"/>
                </a:solidFill>
                <a:latin typeface="Courier New" panose="02070309020205020404" pitchFamily="49" charset="0"/>
              </a:rPr>
              <a:t>when</a:t>
            </a:r>
            <a:r>
              <a:rPr lang="pt-BR" altLang="en-US" sz="1400" dirty="0">
                <a:solidFill>
                  <a:srgbClr val="000066"/>
                </a:solidFill>
                <a:latin typeface="Courier New" panose="02070309020205020404" pitchFamily="49" charset="0"/>
              </a:rPr>
              <a:t> ( (R1=R2  </a:t>
            </a:r>
            <a:r>
              <a:rPr lang="pt-BR" altLang="en-US" sz="1400" dirty="0" err="1">
                <a:solidFill>
                  <a:srgbClr val="000066"/>
                </a:solidFill>
                <a:latin typeface="Courier New" panose="02070309020205020404" pitchFamily="49" charset="0"/>
              </a:rPr>
              <a:t>and</a:t>
            </a:r>
            <a:r>
              <a:rPr lang="pt-BR" altLang="en-US" sz="140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400" dirty="0" err="1">
                <a:solidFill>
                  <a:srgbClr val="000066"/>
                </a:solidFill>
                <a:latin typeface="Courier New" panose="02070309020205020404" pitchFamily="49" charset="0"/>
              </a:rPr>
              <a:t>uins.i</a:t>
            </a:r>
            <a:r>
              <a:rPr lang="pt-BR" altLang="en-US" sz="1400" dirty="0">
                <a:solidFill>
                  <a:srgbClr val="000066"/>
                </a:solidFill>
                <a:latin typeface="Courier New" panose="02070309020205020404" pitchFamily="49" charset="0"/>
              </a:rPr>
              <a:t>=BEQ)  </a:t>
            </a:r>
            <a:r>
              <a:rPr lang="pt-BR" altLang="en-US" sz="1400" dirty="0" err="1">
                <a:solidFill>
                  <a:srgbClr val="000066"/>
                </a:solidFill>
                <a:latin typeface="Courier New" panose="02070309020205020404" pitchFamily="49" charset="0"/>
              </a:rPr>
              <a:t>or</a:t>
            </a:r>
            <a:r>
              <a:rPr lang="pt-BR" altLang="en-US" sz="1400" dirty="0">
                <a:solidFill>
                  <a:srgbClr val="000066"/>
                </a:solidFill>
                <a:latin typeface="Courier New" panose="02070309020205020404" pitchFamily="49" charset="0"/>
              </a:rPr>
              <a:t> (R1&gt;=0  </a:t>
            </a:r>
            <a:r>
              <a:rPr lang="pt-BR" altLang="en-US" sz="1400" dirty="0" err="1">
                <a:solidFill>
                  <a:srgbClr val="000066"/>
                </a:solidFill>
                <a:latin typeface="Courier New" panose="02070309020205020404" pitchFamily="49" charset="0"/>
              </a:rPr>
              <a:t>and</a:t>
            </a:r>
            <a:r>
              <a:rPr lang="pt-BR" altLang="en-US" sz="140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400" dirty="0" err="1">
                <a:solidFill>
                  <a:srgbClr val="000066"/>
                </a:solidFill>
                <a:latin typeface="Courier New" panose="02070309020205020404" pitchFamily="49" charset="0"/>
              </a:rPr>
              <a:t>uins.i</a:t>
            </a:r>
            <a:r>
              <a:rPr lang="pt-BR" altLang="en-US" sz="1400" dirty="0">
                <a:solidFill>
                  <a:srgbClr val="000066"/>
                </a:solidFill>
                <a:latin typeface="Courier New" panose="02070309020205020404" pitchFamily="49" charset="0"/>
              </a:rPr>
              <a:t>=BGEZ) </a:t>
            </a:r>
            <a:r>
              <a:rPr lang="pt-BR" altLang="en-US" sz="1400" dirty="0" err="1">
                <a:solidFill>
                  <a:srgbClr val="000066"/>
                </a:solidFill>
                <a:latin typeface="Courier New" panose="02070309020205020404" pitchFamily="49" charset="0"/>
              </a:rPr>
              <a:t>or</a:t>
            </a:r>
            <a:endParaRPr lang="pt-BR" altLang="en-US" sz="1400" dirty="0">
              <a:solidFill>
                <a:srgbClr val="000066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400" dirty="0">
                <a:solidFill>
                  <a:srgbClr val="000066"/>
                </a:solidFill>
                <a:latin typeface="Courier New" panose="02070309020205020404" pitchFamily="49" charset="0"/>
              </a:rPr>
              <a:t>                     (R1&lt;=0  </a:t>
            </a:r>
            <a:r>
              <a:rPr lang="pt-BR" altLang="en-US" sz="1400" dirty="0" err="1">
                <a:solidFill>
                  <a:srgbClr val="000066"/>
                </a:solidFill>
                <a:latin typeface="Courier New" panose="02070309020205020404" pitchFamily="49" charset="0"/>
              </a:rPr>
              <a:t>and</a:t>
            </a:r>
            <a:r>
              <a:rPr lang="pt-BR" altLang="en-US" sz="140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400" dirty="0" err="1">
                <a:solidFill>
                  <a:srgbClr val="000066"/>
                </a:solidFill>
                <a:latin typeface="Courier New" panose="02070309020205020404" pitchFamily="49" charset="0"/>
              </a:rPr>
              <a:t>uins.i</a:t>
            </a:r>
            <a:r>
              <a:rPr lang="pt-BR" altLang="en-US" sz="1400" dirty="0">
                <a:solidFill>
                  <a:srgbClr val="000066"/>
                </a:solidFill>
                <a:latin typeface="Courier New" panose="02070309020205020404" pitchFamily="49" charset="0"/>
              </a:rPr>
              <a:t>=BLEZ) </a:t>
            </a:r>
            <a:r>
              <a:rPr lang="pt-BR" altLang="en-US" sz="1400" dirty="0" err="1">
                <a:solidFill>
                  <a:srgbClr val="000066"/>
                </a:solidFill>
                <a:latin typeface="Courier New" panose="02070309020205020404" pitchFamily="49" charset="0"/>
              </a:rPr>
              <a:t>or</a:t>
            </a:r>
            <a:r>
              <a:rPr lang="pt-BR" altLang="en-US" sz="1400" dirty="0">
                <a:solidFill>
                  <a:srgbClr val="000066"/>
                </a:solidFill>
                <a:latin typeface="Courier New" panose="02070309020205020404" pitchFamily="49" charset="0"/>
              </a:rPr>
              <a:t> (R1/=R2 </a:t>
            </a:r>
            <a:r>
              <a:rPr lang="pt-BR" altLang="en-US" sz="1400" dirty="0" err="1">
                <a:solidFill>
                  <a:srgbClr val="000066"/>
                </a:solidFill>
                <a:latin typeface="Courier New" panose="02070309020205020404" pitchFamily="49" charset="0"/>
              </a:rPr>
              <a:t>and</a:t>
            </a:r>
            <a:r>
              <a:rPr lang="pt-BR" altLang="en-US" sz="140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400" dirty="0" err="1">
                <a:solidFill>
                  <a:srgbClr val="000066"/>
                </a:solidFill>
                <a:latin typeface="Courier New" panose="02070309020205020404" pitchFamily="49" charset="0"/>
              </a:rPr>
              <a:t>uins.i</a:t>
            </a:r>
            <a:r>
              <a:rPr lang="pt-BR" altLang="en-US" sz="1400" dirty="0">
                <a:solidFill>
                  <a:srgbClr val="000066"/>
                </a:solidFill>
                <a:latin typeface="Courier New" panose="02070309020205020404" pitchFamily="49" charset="0"/>
              </a:rPr>
              <a:t>=BNE) ) </a:t>
            </a:r>
            <a:r>
              <a:rPr lang="pt-BR" altLang="en-US" sz="1400" dirty="0" err="1">
                <a:solidFill>
                  <a:srgbClr val="000066"/>
                </a:solidFill>
                <a:latin typeface="Courier New" panose="02070309020205020404" pitchFamily="49" charset="0"/>
              </a:rPr>
              <a:t>else</a:t>
            </a:r>
            <a:endParaRPr lang="pt-BR" altLang="en-US" sz="1400" dirty="0">
              <a:solidFill>
                <a:srgbClr val="000066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400" dirty="0">
                <a:solidFill>
                  <a:srgbClr val="000066"/>
                </a:solidFill>
                <a:latin typeface="Courier New" panose="02070309020205020404" pitchFamily="49" charset="0"/>
              </a:rPr>
              <a:t>          '0';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899592" y="2510894"/>
            <a:ext cx="237648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en-US" sz="1800" b="0" dirty="0">
                <a:solidFill>
                  <a:schemeClr val="tx1"/>
                </a:solidFill>
              </a:rPr>
              <a:t>O valor poderia ser armazenado em um flip-flop</a:t>
            </a:r>
          </a:p>
          <a:p>
            <a:pPr eaLnBrk="1" hangingPunct="1">
              <a:spcBef>
                <a:spcPct val="0"/>
              </a:spcBef>
            </a:pPr>
            <a:r>
              <a:rPr lang="pt-BR" altLang="en-US" sz="1800" b="0" dirty="0">
                <a:solidFill>
                  <a:schemeClr val="tx1"/>
                </a:solidFill>
              </a:rPr>
              <a:t>De fato, este valor é encaminhado para o Bloco de Controle, que decide o que carregar no PC no próximo ciclo</a:t>
            </a:r>
          </a:p>
        </p:txBody>
      </p:sp>
      <p:pic>
        <p:nvPicPr>
          <p:cNvPr id="2" name="Espaço Reservado para Conteúdo 4">
            <a:extLst>
              <a:ext uri="{FF2B5EF4-FFF2-40B4-BE49-F238E27FC236}">
                <a16:creationId xmlns:a16="http://schemas.microsoft.com/office/drawing/2014/main" id="{AE1327BE-7636-0C34-BF56-BFD5BF062D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49109" t="39093" r="23276"/>
          <a:stretch/>
        </p:blipFill>
        <p:spPr>
          <a:xfrm>
            <a:off x="4558137" y="2437247"/>
            <a:ext cx="2736304" cy="344241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F9C0790-FCEA-4E4D-A4C8-1CEB63496AA9}" type="slidenum">
              <a:rPr lang="pt-BR" altLang="en-US"/>
              <a:pPr>
                <a:defRPr/>
              </a:pPr>
              <a:t>13</a:t>
            </a:fld>
            <a:endParaRPr lang="pt-BR" altLang="en-US"/>
          </a:p>
        </p:txBody>
      </p:sp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1403350" y="0"/>
            <a:ext cx="6121400" cy="6921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en-US" dirty="0"/>
              <a:t>Quarto Estágio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08050"/>
            <a:ext cx="8208963" cy="17287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en-US" sz="2000"/>
              <a:t>Utilizado apenas pelas instruções  LBU/LW/SW/SB</a:t>
            </a:r>
          </a:p>
          <a:p>
            <a:pPr eaLnBrk="1" hangingPunct="1">
              <a:lnSpc>
                <a:spcPct val="80000"/>
              </a:lnSpc>
            </a:pPr>
            <a:r>
              <a:rPr lang="pt-BR" altLang="en-US" sz="2000"/>
              <a:t>Leitura (LB/LW)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en-US" sz="1800"/>
              <a:t>Valor endereçado pelo registrador RALU é lido da memória de dados e escrito no registrador MDR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en-US" sz="1800"/>
              <a:t>Valor endereçado pelo registrador RALU recebe o conteúdo do registrador RB quando for instrução de escrita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2F9A45E-3CDB-E672-92E9-AA8C24C60B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12" t="21082" r="-2562" b="15147"/>
          <a:stretch/>
        </p:blipFill>
        <p:spPr>
          <a:xfrm>
            <a:off x="3006080" y="2830627"/>
            <a:ext cx="3131840" cy="333467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DBBC315-9E10-4CB7-B98D-1910E55D47D8}" type="slidenum">
              <a:rPr lang="pt-BR" altLang="en-US"/>
              <a:pPr>
                <a:defRPr/>
              </a:pPr>
              <a:t>14</a:t>
            </a:fld>
            <a:endParaRPr lang="pt-BR" alt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en-US" dirty="0"/>
              <a:t>Quarto Estágio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765175"/>
            <a:ext cx="3529087" cy="5949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en-US" sz="2000" dirty="0"/>
              <a:t>Acesso a byte</a:t>
            </a:r>
          </a:p>
          <a:p>
            <a:pPr eaLnBrk="1" hangingPunct="1">
              <a:lnSpc>
                <a:spcPct val="90000"/>
              </a:lnSpc>
            </a:pPr>
            <a:endParaRPr lang="pt-BR" alt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pt-BR" altLang="en-US" sz="1800" dirty="0" err="1"/>
              <a:t>Load</a:t>
            </a:r>
            <a:r>
              <a:rPr lang="pt-BR" altLang="en-US" sz="1800" dirty="0"/>
              <a:t> Byte </a:t>
            </a:r>
            <a:r>
              <a:rPr lang="pt-BR" altLang="en-US" sz="1800" dirty="0" err="1"/>
              <a:t>Unsigned</a:t>
            </a:r>
            <a:r>
              <a:rPr lang="pt-BR" altLang="en-US" sz="1800" dirty="0"/>
              <a:t> (LBU): </a:t>
            </a:r>
            <a:r>
              <a:rPr lang="pt-BR" altLang="en-US" sz="1800" dirty="0">
                <a:solidFill>
                  <a:srgbClr val="000000"/>
                </a:solidFill>
              </a:rPr>
              <a:t>na instrução LBU, grava-se em MDR o byte menos significativo (LSB) e coloca-se em zero os 3 bytes mais significativos (</a:t>
            </a:r>
            <a:r>
              <a:rPr lang="pt-BR" altLang="en-US" sz="1800" dirty="0" err="1">
                <a:solidFill>
                  <a:srgbClr val="000000"/>
                </a:solidFill>
              </a:rPr>
              <a:t>MSBs</a:t>
            </a:r>
            <a:r>
              <a:rPr lang="pt-BR" altLang="en-US" sz="1800" dirty="0">
                <a:solidFill>
                  <a:srgbClr val="000000"/>
                </a:solidFill>
              </a:rPr>
              <a:t> com x“000000”) </a:t>
            </a:r>
          </a:p>
          <a:p>
            <a:pPr lvl="1" eaLnBrk="1" hangingPunct="1">
              <a:lnSpc>
                <a:spcPct val="90000"/>
              </a:lnSpc>
            </a:pPr>
            <a:endParaRPr lang="pt-BR" altLang="en-US" sz="18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pt-BR" altLang="en-US" sz="1800" dirty="0">
                <a:solidFill>
                  <a:srgbClr val="000000"/>
                </a:solidFill>
              </a:rPr>
              <a:t>Store Byte (instrução SB): a memória recebe 32 bits (provenientes do Registrador auxiliar R2) e um sinal de controle (</a:t>
            </a:r>
            <a:r>
              <a:rPr lang="pt-BR" altLang="en-US" sz="1800" dirty="0" err="1">
                <a:solidFill>
                  <a:srgbClr val="000000"/>
                </a:solidFill>
              </a:rPr>
              <a:t>bw</a:t>
            </a:r>
            <a:r>
              <a:rPr lang="pt-BR" altLang="en-US" sz="1800" dirty="0">
                <a:solidFill>
                  <a:srgbClr val="000000"/>
                </a:solidFill>
              </a:rPr>
              <a:t>=0) para selecionar escrever apenas o byte menos significativo</a:t>
            </a:r>
            <a:endParaRPr lang="pt-BR" altLang="en-US" sz="18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2A8C560-1641-612C-FD77-E5958352F3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12" t="21082" r="-2562" b="15147"/>
          <a:stretch/>
        </p:blipFill>
        <p:spPr>
          <a:xfrm>
            <a:off x="5940152" y="447089"/>
            <a:ext cx="2448272" cy="2606838"/>
          </a:xfrm>
          <a:prstGeom prst="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6D886D3B-4B6D-34A7-C69C-2C3F7C19BC00}"/>
              </a:ext>
            </a:extLst>
          </p:cNvPr>
          <p:cNvCxnSpPr>
            <a:cxnSpLocks/>
          </p:cNvCxnSpPr>
          <p:nvPr/>
        </p:nvCxnSpPr>
        <p:spPr>
          <a:xfrm flipV="1">
            <a:off x="2929236" y="1484784"/>
            <a:ext cx="4451076" cy="20882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28330FD0-A318-27D0-5E7D-DDFFE71388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850" t="35178" r="3538" b="-1"/>
          <a:stretch/>
        </p:blipFill>
        <p:spPr>
          <a:xfrm>
            <a:off x="3995936" y="3198528"/>
            <a:ext cx="4104456" cy="3066868"/>
          </a:xfrm>
          <a:prstGeom prst="rect">
            <a:avLst/>
          </a:prstGeom>
        </p:spPr>
      </p:pic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C375AFBB-7322-6820-5434-95C48BF7CC27}"/>
              </a:ext>
            </a:extLst>
          </p:cNvPr>
          <p:cNvSpPr/>
          <p:nvPr/>
        </p:nvSpPr>
        <p:spPr>
          <a:xfrm>
            <a:off x="2794000" y="4182690"/>
            <a:ext cx="5090368" cy="2543263"/>
          </a:xfrm>
          <a:custGeom>
            <a:avLst/>
            <a:gdLst>
              <a:gd name="connsiteX0" fmla="*/ 0 w 5086350"/>
              <a:gd name="connsiteY0" fmla="*/ 1765957 h 2312057"/>
              <a:gd name="connsiteX1" fmla="*/ 368300 w 5086350"/>
              <a:gd name="connsiteY1" fmla="*/ 2159657 h 2312057"/>
              <a:gd name="connsiteX2" fmla="*/ 609600 w 5086350"/>
              <a:gd name="connsiteY2" fmla="*/ 2210457 h 2312057"/>
              <a:gd name="connsiteX3" fmla="*/ 1054100 w 5086350"/>
              <a:gd name="connsiteY3" fmla="*/ 2248557 h 2312057"/>
              <a:gd name="connsiteX4" fmla="*/ 1720850 w 5086350"/>
              <a:gd name="connsiteY4" fmla="*/ 2254907 h 2312057"/>
              <a:gd name="connsiteX5" fmla="*/ 2114550 w 5086350"/>
              <a:gd name="connsiteY5" fmla="*/ 2280307 h 2312057"/>
              <a:gd name="connsiteX6" fmla="*/ 2533650 w 5086350"/>
              <a:gd name="connsiteY6" fmla="*/ 2312057 h 2312057"/>
              <a:gd name="connsiteX7" fmla="*/ 3981450 w 5086350"/>
              <a:gd name="connsiteY7" fmla="*/ 2293007 h 2312057"/>
              <a:gd name="connsiteX8" fmla="*/ 4349750 w 5086350"/>
              <a:gd name="connsiteY8" fmla="*/ 2286657 h 2312057"/>
              <a:gd name="connsiteX9" fmla="*/ 4527550 w 5086350"/>
              <a:gd name="connsiteY9" fmla="*/ 2242207 h 2312057"/>
              <a:gd name="connsiteX10" fmla="*/ 4584700 w 5086350"/>
              <a:gd name="connsiteY10" fmla="*/ 2229507 h 2312057"/>
              <a:gd name="connsiteX11" fmla="*/ 4686300 w 5086350"/>
              <a:gd name="connsiteY11" fmla="*/ 2178707 h 2312057"/>
              <a:gd name="connsiteX12" fmla="*/ 4737100 w 5086350"/>
              <a:gd name="connsiteY12" fmla="*/ 2153307 h 2312057"/>
              <a:gd name="connsiteX13" fmla="*/ 4762500 w 5086350"/>
              <a:gd name="connsiteY13" fmla="*/ 2121557 h 2312057"/>
              <a:gd name="connsiteX14" fmla="*/ 4787900 w 5086350"/>
              <a:gd name="connsiteY14" fmla="*/ 2102507 h 2312057"/>
              <a:gd name="connsiteX15" fmla="*/ 4819650 w 5086350"/>
              <a:gd name="connsiteY15" fmla="*/ 2051707 h 2312057"/>
              <a:gd name="connsiteX16" fmla="*/ 4883150 w 5086350"/>
              <a:gd name="connsiteY16" fmla="*/ 2000907 h 2312057"/>
              <a:gd name="connsiteX17" fmla="*/ 4921250 w 5086350"/>
              <a:gd name="connsiteY17" fmla="*/ 1969157 h 2312057"/>
              <a:gd name="connsiteX18" fmla="*/ 4991100 w 5086350"/>
              <a:gd name="connsiteY18" fmla="*/ 1867557 h 2312057"/>
              <a:gd name="connsiteX19" fmla="*/ 5060950 w 5086350"/>
              <a:gd name="connsiteY19" fmla="*/ 1626257 h 2312057"/>
              <a:gd name="connsiteX20" fmla="*/ 5067300 w 5086350"/>
              <a:gd name="connsiteY20" fmla="*/ 1550057 h 2312057"/>
              <a:gd name="connsiteX21" fmla="*/ 5080000 w 5086350"/>
              <a:gd name="connsiteY21" fmla="*/ 1429407 h 2312057"/>
              <a:gd name="connsiteX22" fmla="*/ 5086350 w 5086350"/>
              <a:gd name="connsiteY22" fmla="*/ 1308757 h 2312057"/>
              <a:gd name="connsiteX23" fmla="*/ 5054600 w 5086350"/>
              <a:gd name="connsiteY23" fmla="*/ 921407 h 2312057"/>
              <a:gd name="connsiteX24" fmla="*/ 5022850 w 5086350"/>
              <a:gd name="connsiteY24" fmla="*/ 794407 h 2312057"/>
              <a:gd name="connsiteX25" fmla="*/ 5010150 w 5086350"/>
              <a:gd name="connsiteY25" fmla="*/ 629307 h 2312057"/>
              <a:gd name="connsiteX26" fmla="*/ 4991100 w 5086350"/>
              <a:gd name="connsiteY26" fmla="*/ 578507 h 2312057"/>
              <a:gd name="connsiteX27" fmla="*/ 4972050 w 5086350"/>
              <a:gd name="connsiteY27" fmla="*/ 521357 h 2312057"/>
              <a:gd name="connsiteX28" fmla="*/ 4946650 w 5086350"/>
              <a:gd name="connsiteY28" fmla="*/ 457857 h 2312057"/>
              <a:gd name="connsiteX29" fmla="*/ 4927600 w 5086350"/>
              <a:gd name="connsiteY29" fmla="*/ 400707 h 2312057"/>
              <a:gd name="connsiteX30" fmla="*/ 4864100 w 5086350"/>
              <a:gd name="connsiteY30" fmla="*/ 299107 h 2312057"/>
              <a:gd name="connsiteX31" fmla="*/ 4787900 w 5086350"/>
              <a:gd name="connsiteY31" fmla="*/ 197507 h 2312057"/>
              <a:gd name="connsiteX32" fmla="*/ 4705350 w 5086350"/>
              <a:gd name="connsiteY32" fmla="*/ 114957 h 2312057"/>
              <a:gd name="connsiteX33" fmla="*/ 4641850 w 5086350"/>
              <a:gd name="connsiteY33" fmla="*/ 64157 h 2312057"/>
              <a:gd name="connsiteX34" fmla="*/ 4552950 w 5086350"/>
              <a:gd name="connsiteY34" fmla="*/ 32407 h 2312057"/>
              <a:gd name="connsiteX35" fmla="*/ 4495800 w 5086350"/>
              <a:gd name="connsiteY35" fmla="*/ 7007 h 2312057"/>
              <a:gd name="connsiteX36" fmla="*/ 4356100 w 5086350"/>
              <a:gd name="connsiteY36" fmla="*/ 657 h 231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086350" h="2312057">
                <a:moveTo>
                  <a:pt x="0" y="1765957"/>
                </a:moveTo>
                <a:cubicBezTo>
                  <a:pt x="106525" y="1915091"/>
                  <a:pt x="189554" y="2035910"/>
                  <a:pt x="368300" y="2159657"/>
                </a:cubicBezTo>
                <a:cubicBezTo>
                  <a:pt x="435881" y="2206444"/>
                  <a:pt x="528908" y="2194800"/>
                  <a:pt x="609600" y="2210457"/>
                </a:cubicBezTo>
                <a:cubicBezTo>
                  <a:pt x="833244" y="2253851"/>
                  <a:pt x="795662" y="2245017"/>
                  <a:pt x="1054100" y="2248557"/>
                </a:cubicBezTo>
                <a:lnTo>
                  <a:pt x="1720850" y="2254907"/>
                </a:lnTo>
                <a:cubicBezTo>
                  <a:pt x="1943199" y="2278312"/>
                  <a:pt x="1776130" y="2263099"/>
                  <a:pt x="2114550" y="2280307"/>
                </a:cubicBezTo>
                <a:cubicBezTo>
                  <a:pt x="2239149" y="2286643"/>
                  <a:pt x="2441914" y="2304718"/>
                  <a:pt x="2533650" y="2312057"/>
                </a:cubicBezTo>
                <a:lnTo>
                  <a:pt x="3981450" y="2293007"/>
                </a:lnTo>
                <a:cubicBezTo>
                  <a:pt x="4104223" y="2291290"/>
                  <a:pt x="4227081" y="2291990"/>
                  <a:pt x="4349750" y="2286657"/>
                </a:cubicBezTo>
                <a:cubicBezTo>
                  <a:pt x="4400173" y="2284465"/>
                  <a:pt x="4486175" y="2253346"/>
                  <a:pt x="4527550" y="2242207"/>
                </a:cubicBezTo>
                <a:cubicBezTo>
                  <a:pt x="4546394" y="2237134"/>
                  <a:pt x="4566074" y="2235328"/>
                  <a:pt x="4584700" y="2229507"/>
                </a:cubicBezTo>
                <a:cubicBezTo>
                  <a:pt x="4621028" y="2218155"/>
                  <a:pt x="4653117" y="2196274"/>
                  <a:pt x="4686300" y="2178707"/>
                </a:cubicBezTo>
                <a:cubicBezTo>
                  <a:pt x="4703032" y="2169849"/>
                  <a:pt x="4720167" y="2161774"/>
                  <a:pt x="4737100" y="2153307"/>
                </a:cubicBezTo>
                <a:cubicBezTo>
                  <a:pt x="4745567" y="2142724"/>
                  <a:pt x="4752916" y="2131141"/>
                  <a:pt x="4762500" y="2121557"/>
                </a:cubicBezTo>
                <a:cubicBezTo>
                  <a:pt x="4769984" y="2114073"/>
                  <a:pt x="4781198" y="2110698"/>
                  <a:pt x="4787900" y="2102507"/>
                </a:cubicBezTo>
                <a:cubicBezTo>
                  <a:pt x="4800545" y="2087052"/>
                  <a:pt x="4805993" y="2066275"/>
                  <a:pt x="4819650" y="2051707"/>
                </a:cubicBezTo>
                <a:cubicBezTo>
                  <a:pt x="4838189" y="2031932"/>
                  <a:pt x="4862112" y="2018000"/>
                  <a:pt x="4883150" y="2000907"/>
                </a:cubicBezTo>
                <a:cubicBezTo>
                  <a:pt x="4895980" y="1990482"/>
                  <a:pt x="4911884" y="1982780"/>
                  <a:pt x="4921250" y="1969157"/>
                </a:cubicBezTo>
                <a:lnTo>
                  <a:pt x="4991100" y="1867557"/>
                </a:lnTo>
                <a:cubicBezTo>
                  <a:pt x="5049600" y="1677433"/>
                  <a:pt x="5027935" y="1758317"/>
                  <a:pt x="5060950" y="1626257"/>
                </a:cubicBezTo>
                <a:cubicBezTo>
                  <a:pt x="5063067" y="1600857"/>
                  <a:pt x="5064845" y="1575427"/>
                  <a:pt x="5067300" y="1550057"/>
                </a:cubicBezTo>
                <a:cubicBezTo>
                  <a:pt x="5071195" y="1509806"/>
                  <a:pt x="5076817" y="1469720"/>
                  <a:pt x="5080000" y="1429407"/>
                </a:cubicBezTo>
                <a:cubicBezTo>
                  <a:pt x="5083170" y="1389260"/>
                  <a:pt x="5084233" y="1348974"/>
                  <a:pt x="5086350" y="1308757"/>
                </a:cubicBezTo>
                <a:cubicBezTo>
                  <a:pt x="5075767" y="1179640"/>
                  <a:pt x="5070473" y="1049981"/>
                  <a:pt x="5054600" y="921407"/>
                </a:cubicBezTo>
                <a:cubicBezTo>
                  <a:pt x="5049253" y="878100"/>
                  <a:pt x="5029415" y="837547"/>
                  <a:pt x="5022850" y="794407"/>
                </a:cubicBezTo>
                <a:cubicBezTo>
                  <a:pt x="5014546" y="739839"/>
                  <a:pt x="5029531" y="680989"/>
                  <a:pt x="5010150" y="629307"/>
                </a:cubicBezTo>
                <a:cubicBezTo>
                  <a:pt x="5003800" y="612374"/>
                  <a:pt x="4997119" y="595561"/>
                  <a:pt x="4991100" y="578507"/>
                </a:cubicBezTo>
                <a:cubicBezTo>
                  <a:pt x="4984417" y="559571"/>
                  <a:pt x="4978992" y="540199"/>
                  <a:pt x="4972050" y="521357"/>
                </a:cubicBezTo>
                <a:cubicBezTo>
                  <a:pt x="4964169" y="499965"/>
                  <a:pt x="4954531" y="479249"/>
                  <a:pt x="4946650" y="457857"/>
                </a:cubicBezTo>
                <a:cubicBezTo>
                  <a:pt x="4939708" y="439015"/>
                  <a:pt x="4936864" y="418523"/>
                  <a:pt x="4927600" y="400707"/>
                </a:cubicBezTo>
                <a:cubicBezTo>
                  <a:pt x="4909175" y="365274"/>
                  <a:pt x="4885628" y="332745"/>
                  <a:pt x="4864100" y="299107"/>
                </a:cubicBezTo>
                <a:cubicBezTo>
                  <a:pt x="4835080" y="253763"/>
                  <a:pt x="4823935" y="235438"/>
                  <a:pt x="4787900" y="197507"/>
                </a:cubicBezTo>
                <a:cubicBezTo>
                  <a:pt x="4761098" y="169294"/>
                  <a:pt x="4735737" y="139267"/>
                  <a:pt x="4705350" y="114957"/>
                </a:cubicBezTo>
                <a:cubicBezTo>
                  <a:pt x="4684183" y="98024"/>
                  <a:pt x="4664608" y="78883"/>
                  <a:pt x="4641850" y="64157"/>
                </a:cubicBezTo>
                <a:cubicBezTo>
                  <a:pt x="4609727" y="43371"/>
                  <a:pt x="4587577" y="45392"/>
                  <a:pt x="4552950" y="32407"/>
                </a:cubicBezTo>
                <a:cubicBezTo>
                  <a:pt x="4533431" y="25087"/>
                  <a:pt x="4515800" y="12889"/>
                  <a:pt x="4495800" y="7007"/>
                </a:cubicBezTo>
                <a:cubicBezTo>
                  <a:pt x="4461713" y="-3019"/>
                  <a:pt x="4381983" y="657"/>
                  <a:pt x="4356100" y="657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0DC3209F-BE38-899A-ACC8-F7701989BFFB}"/>
              </a:ext>
            </a:extLst>
          </p:cNvPr>
          <p:cNvSpPr/>
          <p:nvPr/>
        </p:nvSpPr>
        <p:spPr>
          <a:xfrm>
            <a:off x="3562350" y="4679950"/>
            <a:ext cx="997164" cy="349670"/>
          </a:xfrm>
          <a:custGeom>
            <a:avLst/>
            <a:gdLst>
              <a:gd name="connsiteX0" fmla="*/ 0 w 997164"/>
              <a:gd name="connsiteY0" fmla="*/ 285750 h 349670"/>
              <a:gd name="connsiteX1" fmla="*/ 508000 w 997164"/>
              <a:gd name="connsiteY1" fmla="*/ 349250 h 349670"/>
              <a:gd name="connsiteX2" fmla="*/ 749300 w 997164"/>
              <a:gd name="connsiteY2" fmla="*/ 323850 h 349670"/>
              <a:gd name="connsiteX3" fmla="*/ 812800 w 997164"/>
              <a:gd name="connsiteY3" fmla="*/ 285750 h 349670"/>
              <a:gd name="connsiteX4" fmla="*/ 952500 w 997164"/>
              <a:gd name="connsiteY4" fmla="*/ 139700 h 349670"/>
              <a:gd name="connsiteX5" fmla="*/ 965200 w 997164"/>
              <a:gd name="connsiteY5" fmla="*/ 107950 h 349670"/>
              <a:gd name="connsiteX6" fmla="*/ 984250 w 997164"/>
              <a:gd name="connsiteY6" fmla="*/ 76200 h 349670"/>
              <a:gd name="connsiteX7" fmla="*/ 996950 w 997164"/>
              <a:gd name="connsiteY7" fmla="*/ 0 h 34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7164" h="349670">
                <a:moveTo>
                  <a:pt x="0" y="285750"/>
                </a:moveTo>
                <a:cubicBezTo>
                  <a:pt x="168894" y="313899"/>
                  <a:pt x="329818" y="341295"/>
                  <a:pt x="508000" y="349250"/>
                </a:cubicBezTo>
                <a:cubicBezTo>
                  <a:pt x="588797" y="352857"/>
                  <a:pt x="668867" y="332317"/>
                  <a:pt x="749300" y="323850"/>
                </a:cubicBezTo>
                <a:cubicBezTo>
                  <a:pt x="770467" y="311150"/>
                  <a:pt x="793597" y="301260"/>
                  <a:pt x="812800" y="285750"/>
                </a:cubicBezTo>
                <a:cubicBezTo>
                  <a:pt x="859634" y="247923"/>
                  <a:pt x="918559" y="194854"/>
                  <a:pt x="952500" y="139700"/>
                </a:cubicBezTo>
                <a:cubicBezTo>
                  <a:pt x="958474" y="129992"/>
                  <a:pt x="960102" y="118145"/>
                  <a:pt x="965200" y="107950"/>
                </a:cubicBezTo>
                <a:cubicBezTo>
                  <a:pt x="970720" y="96911"/>
                  <a:pt x="977900" y="86783"/>
                  <a:pt x="984250" y="76200"/>
                </a:cubicBezTo>
                <a:cubicBezTo>
                  <a:pt x="999857" y="21574"/>
                  <a:pt x="996950" y="47160"/>
                  <a:pt x="996950" y="0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0CEEAEE1-493A-437E-5F76-8FF161105D59}"/>
              </a:ext>
            </a:extLst>
          </p:cNvPr>
          <p:cNvSpPr/>
          <p:nvPr/>
        </p:nvSpPr>
        <p:spPr>
          <a:xfrm>
            <a:off x="2724150" y="3587750"/>
            <a:ext cx="4254500" cy="2044700"/>
          </a:xfrm>
          <a:custGeom>
            <a:avLst/>
            <a:gdLst>
              <a:gd name="connsiteX0" fmla="*/ 0 w 4254500"/>
              <a:gd name="connsiteY0" fmla="*/ 1790700 h 2044700"/>
              <a:gd name="connsiteX1" fmla="*/ 38100 w 4254500"/>
              <a:gd name="connsiteY1" fmla="*/ 1822450 h 2044700"/>
              <a:gd name="connsiteX2" fmla="*/ 146050 w 4254500"/>
              <a:gd name="connsiteY2" fmla="*/ 1917700 h 2044700"/>
              <a:gd name="connsiteX3" fmla="*/ 393700 w 4254500"/>
              <a:gd name="connsiteY3" fmla="*/ 1987550 h 2044700"/>
              <a:gd name="connsiteX4" fmla="*/ 628650 w 4254500"/>
              <a:gd name="connsiteY4" fmla="*/ 2019300 h 2044700"/>
              <a:gd name="connsiteX5" fmla="*/ 1187450 w 4254500"/>
              <a:gd name="connsiteY5" fmla="*/ 2032000 h 2044700"/>
              <a:gd name="connsiteX6" fmla="*/ 1212850 w 4254500"/>
              <a:gd name="connsiteY6" fmla="*/ 2044700 h 2044700"/>
              <a:gd name="connsiteX7" fmla="*/ 1384300 w 4254500"/>
              <a:gd name="connsiteY7" fmla="*/ 2032000 h 2044700"/>
              <a:gd name="connsiteX8" fmla="*/ 1593850 w 4254500"/>
              <a:gd name="connsiteY8" fmla="*/ 2019300 h 2044700"/>
              <a:gd name="connsiteX9" fmla="*/ 1638300 w 4254500"/>
              <a:gd name="connsiteY9" fmla="*/ 2012950 h 2044700"/>
              <a:gd name="connsiteX10" fmla="*/ 1708150 w 4254500"/>
              <a:gd name="connsiteY10" fmla="*/ 2006600 h 2044700"/>
              <a:gd name="connsiteX11" fmla="*/ 1771650 w 4254500"/>
              <a:gd name="connsiteY11" fmla="*/ 1993900 h 2044700"/>
              <a:gd name="connsiteX12" fmla="*/ 1816100 w 4254500"/>
              <a:gd name="connsiteY12" fmla="*/ 1968500 h 2044700"/>
              <a:gd name="connsiteX13" fmla="*/ 1873250 w 4254500"/>
              <a:gd name="connsiteY13" fmla="*/ 1949450 h 2044700"/>
              <a:gd name="connsiteX14" fmla="*/ 2006600 w 4254500"/>
              <a:gd name="connsiteY14" fmla="*/ 1885950 h 2044700"/>
              <a:gd name="connsiteX15" fmla="*/ 2070100 w 4254500"/>
              <a:gd name="connsiteY15" fmla="*/ 1841500 h 2044700"/>
              <a:gd name="connsiteX16" fmla="*/ 2139950 w 4254500"/>
              <a:gd name="connsiteY16" fmla="*/ 1784350 h 2044700"/>
              <a:gd name="connsiteX17" fmla="*/ 2197100 w 4254500"/>
              <a:gd name="connsiteY17" fmla="*/ 1758950 h 2044700"/>
              <a:gd name="connsiteX18" fmla="*/ 2292350 w 4254500"/>
              <a:gd name="connsiteY18" fmla="*/ 1676400 h 2044700"/>
              <a:gd name="connsiteX19" fmla="*/ 2482850 w 4254500"/>
              <a:gd name="connsiteY19" fmla="*/ 1543050 h 2044700"/>
              <a:gd name="connsiteX20" fmla="*/ 2565400 w 4254500"/>
              <a:gd name="connsiteY20" fmla="*/ 1473200 h 2044700"/>
              <a:gd name="connsiteX21" fmla="*/ 2628900 w 4254500"/>
              <a:gd name="connsiteY21" fmla="*/ 1403350 h 2044700"/>
              <a:gd name="connsiteX22" fmla="*/ 2698750 w 4254500"/>
              <a:gd name="connsiteY22" fmla="*/ 1358900 h 2044700"/>
              <a:gd name="connsiteX23" fmla="*/ 2813050 w 4254500"/>
              <a:gd name="connsiteY23" fmla="*/ 1244600 h 2044700"/>
              <a:gd name="connsiteX24" fmla="*/ 2863850 w 4254500"/>
              <a:gd name="connsiteY24" fmla="*/ 1206500 h 2044700"/>
              <a:gd name="connsiteX25" fmla="*/ 3067050 w 4254500"/>
              <a:gd name="connsiteY25" fmla="*/ 990600 h 2044700"/>
              <a:gd name="connsiteX26" fmla="*/ 3162300 w 4254500"/>
              <a:gd name="connsiteY26" fmla="*/ 850900 h 2044700"/>
              <a:gd name="connsiteX27" fmla="*/ 3238500 w 4254500"/>
              <a:gd name="connsiteY27" fmla="*/ 730250 h 2044700"/>
              <a:gd name="connsiteX28" fmla="*/ 3302000 w 4254500"/>
              <a:gd name="connsiteY28" fmla="*/ 603250 h 2044700"/>
              <a:gd name="connsiteX29" fmla="*/ 3340100 w 4254500"/>
              <a:gd name="connsiteY29" fmla="*/ 565150 h 2044700"/>
              <a:gd name="connsiteX30" fmla="*/ 3409950 w 4254500"/>
              <a:gd name="connsiteY30" fmla="*/ 457200 h 2044700"/>
              <a:gd name="connsiteX31" fmla="*/ 3448050 w 4254500"/>
              <a:gd name="connsiteY31" fmla="*/ 412750 h 2044700"/>
              <a:gd name="connsiteX32" fmla="*/ 3524250 w 4254500"/>
              <a:gd name="connsiteY32" fmla="*/ 311150 h 2044700"/>
              <a:gd name="connsiteX33" fmla="*/ 3562350 w 4254500"/>
              <a:gd name="connsiteY33" fmla="*/ 273050 h 2044700"/>
              <a:gd name="connsiteX34" fmla="*/ 3606800 w 4254500"/>
              <a:gd name="connsiteY34" fmla="*/ 203200 h 2044700"/>
              <a:gd name="connsiteX35" fmla="*/ 3625850 w 4254500"/>
              <a:gd name="connsiteY35" fmla="*/ 184150 h 2044700"/>
              <a:gd name="connsiteX36" fmla="*/ 3644900 w 4254500"/>
              <a:gd name="connsiteY36" fmla="*/ 146050 h 2044700"/>
              <a:gd name="connsiteX37" fmla="*/ 3670300 w 4254500"/>
              <a:gd name="connsiteY37" fmla="*/ 127000 h 2044700"/>
              <a:gd name="connsiteX38" fmla="*/ 3702050 w 4254500"/>
              <a:gd name="connsiteY38" fmla="*/ 88900 h 2044700"/>
              <a:gd name="connsiteX39" fmla="*/ 3740150 w 4254500"/>
              <a:gd name="connsiteY39" fmla="*/ 63500 h 2044700"/>
              <a:gd name="connsiteX40" fmla="*/ 3829050 w 4254500"/>
              <a:gd name="connsiteY40" fmla="*/ 0 h 2044700"/>
              <a:gd name="connsiteX41" fmla="*/ 4025900 w 4254500"/>
              <a:gd name="connsiteY41" fmla="*/ 6350 h 2044700"/>
              <a:gd name="connsiteX42" fmla="*/ 4121150 w 4254500"/>
              <a:gd name="connsiteY42" fmla="*/ 19050 h 2044700"/>
              <a:gd name="connsiteX43" fmla="*/ 4171950 w 4254500"/>
              <a:gd name="connsiteY43" fmla="*/ 38100 h 2044700"/>
              <a:gd name="connsiteX44" fmla="*/ 4191000 w 4254500"/>
              <a:gd name="connsiteY44" fmla="*/ 31750 h 2044700"/>
              <a:gd name="connsiteX45" fmla="*/ 4254500 w 4254500"/>
              <a:gd name="connsiteY45" fmla="*/ 12700 h 204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254500" h="2044700">
                <a:moveTo>
                  <a:pt x="0" y="1790700"/>
                </a:moveTo>
                <a:cubicBezTo>
                  <a:pt x="12700" y="1801283"/>
                  <a:pt x="26410" y="1810760"/>
                  <a:pt x="38100" y="1822450"/>
                </a:cubicBezTo>
                <a:cubicBezTo>
                  <a:pt x="87725" y="1872075"/>
                  <a:pt x="61332" y="1875341"/>
                  <a:pt x="146050" y="1917700"/>
                </a:cubicBezTo>
                <a:cubicBezTo>
                  <a:pt x="216861" y="1953106"/>
                  <a:pt x="316192" y="1973638"/>
                  <a:pt x="393700" y="1987550"/>
                </a:cubicBezTo>
                <a:cubicBezTo>
                  <a:pt x="422553" y="1992729"/>
                  <a:pt x="591584" y="2017888"/>
                  <a:pt x="628650" y="2019300"/>
                </a:cubicBezTo>
                <a:cubicBezTo>
                  <a:pt x="814830" y="2026393"/>
                  <a:pt x="1001183" y="2027767"/>
                  <a:pt x="1187450" y="2032000"/>
                </a:cubicBezTo>
                <a:cubicBezTo>
                  <a:pt x="1195917" y="2036233"/>
                  <a:pt x="1203384" y="2044700"/>
                  <a:pt x="1212850" y="2044700"/>
                </a:cubicBezTo>
                <a:cubicBezTo>
                  <a:pt x="1270157" y="2044700"/>
                  <a:pt x="1327120" y="2035812"/>
                  <a:pt x="1384300" y="2032000"/>
                </a:cubicBezTo>
                <a:lnTo>
                  <a:pt x="1593850" y="2019300"/>
                </a:lnTo>
                <a:cubicBezTo>
                  <a:pt x="1608667" y="2017183"/>
                  <a:pt x="1623424" y="2014603"/>
                  <a:pt x="1638300" y="2012950"/>
                </a:cubicBezTo>
                <a:cubicBezTo>
                  <a:pt x="1661536" y="2010368"/>
                  <a:pt x="1685006" y="2009906"/>
                  <a:pt x="1708150" y="2006600"/>
                </a:cubicBezTo>
                <a:cubicBezTo>
                  <a:pt x="1729519" y="2003547"/>
                  <a:pt x="1750483" y="1998133"/>
                  <a:pt x="1771650" y="1993900"/>
                </a:cubicBezTo>
                <a:cubicBezTo>
                  <a:pt x="1786467" y="1985433"/>
                  <a:pt x="1800466" y="1975340"/>
                  <a:pt x="1816100" y="1968500"/>
                </a:cubicBezTo>
                <a:cubicBezTo>
                  <a:pt x="1834497" y="1960451"/>
                  <a:pt x="1855748" y="1959295"/>
                  <a:pt x="1873250" y="1949450"/>
                </a:cubicBezTo>
                <a:cubicBezTo>
                  <a:pt x="2013327" y="1870657"/>
                  <a:pt x="1784870" y="1949302"/>
                  <a:pt x="2006600" y="1885950"/>
                </a:cubicBezTo>
                <a:cubicBezTo>
                  <a:pt x="2027767" y="1871133"/>
                  <a:pt x="2049548" y="1857158"/>
                  <a:pt x="2070100" y="1841500"/>
                </a:cubicBezTo>
                <a:cubicBezTo>
                  <a:pt x="2094029" y="1823268"/>
                  <a:pt x="2114727" y="1800745"/>
                  <a:pt x="2139950" y="1784350"/>
                </a:cubicBezTo>
                <a:cubicBezTo>
                  <a:pt x="2157429" y="1772989"/>
                  <a:pt x="2180089" y="1771000"/>
                  <a:pt x="2197100" y="1758950"/>
                </a:cubicBezTo>
                <a:cubicBezTo>
                  <a:pt x="2231385" y="1734665"/>
                  <a:pt x="2258828" y="1701728"/>
                  <a:pt x="2292350" y="1676400"/>
                </a:cubicBezTo>
                <a:cubicBezTo>
                  <a:pt x="2354194" y="1629673"/>
                  <a:pt x="2423679" y="1593118"/>
                  <a:pt x="2482850" y="1543050"/>
                </a:cubicBezTo>
                <a:cubicBezTo>
                  <a:pt x="2510367" y="1519767"/>
                  <a:pt x="2539352" y="1498115"/>
                  <a:pt x="2565400" y="1473200"/>
                </a:cubicBezTo>
                <a:cubicBezTo>
                  <a:pt x="2588139" y="1451450"/>
                  <a:pt x="2605009" y="1423828"/>
                  <a:pt x="2628900" y="1403350"/>
                </a:cubicBezTo>
                <a:cubicBezTo>
                  <a:pt x="2649854" y="1385389"/>
                  <a:pt x="2677847" y="1376920"/>
                  <a:pt x="2698750" y="1358900"/>
                </a:cubicBezTo>
                <a:cubicBezTo>
                  <a:pt x="2739560" y="1323719"/>
                  <a:pt x="2769945" y="1276929"/>
                  <a:pt x="2813050" y="1244600"/>
                </a:cubicBezTo>
                <a:cubicBezTo>
                  <a:pt x="2829983" y="1231900"/>
                  <a:pt x="2847659" y="1220134"/>
                  <a:pt x="2863850" y="1206500"/>
                </a:cubicBezTo>
                <a:cubicBezTo>
                  <a:pt x="2941474" y="1141133"/>
                  <a:pt x="3003449" y="1073282"/>
                  <a:pt x="3067050" y="990600"/>
                </a:cubicBezTo>
                <a:cubicBezTo>
                  <a:pt x="3177962" y="846415"/>
                  <a:pt x="3092269" y="966245"/>
                  <a:pt x="3162300" y="850900"/>
                </a:cubicBezTo>
                <a:cubicBezTo>
                  <a:pt x="3186986" y="810241"/>
                  <a:pt x="3218817" y="773553"/>
                  <a:pt x="3238500" y="730250"/>
                </a:cubicBezTo>
                <a:cubicBezTo>
                  <a:pt x="3252221" y="700063"/>
                  <a:pt x="3280875" y="632057"/>
                  <a:pt x="3302000" y="603250"/>
                </a:cubicBezTo>
                <a:cubicBezTo>
                  <a:pt x="3312621" y="588767"/>
                  <a:pt x="3329424" y="579593"/>
                  <a:pt x="3340100" y="565150"/>
                </a:cubicBezTo>
                <a:cubicBezTo>
                  <a:pt x="3365575" y="530684"/>
                  <a:pt x="3386940" y="493359"/>
                  <a:pt x="3409950" y="457200"/>
                </a:cubicBezTo>
                <a:cubicBezTo>
                  <a:pt x="3435345" y="417293"/>
                  <a:pt x="3417235" y="433293"/>
                  <a:pt x="3448050" y="412750"/>
                </a:cubicBezTo>
                <a:cubicBezTo>
                  <a:pt x="3471499" y="377577"/>
                  <a:pt x="3494082" y="341318"/>
                  <a:pt x="3524250" y="311150"/>
                </a:cubicBezTo>
                <a:cubicBezTo>
                  <a:pt x="3536950" y="298450"/>
                  <a:pt x="3550852" y="286848"/>
                  <a:pt x="3562350" y="273050"/>
                </a:cubicBezTo>
                <a:cubicBezTo>
                  <a:pt x="3605219" y="221607"/>
                  <a:pt x="3571307" y="250524"/>
                  <a:pt x="3606800" y="203200"/>
                </a:cubicBezTo>
                <a:cubicBezTo>
                  <a:pt x="3612188" y="196016"/>
                  <a:pt x="3620869" y="191622"/>
                  <a:pt x="3625850" y="184150"/>
                </a:cubicBezTo>
                <a:cubicBezTo>
                  <a:pt x="3633726" y="172336"/>
                  <a:pt x="3636183" y="157258"/>
                  <a:pt x="3644900" y="146050"/>
                </a:cubicBezTo>
                <a:cubicBezTo>
                  <a:pt x="3651398" y="137696"/>
                  <a:pt x="3662816" y="134484"/>
                  <a:pt x="3670300" y="127000"/>
                </a:cubicBezTo>
                <a:cubicBezTo>
                  <a:pt x="3681990" y="115310"/>
                  <a:pt x="3689818" y="100020"/>
                  <a:pt x="3702050" y="88900"/>
                </a:cubicBezTo>
                <a:cubicBezTo>
                  <a:pt x="3713344" y="78633"/>
                  <a:pt x="3728148" y="72930"/>
                  <a:pt x="3740150" y="63500"/>
                </a:cubicBezTo>
                <a:cubicBezTo>
                  <a:pt x="3820850" y="93"/>
                  <a:pt x="3758700" y="35175"/>
                  <a:pt x="3829050" y="0"/>
                </a:cubicBezTo>
                <a:lnTo>
                  <a:pt x="4025900" y="6350"/>
                </a:lnTo>
                <a:cubicBezTo>
                  <a:pt x="4038702" y="7007"/>
                  <a:pt x="4106158" y="16908"/>
                  <a:pt x="4121150" y="19050"/>
                </a:cubicBezTo>
                <a:cubicBezTo>
                  <a:pt x="4138083" y="25400"/>
                  <a:pt x="4154157" y="34865"/>
                  <a:pt x="4171950" y="38100"/>
                </a:cubicBezTo>
                <a:cubicBezTo>
                  <a:pt x="4178536" y="39297"/>
                  <a:pt x="4184542" y="33511"/>
                  <a:pt x="4191000" y="31750"/>
                </a:cubicBezTo>
                <a:cubicBezTo>
                  <a:pt x="4251931" y="15132"/>
                  <a:pt x="4224686" y="27607"/>
                  <a:pt x="4254500" y="12700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AD317819-6C9A-4743-B890-4B3991128178}" type="slidenum">
              <a:rPr lang="pt-BR" altLang="en-US"/>
              <a:pPr>
                <a:defRPr/>
              </a:pPr>
              <a:t>15</a:t>
            </a:fld>
            <a:endParaRPr lang="pt-BR" altLang="en-US"/>
          </a:p>
        </p:txBody>
      </p:sp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1403350" y="0"/>
            <a:ext cx="6121400" cy="6921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0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en-US" dirty="0"/>
              <a:t>Quinto Estágio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08050"/>
            <a:ext cx="8208963" cy="144083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en-US" sz="2000" dirty="0"/>
              <a:t>Estágio que conclui a execução de uma determinada instrução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en-US" sz="2000" dirty="0"/>
              <a:t>Denomina-se em inglês </a:t>
            </a:r>
            <a:r>
              <a:rPr lang="pt-BR" altLang="en-US" sz="2000" i="1" dirty="0" err="1"/>
              <a:t>write-back</a:t>
            </a:r>
            <a:r>
              <a:rPr lang="pt-BR" altLang="en-US" sz="2000" dirty="0"/>
              <a:t> (pois, diversas vezes escreve de volta no banco de registradores o resultado da instrução)</a:t>
            </a:r>
          </a:p>
          <a:p>
            <a:pPr eaLnBrk="1" hangingPunct="1">
              <a:lnSpc>
                <a:spcPct val="80000"/>
              </a:lnSpc>
            </a:pPr>
            <a:r>
              <a:rPr lang="pt-BR" altLang="en-US" sz="2000" dirty="0"/>
              <a:t>Depende da instrução corrente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2442022-61AD-C041-94C1-05DCD61AA8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-1802" t="18162" r="76" b="-143"/>
          <a:stretch/>
        </p:blipFill>
        <p:spPr>
          <a:xfrm>
            <a:off x="539552" y="2708920"/>
            <a:ext cx="8280920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11A0CBD-3426-4FD3-AFF4-5DFC4B39E1C7}" type="slidenum">
              <a:rPr lang="pt-BR" altLang="en-US"/>
              <a:pPr>
                <a:defRPr/>
              </a:pPr>
              <a:t>16</a:t>
            </a:fld>
            <a:endParaRPr lang="pt-BR" altLang="en-US"/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en-US" dirty="0"/>
              <a:t>Quinto Estágio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08050"/>
            <a:ext cx="8208963" cy="11525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en-US" sz="2000" dirty="0"/>
              <a:t>Para instruções lógicas e aritméticas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en-US" sz="1800" dirty="0"/>
              <a:t>O resultado da operação da ALU é escrito no banco de registradores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en-US" sz="1800" dirty="0"/>
              <a:t>O valor do NPC (PC incrementado de 4) é escrito no PC</a:t>
            </a:r>
          </a:p>
        </p:txBody>
      </p:sp>
      <p:pic>
        <p:nvPicPr>
          <p:cNvPr id="32720" name="Imagem 32719">
            <a:extLst>
              <a:ext uri="{FF2B5EF4-FFF2-40B4-BE49-F238E27FC236}">
                <a16:creationId xmlns:a16="http://schemas.microsoft.com/office/drawing/2014/main" id="{70477D91-1D19-A857-2AA7-3D0A680247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19706" r="20075" b="30721"/>
          <a:stretch/>
        </p:blipFill>
        <p:spPr>
          <a:xfrm>
            <a:off x="1103090" y="2492896"/>
            <a:ext cx="7128792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5DE99B62-3BE2-4B9E-BE79-6741BEDAC060}" type="slidenum">
              <a:rPr lang="pt-BR" altLang="en-US"/>
              <a:pPr>
                <a:defRPr/>
              </a:pPr>
              <a:t>17</a:t>
            </a:fld>
            <a:endParaRPr lang="pt-BR" alt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en-US" dirty="0"/>
              <a:t>Quinto Estágio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08050"/>
            <a:ext cx="8424863" cy="10080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en-US" sz="2000"/>
              <a:t>Instruções LW/LB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en-US" sz="1800"/>
              <a:t>Valor armazenado em MDR é escrito no banco de registradores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en-US" sz="1800"/>
              <a:t>O valor do NPC (PC incrementado de 4) é escrito no PC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3CDEF54-E90E-8660-9E3B-E7DEA50B33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952" b="34852"/>
          <a:stretch/>
        </p:blipFill>
        <p:spPr>
          <a:xfrm>
            <a:off x="926306" y="2564904"/>
            <a:ext cx="7315200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1C5FAAC-C013-466D-B91A-486D6C53B6D5}" type="slidenum">
              <a:rPr lang="pt-BR" altLang="en-US"/>
              <a:pPr>
                <a:defRPr/>
              </a:pPr>
              <a:t>18</a:t>
            </a:fld>
            <a:endParaRPr lang="pt-BR" alt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en-US" dirty="0"/>
              <a:t>Quinto Estágio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08050"/>
            <a:ext cx="8208963" cy="865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en-US" sz="2000" dirty="0"/>
              <a:t>Instruções de salto incondicional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en-US" sz="1800" dirty="0"/>
              <a:t>J / JR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en-US" sz="1800" dirty="0"/>
              <a:t>PC recebe valor contido no registrador RALU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6E0C5AA-02C4-4E56-763C-E6A191DF55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827" r="22438" b="37607"/>
          <a:stretch/>
        </p:blipFill>
        <p:spPr>
          <a:xfrm>
            <a:off x="1160810" y="2368364"/>
            <a:ext cx="7092280" cy="212127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4A08D20-29FD-407F-91FF-B7E52D862FD1}" type="slidenum">
              <a:rPr lang="pt-BR" altLang="en-US"/>
              <a:pPr>
                <a:defRPr/>
              </a:pPr>
              <a:t>19</a:t>
            </a:fld>
            <a:endParaRPr lang="pt-BR" alt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en-US" dirty="0"/>
              <a:t>Quinto Estágio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08050"/>
            <a:ext cx="8569325" cy="865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en-US" sz="2000"/>
              <a:t>Instruções de salto condicional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en-US" sz="1800"/>
              <a:t>O PC pode receber o NPC ou o endereço destino, calculado na ULA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en-US" sz="1800"/>
              <a:t>O controle do mux M1 é a saída do comparador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EF5EDF3-F464-027C-25DB-DCE50FD586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81"/>
          <a:stretch/>
        </p:blipFill>
        <p:spPr>
          <a:xfrm>
            <a:off x="971600" y="1955800"/>
            <a:ext cx="7323256" cy="40547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C3EEDE1-AE4B-45CA-981C-2538584C2583}" type="slidenum">
              <a:rPr lang="pt-BR" altLang="en-US"/>
              <a:pPr>
                <a:defRPr/>
              </a:pPr>
              <a:t>2</a:t>
            </a:fld>
            <a:endParaRPr lang="pt-BR" alt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114300"/>
            <a:ext cx="8229600" cy="725488"/>
          </a:xfrm>
        </p:spPr>
        <p:txBody>
          <a:bodyPr/>
          <a:lstStyle/>
          <a:p>
            <a:pPr eaLnBrk="1" hangingPunct="1"/>
            <a:r>
              <a:rPr lang="pt-BR" altLang="en-US" dirty="0"/>
              <a:t>DESCRIÇÃO RTL de HW MULTI-CICLO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08050"/>
            <a:ext cx="8353425" cy="1225550"/>
          </a:xfrm>
        </p:spPr>
        <p:txBody>
          <a:bodyPr/>
          <a:lstStyle/>
          <a:p>
            <a:pPr eaLnBrk="1" hangingPunct="1"/>
            <a:r>
              <a:rPr lang="pt-BR" altLang="en-US"/>
              <a:t>Cada estágio realiza uma parte do trabalho</a:t>
            </a:r>
          </a:p>
          <a:p>
            <a:pPr eaLnBrk="1" hangingPunct="1"/>
            <a:r>
              <a:rPr lang="pt-BR" altLang="en-US"/>
              <a:t>Registradores usados para isolar os resultados – são as chamadas “barreiras temporais”</a:t>
            </a:r>
          </a:p>
        </p:txBody>
      </p:sp>
      <p:grpSp>
        <p:nvGrpSpPr>
          <p:cNvPr id="7172" name="Group 100"/>
          <p:cNvGrpSpPr>
            <a:grpSpLocks/>
          </p:cNvGrpSpPr>
          <p:nvPr/>
        </p:nvGrpSpPr>
        <p:grpSpPr bwMode="auto">
          <a:xfrm>
            <a:off x="539750" y="3357563"/>
            <a:ext cx="8247063" cy="2290762"/>
            <a:chOff x="2881" y="1863"/>
            <a:chExt cx="5195" cy="1443"/>
          </a:xfrm>
        </p:grpSpPr>
        <p:sp>
          <p:nvSpPr>
            <p:cNvPr id="7173" name="Rectangle 11"/>
            <p:cNvSpPr>
              <a:spLocks noChangeArrowheads="1"/>
            </p:cNvSpPr>
            <p:nvPr/>
          </p:nvSpPr>
          <p:spPr bwMode="auto">
            <a:xfrm>
              <a:off x="3393" y="1863"/>
              <a:ext cx="4262" cy="1443"/>
            </a:xfrm>
            <a:prstGeom prst="rect">
              <a:avLst/>
            </a:prstGeom>
            <a:solidFill>
              <a:srgbClr val="FF9933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 b="0">
                <a:solidFill>
                  <a:schemeClr val="tx1"/>
                </a:solidFill>
              </a:endParaRPr>
            </a:p>
          </p:txBody>
        </p:sp>
        <p:sp>
          <p:nvSpPr>
            <p:cNvPr id="7174" name="Freeform 12"/>
            <p:cNvSpPr>
              <a:spLocks/>
            </p:cNvSpPr>
            <p:nvPr/>
          </p:nvSpPr>
          <p:spPr bwMode="auto">
            <a:xfrm>
              <a:off x="3454" y="2426"/>
              <a:ext cx="101" cy="84"/>
            </a:xfrm>
            <a:custGeom>
              <a:avLst/>
              <a:gdLst>
                <a:gd name="T0" fmla="*/ 101 w 101"/>
                <a:gd name="T1" fmla="*/ 47 h 84"/>
                <a:gd name="T2" fmla="*/ 0 w 101"/>
                <a:gd name="T3" fmla="*/ 84 h 84"/>
                <a:gd name="T4" fmla="*/ 46 w 101"/>
                <a:gd name="T5" fmla="*/ 47 h 84"/>
                <a:gd name="T6" fmla="*/ 0 w 101"/>
                <a:gd name="T7" fmla="*/ 0 h 84"/>
                <a:gd name="T8" fmla="*/ 101 w 101"/>
                <a:gd name="T9" fmla="*/ 47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84"/>
                <a:gd name="T17" fmla="*/ 101 w 101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84">
                  <a:moveTo>
                    <a:pt x="101" y="47"/>
                  </a:moveTo>
                  <a:lnTo>
                    <a:pt x="0" y="84"/>
                  </a:lnTo>
                  <a:lnTo>
                    <a:pt x="46" y="47"/>
                  </a:lnTo>
                  <a:lnTo>
                    <a:pt x="0" y="0"/>
                  </a:lnTo>
                  <a:lnTo>
                    <a:pt x="101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75" name="Line 13"/>
            <p:cNvSpPr>
              <a:spLocks noChangeShapeType="1"/>
            </p:cNvSpPr>
            <p:nvPr/>
          </p:nvSpPr>
          <p:spPr bwMode="auto">
            <a:xfrm flipH="1">
              <a:off x="3251" y="2473"/>
              <a:ext cx="249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76" name="Freeform 14"/>
            <p:cNvSpPr>
              <a:spLocks/>
            </p:cNvSpPr>
            <p:nvPr/>
          </p:nvSpPr>
          <p:spPr bwMode="auto">
            <a:xfrm>
              <a:off x="3445" y="2836"/>
              <a:ext cx="110" cy="83"/>
            </a:xfrm>
            <a:custGeom>
              <a:avLst/>
              <a:gdLst>
                <a:gd name="T0" fmla="*/ 110 w 110"/>
                <a:gd name="T1" fmla="*/ 46 h 83"/>
                <a:gd name="T2" fmla="*/ 0 w 110"/>
                <a:gd name="T3" fmla="*/ 83 h 83"/>
                <a:gd name="T4" fmla="*/ 55 w 110"/>
                <a:gd name="T5" fmla="*/ 46 h 83"/>
                <a:gd name="T6" fmla="*/ 0 w 110"/>
                <a:gd name="T7" fmla="*/ 0 h 83"/>
                <a:gd name="T8" fmla="*/ 110 w 110"/>
                <a:gd name="T9" fmla="*/ 46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83"/>
                <a:gd name="T17" fmla="*/ 110 w 110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83">
                  <a:moveTo>
                    <a:pt x="110" y="46"/>
                  </a:moveTo>
                  <a:lnTo>
                    <a:pt x="0" y="83"/>
                  </a:lnTo>
                  <a:lnTo>
                    <a:pt x="55" y="46"/>
                  </a:lnTo>
                  <a:lnTo>
                    <a:pt x="0" y="0"/>
                  </a:lnTo>
                  <a:lnTo>
                    <a:pt x="11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77" name="Line 15"/>
            <p:cNvSpPr>
              <a:spLocks noChangeShapeType="1"/>
            </p:cNvSpPr>
            <p:nvPr/>
          </p:nvSpPr>
          <p:spPr bwMode="auto">
            <a:xfrm flipH="1">
              <a:off x="3261" y="2882"/>
              <a:ext cx="239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78" name="Rectangle 16"/>
            <p:cNvSpPr>
              <a:spLocks noChangeArrowheads="1"/>
            </p:cNvSpPr>
            <p:nvPr/>
          </p:nvSpPr>
          <p:spPr bwMode="auto">
            <a:xfrm>
              <a:off x="3559" y="2049"/>
              <a:ext cx="333" cy="904"/>
            </a:xfrm>
            <a:prstGeom prst="rect">
              <a:avLst/>
            </a:prstGeom>
            <a:solidFill>
              <a:srgbClr val="66CC66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 b="0">
                <a:solidFill>
                  <a:schemeClr val="tx1"/>
                </a:solidFill>
              </a:endParaRPr>
            </a:p>
          </p:txBody>
        </p:sp>
        <p:sp>
          <p:nvSpPr>
            <p:cNvPr id="7179" name="Rectangle 17"/>
            <p:cNvSpPr>
              <a:spLocks noChangeArrowheads="1"/>
            </p:cNvSpPr>
            <p:nvPr/>
          </p:nvSpPr>
          <p:spPr bwMode="auto">
            <a:xfrm>
              <a:off x="4903" y="2049"/>
              <a:ext cx="332" cy="904"/>
            </a:xfrm>
            <a:prstGeom prst="rect">
              <a:avLst/>
            </a:prstGeom>
            <a:solidFill>
              <a:srgbClr val="66CC66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 b="0">
                <a:solidFill>
                  <a:schemeClr val="tx1"/>
                </a:solidFill>
              </a:endParaRPr>
            </a:p>
          </p:txBody>
        </p:sp>
        <p:sp>
          <p:nvSpPr>
            <p:cNvPr id="7180" name="Rectangle 18"/>
            <p:cNvSpPr>
              <a:spLocks noChangeArrowheads="1"/>
            </p:cNvSpPr>
            <p:nvPr/>
          </p:nvSpPr>
          <p:spPr bwMode="auto">
            <a:xfrm>
              <a:off x="7139" y="2049"/>
              <a:ext cx="332" cy="904"/>
            </a:xfrm>
            <a:prstGeom prst="rect">
              <a:avLst/>
            </a:prstGeom>
            <a:solidFill>
              <a:srgbClr val="66CC66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 b="0">
                <a:solidFill>
                  <a:schemeClr val="tx1"/>
                </a:solidFill>
              </a:endParaRPr>
            </a:p>
          </p:txBody>
        </p:sp>
        <p:sp>
          <p:nvSpPr>
            <p:cNvPr id="7181" name="Line 19"/>
            <p:cNvSpPr>
              <a:spLocks noChangeShapeType="1"/>
            </p:cNvSpPr>
            <p:nvPr/>
          </p:nvSpPr>
          <p:spPr bwMode="auto">
            <a:xfrm>
              <a:off x="7135" y="2808"/>
              <a:ext cx="74" cy="7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82" name="Line 20"/>
            <p:cNvSpPr>
              <a:spLocks noChangeShapeType="1"/>
            </p:cNvSpPr>
            <p:nvPr/>
          </p:nvSpPr>
          <p:spPr bwMode="auto">
            <a:xfrm flipV="1">
              <a:off x="7135" y="2882"/>
              <a:ext cx="74" cy="6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83" name="Line 21"/>
            <p:cNvSpPr>
              <a:spLocks noChangeShapeType="1"/>
            </p:cNvSpPr>
            <p:nvPr/>
          </p:nvSpPr>
          <p:spPr bwMode="auto">
            <a:xfrm>
              <a:off x="7135" y="2808"/>
              <a:ext cx="331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84" name="Rectangle 22"/>
            <p:cNvSpPr>
              <a:spLocks noChangeArrowheads="1"/>
            </p:cNvSpPr>
            <p:nvPr/>
          </p:nvSpPr>
          <p:spPr bwMode="auto">
            <a:xfrm>
              <a:off x="5795" y="2049"/>
              <a:ext cx="333" cy="904"/>
            </a:xfrm>
            <a:prstGeom prst="rect">
              <a:avLst/>
            </a:prstGeom>
            <a:solidFill>
              <a:srgbClr val="66CC66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 b="0">
                <a:solidFill>
                  <a:schemeClr val="tx1"/>
                </a:solidFill>
              </a:endParaRPr>
            </a:p>
          </p:txBody>
        </p:sp>
        <p:sp>
          <p:nvSpPr>
            <p:cNvPr id="7185" name="Line 23"/>
            <p:cNvSpPr>
              <a:spLocks noChangeShapeType="1"/>
            </p:cNvSpPr>
            <p:nvPr/>
          </p:nvSpPr>
          <p:spPr bwMode="auto">
            <a:xfrm>
              <a:off x="5791" y="2808"/>
              <a:ext cx="74" cy="7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86" name="Line 24"/>
            <p:cNvSpPr>
              <a:spLocks noChangeShapeType="1"/>
            </p:cNvSpPr>
            <p:nvPr/>
          </p:nvSpPr>
          <p:spPr bwMode="auto">
            <a:xfrm flipV="1">
              <a:off x="5791" y="2882"/>
              <a:ext cx="74" cy="6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87" name="Line 25"/>
            <p:cNvSpPr>
              <a:spLocks noChangeShapeType="1"/>
            </p:cNvSpPr>
            <p:nvPr/>
          </p:nvSpPr>
          <p:spPr bwMode="auto">
            <a:xfrm>
              <a:off x="5791" y="2808"/>
              <a:ext cx="33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88" name="Line 26"/>
            <p:cNvSpPr>
              <a:spLocks noChangeShapeType="1"/>
            </p:cNvSpPr>
            <p:nvPr/>
          </p:nvSpPr>
          <p:spPr bwMode="auto">
            <a:xfrm>
              <a:off x="3555" y="2808"/>
              <a:ext cx="64" cy="7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89" name="Line 27"/>
            <p:cNvSpPr>
              <a:spLocks noChangeShapeType="1"/>
            </p:cNvSpPr>
            <p:nvPr/>
          </p:nvSpPr>
          <p:spPr bwMode="auto">
            <a:xfrm flipV="1">
              <a:off x="3555" y="2882"/>
              <a:ext cx="64" cy="6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90" name="Line 28"/>
            <p:cNvSpPr>
              <a:spLocks noChangeShapeType="1"/>
            </p:cNvSpPr>
            <p:nvPr/>
          </p:nvSpPr>
          <p:spPr bwMode="auto">
            <a:xfrm>
              <a:off x="3555" y="2808"/>
              <a:ext cx="331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91" name="Line 29"/>
            <p:cNvSpPr>
              <a:spLocks noChangeShapeType="1"/>
            </p:cNvSpPr>
            <p:nvPr/>
          </p:nvSpPr>
          <p:spPr bwMode="auto">
            <a:xfrm>
              <a:off x="4899" y="2808"/>
              <a:ext cx="73" cy="7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92" name="Line 30"/>
            <p:cNvSpPr>
              <a:spLocks noChangeShapeType="1"/>
            </p:cNvSpPr>
            <p:nvPr/>
          </p:nvSpPr>
          <p:spPr bwMode="auto">
            <a:xfrm flipV="1">
              <a:off x="4899" y="2882"/>
              <a:ext cx="73" cy="6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93" name="Line 31"/>
            <p:cNvSpPr>
              <a:spLocks noChangeShapeType="1"/>
            </p:cNvSpPr>
            <p:nvPr/>
          </p:nvSpPr>
          <p:spPr bwMode="auto">
            <a:xfrm>
              <a:off x="4899" y="2808"/>
              <a:ext cx="331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94" name="Rectangle 32"/>
            <p:cNvSpPr>
              <a:spLocks noChangeArrowheads="1"/>
            </p:cNvSpPr>
            <p:nvPr/>
          </p:nvSpPr>
          <p:spPr bwMode="auto">
            <a:xfrm>
              <a:off x="6347" y="2207"/>
              <a:ext cx="563" cy="587"/>
            </a:xfrm>
            <a:prstGeom prst="rect">
              <a:avLst/>
            </a:prstGeom>
            <a:solidFill>
              <a:srgbClr val="FFFF99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 b="0">
                <a:solidFill>
                  <a:schemeClr val="tx1"/>
                </a:solidFill>
              </a:endParaRPr>
            </a:p>
          </p:txBody>
        </p:sp>
        <p:sp>
          <p:nvSpPr>
            <p:cNvPr id="7195" name="Rectangle 33"/>
            <p:cNvSpPr>
              <a:spLocks noChangeArrowheads="1"/>
            </p:cNvSpPr>
            <p:nvPr/>
          </p:nvSpPr>
          <p:spPr bwMode="auto">
            <a:xfrm>
              <a:off x="6463" y="2417"/>
              <a:ext cx="35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en-US" sz="1400" b="0">
                  <a:solidFill>
                    <a:srgbClr val="000000"/>
                  </a:solidFill>
                  <a:latin typeface="Helvetica" panose="020B0604020202020204" pitchFamily="34" charset="0"/>
                </a:rPr>
                <a:t>CC n-1</a:t>
              </a:r>
              <a:endParaRPr lang="pt-BR" altLang="en-US" sz="1600" b="0">
                <a:solidFill>
                  <a:schemeClr val="tx1"/>
                </a:solidFill>
              </a:endParaRPr>
            </a:p>
          </p:txBody>
        </p:sp>
        <p:sp>
          <p:nvSpPr>
            <p:cNvPr id="7196" name="Freeform 34"/>
            <p:cNvSpPr>
              <a:spLocks/>
            </p:cNvSpPr>
            <p:nvPr/>
          </p:nvSpPr>
          <p:spPr bwMode="auto">
            <a:xfrm>
              <a:off x="7024" y="2845"/>
              <a:ext cx="111" cy="74"/>
            </a:xfrm>
            <a:custGeom>
              <a:avLst/>
              <a:gdLst>
                <a:gd name="T0" fmla="*/ 111 w 111"/>
                <a:gd name="T1" fmla="*/ 37 h 74"/>
                <a:gd name="T2" fmla="*/ 0 w 111"/>
                <a:gd name="T3" fmla="*/ 74 h 74"/>
                <a:gd name="T4" fmla="*/ 56 w 111"/>
                <a:gd name="T5" fmla="*/ 37 h 74"/>
                <a:gd name="T6" fmla="*/ 0 w 111"/>
                <a:gd name="T7" fmla="*/ 0 h 74"/>
                <a:gd name="T8" fmla="*/ 111 w 111"/>
                <a:gd name="T9" fmla="*/ 37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74"/>
                <a:gd name="T17" fmla="*/ 111 w 11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74">
                  <a:moveTo>
                    <a:pt x="111" y="37"/>
                  </a:moveTo>
                  <a:lnTo>
                    <a:pt x="0" y="74"/>
                  </a:lnTo>
                  <a:lnTo>
                    <a:pt x="56" y="37"/>
                  </a:lnTo>
                  <a:lnTo>
                    <a:pt x="0" y="0"/>
                  </a:lnTo>
                  <a:lnTo>
                    <a:pt x="111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97" name="Line 35"/>
            <p:cNvSpPr>
              <a:spLocks noChangeShapeType="1"/>
            </p:cNvSpPr>
            <p:nvPr/>
          </p:nvSpPr>
          <p:spPr bwMode="auto">
            <a:xfrm>
              <a:off x="6822" y="2882"/>
              <a:ext cx="25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98" name="Line 36"/>
            <p:cNvSpPr>
              <a:spLocks noChangeShapeType="1"/>
            </p:cNvSpPr>
            <p:nvPr/>
          </p:nvSpPr>
          <p:spPr bwMode="auto">
            <a:xfrm flipV="1">
              <a:off x="6822" y="2882"/>
              <a:ext cx="0" cy="21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99" name="Freeform 37"/>
            <p:cNvSpPr>
              <a:spLocks/>
            </p:cNvSpPr>
            <p:nvPr/>
          </p:nvSpPr>
          <p:spPr bwMode="auto">
            <a:xfrm>
              <a:off x="6242" y="2426"/>
              <a:ext cx="111" cy="84"/>
            </a:xfrm>
            <a:custGeom>
              <a:avLst/>
              <a:gdLst>
                <a:gd name="T0" fmla="*/ 111 w 111"/>
                <a:gd name="T1" fmla="*/ 47 h 84"/>
                <a:gd name="T2" fmla="*/ 0 w 111"/>
                <a:gd name="T3" fmla="*/ 84 h 84"/>
                <a:gd name="T4" fmla="*/ 55 w 111"/>
                <a:gd name="T5" fmla="*/ 47 h 84"/>
                <a:gd name="T6" fmla="*/ 0 w 111"/>
                <a:gd name="T7" fmla="*/ 0 h 84"/>
                <a:gd name="T8" fmla="*/ 111 w 111"/>
                <a:gd name="T9" fmla="*/ 47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84"/>
                <a:gd name="T17" fmla="*/ 111 w 111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84">
                  <a:moveTo>
                    <a:pt x="111" y="47"/>
                  </a:moveTo>
                  <a:lnTo>
                    <a:pt x="0" y="84"/>
                  </a:lnTo>
                  <a:lnTo>
                    <a:pt x="55" y="47"/>
                  </a:lnTo>
                  <a:lnTo>
                    <a:pt x="0" y="0"/>
                  </a:lnTo>
                  <a:lnTo>
                    <a:pt x="111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00" name="Line 38"/>
            <p:cNvSpPr>
              <a:spLocks noChangeShapeType="1"/>
            </p:cNvSpPr>
            <p:nvPr/>
          </p:nvSpPr>
          <p:spPr bwMode="auto">
            <a:xfrm flipH="1">
              <a:off x="6123" y="2473"/>
              <a:ext cx="174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01" name="Freeform 39"/>
            <p:cNvSpPr>
              <a:spLocks/>
            </p:cNvSpPr>
            <p:nvPr/>
          </p:nvSpPr>
          <p:spPr bwMode="auto">
            <a:xfrm>
              <a:off x="7034" y="2426"/>
              <a:ext cx="110" cy="84"/>
            </a:xfrm>
            <a:custGeom>
              <a:avLst/>
              <a:gdLst>
                <a:gd name="T0" fmla="*/ 110 w 110"/>
                <a:gd name="T1" fmla="*/ 47 h 84"/>
                <a:gd name="T2" fmla="*/ 0 w 110"/>
                <a:gd name="T3" fmla="*/ 84 h 84"/>
                <a:gd name="T4" fmla="*/ 55 w 110"/>
                <a:gd name="T5" fmla="*/ 47 h 84"/>
                <a:gd name="T6" fmla="*/ 0 w 110"/>
                <a:gd name="T7" fmla="*/ 0 h 84"/>
                <a:gd name="T8" fmla="*/ 110 w 110"/>
                <a:gd name="T9" fmla="*/ 47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84"/>
                <a:gd name="T17" fmla="*/ 110 w 11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84">
                  <a:moveTo>
                    <a:pt x="110" y="47"/>
                  </a:moveTo>
                  <a:lnTo>
                    <a:pt x="0" y="84"/>
                  </a:lnTo>
                  <a:lnTo>
                    <a:pt x="55" y="47"/>
                  </a:lnTo>
                  <a:lnTo>
                    <a:pt x="0" y="0"/>
                  </a:lnTo>
                  <a:lnTo>
                    <a:pt x="11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02" name="Line 40"/>
            <p:cNvSpPr>
              <a:spLocks noChangeShapeType="1"/>
            </p:cNvSpPr>
            <p:nvPr/>
          </p:nvSpPr>
          <p:spPr bwMode="auto">
            <a:xfrm>
              <a:off x="6914" y="2473"/>
              <a:ext cx="17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03" name="Freeform 41"/>
            <p:cNvSpPr>
              <a:spLocks/>
            </p:cNvSpPr>
            <p:nvPr/>
          </p:nvSpPr>
          <p:spPr bwMode="auto">
            <a:xfrm>
              <a:off x="7807" y="2426"/>
              <a:ext cx="110" cy="84"/>
            </a:xfrm>
            <a:custGeom>
              <a:avLst/>
              <a:gdLst>
                <a:gd name="T0" fmla="*/ 110 w 110"/>
                <a:gd name="T1" fmla="*/ 47 h 84"/>
                <a:gd name="T2" fmla="*/ 0 w 110"/>
                <a:gd name="T3" fmla="*/ 84 h 84"/>
                <a:gd name="T4" fmla="*/ 55 w 110"/>
                <a:gd name="T5" fmla="*/ 47 h 84"/>
                <a:gd name="T6" fmla="*/ 0 w 110"/>
                <a:gd name="T7" fmla="*/ 0 h 84"/>
                <a:gd name="T8" fmla="*/ 110 w 110"/>
                <a:gd name="T9" fmla="*/ 47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84"/>
                <a:gd name="T17" fmla="*/ 110 w 11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84">
                  <a:moveTo>
                    <a:pt x="110" y="47"/>
                  </a:moveTo>
                  <a:lnTo>
                    <a:pt x="0" y="84"/>
                  </a:lnTo>
                  <a:lnTo>
                    <a:pt x="55" y="47"/>
                  </a:lnTo>
                  <a:lnTo>
                    <a:pt x="0" y="0"/>
                  </a:lnTo>
                  <a:lnTo>
                    <a:pt x="11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04" name="Line 42"/>
            <p:cNvSpPr>
              <a:spLocks noChangeShapeType="1"/>
            </p:cNvSpPr>
            <p:nvPr/>
          </p:nvSpPr>
          <p:spPr bwMode="auto">
            <a:xfrm>
              <a:off x="7475" y="2473"/>
              <a:ext cx="387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7205" name="Group 46"/>
            <p:cNvGrpSpPr>
              <a:grpSpLocks/>
            </p:cNvGrpSpPr>
            <p:nvPr/>
          </p:nvGrpSpPr>
          <p:grpSpPr bwMode="auto">
            <a:xfrm>
              <a:off x="5418" y="2458"/>
              <a:ext cx="222" cy="39"/>
              <a:chOff x="2747" y="2578"/>
              <a:chExt cx="222" cy="39"/>
            </a:xfrm>
          </p:grpSpPr>
          <p:sp>
            <p:nvSpPr>
              <p:cNvPr id="7237" name="Oval 43"/>
              <p:cNvSpPr>
                <a:spLocks noChangeArrowheads="1"/>
              </p:cNvSpPr>
              <p:nvPr/>
            </p:nvSpPr>
            <p:spPr bwMode="auto">
              <a:xfrm>
                <a:off x="2747" y="2578"/>
                <a:ext cx="38" cy="39"/>
              </a:xfrm>
              <a:prstGeom prst="ellipse">
                <a:avLst/>
              </a:prstGeom>
              <a:solidFill>
                <a:srgbClr val="000000"/>
              </a:solid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38" name="Oval 44"/>
              <p:cNvSpPr>
                <a:spLocks noChangeArrowheads="1"/>
              </p:cNvSpPr>
              <p:nvPr/>
            </p:nvSpPr>
            <p:spPr bwMode="auto">
              <a:xfrm>
                <a:off x="2839" y="2578"/>
                <a:ext cx="38" cy="39"/>
              </a:xfrm>
              <a:prstGeom prst="ellipse">
                <a:avLst/>
              </a:prstGeom>
              <a:solidFill>
                <a:srgbClr val="000000"/>
              </a:solid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39" name="Oval 45"/>
              <p:cNvSpPr>
                <a:spLocks noChangeArrowheads="1"/>
              </p:cNvSpPr>
              <p:nvPr/>
            </p:nvSpPr>
            <p:spPr bwMode="auto">
              <a:xfrm>
                <a:off x="2931" y="2578"/>
                <a:ext cx="38" cy="39"/>
              </a:xfrm>
              <a:prstGeom prst="ellipse">
                <a:avLst/>
              </a:prstGeom>
              <a:solidFill>
                <a:srgbClr val="000000"/>
              </a:solid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rgbClr val="0000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 b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206" name="Rectangle 47"/>
            <p:cNvSpPr>
              <a:spLocks noChangeArrowheads="1"/>
            </p:cNvSpPr>
            <p:nvPr/>
          </p:nvSpPr>
          <p:spPr bwMode="auto">
            <a:xfrm>
              <a:off x="4111" y="2207"/>
              <a:ext cx="563" cy="587"/>
            </a:xfrm>
            <a:prstGeom prst="rect">
              <a:avLst/>
            </a:prstGeom>
            <a:solidFill>
              <a:srgbClr val="FFFF99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 b="0">
                <a:solidFill>
                  <a:schemeClr val="tx1"/>
                </a:solidFill>
              </a:endParaRPr>
            </a:p>
          </p:txBody>
        </p:sp>
        <p:sp>
          <p:nvSpPr>
            <p:cNvPr id="7207" name="Rectangle 48"/>
            <p:cNvSpPr>
              <a:spLocks noChangeArrowheads="1"/>
            </p:cNvSpPr>
            <p:nvPr/>
          </p:nvSpPr>
          <p:spPr bwMode="auto">
            <a:xfrm>
              <a:off x="4273" y="2417"/>
              <a:ext cx="25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en-US" sz="1400" b="0">
                  <a:solidFill>
                    <a:srgbClr val="000000"/>
                  </a:solidFill>
                  <a:latin typeface="Helvetica" panose="020B0604020202020204" pitchFamily="34" charset="0"/>
                </a:rPr>
                <a:t>CC 1</a:t>
              </a:r>
              <a:endParaRPr lang="pt-BR" altLang="en-US" sz="1600" b="0">
                <a:solidFill>
                  <a:schemeClr val="tx1"/>
                </a:solidFill>
              </a:endParaRPr>
            </a:p>
          </p:txBody>
        </p:sp>
        <p:sp>
          <p:nvSpPr>
            <p:cNvPr id="7208" name="Freeform 49"/>
            <p:cNvSpPr>
              <a:spLocks/>
            </p:cNvSpPr>
            <p:nvPr/>
          </p:nvSpPr>
          <p:spPr bwMode="auto">
            <a:xfrm>
              <a:off x="4797" y="2845"/>
              <a:ext cx="111" cy="74"/>
            </a:xfrm>
            <a:custGeom>
              <a:avLst/>
              <a:gdLst>
                <a:gd name="T0" fmla="*/ 111 w 111"/>
                <a:gd name="T1" fmla="*/ 37 h 74"/>
                <a:gd name="T2" fmla="*/ 0 w 111"/>
                <a:gd name="T3" fmla="*/ 74 h 74"/>
                <a:gd name="T4" fmla="*/ 56 w 111"/>
                <a:gd name="T5" fmla="*/ 37 h 74"/>
                <a:gd name="T6" fmla="*/ 0 w 111"/>
                <a:gd name="T7" fmla="*/ 0 h 74"/>
                <a:gd name="T8" fmla="*/ 111 w 111"/>
                <a:gd name="T9" fmla="*/ 37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74"/>
                <a:gd name="T17" fmla="*/ 111 w 11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74">
                  <a:moveTo>
                    <a:pt x="111" y="37"/>
                  </a:moveTo>
                  <a:lnTo>
                    <a:pt x="0" y="74"/>
                  </a:lnTo>
                  <a:lnTo>
                    <a:pt x="56" y="37"/>
                  </a:lnTo>
                  <a:lnTo>
                    <a:pt x="0" y="0"/>
                  </a:lnTo>
                  <a:lnTo>
                    <a:pt x="111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09" name="Line 50"/>
            <p:cNvSpPr>
              <a:spLocks noChangeShapeType="1"/>
            </p:cNvSpPr>
            <p:nvPr/>
          </p:nvSpPr>
          <p:spPr bwMode="auto">
            <a:xfrm>
              <a:off x="4586" y="2882"/>
              <a:ext cx="267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10" name="Oval 51"/>
            <p:cNvSpPr>
              <a:spLocks noChangeArrowheads="1"/>
            </p:cNvSpPr>
            <p:nvPr/>
          </p:nvSpPr>
          <p:spPr bwMode="auto">
            <a:xfrm>
              <a:off x="3412" y="2868"/>
              <a:ext cx="38" cy="38"/>
            </a:xfrm>
            <a:prstGeom prst="ellipse">
              <a:avLst/>
            </a:pr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 b="0">
                <a:solidFill>
                  <a:schemeClr val="tx1"/>
                </a:solidFill>
              </a:endParaRPr>
            </a:p>
          </p:txBody>
        </p:sp>
        <p:sp>
          <p:nvSpPr>
            <p:cNvPr id="7211" name="Line 52"/>
            <p:cNvSpPr>
              <a:spLocks noChangeShapeType="1"/>
            </p:cNvSpPr>
            <p:nvPr/>
          </p:nvSpPr>
          <p:spPr bwMode="auto">
            <a:xfrm>
              <a:off x="3426" y="2882"/>
              <a:ext cx="0" cy="21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12" name="Line 53"/>
            <p:cNvSpPr>
              <a:spLocks noChangeShapeType="1"/>
            </p:cNvSpPr>
            <p:nvPr/>
          </p:nvSpPr>
          <p:spPr bwMode="auto">
            <a:xfrm>
              <a:off x="3426" y="3096"/>
              <a:ext cx="3387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13" name="Line 54"/>
            <p:cNvSpPr>
              <a:spLocks noChangeShapeType="1"/>
            </p:cNvSpPr>
            <p:nvPr/>
          </p:nvSpPr>
          <p:spPr bwMode="auto">
            <a:xfrm flipV="1">
              <a:off x="4586" y="2882"/>
              <a:ext cx="0" cy="21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14" name="Oval 55"/>
            <p:cNvSpPr>
              <a:spLocks noChangeArrowheads="1"/>
            </p:cNvSpPr>
            <p:nvPr/>
          </p:nvSpPr>
          <p:spPr bwMode="auto">
            <a:xfrm>
              <a:off x="4571" y="3081"/>
              <a:ext cx="38" cy="39"/>
            </a:xfrm>
            <a:prstGeom prst="ellipse">
              <a:avLst/>
            </a:pr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 b="0">
                <a:solidFill>
                  <a:schemeClr val="tx1"/>
                </a:solidFill>
              </a:endParaRPr>
            </a:p>
          </p:txBody>
        </p:sp>
        <p:sp>
          <p:nvSpPr>
            <p:cNvPr id="7215" name="Freeform 56"/>
            <p:cNvSpPr>
              <a:spLocks/>
            </p:cNvSpPr>
            <p:nvPr/>
          </p:nvSpPr>
          <p:spPr bwMode="auto">
            <a:xfrm>
              <a:off x="4006" y="2426"/>
              <a:ext cx="110" cy="84"/>
            </a:xfrm>
            <a:custGeom>
              <a:avLst/>
              <a:gdLst>
                <a:gd name="T0" fmla="*/ 110 w 110"/>
                <a:gd name="T1" fmla="*/ 47 h 84"/>
                <a:gd name="T2" fmla="*/ 0 w 110"/>
                <a:gd name="T3" fmla="*/ 84 h 84"/>
                <a:gd name="T4" fmla="*/ 55 w 110"/>
                <a:gd name="T5" fmla="*/ 47 h 84"/>
                <a:gd name="T6" fmla="*/ 0 w 110"/>
                <a:gd name="T7" fmla="*/ 0 h 84"/>
                <a:gd name="T8" fmla="*/ 110 w 110"/>
                <a:gd name="T9" fmla="*/ 47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84"/>
                <a:gd name="T17" fmla="*/ 110 w 11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84">
                  <a:moveTo>
                    <a:pt x="110" y="47"/>
                  </a:moveTo>
                  <a:lnTo>
                    <a:pt x="0" y="84"/>
                  </a:lnTo>
                  <a:lnTo>
                    <a:pt x="55" y="47"/>
                  </a:lnTo>
                  <a:lnTo>
                    <a:pt x="0" y="0"/>
                  </a:lnTo>
                  <a:lnTo>
                    <a:pt x="11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16" name="Line 57"/>
            <p:cNvSpPr>
              <a:spLocks noChangeShapeType="1"/>
            </p:cNvSpPr>
            <p:nvPr/>
          </p:nvSpPr>
          <p:spPr bwMode="auto">
            <a:xfrm>
              <a:off x="3886" y="2473"/>
              <a:ext cx="17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17" name="Freeform 58"/>
            <p:cNvSpPr>
              <a:spLocks/>
            </p:cNvSpPr>
            <p:nvPr/>
          </p:nvSpPr>
          <p:spPr bwMode="auto">
            <a:xfrm>
              <a:off x="4797" y="2426"/>
              <a:ext cx="111" cy="84"/>
            </a:xfrm>
            <a:custGeom>
              <a:avLst/>
              <a:gdLst>
                <a:gd name="T0" fmla="*/ 111 w 111"/>
                <a:gd name="T1" fmla="*/ 47 h 84"/>
                <a:gd name="T2" fmla="*/ 0 w 111"/>
                <a:gd name="T3" fmla="*/ 84 h 84"/>
                <a:gd name="T4" fmla="*/ 56 w 111"/>
                <a:gd name="T5" fmla="*/ 47 h 84"/>
                <a:gd name="T6" fmla="*/ 0 w 111"/>
                <a:gd name="T7" fmla="*/ 0 h 84"/>
                <a:gd name="T8" fmla="*/ 111 w 111"/>
                <a:gd name="T9" fmla="*/ 47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84"/>
                <a:gd name="T17" fmla="*/ 111 w 111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84">
                  <a:moveTo>
                    <a:pt x="111" y="47"/>
                  </a:moveTo>
                  <a:lnTo>
                    <a:pt x="0" y="84"/>
                  </a:lnTo>
                  <a:lnTo>
                    <a:pt x="56" y="47"/>
                  </a:lnTo>
                  <a:lnTo>
                    <a:pt x="0" y="0"/>
                  </a:lnTo>
                  <a:lnTo>
                    <a:pt x="111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18" name="Line 59"/>
            <p:cNvSpPr>
              <a:spLocks noChangeShapeType="1"/>
            </p:cNvSpPr>
            <p:nvPr/>
          </p:nvSpPr>
          <p:spPr bwMode="auto">
            <a:xfrm>
              <a:off x="4678" y="2473"/>
              <a:ext cx="17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19" name="Freeform 60"/>
            <p:cNvSpPr>
              <a:spLocks/>
            </p:cNvSpPr>
            <p:nvPr/>
          </p:nvSpPr>
          <p:spPr bwMode="auto">
            <a:xfrm>
              <a:off x="5258" y="2426"/>
              <a:ext cx="110" cy="84"/>
            </a:xfrm>
            <a:custGeom>
              <a:avLst/>
              <a:gdLst>
                <a:gd name="T0" fmla="*/ 110 w 110"/>
                <a:gd name="T1" fmla="*/ 47 h 84"/>
                <a:gd name="T2" fmla="*/ 0 w 110"/>
                <a:gd name="T3" fmla="*/ 84 h 84"/>
                <a:gd name="T4" fmla="*/ 55 w 110"/>
                <a:gd name="T5" fmla="*/ 47 h 84"/>
                <a:gd name="T6" fmla="*/ 0 w 110"/>
                <a:gd name="T7" fmla="*/ 0 h 84"/>
                <a:gd name="T8" fmla="*/ 110 w 110"/>
                <a:gd name="T9" fmla="*/ 47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84"/>
                <a:gd name="T17" fmla="*/ 110 w 11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84">
                  <a:moveTo>
                    <a:pt x="110" y="47"/>
                  </a:moveTo>
                  <a:lnTo>
                    <a:pt x="0" y="84"/>
                  </a:lnTo>
                  <a:lnTo>
                    <a:pt x="55" y="47"/>
                  </a:lnTo>
                  <a:lnTo>
                    <a:pt x="0" y="0"/>
                  </a:lnTo>
                  <a:lnTo>
                    <a:pt x="11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20" name="Line 61"/>
            <p:cNvSpPr>
              <a:spLocks noChangeShapeType="1"/>
            </p:cNvSpPr>
            <p:nvPr/>
          </p:nvSpPr>
          <p:spPr bwMode="auto">
            <a:xfrm>
              <a:off x="5239" y="2473"/>
              <a:ext cx="74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21" name="Rectangle 62"/>
            <p:cNvSpPr>
              <a:spLocks noChangeArrowheads="1"/>
            </p:cNvSpPr>
            <p:nvPr/>
          </p:nvSpPr>
          <p:spPr bwMode="auto">
            <a:xfrm>
              <a:off x="3445" y="3105"/>
              <a:ext cx="37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en-US" sz="1400" b="0">
                  <a:solidFill>
                    <a:srgbClr val="000000"/>
                  </a:solidFill>
                  <a:latin typeface="Helvetica" panose="020B0604020202020204" pitchFamily="34" charset="0"/>
                </a:rPr>
                <a:t>Relógio</a:t>
              </a:r>
              <a:endParaRPr lang="pt-BR" altLang="en-US" sz="1600" b="0">
                <a:solidFill>
                  <a:schemeClr val="tx1"/>
                </a:solidFill>
              </a:endParaRPr>
            </a:p>
          </p:txBody>
        </p:sp>
        <p:sp>
          <p:nvSpPr>
            <p:cNvPr id="7222" name="Rectangle 63"/>
            <p:cNvSpPr>
              <a:spLocks noChangeArrowheads="1"/>
            </p:cNvSpPr>
            <p:nvPr/>
          </p:nvSpPr>
          <p:spPr bwMode="auto">
            <a:xfrm>
              <a:off x="3435" y="2724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en-US" sz="1400" b="0">
                  <a:solidFill>
                    <a:srgbClr val="000000"/>
                  </a:solidFill>
                  <a:latin typeface="Helvetica" panose="020B0604020202020204" pitchFamily="34" charset="0"/>
                </a:rPr>
                <a:t>A</a:t>
              </a:r>
              <a:endParaRPr lang="pt-BR" altLang="en-US" sz="1600" b="0">
                <a:solidFill>
                  <a:schemeClr val="tx1"/>
                </a:solidFill>
              </a:endParaRPr>
            </a:p>
          </p:txBody>
        </p:sp>
        <p:sp>
          <p:nvSpPr>
            <p:cNvPr id="7223" name="Rectangle 64"/>
            <p:cNvSpPr>
              <a:spLocks noChangeArrowheads="1"/>
            </p:cNvSpPr>
            <p:nvPr/>
          </p:nvSpPr>
          <p:spPr bwMode="auto">
            <a:xfrm rot="-5400000">
              <a:off x="3577" y="2422"/>
              <a:ext cx="2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en-US" sz="1400" b="0">
                  <a:solidFill>
                    <a:srgbClr val="000000"/>
                  </a:solidFill>
                  <a:latin typeface="Helvetica" panose="020B0604020202020204" pitchFamily="34" charset="0"/>
                </a:rPr>
                <a:t>Reg1</a:t>
              </a:r>
              <a:endParaRPr lang="pt-BR" altLang="en-US" sz="1600" b="0">
                <a:solidFill>
                  <a:schemeClr val="tx1"/>
                </a:solidFill>
              </a:endParaRPr>
            </a:p>
          </p:txBody>
        </p:sp>
        <p:sp>
          <p:nvSpPr>
            <p:cNvPr id="7224" name="Rectangle 65"/>
            <p:cNvSpPr>
              <a:spLocks noChangeArrowheads="1"/>
            </p:cNvSpPr>
            <p:nvPr/>
          </p:nvSpPr>
          <p:spPr bwMode="auto">
            <a:xfrm rot="-5400000">
              <a:off x="4914" y="2420"/>
              <a:ext cx="2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en-US" sz="1400" b="0">
                  <a:solidFill>
                    <a:srgbClr val="000000"/>
                  </a:solidFill>
                  <a:latin typeface="Helvetica" panose="020B0604020202020204" pitchFamily="34" charset="0"/>
                </a:rPr>
                <a:t>Reg2</a:t>
              </a:r>
              <a:endParaRPr lang="pt-BR" altLang="en-US" sz="1600" b="0">
                <a:solidFill>
                  <a:schemeClr val="tx1"/>
                </a:solidFill>
              </a:endParaRPr>
            </a:p>
          </p:txBody>
        </p:sp>
        <p:sp>
          <p:nvSpPr>
            <p:cNvPr id="7225" name="Rectangle 66"/>
            <p:cNvSpPr>
              <a:spLocks noChangeArrowheads="1"/>
            </p:cNvSpPr>
            <p:nvPr/>
          </p:nvSpPr>
          <p:spPr bwMode="auto">
            <a:xfrm rot="-5400000">
              <a:off x="5742" y="2419"/>
              <a:ext cx="39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en-US" sz="1400" b="0">
                  <a:solidFill>
                    <a:srgbClr val="000000"/>
                  </a:solidFill>
                  <a:latin typeface="Helvetica" panose="020B0604020202020204" pitchFamily="34" charset="0"/>
                </a:rPr>
                <a:t>Reg n-1</a:t>
              </a:r>
              <a:endParaRPr lang="pt-BR" altLang="en-US" sz="1600" b="0">
                <a:solidFill>
                  <a:schemeClr val="tx1"/>
                </a:solidFill>
              </a:endParaRPr>
            </a:p>
          </p:txBody>
        </p:sp>
        <p:sp>
          <p:nvSpPr>
            <p:cNvPr id="7226" name="Rectangle 67"/>
            <p:cNvSpPr>
              <a:spLocks noChangeArrowheads="1"/>
            </p:cNvSpPr>
            <p:nvPr/>
          </p:nvSpPr>
          <p:spPr bwMode="auto">
            <a:xfrm rot="-5400000">
              <a:off x="7144" y="2424"/>
              <a:ext cx="29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en-US" sz="1400" b="0">
                  <a:solidFill>
                    <a:srgbClr val="000000"/>
                  </a:solidFill>
                  <a:latin typeface="Helvetica" panose="020B0604020202020204" pitchFamily="34" charset="0"/>
                </a:rPr>
                <a:t>Reg n</a:t>
              </a:r>
              <a:endParaRPr lang="pt-BR" altLang="en-US" sz="1600" b="0">
                <a:solidFill>
                  <a:schemeClr val="tx1"/>
                </a:solidFill>
              </a:endParaRPr>
            </a:p>
          </p:txBody>
        </p:sp>
        <p:sp>
          <p:nvSpPr>
            <p:cNvPr id="7227" name="Rectangle 68"/>
            <p:cNvSpPr>
              <a:spLocks noChangeArrowheads="1"/>
            </p:cNvSpPr>
            <p:nvPr/>
          </p:nvSpPr>
          <p:spPr bwMode="auto">
            <a:xfrm>
              <a:off x="2881" y="2491"/>
              <a:ext cx="44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en-US" sz="1400" b="0">
                  <a:solidFill>
                    <a:srgbClr val="000000"/>
                  </a:solidFill>
                  <a:latin typeface="Helvetica" panose="020B0604020202020204" pitchFamily="34" charset="0"/>
                </a:rPr>
                <a:t>Entradas</a:t>
              </a:r>
              <a:endParaRPr lang="pt-BR" altLang="en-US" sz="1600" b="0">
                <a:solidFill>
                  <a:schemeClr val="tx1"/>
                </a:solidFill>
              </a:endParaRPr>
            </a:p>
          </p:txBody>
        </p:sp>
        <p:sp>
          <p:nvSpPr>
            <p:cNvPr id="7228" name="Rectangle 69"/>
            <p:cNvSpPr>
              <a:spLocks noChangeArrowheads="1"/>
            </p:cNvSpPr>
            <p:nvPr/>
          </p:nvSpPr>
          <p:spPr bwMode="auto">
            <a:xfrm>
              <a:off x="7728" y="2491"/>
              <a:ext cx="34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en-US" sz="1400" b="0">
                  <a:solidFill>
                    <a:srgbClr val="000000"/>
                  </a:solidFill>
                  <a:latin typeface="Helvetica" panose="020B0604020202020204" pitchFamily="34" charset="0"/>
                </a:rPr>
                <a:t>Saídas</a:t>
              </a:r>
              <a:endParaRPr lang="pt-BR" altLang="en-US" sz="1600" b="0">
                <a:solidFill>
                  <a:schemeClr val="tx1"/>
                </a:solidFill>
              </a:endParaRPr>
            </a:p>
          </p:txBody>
        </p:sp>
        <p:sp>
          <p:nvSpPr>
            <p:cNvPr id="7229" name="Freeform 70"/>
            <p:cNvSpPr>
              <a:spLocks/>
            </p:cNvSpPr>
            <p:nvPr/>
          </p:nvSpPr>
          <p:spPr bwMode="auto">
            <a:xfrm>
              <a:off x="5699" y="2426"/>
              <a:ext cx="111" cy="84"/>
            </a:xfrm>
            <a:custGeom>
              <a:avLst/>
              <a:gdLst>
                <a:gd name="T0" fmla="*/ 111 w 111"/>
                <a:gd name="T1" fmla="*/ 47 h 84"/>
                <a:gd name="T2" fmla="*/ 0 w 111"/>
                <a:gd name="T3" fmla="*/ 84 h 84"/>
                <a:gd name="T4" fmla="*/ 55 w 111"/>
                <a:gd name="T5" fmla="*/ 47 h 84"/>
                <a:gd name="T6" fmla="*/ 0 w 111"/>
                <a:gd name="T7" fmla="*/ 0 h 84"/>
                <a:gd name="T8" fmla="*/ 111 w 111"/>
                <a:gd name="T9" fmla="*/ 47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84"/>
                <a:gd name="T17" fmla="*/ 111 w 111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84">
                  <a:moveTo>
                    <a:pt x="111" y="47"/>
                  </a:moveTo>
                  <a:lnTo>
                    <a:pt x="0" y="84"/>
                  </a:lnTo>
                  <a:lnTo>
                    <a:pt x="55" y="47"/>
                  </a:lnTo>
                  <a:lnTo>
                    <a:pt x="0" y="0"/>
                  </a:lnTo>
                  <a:lnTo>
                    <a:pt x="111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30" name="Line 71"/>
            <p:cNvSpPr>
              <a:spLocks noChangeShapeType="1"/>
            </p:cNvSpPr>
            <p:nvPr/>
          </p:nvSpPr>
          <p:spPr bwMode="auto">
            <a:xfrm>
              <a:off x="5681" y="2473"/>
              <a:ext cx="73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31" name="Freeform 92"/>
            <p:cNvSpPr>
              <a:spLocks/>
            </p:cNvSpPr>
            <p:nvPr/>
          </p:nvSpPr>
          <p:spPr bwMode="auto">
            <a:xfrm>
              <a:off x="5690" y="2845"/>
              <a:ext cx="110" cy="74"/>
            </a:xfrm>
            <a:custGeom>
              <a:avLst/>
              <a:gdLst>
                <a:gd name="T0" fmla="*/ 110 w 110"/>
                <a:gd name="T1" fmla="*/ 37 h 74"/>
                <a:gd name="T2" fmla="*/ 0 w 110"/>
                <a:gd name="T3" fmla="*/ 74 h 74"/>
                <a:gd name="T4" fmla="*/ 55 w 110"/>
                <a:gd name="T5" fmla="*/ 37 h 74"/>
                <a:gd name="T6" fmla="*/ 0 w 110"/>
                <a:gd name="T7" fmla="*/ 0 h 74"/>
                <a:gd name="T8" fmla="*/ 110 w 110"/>
                <a:gd name="T9" fmla="*/ 37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74"/>
                <a:gd name="T17" fmla="*/ 110 w 110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74">
                  <a:moveTo>
                    <a:pt x="110" y="37"/>
                  </a:moveTo>
                  <a:lnTo>
                    <a:pt x="0" y="74"/>
                  </a:lnTo>
                  <a:lnTo>
                    <a:pt x="55" y="37"/>
                  </a:lnTo>
                  <a:lnTo>
                    <a:pt x="0" y="0"/>
                  </a:lnTo>
                  <a:lnTo>
                    <a:pt x="11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32" name="Line 93"/>
            <p:cNvSpPr>
              <a:spLocks noChangeShapeType="1"/>
            </p:cNvSpPr>
            <p:nvPr/>
          </p:nvSpPr>
          <p:spPr bwMode="auto">
            <a:xfrm>
              <a:off x="5478" y="2882"/>
              <a:ext cx="267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33" name="Line 94"/>
            <p:cNvSpPr>
              <a:spLocks noChangeShapeType="1"/>
            </p:cNvSpPr>
            <p:nvPr/>
          </p:nvSpPr>
          <p:spPr bwMode="auto">
            <a:xfrm flipV="1">
              <a:off x="5478" y="2882"/>
              <a:ext cx="0" cy="21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34" name="Oval 95"/>
            <p:cNvSpPr>
              <a:spLocks noChangeArrowheads="1"/>
            </p:cNvSpPr>
            <p:nvPr/>
          </p:nvSpPr>
          <p:spPr bwMode="auto">
            <a:xfrm>
              <a:off x="5464" y="3081"/>
              <a:ext cx="38" cy="39"/>
            </a:xfrm>
            <a:prstGeom prst="ellipse">
              <a:avLst/>
            </a:pr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 b="0">
                <a:solidFill>
                  <a:schemeClr val="tx1"/>
                </a:solidFill>
              </a:endParaRPr>
            </a:p>
          </p:txBody>
        </p:sp>
        <p:sp>
          <p:nvSpPr>
            <p:cNvPr id="7235" name="Rectangle 97"/>
            <p:cNvSpPr>
              <a:spLocks noChangeArrowheads="1"/>
            </p:cNvSpPr>
            <p:nvPr/>
          </p:nvSpPr>
          <p:spPr bwMode="auto">
            <a:xfrm>
              <a:off x="4145" y="1949"/>
              <a:ext cx="4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en-US" sz="1400">
                  <a:solidFill>
                    <a:srgbClr val="000000"/>
                  </a:solidFill>
                  <a:latin typeface="Helvetica" panose="020B0604020202020204" pitchFamily="34" charset="0"/>
                </a:rPr>
                <a:t>Estágio 1</a:t>
              </a:r>
              <a:endParaRPr lang="pt-BR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7236" name="Rectangle 98"/>
            <p:cNvSpPr>
              <a:spLocks noChangeArrowheads="1"/>
            </p:cNvSpPr>
            <p:nvPr/>
          </p:nvSpPr>
          <p:spPr bwMode="auto">
            <a:xfrm>
              <a:off x="6367" y="1949"/>
              <a:ext cx="6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en-US" sz="1400">
                  <a:solidFill>
                    <a:srgbClr val="000000"/>
                  </a:solidFill>
                  <a:latin typeface="Helvetica" panose="020B0604020202020204" pitchFamily="34" charset="0"/>
                </a:rPr>
                <a:t>Estágio n-1</a:t>
              </a:r>
              <a:endParaRPr lang="pt-BR" altLang="en-US" sz="16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8A32A63-1082-467F-91D6-06A6004332D0}" type="slidenum">
              <a:rPr lang="pt-BR" altLang="en-US"/>
              <a:pPr>
                <a:defRPr/>
              </a:pPr>
              <a:t>20</a:t>
            </a:fld>
            <a:endParaRPr lang="pt-BR" alt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en-US" dirty="0"/>
              <a:t>Quinto Estágio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08050"/>
            <a:ext cx="8569325" cy="1225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en-US" sz="2000" dirty="0"/>
              <a:t>Instrução JAL (Jump </a:t>
            </a:r>
            <a:r>
              <a:rPr lang="pt-BR" altLang="en-US" sz="2000" dirty="0" err="1"/>
              <a:t>and</a:t>
            </a:r>
            <a:r>
              <a:rPr lang="pt-BR" altLang="en-US" sz="2000" dirty="0"/>
              <a:t> Link)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en-US" sz="1800" dirty="0"/>
              <a:t>O PC recebe o endereço da rotina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en-US" sz="1800" dirty="0"/>
              <a:t>O registrador $RA (endereço “11111” recebe o NPC (PC+4, o endereço de retorno da </a:t>
            </a:r>
            <a:r>
              <a:rPr lang="pt-BR" altLang="en-US" sz="1800" dirty="0" err="1"/>
              <a:t>subrotina</a:t>
            </a:r>
            <a:r>
              <a:rPr lang="pt-BR" altLang="en-US" sz="1800" dirty="0"/>
              <a:t>)</a:t>
            </a:r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1835150" y="6021388"/>
            <a:ext cx="36471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 b="0" dirty="0">
                <a:solidFill>
                  <a:schemeClr val="tx1"/>
                </a:solidFill>
              </a:rPr>
              <a:t>ENDEREÇO 31 (registrador $RA)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0823E8D-7ED4-B65F-1EDF-25992E976B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626" t="8676" r="20068" b="31720"/>
          <a:stretch/>
        </p:blipFill>
        <p:spPr>
          <a:xfrm>
            <a:off x="-180528" y="2133600"/>
            <a:ext cx="8280598" cy="3116833"/>
          </a:xfrm>
          <a:prstGeom prst="rect">
            <a:avLst/>
          </a:prstGeom>
        </p:spPr>
      </p:pic>
      <p:sp>
        <p:nvSpPr>
          <p:cNvPr id="39941" name="Line 6"/>
          <p:cNvSpPr>
            <a:spLocks noChangeShapeType="1"/>
          </p:cNvSpPr>
          <p:nvPr/>
        </p:nvSpPr>
        <p:spPr bwMode="auto">
          <a:xfrm flipV="1">
            <a:off x="3203575" y="3212975"/>
            <a:ext cx="1584449" cy="2879849"/>
          </a:xfrm>
          <a:prstGeom prst="line">
            <a:avLst/>
          </a:prstGeom>
          <a:noFill/>
          <a:ln w="28575">
            <a:solidFill>
              <a:srgbClr val="800000">
                <a:alpha val="47000"/>
              </a:srgb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2ACEEE69-29E4-F978-8337-9FF55EFBA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1509889"/>
            <a:ext cx="6852203" cy="4364924"/>
          </a:xfrm>
          <a:prstGeom prst="rect">
            <a:avLst/>
          </a:prstGeom>
        </p:spPr>
      </p:pic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88125" y="6337126"/>
            <a:ext cx="2133600" cy="476250"/>
          </a:xfrm>
          <a:ln/>
        </p:spPr>
        <p:txBody>
          <a:bodyPr/>
          <a:lstStyle/>
          <a:p>
            <a:pPr>
              <a:defRPr/>
            </a:pPr>
            <a:fld id="{6AD79561-B0DA-49C0-83F7-D9FE023885FD}" type="slidenum">
              <a:rPr lang="pt-BR" altLang="en-US"/>
              <a:pPr>
                <a:defRPr/>
              </a:pPr>
              <a:t>21</a:t>
            </a:fld>
            <a:endParaRPr lang="pt-BR" altLang="en-US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en-US" dirty="0"/>
              <a:t>Quinto Estágio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765175"/>
            <a:ext cx="4464620" cy="34594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en-US" sz="1400" dirty="0"/>
              <a:t>Alguns dos multiplexadores do quinto estágio</a:t>
            </a:r>
          </a:p>
          <a:p>
            <a:pPr eaLnBrk="1" hangingPunct="1">
              <a:lnSpc>
                <a:spcPct val="80000"/>
              </a:lnSpc>
            </a:pPr>
            <a:endParaRPr lang="pt-BR" altLang="en-US" sz="1400" dirty="0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4967288" y="871364"/>
            <a:ext cx="37496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050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050" dirty="0" err="1">
                <a:solidFill>
                  <a:srgbClr val="000066"/>
                </a:solidFill>
                <a:latin typeface="Courier New" panose="02070309020205020404" pitchFamily="49" charset="0"/>
              </a:rPr>
              <a:t>result</a:t>
            </a:r>
            <a:r>
              <a:rPr lang="pt-BR" altLang="en-US" sz="1050" dirty="0">
                <a:solidFill>
                  <a:srgbClr val="000066"/>
                </a:solidFill>
                <a:latin typeface="Courier New" panose="02070309020205020404" pitchFamily="49" charset="0"/>
              </a:rPr>
              <a:t> &lt;= MDR </a:t>
            </a:r>
            <a:r>
              <a:rPr lang="pt-BR" altLang="en-US" sz="1050" dirty="0" err="1">
                <a:solidFill>
                  <a:srgbClr val="000066"/>
                </a:solidFill>
                <a:latin typeface="Courier New" panose="02070309020205020404" pitchFamily="49" charset="0"/>
              </a:rPr>
              <a:t>when</a:t>
            </a:r>
            <a:r>
              <a:rPr lang="pt-BR" altLang="en-US" sz="1050" dirty="0">
                <a:solidFill>
                  <a:srgbClr val="000066"/>
                </a:solidFill>
                <a:latin typeface="Courier New" panose="02070309020205020404" pitchFamily="49" charset="0"/>
              </a:rPr>
              <a:t> i={LW,LBU} </a:t>
            </a:r>
            <a:r>
              <a:rPr lang="pt-BR" altLang="en-US" sz="1050" dirty="0" err="1">
                <a:solidFill>
                  <a:srgbClr val="000066"/>
                </a:solidFill>
                <a:latin typeface="Courier New" panose="02070309020205020404" pitchFamily="49" charset="0"/>
              </a:rPr>
              <a:t>else</a:t>
            </a:r>
            <a:r>
              <a:rPr lang="pt-BR" altLang="en-US" sz="1050" dirty="0">
                <a:solidFill>
                  <a:srgbClr val="000066"/>
                </a:solidFill>
                <a:latin typeface="Courier New" panose="02070309020205020404" pitchFamily="49" charset="0"/>
              </a:rPr>
              <a:t> RALU;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1567657" y="5937993"/>
            <a:ext cx="487692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050" dirty="0">
                <a:solidFill>
                  <a:srgbClr val="000066"/>
                </a:solidFill>
                <a:latin typeface="Courier New" panose="02070309020205020404" pitchFamily="49" charset="0"/>
              </a:rPr>
              <a:t> RIN &lt;= </a:t>
            </a:r>
            <a:r>
              <a:rPr lang="pt-BR" altLang="en-US" sz="1050" dirty="0" err="1">
                <a:solidFill>
                  <a:srgbClr val="000066"/>
                </a:solidFill>
                <a:latin typeface="Courier New" panose="02070309020205020404" pitchFamily="49" charset="0"/>
              </a:rPr>
              <a:t>npc</a:t>
            </a:r>
            <a:r>
              <a:rPr lang="pt-BR" altLang="en-US" sz="105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050" dirty="0" err="1">
                <a:solidFill>
                  <a:srgbClr val="000066"/>
                </a:solidFill>
                <a:latin typeface="Courier New" panose="02070309020205020404" pitchFamily="49" charset="0"/>
              </a:rPr>
              <a:t>when</a:t>
            </a:r>
            <a:r>
              <a:rPr lang="pt-BR" altLang="en-US" sz="1050" dirty="0">
                <a:solidFill>
                  <a:srgbClr val="000066"/>
                </a:solidFill>
                <a:latin typeface="Courier New" panose="02070309020205020404" pitchFamily="49" charset="0"/>
              </a:rPr>
              <a:t> (</a:t>
            </a:r>
            <a:r>
              <a:rPr lang="pt-BR" altLang="en-US" sz="1050" dirty="0" err="1">
                <a:solidFill>
                  <a:srgbClr val="000066"/>
                </a:solidFill>
                <a:latin typeface="Courier New" panose="02070309020205020404" pitchFamily="49" charset="0"/>
              </a:rPr>
              <a:t>uins.i</a:t>
            </a:r>
            <a:r>
              <a:rPr lang="pt-BR" altLang="en-US" sz="1050" dirty="0">
                <a:solidFill>
                  <a:srgbClr val="000066"/>
                </a:solidFill>
                <a:latin typeface="Courier New" panose="02070309020205020404" pitchFamily="49" charset="0"/>
              </a:rPr>
              <a:t>=JALR </a:t>
            </a:r>
            <a:r>
              <a:rPr lang="pt-BR" altLang="en-US" sz="1050" dirty="0" err="1">
                <a:solidFill>
                  <a:srgbClr val="000066"/>
                </a:solidFill>
                <a:latin typeface="Courier New" panose="02070309020205020404" pitchFamily="49" charset="0"/>
              </a:rPr>
              <a:t>or</a:t>
            </a:r>
            <a:r>
              <a:rPr lang="pt-BR" altLang="en-US" sz="105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050" dirty="0" err="1">
                <a:solidFill>
                  <a:srgbClr val="000066"/>
                </a:solidFill>
                <a:latin typeface="Courier New" panose="02070309020205020404" pitchFamily="49" charset="0"/>
              </a:rPr>
              <a:t>uins.i</a:t>
            </a:r>
            <a:r>
              <a:rPr lang="pt-BR" altLang="en-US" sz="1050" dirty="0">
                <a:solidFill>
                  <a:srgbClr val="000066"/>
                </a:solidFill>
                <a:latin typeface="Courier New" panose="02070309020205020404" pitchFamily="49" charset="0"/>
              </a:rPr>
              <a:t>=JAL) </a:t>
            </a:r>
            <a:r>
              <a:rPr lang="pt-BR" altLang="en-US" sz="1050" dirty="0" err="1">
                <a:solidFill>
                  <a:srgbClr val="000066"/>
                </a:solidFill>
                <a:latin typeface="Courier New" panose="02070309020205020404" pitchFamily="49" charset="0"/>
              </a:rPr>
              <a:t>else</a:t>
            </a:r>
            <a:r>
              <a:rPr lang="pt-BR" altLang="en-US" sz="105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050" dirty="0" err="1">
                <a:solidFill>
                  <a:srgbClr val="000066"/>
                </a:solidFill>
                <a:latin typeface="Courier New" panose="02070309020205020404" pitchFamily="49" charset="0"/>
              </a:rPr>
              <a:t>result</a:t>
            </a:r>
            <a:r>
              <a:rPr lang="pt-BR" altLang="en-US" sz="1050" dirty="0">
                <a:solidFill>
                  <a:srgbClr val="000066"/>
                </a:solidFill>
                <a:latin typeface="Courier New" panose="02070309020205020404" pitchFamily="49" charset="0"/>
              </a:rPr>
              <a:t>;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217488" y="1157909"/>
            <a:ext cx="71115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400" b="0" dirty="0">
                <a:solidFill>
                  <a:schemeClr val="tx1"/>
                </a:solidFill>
              </a:rPr>
              <a:t> </a:t>
            </a:r>
            <a:r>
              <a:rPr lang="pt-BR" altLang="en-US" sz="1050" dirty="0" err="1">
                <a:solidFill>
                  <a:srgbClr val="000066"/>
                </a:solidFill>
                <a:latin typeface="Courier New" panose="02070309020205020404" pitchFamily="49" charset="0"/>
              </a:rPr>
              <a:t>dtpc</a:t>
            </a:r>
            <a:r>
              <a:rPr lang="pt-BR" altLang="en-US" sz="1050" dirty="0">
                <a:solidFill>
                  <a:srgbClr val="000066"/>
                </a:solidFill>
                <a:latin typeface="Courier New" panose="02070309020205020404" pitchFamily="49" charset="0"/>
              </a:rPr>
              <a:t> &lt;= </a:t>
            </a:r>
            <a:r>
              <a:rPr lang="pt-BR" altLang="en-US" sz="1050" dirty="0" err="1">
                <a:solidFill>
                  <a:srgbClr val="000066"/>
                </a:solidFill>
                <a:latin typeface="Courier New" panose="02070309020205020404" pitchFamily="49" charset="0"/>
              </a:rPr>
              <a:t>result</a:t>
            </a:r>
            <a:r>
              <a:rPr lang="pt-BR" altLang="en-US" sz="105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050" dirty="0" err="1">
                <a:solidFill>
                  <a:srgbClr val="000066"/>
                </a:solidFill>
                <a:latin typeface="Courier New" panose="02070309020205020404" pitchFamily="49" charset="0"/>
              </a:rPr>
              <a:t>when</a:t>
            </a:r>
            <a:r>
              <a:rPr lang="pt-BR" altLang="en-US" sz="1050" dirty="0">
                <a:solidFill>
                  <a:srgbClr val="000066"/>
                </a:solidFill>
                <a:latin typeface="Courier New" panose="02070309020205020404" pitchFamily="49" charset="0"/>
              </a:rPr>
              <a:t> (</a:t>
            </a:r>
            <a:r>
              <a:rPr lang="pt-BR" altLang="en-US" sz="1050" dirty="0" err="1">
                <a:solidFill>
                  <a:srgbClr val="000066"/>
                </a:solidFill>
                <a:latin typeface="Courier New" panose="02070309020205020404" pitchFamily="49" charset="0"/>
              </a:rPr>
              <a:t>inst_branch</a:t>
            </a:r>
            <a:r>
              <a:rPr lang="pt-BR" altLang="en-US" sz="1050" dirty="0">
                <a:solidFill>
                  <a:srgbClr val="000066"/>
                </a:solidFill>
                <a:latin typeface="Courier New" panose="02070309020205020404" pitchFamily="49" charset="0"/>
              </a:rPr>
              <a:t>='1' </a:t>
            </a:r>
            <a:r>
              <a:rPr lang="pt-BR" altLang="en-US" sz="1050" dirty="0" err="1">
                <a:solidFill>
                  <a:srgbClr val="000066"/>
                </a:solidFill>
                <a:latin typeface="Courier New" panose="02070309020205020404" pitchFamily="49" charset="0"/>
              </a:rPr>
              <a:t>and</a:t>
            </a:r>
            <a:r>
              <a:rPr lang="pt-BR" altLang="en-US" sz="1050" dirty="0">
                <a:solidFill>
                  <a:srgbClr val="000066"/>
                </a:solidFill>
                <a:latin typeface="Courier New" panose="02070309020205020404" pitchFamily="49" charset="0"/>
              </a:rPr>
              <a:t> salta='1') </a:t>
            </a:r>
            <a:r>
              <a:rPr lang="pt-BR" altLang="en-US" sz="1050" dirty="0" err="1">
                <a:solidFill>
                  <a:srgbClr val="000066"/>
                </a:solidFill>
                <a:latin typeface="Courier New" panose="02070309020205020404" pitchFamily="49" charset="0"/>
              </a:rPr>
              <a:t>or</a:t>
            </a:r>
            <a:r>
              <a:rPr lang="pt-BR" altLang="en-US" sz="1050" dirty="0">
                <a:solidFill>
                  <a:srgbClr val="000066"/>
                </a:solidFill>
                <a:latin typeface="Courier New" panose="02070309020205020404" pitchFamily="49" charset="0"/>
              </a:rPr>
              <a:t> i={J,JAL,JALR,JR}</a:t>
            </a:r>
            <a:r>
              <a:rPr lang="pt-BR" altLang="en-US" sz="1050" dirty="0" err="1">
                <a:solidFill>
                  <a:srgbClr val="000066"/>
                </a:solidFill>
                <a:latin typeface="Courier New" panose="02070309020205020404" pitchFamily="49" charset="0"/>
              </a:rPr>
              <a:t>else</a:t>
            </a:r>
            <a:r>
              <a:rPr lang="pt-BR" altLang="en-US" sz="105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050" dirty="0" err="1">
                <a:solidFill>
                  <a:srgbClr val="000066"/>
                </a:solidFill>
                <a:latin typeface="Courier New" panose="02070309020205020404" pitchFamily="49" charset="0"/>
              </a:rPr>
              <a:t>npc</a:t>
            </a:r>
            <a:r>
              <a:rPr lang="pt-BR" altLang="en-US" sz="1050" dirty="0">
                <a:solidFill>
                  <a:srgbClr val="000066"/>
                </a:solidFill>
                <a:latin typeface="Courier New" panose="02070309020205020404" pitchFamily="49" charset="0"/>
              </a:rPr>
              <a:t>;</a:t>
            </a:r>
          </a:p>
        </p:txBody>
      </p:sp>
      <p:sp>
        <p:nvSpPr>
          <p:cNvPr id="41992" name="Rectangle 9"/>
          <p:cNvSpPr>
            <a:spLocks noChangeArrowheads="1"/>
          </p:cNvSpPr>
          <p:nvPr/>
        </p:nvSpPr>
        <p:spPr bwMode="auto">
          <a:xfrm>
            <a:off x="279400" y="6173614"/>
            <a:ext cx="8208962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050">
                <a:solidFill>
                  <a:srgbClr val="000066"/>
                </a:solidFill>
                <a:latin typeface="Courier New" panose="02070309020205020404" pitchFamily="49" charset="0"/>
              </a:rPr>
              <a:t>adD &lt;= 31  when uins.i=JAL else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050">
                <a:solidFill>
                  <a:srgbClr val="000066"/>
                </a:solidFill>
                <a:latin typeface="Courier New" panose="02070309020205020404" pitchFamily="49" charset="0"/>
              </a:rPr>
              <a:t>       IR(15 downto 11)  when i={ADDU, SUBU, AND, OR, XOR, NOR, SLTU, SLT, JALR, desloc}  else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050">
                <a:solidFill>
                  <a:srgbClr val="000066"/>
                </a:solidFill>
                <a:latin typeface="Courier New" panose="02070309020205020404" pitchFamily="49" charset="0"/>
              </a:rPr>
              <a:t>       IR(20 downto 16);</a:t>
            </a:r>
          </a:p>
        </p:txBody>
      </p:sp>
      <p:sp>
        <p:nvSpPr>
          <p:cNvPr id="41993" name="Line 10"/>
          <p:cNvSpPr>
            <a:spLocks noChangeShapeType="1"/>
          </p:cNvSpPr>
          <p:nvPr/>
        </p:nvSpPr>
        <p:spPr bwMode="auto">
          <a:xfrm flipV="1">
            <a:off x="625848" y="3044277"/>
            <a:ext cx="2702250" cy="31944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/>
          </a:p>
        </p:txBody>
      </p:sp>
      <p:sp>
        <p:nvSpPr>
          <p:cNvPr id="41994" name="Line 13"/>
          <p:cNvSpPr>
            <a:spLocks noChangeShapeType="1"/>
          </p:cNvSpPr>
          <p:nvPr/>
        </p:nvSpPr>
        <p:spPr bwMode="auto">
          <a:xfrm>
            <a:off x="376609" y="1464568"/>
            <a:ext cx="752701" cy="23244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/>
          </a:p>
        </p:txBody>
      </p:sp>
      <p:sp>
        <p:nvSpPr>
          <p:cNvPr id="41995" name="Line 14"/>
          <p:cNvSpPr>
            <a:spLocks noChangeShapeType="1"/>
          </p:cNvSpPr>
          <p:nvPr/>
        </p:nvSpPr>
        <p:spPr bwMode="auto">
          <a:xfrm flipH="1">
            <a:off x="5811142" y="1094466"/>
            <a:ext cx="1926513" cy="1224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/>
          </a:p>
        </p:txBody>
      </p:sp>
      <p:sp>
        <p:nvSpPr>
          <p:cNvPr id="41996" name="Line 15"/>
          <p:cNvSpPr>
            <a:spLocks noChangeShapeType="1"/>
          </p:cNvSpPr>
          <p:nvPr/>
        </p:nvSpPr>
        <p:spPr bwMode="auto">
          <a:xfrm flipV="1">
            <a:off x="1979712" y="3127809"/>
            <a:ext cx="2198787" cy="28822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/>
      <p:bldP spid="51207" grpId="0"/>
      <p:bldP spid="5120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5D897272-6EB7-4619-AC54-C978F6558543}" type="slidenum">
              <a:rPr lang="pt-BR" altLang="en-US"/>
              <a:pPr>
                <a:defRPr/>
              </a:pPr>
              <a:t>22</a:t>
            </a:fld>
            <a:endParaRPr lang="pt-BR" alt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613" cy="725488"/>
          </a:xfrm>
        </p:spPr>
        <p:txBody>
          <a:bodyPr/>
          <a:lstStyle/>
          <a:p>
            <a:pPr eaLnBrk="1" hangingPunct="1"/>
            <a:r>
              <a:rPr lang="pt-BR" altLang="en-US" sz="1800" dirty="0"/>
              <a:t>Execução ciclo de </a:t>
            </a:r>
            <a:r>
              <a:rPr lang="pt-BR" altLang="en-US" sz="1800" dirty="0" err="1"/>
              <a:t>clock</a:t>
            </a:r>
            <a:r>
              <a:rPr lang="pt-BR" altLang="en-US" sz="1800" dirty="0"/>
              <a:t> a ciclo de </a:t>
            </a:r>
            <a:r>
              <a:rPr lang="pt-BR" altLang="en-US" sz="1800" dirty="0" err="1"/>
              <a:t>clock</a:t>
            </a:r>
            <a:r>
              <a:rPr lang="pt-BR" altLang="en-US" sz="1800" dirty="0"/>
              <a:t> (Instruções Lógicas e Aritméticas, tipo R)</a:t>
            </a:r>
            <a:endParaRPr lang="pt-BR" altLang="en-US" sz="2400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6712"/>
            <a:ext cx="7993063" cy="433388"/>
          </a:xfrm>
        </p:spPr>
        <p:txBody>
          <a:bodyPr/>
          <a:lstStyle/>
          <a:p>
            <a:pPr eaLnBrk="1" hangingPunct="1"/>
            <a:r>
              <a:rPr lang="pt-BR" altLang="en-US" sz="2000" dirty="0"/>
              <a:t>Primeiro ciclo: busca da operação </a:t>
            </a:r>
            <a:r>
              <a:rPr lang="pt-BR" altLang="en-US" sz="2000" i="1" dirty="0"/>
              <a:t>(</a:t>
            </a:r>
            <a:r>
              <a:rPr lang="pt-BR" altLang="en-US" sz="2000" i="1" dirty="0" err="1"/>
              <a:t>fetch</a:t>
            </a:r>
            <a:r>
              <a:rPr lang="pt-BR" altLang="en-US" sz="2000" i="1" dirty="0"/>
              <a:t>)</a:t>
            </a:r>
            <a:r>
              <a:rPr lang="pt-BR" altLang="en-US" sz="2000" dirty="0"/>
              <a:t> </a:t>
            </a:r>
          </a:p>
          <a:p>
            <a:pPr eaLnBrk="1" hangingPunct="1"/>
            <a:endParaRPr lang="pt-BR" altLang="en-US" sz="2000" dirty="0"/>
          </a:p>
          <a:p>
            <a:pPr eaLnBrk="1" hangingPunct="1"/>
            <a:endParaRPr lang="pt-BR" altLang="en-US" sz="2000" dirty="0"/>
          </a:p>
        </p:txBody>
      </p:sp>
      <p:pic>
        <p:nvPicPr>
          <p:cNvPr id="49103" name="Imagem 49102">
            <a:extLst>
              <a:ext uri="{FF2B5EF4-FFF2-40B4-BE49-F238E27FC236}">
                <a16:creationId xmlns:a16="http://schemas.microsoft.com/office/drawing/2014/main" id="{288D8B8C-83C1-61C8-3E3E-3A98CCC44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257" y="1484783"/>
            <a:ext cx="6799486" cy="3888434"/>
          </a:xfrm>
          <a:prstGeom prst="rect">
            <a:avLst/>
          </a:prstGeom>
        </p:spPr>
      </p:pic>
      <p:sp>
        <p:nvSpPr>
          <p:cNvPr id="48133" name="Oval 6"/>
          <p:cNvSpPr>
            <a:spLocks noChangeArrowheads="1"/>
          </p:cNvSpPr>
          <p:nvPr/>
        </p:nvSpPr>
        <p:spPr bwMode="auto">
          <a:xfrm>
            <a:off x="755650" y="1341439"/>
            <a:ext cx="2448198" cy="3383706"/>
          </a:xfrm>
          <a:prstGeom prst="ellips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3E8C9C5C-59F5-001B-6629-55A413B23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25" y="1226564"/>
            <a:ext cx="7702550" cy="4404872"/>
          </a:xfrm>
          <a:prstGeom prst="rect">
            <a:avLst/>
          </a:prstGeom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BE8848CB-D36E-43D4-8321-83AA69E6C404}" type="slidenum">
              <a:rPr lang="pt-BR" altLang="en-US"/>
              <a:pPr>
                <a:defRPr/>
              </a:pPr>
              <a:t>23</a:t>
            </a:fld>
            <a:endParaRPr lang="pt-BR" alt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5488"/>
          </a:xfrm>
        </p:spPr>
        <p:txBody>
          <a:bodyPr/>
          <a:lstStyle/>
          <a:p>
            <a:pPr eaLnBrk="1" hangingPunct="1"/>
            <a:r>
              <a:rPr lang="pt-BR" altLang="en-US" sz="1800" dirty="0"/>
              <a:t>Execução ciclo de </a:t>
            </a:r>
            <a:r>
              <a:rPr lang="pt-BR" altLang="en-US" sz="1800" dirty="0" err="1"/>
              <a:t>clock</a:t>
            </a:r>
            <a:r>
              <a:rPr lang="pt-BR" altLang="en-US" sz="1800" dirty="0"/>
              <a:t> a ciclo de </a:t>
            </a:r>
            <a:r>
              <a:rPr lang="pt-BR" altLang="en-US" sz="1800" dirty="0" err="1"/>
              <a:t>clock</a:t>
            </a:r>
            <a:r>
              <a:rPr lang="pt-BR" altLang="en-US" sz="1800" dirty="0"/>
              <a:t> (Instruções Lógicas e Aritméticas, tipo R)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764704"/>
            <a:ext cx="7921625" cy="372946"/>
          </a:xfrm>
        </p:spPr>
        <p:txBody>
          <a:bodyPr/>
          <a:lstStyle/>
          <a:p>
            <a:pPr eaLnBrk="1" hangingPunct="1"/>
            <a:r>
              <a:rPr lang="pt-BR" altLang="en-US" sz="2000" dirty="0"/>
              <a:t>Leitura dos registradores</a:t>
            </a:r>
          </a:p>
          <a:p>
            <a:pPr eaLnBrk="1" hangingPunct="1"/>
            <a:endParaRPr lang="pt-BR" altLang="en-US" sz="2000" dirty="0"/>
          </a:p>
        </p:txBody>
      </p:sp>
      <p:sp>
        <p:nvSpPr>
          <p:cNvPr id="50181" name="Oval 5"/>
          <p:cNvSpPr>
            <a:spLocks noChangeArrowheads="1"/>
          </p:cNvSpPr>
          <p:nvPr/>
        </p:nvSpPr>
        <p:spPr bwMode="auto">
          <a:xfrm>
            <a:off x="2339677" y="1196752"/>
            <a:ext cx="2952403" cy="3096344"/>
          </a:xfrm>
          <a:prstGeom prst="ellips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0" dirty="0">
              <a:solidFill>
                <a:schemeClr val="tx1"/>
              </a:solidFill>
            </a:endParaRPr>
          </a:p>
        </p:txBody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46D89A89-2CFD-8126-42FD-D0FC87EE3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5" y="1638726"/>
            <a:ext cx="1440160" cy="638146"/>
          </a:xfrm>
          <a:prstGeom prst="ellips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E0E2423-B9D7-45AC-9B08-3A72E216B91A}" type="slidenum">
              <a:rPr lang="pt-BR" altLang="en-US"/>
              <a:pPr>
                <a:defRPr/>
              </a:pPr>
              <a:t>24</a:t>
            </a:fld>
            <a:endParaRPr lang="pt-BR" altLang="en-US"/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764704"/>
            <a:ext cx="7993063" cy="360710"/>
          </a:xfrm>
        </p:spPr>
        <p:txBody>
          <a:bodyPr/>
          <a:lstStyle/>
          <a:p>
            <a:pPr eaLnBrk="1" hangingPunct="1"/>
            <a:r>
              <a:rPr lang="pt-BR" altLang="en-US" sz="2000" dirty="0"/>
              <a:t>Terceiro ciclo: operação com a ULA</a:t>
            </a:r>
          </a:p>
          <a:p>
            <a:pPr eaLnBrk="1" hangingPunct="1"/>
            <a:endParaRPr lang="pt-BR" altLang="en-US" sz="2000" dirty="0"/>
          </a:p>
          <a:p>
            <a:pPr eaLnBrk="1" hangingPunct="1"/>
            <a:endParaRPr lang="pt-BR" altLang="en-US" sz="2000" dirty="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5488"/>
          </a:xfrm>
        </p:spPr>
        <p:txBody>
          <a:bodyPr/>
          <a:lstStyle/>
          <a:p>
            <a:pPr eaLnBrk="1" hangingPunct="1"/>
            <a:r>
              <a:rPr lang="pt-BR" altLang="en-US" sz="1800" dirty="0"/>
              <a:t>Execução ciclo de </a:t>
            </a:r>
            <a:r>
              <a:rPr lang="pt-BR" altLang="en-US" sz="1800" dirty="0" err="1"/>
              <a:t>clock</a:t>
            </a:r>
            <a:r>
              <a:rPr lang="pt-BR" altLang="en-US" sz="1800" dirty="0"/>
              <a:t> a ciclo de </a:t>
            </a:r>
            <a:r>
              <a:rPr lang="pt-BR" altLang="en-US" sz="1800" dirty="0" err="1"/>
              <a:t>clock</a:t>
            </a:r>
            <a:r>
              <a:rPr lang="pt-BR" altLang="en-US" sz="1800" dirty="0"/>
              <a:t> (Instruções Lógicas e Aritméticas, tipo R)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CDE24E4-217D-8BA6-82C7-1AB5F858D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205316"/>
            <a:ext cx="7776864" cy="4447368"/>
          </a:xfrm>
          <a:prstGeom prst="rect">
            <a:avLst/>
          </a:prstGeom>
        </p:spPr>
      </p:pic>
      <p:sp>
        <p:nvSpPr>
          <p:cNvPr id="7" name="Oval 5">
            <a:extLst>
              <a:ext uri="{FF2B5EF4-FFF2-40B4-BE49-F238E27FC236}">
                <a16:creationId xmlns:a16="http://schemas.microsoft.com/office/drawing/2014/main" id="{4FDDD5D8-A28C-87EC-0BB7-5D79F16D5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016" y="2708920"/>
            <a:ext cx="1771440" cy="2088232"/>
          </a:xfrm>
          <a:prstGeom prst="ellips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0" dirty="0">
              <a:solidFill>
                <a:schemeClr val="tx1"/>
              </a:solidFill>
            </a:endParaRPr>
          </a:p>
        </p:txBody>
      </p:sp>
      <p:sp>
        <p:nvSpPr>
          <p:cNvPr id="8" name="Oval 5">
            <a:extLst>
              <a:ext uri="{FF2B5EF4-FFF2-40B4-BE49-F238E27FC236}">
                <a16:creationId xmlns:a16="http://schemas.microsoft.com/office/drawing/2014/main" id="{FCC2EDED-6D12-0DF2-2205-439669EB7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772816"/>
            <a:ext cx="648072" cy="360040"/>
          </a:xfrm>
          <a:prstGeom prst="ellips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9CA2DEFA-E055-F666-4DFB-4349D21B5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06" y="1345446"/>
            <a:ext cx="7286788" cy="4167108"/>
          </a:xfrm>
          <a:prstGeom prst="rect">
            <a:avLst/>
          </a:prstGeom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B0E1292C-B464-4A93-A857-D821B5B2AB2E}" type="slidenum">
              <a:rPr lang="pt-BR" altLang="en-US"/>
              <a:pPr>
                <a:defRPr/>
              </a:pPr>
              <a:t>25</a:t>
            </a:fld>
            <a:endParaRPr lang="pt-BR" altLang="en-US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764704"/>
            <a:ext cx="8470900" cy="485775"/>
          </a:xfrm>
        </p:spPr>
        <p:txBody>
          <a:bodyPr/>
          <a:lstStyle/>
          <a:p>
            <a:pPr eaLnBrk="1" hangingPunct="1"/>
            <a:r>
              <a:rPr lang="pt-BR" altLang="en-US" sz="2000" dirty="0"/>
              <a:t>Quarto ciclo:  atualiza PC e escreve no banco de registradores</a:t>
            </a:r>
          </a:p>
          <a:p>
            <a:pPr eaLnBrk="1" hangingPunct="1"/>
            <a:endParaRPr lang="pt-BR" altLang="en-US" sz="2000" dirty="0"/>
          </a:p>
          <a:p>
            <a:pPr eaLnBrk="1" hangingPunct="1"/>
            <a:endParaRPr lang="pt-BR" altLang="en-US" sz="2000" dirty="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5488"/>
          </a:xfrm>
        </p:spPr>
        <p:txBody>
          <a:bodyPr/>
          <a:lstStyle/>
          <a:p>
            <a:pPr eaLnBrk="1" hangingPunct="1"/>
            <a:r>
              <a:rPr lang="pt-BR" altLang="en-US" sz="1800" dirty="0"/>
              <a:t>Execução ciclo de </a:t>
            </a:r>
            <a:r>
              <a:rPr lang="pt-BR" altLang="en-US" sz="1800" dirty="0" err="1"/>
              <a:t>clock</a:t>
            </a:r>
            <a:r>
              <a:rPr lang="pt-BR" altLang="en-US" sz="1800" dirty="0"/>
              <a:t> a ciclo de </a:t>
            </a:r>
            <a:r>
              <a:rPr lang="pt-BR" altLang="en-US" sz="1800" dirty="0" err="1"/>
              <a:t>clock</a:t>
            </a:r>
            <a:r>
              <a:rPr lang="pt-BR" altLang="en-US" sz="1800" dirty="0"/>
              <a:t> (Instruções Lógicas e Aritméticas, tipo R)</a:t>
            </a: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566BC2E4-CD41-680E-2DD5-C7D2E84B9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152" y="1851929"/>
            <a:ext cx="720080" cy="2225144"/>
          </a:xfrm>
          <a:prstGeom prst="ellips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0" dirty="0">
              <a:solidFill>
                <a:schemeClr val="tx1"/>
              </a:solidFill>
            </a:endParaRPr>
          </a:p>
        </p:txBody>
      </p:sp>
      <p:sp>
        <p:nvSpPr>
          <p:cNvPr id="8" name="Oval 5">
            <a:extLst>
              <a:ext uri="{FF2B5EF4-FFF2-40B4-BE49-F238E27FC236}">
                <a16:creationId xmlns:a16="http://schemas.microsoft.com/office/drawing/2014/main" id="{4D908BAD-F110-B5DA-7894-2063364CD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1844824"/>
            <a:ext cx="283849" cy="331468"/>
          </a:xfrm>
          <a:prstGeom prst="ellips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0">
              <a:solidFill>
                <a:schemeClr val="tx1"/>
              </a:solidFill>
            </a:endParaRPr>
          </a:p>
        </p:txBody>
      </p:sp>
      <p:sp>
        <p:nvSpPr>
          <p:cNvPr id="15" name="Oval 5">
            <a:extLst>
              <a:ext uri="{FF2B5EF4-FFF2-40B4-BE49-F238E27FC236}">
                <a16:creationId xmlns:a16="http://schemas.microsoft.com/office/drawing/2014/main" id="{CD76224B-7BEF-4F30-A5E6-90014BFFC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3284983"/>
            <a:ext cx="1008112" cy="944489"/>
          </a:xfrm>
          <a:prstGeom prst="ellips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0" dirty="0">
              <a:solidFill>
                <a:schemeClr val="tx1"/>
              </a:solidFill>
            </a:endParaRPr>
          </a:p>
        </p:txBody>
      </p:sp>
      <p:sp>
        <p:nvSpPr>
          <p:cNvPr id="16" name="Oval 5">
            <a:extLst>
              <a:ext uri="{FF2B5EF4-FFF2-40B4-BE49-F238E27FC236}">
                <a16:creationId xmlns:a16="http://schemas.microsoft.com/office/drawing/2014/main" id="{D3C5D4FC-61AE-1A14-3304-406224A77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7266" y="1802159"/>
            <a:ext cx="1230758" cy="1410817"/>
          </a:xfrm>
          <a:prstGeom prst="ellips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A5CEA65-677B-41B9-AB98-3D537E683594}" type="slidenum">
              <a:rPr lang="pt-BR" altLang="en-US"/>
              <a:pPr>
                <a:defRPr/>
              </a:pPr>
              <a:t>26</a:t>
            </a:fld>
            <a:endParaRPr lang="pt-BR" alt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725488"/>
          </a:xfrm>
        </p:spPr>
        <p:txBody>
          <a:bodyPr/>
          <a:lstStyle/>
          <a:p>
            <a:pPr eaLnBrk="1" hangingPunct="1"/>
            <a:r>
              <a:rPr lang="pt-BR" altLang="en-US" dirty="0"/>
              <a:t>ULA – Código VHDL Parcial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300" b="0" dirty="0" err="1">
                <a:latin typeface="Courier New" panose="02070309020205020404" pitchFamily="49" charset="0"/>
              </a:rPr>
              <a:t>library</a:t>
            </a: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 IEEE;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300" b="0" dirty="0">
                <a:latin typeface="Courier New" panose="02070309020205020404" pitchFamily="49" charset="0"/>
              </a:rPr>
              <a:t>use</a:t>
            </a: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 IEEE.std_logic_1164.</a:t>
            </a:r>
            <a:r>
              <a:rPr lang="pt-BR" altLang="en-US" sz="1300" b="0" dirty="0">
                <a:latin typeface="Courier New" panose="02070309020205020404" pitchFamily="49" charset="0"/>
              </a:rPr>
              <a:t>all</a:t>
            </a: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300" b="0" dirty="0">
                <a:latin typeface="Courier New" panose="02070309020205020404" pitchFamily="49" charset="0"/>
              </a:rPr>
              <a:t>use</a:t>
            </a: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300" b="0" dirty="0" err="1">
                <a:solidFill>
                  <a:schemeClr val="tx2"/>
                </a:solidFill>
                <a:latin typeface="Courier New" panose="02070309020205020404" pitchFamily="49" charset="0"/>
              </a:rPr>
              <a:t>IEEE.std_logic_unsigned.</a:t>
            </a:r>
            <a:r>
              <a:rPr lang="pt-BR" altLang="en-US" sz="1300" b="0" dirty="0" err="1">
                <a:latin typeface="Courier New" panose="02070309020205020404" pitchFamily="49" charset="0"/>
              </a:rPr>
              <a:t>all</a:t>
            </a: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300" b="0" dirty="0">
                <a:latin typeface="Courier New" panose="02070309020205020404" pitchFamily="49" charset="0"/>
              </a:rPr>
              <a:t>use</a:t>
            </a: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300" b="0" dirty="0" err="1">
                <a:solidFill>
                  <a:schemeClr val="tx2"/>
                </a:solidFill>
                <a:latin typeface="Courier New" panose="02070309020205020404" pitchFamily="49" charset="0"/>
              </a:rPr>
              <a:t>IEEE.std_logic_arith.</a:t>
            </a:r>
            <a:r>
              <a:rPr lang="pt-BR" altLang="en-US" sz="1300" b="0" dirty="0" err="1">
                <a:latin typeface="Courier New" panose="02070309020205020404" pitchFamily="49" charset="0"/>
              </a:rPr>
              <a:t>all</a:t>
            </a: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300" b="0" dirty="0">
                <a:latin typeface="Courier New" panose="02070309020205020404" pitchFamily="49" charset="0"/>
              </a:rPr>
              <a:t>use</a:t>
            </a: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300" b="0" dirty="0" err="1">
                <a:solidFill>
                  <a:schemeClr val="tx2"/>
                </a:solidFill>
                <a:latin typeface="Courier New" panose="02070309020205020404" pitchFamily="49" charset="0"/>
              </a:rPr>
              <a:t>work.p_MIPS_MCS.</a:t>
            </a:r>
            <a:r>
              <a:rPr lang="pt-BR" altLang="en-US" sz="1300" b="0" dirty="0" err="1">
                <a:latin typeface="Courier New" panose="02070309020205020404" pitchFamily="49" charset="0"/>
              </a:rPr>
              <a:t>all</a:t>
            </a: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altLang="en-US" sz="1300" b="0" dirty="0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300" b="0" dirty="0" err="1">
                <a:latin typeface="Courier New" panose="02070309020205020404" pitchFamily="49" charset="0"/>
              </a:rPr>
              <a:t>entity</a:t>
            </a: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300" b="0" dirty="0" err="1">
                <a:solidFill>
                  <a:schemeClr val="tx2"/>
                </a:solidFill>
                <a:latin typeface="Courier New" panose="02070309020205020404" pitchFamily="49" charset="0"/>
              </a:rPr>
              <a:t>alu</a:t>
            </a: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300" b="0" dirty="0" err="1">
                <a:latin typeface="Courier New" panose="02070309020205020404" pitchFamily="49" charset="0"/>
              </a:rPr>
              <a:t>is</a:t>
            </a:r>
            <a:endParaRPr lang="pt-BR" altLang="en-US" sz="1300" b="0" dirty="0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       </a:t>
            </a:r>
            <a:r>
              <a:rPr lang="pt-BR" altLang="en-US" sz="1300" b="0" dirty="0" err="1">
                <a:latin typeface="Courier New" panose="02070309020205020404" pitchFamily="49" charset="0"/>
              </a:rPr>
              <a:t>port</a:t>
            </a: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( op1, op2 : </a:t>
            </a:r>
            <a:r>
              <a:rPr lang="pt-BR" altLang="en-US" sz="1300" b="0" dirty="0">
                <a:latin typeface="Courier New" panose="02070309020205020404" pitchFamily="49" charset="0"/>
              </a:rPr>
              <a:t>in</a:t>
            </a: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 reg32;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             </a:t>
            </a:r>
            <a:r>
              <a:rPr lang="pt-BR" altLang="en-US" sz="1300" b="0" dirty="0" err="1">
                <a:solidFill>
                  <a:schemeClr val="tx2"/>
                </a:solidFill>
                <a:latin typeface="Courier New" panose="02070309020205020404" pitchFamily="49" charset="0"/>
              </a:rPr>
              <a:t>outalu</a:t>
            </a: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 :   </a:t>
            </a:r>
            <a:r>
              <a:rPr lang="pt-BR" altLang="en-US" sz="1300" b="0" dirty="0">
                <a:latin typeface="Courier New" panose="02070309020205020404" pitchFamily="49" charset="0"/>
              </a:rPr>
              <a:t>out</a:t>
            </a: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 reg32;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             </a:t>
            </a:r>
            <a:r>
              <a:rPr lang="pt-BR" altLang="en-US" sz="1300" b="0" dirty="0" err="1">
                <a:solidFill>
                  <a:schemeClr val="tx2"/>
                </a:solidFill>
                <a:latin typeface="Courier New" panose="02070309020205020404" pitchFamily="49" charset="0"/>
              </a:rPr>
              <a:t>op_alu</a:t>
            </a: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 : </a:t>
            </a:r>
            <a:r>
              <a:rPr lang="pt-BR" altLang="en-US" sz="1300" b="0" dirty="0">
                <a:latin typeface="Courier New" panose="02070309020205020404" pitchFamily="49" charset="0"/>
              </a:rPr>
              <a:t>in</a:t>
            </a: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300" b="0" dirty="0" err="1">
                <a:solidFill>
                  <a:schemeClr val="tx2"/>
                </a:solidFill>
                <a:latin typeface="Courier New" panose="02070309020205020404" pitchFamily="49" charset="0"/>
              </a:rPr>
              <a:t>inst_type</a:t>
            </a: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           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300" b="0" dirty="0" err="1">
                <a:latin typeface="Courier New" panose="02070309020205020404" pitchFamily="49" charset="0"/>
              </a:rPr>
              <a:t>end</a:t>
            </a: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300" b="0" dirty="0" err="1">
                <a:solidFill>
                  <a:schemeClr val="tx2"/>
                </a:solidFill>
                <a:latin typeface="Courier New" panose="02070309020205020404" pitchFamily="49" charset="0"/>
              </a:rPr>
              <a:t>alu</a:t>
            </a: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altLang="en-US" sz="1300" b="0" dirty="0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300" b="0" dirty="0" err="1">
                <a:latin typeface="Courier New" panose="02070309020205020404" pitchFamily="49" charset="0"/>
              </a:rPr>
              <a:t>architecture</a:t>
            </a: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300" b="0" dirty="0" err="1">
                <a:solidFill>
                  <a:schemeClr val="tx2"/>
                </a:solidFill>
                <a:latin typeface="Courier New" panose="02070309020205020404" pitchFamily="49" charset="0"/>
              </a:rPr>
              <a:t>alu</a:t>
            </a: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300" b="0" dirty="0" err="1">
                <a:solidFill>
                  <a:schemeClr val="tx2"/>
                </a:solidFill>
                <a:latin typeface="Courier New" panose="02070309020205020404" pitchFamily="49" charset="0"/>
              </a:rPr>
              <a:t>of</a:t>
            </a: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300" b="0" dirty="0" err="1">
                <a:solidFill>
                  <a:schemeClr val="tx2"/>
                </a:solidFill>
                <a:latin typeface="Courier New" panose="02070309020205020404" pitchFamily="49" charset="0"/>
              </a:rPr>
              <a:t>alu</a:t>
            </a: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300" b="0" dirty="0" err="1">
                <a:latin typeface="Courier New" panose="02070309020205020404" pitchFamily="49" charset="0"/>
              </a:rPr>
              <a:t>is</a:t>
            </a: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   </a:t>
            </a:r>
            <a:r>
              <a:rPr lang="pt-BR" altLang="en-US" sz="1300" b="0" dirty="0" err="1">
                <a:solidFill>
                  <a:schemeClr val="tx2"/>
                </a:solidFill>
                <a:latin typeface="Courier New" panose="02070309020205020404" pitchFamily="49" charset="0"/>
              </a:rPr>
              <a:t>signal</a:t>
            </a: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300" b="0" dirty="0" err="1">
                <a:solidFill>
                  <a:schemeClr val="tx2"/>
                </a:solidFill>
                <a:latin typeface="Courier New" panose="02070309020205020404" pitchFamily="49" charset="0"/>
              </a:rPr>
              <a:t>menorU</a:t>
            </a: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, </a:t>
            </a:r>
            <a:r>
              <a:rPr lang="pt-BR" altLang="en-US" sz="1300" b="0" dirty="0" err="1">
                <a:solidFill>
                  <a:schemeClr val="tx2"/>
                </a:solidFill>
                <a:latin typeface="Courier New" panose="02070309020205020404" pitchFamily="49" charset="0"/>
              </a:rPr>
              <a:t>menorS</a:t>
            </a: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 : </a:t>
            </a:r>
            <a:r>
              <a:rPr lang="pt-BR" altLang="en-US" sz="1300" b="0" dirty="0" err="1">
                <a:solidFill>
                  <a:schemeClr val="tx2"/>
                </a:solidFill>
                <a:latin typeface="Courier New" panose="02070309020205020404" pitchFamily="49" charset="0"/>
              </a:rPr>
              <a:t>std_logic</a:t>
            </a: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 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300" b="0" dirty="0" err="1">
                <a:latin typeface="Courier New" panose="02070309020205020404" pitchFamily="49" charset="0"/>
              </a:rPr>
              <a:t>begin</a:t>
            </a:r>
            <a:endParaRPr lang="pt-BR" altLang="en-US" sz="1300" b="0" dirty="0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    </a:t>
            </a:r>
            <a:r>
              <a:rPr lang="pt-BR" altLang="en-US" sz="1300" b="0" dirty="0" err="1">
                <a:solidFill>
                  <a:schemeClr val="tx2"/>
                </a:solidFill>
                <a:latin typeface="Courier New" panose="02070309020205020404" pitchFamily="49" charset="0"/>
              </a:rPr>
              <a:t>menorU</a:t>
            </a: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 &lt;=  '1' </a:t>
            </a:r>
            <a:r>
              <a:rPr lang="pt-BR" altLang="en-US" sz="1300" b="0" dirty="0" err="1">
                <a:latin typeface="Courier New" panose="02070309020205020404" pitchFamily="49" charset="0"/>
              </a:rPr>
              <a:t>when</a:t>
            </a: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 op1 &lt; op2 </a:t>
            </a:r>
            <a:r>
              <a:rPr lang="pt-BR" altLang="en-US" sz="1300" b="0" dirty="0" err="1">
                <a:latin typeface="Courier New" panose="02070309020205020404" pitchFamily="49" charset="0"/>
              </a:rPr>
              <a:t>else</a:t>
            </a: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 '0';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altLang="en-US" sz="1300" b="0" dirty="0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    </a:t>
            </a:r>
            <a:r>
              <a:rPr lang="pt-BR" altLang="en-US" sz="1300" b="0" dirty="0" err="1">
                <a:solidFill>
                  <a:schemeClr val="tx2"/>
                </a:solidFill>
                <a:latin typeface="Courier New" panose="02070309020205020404" pitchFamily="49" charset="0"/>
              </a:rPr>
              <a:t>menorS</a:t>
            </a: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 &lt;=  '1' </a:t>
            </a:r>
            <a:r>
              <a:rPr lang="pt-BR" altLang="en-US" sz="1300" b="0" dirty="0" err="1">
                <a:latin typeface="Courier New" panose="02070309020205020404" pitchFamily="49" charset="0"/>
              </a:rPr>
              <a:t>when</a:t>
            </a: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300" b="0" dirty="0" err="1">
                <a:solidFill>
                  <a:schemeClr val="tx2"/>
                </a:solidFill>
                <a:latin typeface="Courier New" panose="02070309020205020404" pitchFamily="49" charset="0"/>
              </a:rPr>
              <a:t>ieee.std_Logic_signed</a:t>
            </a: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."&lt;"(op1,  op2) </a:t>
            </a:r>
            <a:r>
              <a:rPr lang="pt-BR" altLang="en-US" sz="1300" b="0" dirty="0" err="1">
                <a:latin typeface="Courier New" panose="02070309020205020404" pitchFamily="49" charset="0"/>
              </a:rPr>
              <a:t>else</a:t>
            </a: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 '0' ; -- </a:t>
            </a:r>
            <a:r>
              <a:rPr lang="pt-BR" altLang="en-US" sz="1300" b="0" dirty="0" err="1">
                <a:solidFill>
                  <a:schemeClr val="tx2"/>
                </a:solidFill>
                <a:latin typeface="Courier New" panose="02070309020205020404" pitchFamily="49" charset="0"/>
              </a:rPr>
              <a:t>signed</a:t>
            </a:r>
            <a:endParaRPr lang="pt-BR" altLang="en-US" sz="1300" b="0" dirty="0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300" b="0" dirty="0">
                <a:solidFill>
                  <a:schemeClr val="tx2"/>
                </a:solidFill>
                <a:latin typeface="Courier New" panose="02070309020205020404" pitchFamily="49" charset="0"/>
              </a:rPr>
              <a:t>     </a:t>
            </a:r>
            <a:endParaRPr lang="pt-BR" altLang="en-US" dirty="0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470399" y="1192213"/>
            <a:ext cx="4251325" cy="343299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en-US" sz="1600" dirty="0">
                <a:solidFill>
                  <a:srgbClr val="000066"/>
                </a:solidFill>
              </a:rPr>
              <a:t>Atenção: operações sem sinal por </a:t>
            </a:r>
            <a:r>
              <a:rPr lang="pt-BR" altLang="en-US" sz="1600" i="1" dirty="0">
                <a:solidFill>
                  <a:srgbClr val="FF0000"/>
                </a:solidFill>
              </a:rPr>
              <a:t>default</a:t>
            </a:r>
            <a:endParaRPr lang="en-US" altLang="en-US" b="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 flipH="1">
            <a:off x="3784600" y="1397000"/>
            <a:ext cx="685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5588000" y="4470400"/>
            <a:ext cx="3200400" cy="3698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en-US" sz="1600">
                <a:solidFill>
                  <a:srgbClr val="000066"/>
                </a:solidFill>
              </a:rPr>
              <a:t>COMPARAÇÃO sem sinal</a:t>
            </a:r>
            <a:endParaRPr lang="en-US" altLang="en-US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 flipH="1">
            <a:off x="4902200" y="4675188"/>
            <a:ext cx="685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flipV="1">
            <a:off x="4635500" y="5346700"/>
            <a:ext cx="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5630863" y="2316163"/>
            <a:ext cx="457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6580188" y="2886075"/>
            <a:ext cx="5238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5630863" y="3546475"/>
            <a:ext cx="457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6508750" y="2720975"/>
            <a:ext cx="64293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300"/>
              </a:spcAft>
              <a:buFontTx/>
              <a:buNone/>
            </a:pPr>
            <a:r>
              <a:rPr lang="pt-BR" altLang="en-US" sz="900">
                <a:solidFill>
                  <a:srgbClr val="000000"/>
                </a:solidFill>
              </a:rPr>
              <a:t>outalu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5622925" y="2138363"/>
            <a:ext cx="5175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300"/>
              </a:spcAft>
              <a:buFontTx/>
              <a:buNone/>
            </a:pPr>
            <a:r>
              <a:rPr lang="pt-BR" altLang="en-US" sz="1200">
                <a:solidFill>
                  <a:srgbClr val="000080"/>
                </a:solidFill>
              </a:rPr>
              <a:t>OP1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5630863" y="3328988"/>
            <a:ext cx="5191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300"/>
              </a:spcAft>
              <a:buFontTx/>
              <a:buNone/>
            </a:pPr>
            <a:r>
              <a:rPr lang="pt-BR" altLang="en-US" sz="1200">
                <a:solidFill>
                  <a:srgbClr val="000080"/>
                </a:solidFill>
              </a:rPr>
              <a:t>OP2</a:t>
            </a:r>
          </a:p>
        </p:txBody>
      </p:sp>
      <p:sp>
        <p:nvSpPr>
          <p:cNvPr id="56335" name="Freeform 15"/>
          <p:cNvSpPr>
            <a:spLocks/>
          </p:cNvSpPr>
          <p:nvPr/>
        </p:nvSpPr>
        <p:spPr bwMode="auto">
          <a:xfrm rot="-5400000">
            <a:off x="5879307" y="3091656"/>
            <a:ext cx="933450" cy="471487"/>
          </a:xfrm>
          <a:custGeom>
            <a:avLst/>
            <a:gdLst>
              <a:gd name="T0" fmla="*/ 2147483646 w 1300"/>
              <a:gd name="T1" fmla="*/ 2147483646 h 760"/>
              <a:gd name="T2" fmla="*/ 2147483646 w 1300"/>
              <a:gd name="T3" fmla="*/ 0 h 760"/>
              <a:gd name="T4" fmla="*/ 0 w 1300"/>
              <a:gd name="T5" fmla="*/ 0 h 760"/>
              <a:gd name="T6" fmla="*/ 2147483646 w 1300"/>
              <a:gd name="T7" fmla="*/ 2147483646 h 760"/>
              <a:gd name="T8" fmla="*/ 2147483646 w 1300"/>
              <a:gd name="T9" fmla="*/ 2147483646 h 7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0"/>
              <a:gd name="T16" fmla="*/ 0 h 760"/>
              <a:gd name="T17" fmla="*/ 1300 w 1300"/>
              <a:gd name="T18" fmla="*/ 760 h 7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00" h="760">
                <a:moveTo>
                  <a:pt x="1260" y="220"/>
                </a:moveTo>
                <a:lnTo>
                  <a:pt x="1060" y="0"/>
                </a:lnTo>
                <a:lnTo>
                  <a:pt x="0" y="0"/>
                </a:lnTo>
                <a:lnTo>
                  <a:pt x="439" y="760"/>
                </a:lnTo>
                <a:lnTo>
                  <a:pt x="1300" y="760"/>
                </a:ln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6336" name="Freeform 16"/>
          <p:cNvSpPr>
            <a:spLocks/>
          </p:cNvSpPr>
          <p:nvPr/>
        </p:nvSpPr>
        <p:spPr bwMode="auto">
          <a:xfrm rot="16200000" flipH="1">
            <a:off x="5878513" y="2212975"/>
            <a:ext cx="935038" cy="471487"/>
          </a:xfrm>
          <a:custGeom>
            <a:avLst/>
            <a:gdLst>
              <a:gd name="T0" fmla="*/ 2147483646 w 1300"/>
              <a:gd name="T1" fmla="*/ 2147483646 h 760"/>
              <a:gd name="T2" fmla="*/ 2147483646 w 1300"/>
              <a:gd name="T3" fmla="*/ 0 h 760"/>
              <a:gd name="T4" fmla="*/ 0 w 1300"/>
              <a:gd name="T5" fmla="*/ 0 h 760"/>
              <a:gd name="T6" fmla="*/ 2147483646 w 1300"/>
              <a:gd name="T7" fmla="*/ 2147483646 h 760"/>
              <a:gd name="T8" fmla="*/ 2147483646 w 1300"/>
              <a:gd name="T9" fmla="*/ 2147483646 h 7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0"/>
              <a:gd name="T16" fmla="*/ 0 h 760"/>
              <a:gd name="T17" fmla="*/ 1300 w 1300"/>
              <a:gd name="T18" fmla="*/ 760 h 7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00" h="760">
                <a:moveTo>
                  <a:pt x="1260" y="220"/>
                </a:moveTo>
                <a:lnTo>
                  <a:pt x="1060" y="0"/>
                </a:lnTo>
                <a:lnTo>
                  <a:pt x="0" y="0"/>
                </a:lnTo>
                <a:lnTo>
                  <a:pt x="439" y="760"/>
                </a:lnTo>
                <a:lnTo>
                  <a:pt x="1300" y="760"/>
                </a:ln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6386513" y="3590925"/>
            <a:ext cx="0" cy="174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 rot="10800000">
            <a:off x="6215063" y="2597150"/>
            <a:ext cx="3063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/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spcAft>
                <a:spcPts val="300"/>
              </a:spcAft>
              <a:buFontTx/>
              <a:buNone/>
            </a:pPr>
            <a:r>
              <a:rPr lang="pt-BR" altLang="en-US" sz="180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6070600" y="3771900"/>
            <a:ext cx="7747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1300">
                <a:solidFill>
                  <a:schemeClr val="tx2"/>
                </a:solidFill>
                <a:latin typeface="Courier New" panose="02070309020205020404" pitchFamily="49" charset="0"/>
              </a:rPr>
              <a:t>op_alu</a:t>
            </a:r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381000" y="60960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7338" indent="-287338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t-BR" altLang="en-US" sz="1800">
                <a:solidFill>
                  <a:schemeClr val="tx1"/>
                </a:solidFill>
              </a:rPr>
              <a:t>Observar uso do tipo </a:t>
            </a:r>
            <a:r>
              <a:rPr lang="pt-BR" altLang="en-US" sz="1800" i="1">
                <a:solidFill>
                  <a:schemeClr val="tx1"/>
                </a:solidFill>
              </a:rPr>
              <a:t>inst_type</a:t>
            </a:r>
            <a:r>
              <a:rPr lang="pt-BR" altLang="en-US" sz="1800">
                <a:solidFill>
                  <a:schemeClr val="tx1"/>
                </a:solidFill>
              </a:rPr>
              <a:t> na entity</a:t>
            </a:r>
            <a:endParaRPr lang="pt-BR" altLang="en-US" sz="1800">
              <a:solidFill>
                <a:srgbClr val="FF0000"/>
              </a:solidFill>
            </a:endParaRPr>
          </a:p>
        </p:txBody>
      </p:sp>
      <p:sp>
        <p:nvSpPr>
          <p:cNvPr id="56341" name="AutoShape 21"/>
          <p:cNvSpPr>
            <a:spLocks/>
          </p:cNvSpPr>
          <p:nvPr/>
        </p:nvSpPr>
        <p:spPr bwMode="auto">
          <a:xfrm rot="5400000">
            <a:off x="4622800" y="3517900"/>
            <a:ext cx="76200" cy="3581400"/>
          </a:xfrm>
          <a:prstGeom prst="rightBrace">
            <a:avLst>
              <a:gd name="adj1" fmla="val 39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0">
              <a:solidFill>
                <a:schemeClr val="tx1"/>
              </a:solidFill>
            </a:endParaRPr>
          </a:p>
        </p:txBody>
      </p:sp>
      <p:sp>
        <p:nvSpPr>
          <p:cNvPr id="56342" name="Text Box 22"/>
          <p:cNvSpPr txBox="1">
            <a:spLocks noChangeArrowheads="1"/>
          </p:cNvSpPr>
          <p:nvPr/>
        </p:nvSpPr>
        <p:spPr bwMode="auto">
          <a:xfrm>
            <a:off x="1907704" y="5638800"/>
            <a:ext cx="6550496" cy="343299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en-US" sz="1600" dirty="0">
                <a:solidFill>
                  <a:srgbClr val="000066"/>
                </a:solidFill>
              </a:rPr>
              <a:t>COMPARAÇÃO </a:t>
            </a:r>
            <a:r>
              <a:rPr lang="pt-BR" altLang="en-US" sz="1600" dirty="0">
                <a:solidFill>
                  <a:schemeClr val="tx2"/>
                </a:solidFill>
              </a:rPr>
              <a:t>com</a:t>
            </a:r>
            <a:r>
              <a:rPr lang="pt-BR" altLang="en-US" sz="1600" dirty="0">
                <a:solidFill>
                  <a:srgbClr val="000066"/>
                </a:solidFill>
              </a:rPr>
              <a:t> sinal – sobrecarga manual do operador &lt;</a:t>
            </a:r>
            <a:endParaRPr lang="en-US" altLang="en-US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5259EA3C-8ABD-4007-B001-4077824C7E94}" type="slidenum">
              <a:rPr lang="pt-BR" altLang="en-US"/>
              <a:pPr>
                <a:defRPr/>
              </a:pPr>
              <a:t>27</a:t>
            </a:fld>
            <a:endParaRPr lang="pt-BR" alt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725488"/>
          </a:xfrm>
        </p:spPr>
        <p:txBody>
          <a:bodyPr/>
          <a:lstStyle/>
          <a:p>
            <a:pPr eaLnBrk="1" hangingPunct="1"/>
            <a:r>
              <a:rPr lang="pt-BR" altLang="en-US" dirty="0"/>
              <a:t>ULA – Código VHDL Parcial</a:t>
            </a:r>
            <a:endParaRPr lang="en-US" alt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0"/>
            <a:ext cx="8686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100" dirty="0" err="1">
                <a:solidFill>
                  <a:schemeClr val="tx2"/>
                </a:solidFill>
                <a:latin typeface="Courier New" panose="02070309020205020404" pitchFamily="49" charset="0"/>
              </a:rPr>
              <a:t>outalu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 &lt;=  op1 - op2                    </a:t>
            </a:r>
            <a:r>
              <a:rPr lang="en-US" altLang="en-US" sz="1100" dirty="0">
                <a:latin typeface="Courier New" panose="02070309020205020404" pitchFamily="49" charset="0"/>
              </a:rPr>
              <a:t>when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100" dirty="0" err="1">
                <a:solidFill>
                  <a:schemeClr val="tx2"/>
                </a:solidFill>
                <a:latin typeface="Courier New" panose="02070309020205020404" pitchFamily="49" charset="0"/>
              </a:rPr>
              <a:t>op_alu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=SUBU                     </a:t>
            </a:r>
            <a:r>
              <a:rPr lang="en-US" altLang="en-US" sz="1100" dirty="0">
                <a:latin typeface="Courier New" panose="02070309020205020404" pitchFamily="49" charset="0"/>
              </a:rPr>
              <a:t>else</a:t>
            </a:r>
            <a:endParaRPr lang="en-US" altLang="en-US" sz="1100" dirty="0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           op1 and op2                  </a:t>
            </a:r>
            <a:r>
              <a:rPr lang="en-US" altLang="en-US" sz="1100" dirty="0">
                <a:latin typeface="Courier New" panose="02070309020205020404" pitchFamily="49" charset="0"/>
              </a:rPr>
              <a:t>when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100" dirty="0" err="1">
                <a:solidFill>
                  <a:schemeClr val="tx2"/>
                </a:solidFill>
                <a:latin typeface="Courier New" panose="02070309020205020404" pitchFamily="49" charset="0"/>
              </a:rPr>
              <a:t>op_alu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=AAND  or </a:t>
            </a:r>
            <a:r>
              <a:rPr lang="en-US" altLang="en-US" sz="1100" dirty="0" err="1">
                <a:solidFill>
                  <a:schemeClr val="tx2"/>
                </a:solidFill>
                <a:latin typeface="Courier New" panose="02070309020205020404" pitchFamily="49" charset="0"/>
              </a:rPr>
              <a:t>op_alu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=ANDI     </a:t>
            </a:r>
            <a:r>
              <a:rPr lang="en-US" altLang="en-US" sz="1100" dirty="0">
                <a:latin typeface="Courier New" panose="02070309020205020404" pitchFamily="49" charset="0"/>
              </a:rPr>
              <a:t>else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           op1 or  op2                  </a:t>
            </a:r>
            <a:r>
              <a:rPr lang="en-US" altLang="en-US" sz="1100" dirty="0">
                <a:latin typeface="Courier New" panose="02070309020205020404" pitchFamily="49" charset="0"/>
              </a:rPr>
              <a:t>when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100" dirty="0" err="1">
                <a:solidFill>
                  <a:schemeClr val="tx2"/>
                </a:solidFill>
                <a:latin typeface="Courier New" panose="02070309020205020404" pitchFamily="49" charset="0"/>
              </a:rPr>
              <a:t>op_alu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=OOR   or </a:t>
            </a:r>
            <a:r>
              <a:rPr lang="en-US" altLang="en-US" sz="1100" dirty="0" err="1">
                <a:solidFill>
                  <a:schemeClr val="tx2"/>
                </a:solidFill>
                <a:latin typeface="Courier New" panose="02070309020205020404" pitchFamily="49" charset="0"/>
              </a:rPr>
              <a:t>op_alu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=ORI      </a:t>
            </a:r>
            <a:r>
              <a:rPr lang="en-US" altLang="en-US" sz="1100" dirty="0">
                <a:latin typeface="Courier New" panose="02070309020205020404" pitchFamily="49" charset="0"/>
              </a:rPr>
              <a:t>else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           op1 </a:t>
            </a:r>
            <a:r>
              <a:rPr lang="en-US" altLang="en-US" sz="1100" dirty="0" err="1">
                <a:solidFill>
                  <a:schemeClr val="tx2"/>
                </a:solidFill>
                <a:latin typeface="Courier New" panose="02070309020205020404" pitchFamily="49" charset="0"/>
              </a:rPr>
              <a:t>xor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 op2                  </a:t>
            </a:r>
            <a:r>
              <a:rPr lang="en-US" altLang="en-US" sz="1100" dirty="0">
                <a:latin typeface="Courier New" panose="02070309020205020404" pitchFamily="49" charset="0"/>
              </a:rPr>
              <a:t>when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100" dirty="0" err="1">
                <a:solidFill>
                  <a:schemeClr val="tx2"/>
                </a:solidFill>
                <a:latin typeface="Courier New" panose="02070309020205020404" pitchFamily="49" charset="0"/>
              </a:rPr>
              <a:t>op_alu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=XXOR  or </a:t>
            </a:r>
            <a:r>
              <a:rPr lang="en-US" altLang="en-US" sz="1100" dirty="0" err="1">
                <a:solidFill>
                  <a:schemeClr val="tx2"/>
                </a:solidFill>
                <a:latin typeface="Courier New" panose="02070309020205020404" pitchFamily="49" charset="0"/>
              </a:rPr>
              <a:t>op_alu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=XORI     </a:t>
            </a:r>
            <a:r>
              <a:rPr lang="en-US" altLang="en-US" sz="1100" dirty="0">
                <a:latin typeface="Courier New" panose="02070309020205020404" pitchFamily="49" charset="0"/>
              </a:rPr>
              <a:t>else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           op2(15 </a:t>
            </a:r>
            <a:r>
              <a:rPr lang="en-US" altLang="en-US" sz="1100" dirty="0" err="1">
                <a:solidFill>
                  <a:schemeClr val="tx2"/>
                </a:solidFill>
                <a:latin typeface="Courier New" panose="02070309020205020404" pitchFamily="49" charset="0"/>
              </a:rPr>
              <a:t>downto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 0) &amp; x"0000"   </a:t>
            </a:r>
            <a:r>
              <a:rPr lang="en-US" altLang="en-US" sz="1100" dirty="0">
                <a:latin typeface="Courier New" panose="02070309020205020404" pitchFamily="49" charset="0"/>
              </a:rPr>
              <a:t>when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100" dirty="0" err="1">
                <a:solidFill>
                  <a:schemeClr val="tx2"/>
                </a:solidFill>
                <a:latin typeface="Courier New" panose="02070309020205020404" pitchFamily="49" charset="0"/>
              </a:rPr>
              <a:t>op_alu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=LUI                      </a:t>
            </a:r>
            <a:r>
              <a:rPr lang="en-US" altLang="en-US" sz="1100" dirty="0">
                <a:latin typeface="Courier New" panose="02070309020205020404" pitchFamily="49" charset="0"/>
              </a:rPr>
              <a:t>else</a:t>
            </a:r>
            <a:endParaRPr lang="en-US" altLang="en-US" sz="1100" dirty="0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           (0=&gt;</a:t>
            </a:r>
            <a:r>
              <a:rPr lang="en-US" altLang="en-US" sz="1100" dirty="0" err="1">
                <a:solidFill>
                  <a:schemeClr val="tx2"/>
                </a:solidFill>
                <a:latin typeface="Courier New" panose="02070309020205020404" pitchFamily="49" charset="0"/>
              </a:rPr>
              <a:t>menorU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, others=&gt;'0')     </a:t>
            </a:r>
            <a:r>
              <a:rPr lang="en-US" altLang="en-US" sz="1100" dirty="0">
                <a:latin typeface="Courier New" panose="02070309020205020404" pitchFamily="49" charset="0"/>
              </a:rPr>
              <a:t>when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100" dirty="0" err="1">
                <a:solidFill>
                  <a:schemeClr val="tx2"/>
                </a:solidFill>
                <a:latin typeface="Courier New" panose="02070309020205020404" pitchFamily="49" charset="0"/>
              </a:rPr>
              <a:t>op_alu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=SLTU  or </a:t>
            </a:r>
            <a:r>
              <a:rPr lang="en-US" altLang="en-US" sz="1100" dirty="0" err="1">
                <a:solidFill>
                  <a:schemeClr val="tx2"/>
                </a:solidFill>
                <a:latin typeface="Courier New" panose="02070309020205020404" pitchFamily="49" charset="0"/>
              </a:rPr>
              <a:t>op_alu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=SLTIU    </a:t>
            </a:r>
            <a:r>
              <a:rPr lang="en-US" altLang="en-US" sz="1100" dirty="0">
                <a:latin typeface="Courier New" panose="02070309020205020404" pitchFamily="49" charset="0"/>
              </a:rPr>
              <a:t>else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   </a:t>
            </a:r>
          </a:p>
          <a:p>
            <a:pPr eaLnBrk="1" hangingPunct="1">
              <a:buFontTx/>
              <a:buNone/>
            </a:pP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           (0=&gt;</a:t>
            </a:r>
            <a:r>
              <a:rPr lang="en-US" altLang="en-US" sz="1100" dirty="0" err="1">
                <a:solidFill>
                  <a:schemeClr val="tx2"/>
                </a:solidFill>
                <a:latin typeface="Courier New" panose="02070309020205020404" pitchFamily="49" charset="0"/>
              </a:rPr>
              <a:t>menorS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, others=&gt;'0')     </a:t>
            </a:r>
            <a:r>
              <a:rPr lang="en-US" altLang="en-US" sz="1100" dirty="0">
                <a:latin typeface="Courier New" panose="02070309020205020404" pitchFamily="49" charset="0"/>
              </a:rPr>
              <a:t>when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100" dirty="0" err="1">
                <a:solidFill>
                  <a:schemeClr val="tx2"/>
                </a:solidFill>
                <a:latin typeface="Courier New" panose="02070309020205020404" pitchFamily="49" charset="0"/>
              </a:rPr>
              <a:t>op_alu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=SLT   or </a:t>
            </a:r>
            <a:r>
              <a:rPr lang="en-US" altLang="en-US" sz="1100" dirty="0" err="1">
                <a:solidFill>
                  <a:schemeClr val="tx2"/>
                </a:solidFill>
                <a:latin typeface="Courier New" panose="02070309020205020404" pitchFamily="49" charset="0"/>
              </a:rPr>
              <a:t>op_alu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=SLTI     </a:t>
            </a:r>
            <a:r>
              <a:rPr lang="en-US" altLang="en-US" sz="1100" dirty="0">
                <a:latin typeface="Courier New" panose="02070309020205020404" pitchFamily="49" charset="0"/>
              </a:rPr>
              <a:t>else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           op1(31 </a:t>
            </a:r>
            <a:r>
              <a:rPr lang="en-US" altLang="en-US" sz="1100" dirty="0" err="1">
                <a:solidFill>
                  <a:schemeClr val="tx2"/>
                </a:solidFill>
                <a:latin typeface="Courier New" panose="02070309020205020404" pitchFamily="49" charset="0"/>
              </a:rPr>
              <a:t>downto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 28) &amp; op2(27 </a:t>
            </a:r>
            <a:r>
              <a:rPr lang="en-US" altLang="en-US" sz="1100" dirty="0" err="1">
                <a:solidFill>
                  <a:schemeClr val="tx2"/>
                </a:solidFill>
                <a:latin typeface="Courier New" panose="02070309020205020404" pitchFamily="49" charset="0"/>
              </a:rPr>
              <a:t>downto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 0)     </a:t>
            </a:r>
          </a:p>
          <a:p>
            <a:pPr eaLnBrk="1" hangingPunct="1">
              <a:buFontTx/>
              <a:buNone/>
            </a:pP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				       </a:t>
            </a:r>
            <a:r>
              <a:rPr lang="en-US" altLang="en-US" sz="1100" dirty="0">
                <a:latin typeface="Courier New" panose="02070309020205020404" pitchFamily="49" charset="0"/>
              </a:rPr>
              <a:t>when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100" dirty="0" err="1">
                <a:solidFill>
                  <a:schemeClr val="tx2"/>
                </a:solidFill>
                <a:latin typeface="Courier New" panose="02070309020205020404" pitchFamily="49" charset="0"/>
              </a:rPr>
              <a:t>op_alu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=J            	  </a:t>
            </a:r>
            <a:r>
              <a:rPr lang="en-US" altLang="en-US" sz="1100" dirty="0">
                <a:latin typeface="Courier New" panose="02070309020205020404" pitchFamily="49" charset="0"/>
              </a:rPr>
              <a:t>else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           op1                          </a:t>
            </a:r>
            <a:r>
              <a:rPr lang="en-US" altLang="en-US" sz="1100" dirty="0">
                <a:latin typeface="Courier New" panose="02070309020205020404" pitchFamily="49" charset="0"/>
              </a:rPr>
              <a:t>when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100" dirty="0" err="1">
                <a:solidFill>
                  <a:schemeClr val="tx2"/>
                </a:solidFill>
                <a:latin typeface="Courier New" panose="02070309020205020404" pitchFamily="49" charset="0"/>
              </a:rPr>
              <a:t>op_alu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=JR   or </a:t>
            </a:r>
            <a:r>
              <a:rPr lang="en-US" altLang="en-US" sz="1100" dirty="0" err="1">
                <a:solidFill>
                  <a:schemeClr val="tx2"/>
                </a:solidFill>
                <a:latin typeface="Courier New" panose="02070309020205020404" pitchFamily="49" charset="0"/>
              </a:rPr>
              <a:t>op_alu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=JALR      </a:t>
            </a:r>
            <a:r>
              <a:rPr lang="en-US" altLang="en-US" sz="1100" dirty="0">
                <a:latin typeface="Courier New" panose="02070309020205020404" pitchFamily="49" charset="0"/>
              </a:rPr>
              <a:t>else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           </a:t>
            </a:r>
            <a:r>
              <a:rPr lang="en-US" altLang="en-US" sz="1100" dirty="0" err="1">
                <a:solidFill>
                  <a:schemeClr val="tx2"/>
                </a:solidFill>
                <a:latin typeface="Courier New" panose="02070309020205020404" pitchFamily="49" charset="0"/>
              </a:rPr>
              <a:t>to_StdLogicVector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( </a:t>
            </a:r>
            <a:r>
              <a:rPr lang="en-US" altLang="en-US" sz="1100" dirty="0" err="1">
                <a:solidFill>
                  <a:schemeClr val="tx2"/>
                </a:solidFill>
                <a:latin typeface="Courier New" panose="02070309020205020404" pitchFamily="49" charset="0"/>
              </a:rPr>
              <a:t>to_bitvector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(op1) </a:t>
            </a:r>
            <a:r>
              <a:rPr lang="en-US" altLang="en-US" sz="1100" dirty="0" err="1">
                <a:solidFill>
                  <a:schemeClr val="tx2"/>
                </a:solidFill>
                <a:latin typeface="Courier New" panose="02070309020205020404" pitchFamily="49" charset="0"/>
              </a:rPr>
              <a:t>sll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 CONV_INTEGER(op2(10 </a:t>
            </a:r>
            <a:r>
              <a:rPr lang="en-US" altLang="en-US" sz="1100" dirty="0" err="1">
                <a:solidFill>
                  <a:schemeClr val="tx2"/>
                </a:solidFill>
                <a:latin typeface="Courier New" panose="02070309020205020404" pitchFamily="49" charset="0"/>
              </a:rPr>
              <a:t>downto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 6)))                       </a:t>
            </a:r>
          </a:p>
          <a:p>
            <a:pPr eaLnBrk="1" hangingPunct="1">
              <a:buFontTx/>
              <a:buNone/>
            </a:pP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                                        </a:t>
            </a:r>
            <a:r>
              <a:rPr lang="en-US" altLang="en-US" sz="1100" dirty="0">
                <a:latin typeface="Courier New" panose="02070309020205020404" pitchFamily="49" charset="0"/>
              </a:rPr>
              <a:t>when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100" dirty="0" err="1">
                <a:solidFill>
                  <a:schemeClr val="tx2"/>
                </a:solidFill>
                <a:latin typeface="Courier New" panose="02070309020205020404" pitchFamily="49" charset="0"/>
              </a:rPr>
              <a:t>op_alu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=SSLL     		  </a:t>
            </a:r>
            <a:r>
              <a:rPr lang="en-US" altLang="en-US" sz="1100" dirty="0">
                <a:latin typeface="Courier New" panose="02070309020205020404" pitchFamily="49" charset="0"/>
              </a:rPr>
              <a:t>else</a:t>
            </a:r>
            <a:endParaRPr lang="en-US" altLang="en-US" sz="1100" dirty="0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           </a:t>
            </a:r>
            <a:r>
              <a:rPr lang="en-US" altLang="en-US" sz="1100" dirty="0" err="1">
                <a:solidFill>
                  <a:schemeClr val="tx2"/>
                </a:solidFill>
                <a:latin typeface="Courier New" panose="02070309020205020404" pitchFamily="49" charset="0"/>
              </a:rPr>
              <a:t>to_StdLogicVector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( </a:t>
            </a:r>
            <a:r>
              <a:rPr lang="en-US" altLang="en-US" sz="1100" dirty="0" err="1">
                <a:solidFill>
                  <a:schemeClr val="tx2"/>
                </a:solidFill>
                <a:latin typeface="Courier New" panose="02070309020205020404" pitchFamily="49" charset="0"/>
              </a:rPr>
              <a:t>to_bitvector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(op1) </a:t>
            </a:r>
            <a:r>
              <a:rPr lang="en-US" altLang="en-US" sz="1100" dirty="0" err="1">
                <a:solidFill>
                  <a:schemeClr val="tx2"/>
                </a:solidFill>
                <a:latin typeface="Courier New" panose="02070309020205020404" pitchFamily="49" charset="0"/>
              </a:rPr>
              <a:t>srl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 CONV_INTEGER(op2(10 </a:t>
            </a:r>
            <a:r>
              <a:rPr lang="en-US" altLang="en-US" sz="1100" dirty="0" err="1">
                <a:solidFill>
                  <a:schemeClr val="tx2"/>
                </a:solidFill>
                <a:latin typeface="Courier New" panose="02070309020205020404" pitchFamily="49" charset="0"/>
              </a:rPr>
              <a:t>downto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 6)))</a:t>
            </a:r>
          </a:p>
          <a:p>
            <a:pPr eaLnBrk="1" hangingPunct="1">
              <a:buFontTx/>
              <a:buNone/>
            </a:pP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                                        </a:t>
            </a:r>
            <a:r>
              <a:rPr lang="en-US" altLang="en-US" sz="1100" dirty="0">
                <a:latin typeface="Courier New" panose="02070309020205020404" pitchFamily="49" charset="0"/>
              </a:rPr>
              <a:t>when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100" dirty="0" err="1">
                <a:solidFill>
                  <a:schemeClr val="tx2"/>
                </a:solidFill>
                <a:latin typeface="Courier New" panose="02070309020205020404" pitchFamily="49" charset="0"/>
              </a:rPr>
              <a:t>op_alu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=SSRL     		  </a:t>
            </a:r>
            <a:r>
              <a:rPr lang="en-US" altLang="en-US" sz="1100" dirty="0">
                <a:latin typeface="Courier New" panose="02070309020205020404" pitchFamily="49" charset="0"/>
              </a:rPr>
              <a:t>else</a:t>
            </a:r>
            <a:endParaRPr lang="en-US" altLang="en-US" sz="1100" dirty="0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           op1 + op2;                -- default é </a:t>
            </a:r>
            <a:r>
              <a:rPr lang="en-US" altLang="en-US" sz="1100" dirty="0" err="1">
                <a:solidFill>
                  <a:schemeClr val="tx2"/>
                </a:solidFill>
                <a:latin typeface="Courier New" panose="02070309020205020404" pitchFamily="49" charset="0"/>
              </a:rPr>
              <a:t>fazer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 soma!!</a:t>
            </a:r>
          </a:p>
          <a:p>
            <a:pPr eaLnBrk="1" hangingPunct="1">
              <a:buFontTx/>
              <a:buNone/>
            </a:pP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end </a:t>
            </a:r>
            <a:r>
              <a:rPr lang="en-US" altLang="en-US" sz="1100" dirty="0" err="1">
                <a:solidFill>
                  <a:schemeClr val="tx2"/>
                </a:solidFill>
                <a:latin typeface="Courier New" panose="02070309020205020404" pitchFamily="49" charset="0"/>
              </a:rPr>
              <a:t>alu</a:t>
            </a:r>
            <a:r>
              <a:rPr lang="en-US" altLang="en-US" sz="1100" dirty="0">
                <a:solidFill>
                  <a:schemeClr val="tx2"/>
                </a:solidFill>
                <a:latin typeface="Courier New" panose="02070309020205020404" pitchFamily="49" charset="0"/>
              </a:rPr>
              <a:t>;</a:t>
            </a:r>
            <a:endParaRPr lang="en-US" altLang="en-US" sz="1100" dirty="0">
              <a:solidFill>
                <a:schemeClr val="tx2"/>
              </a:solidFill>
            </a:endParaRPr>
          </a:p>
          <a:p>
            <a:pPr eaLnBrk="1" hangingPunct="1"/>
            <a:endParaRPr lang="en-US" altLang="en-US" sz="1800" dirty="0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868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7338" indent="-287338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indent="-2460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t-BR" altLang="en-US" sz="1400" dirty="0">
                <a:solidFill>
                  <a:schemeClr val="tx1"/>
                </a:solidFill>
              </a:rPr>
              <a:t>Observe</a:t>
            </a:r>
          </a:p>
          <a:p>
            <a:pPr lvl="2">
              <a:spcBef>
                <a:spcPct val="0"/>
              </a:spcBef>
            </a:pPr>
            <a:r>
              <a:rPr lang="pt-BR" altLang="en-US" sz="1400" b="1" dirty="0"/>
              <a:t>uso de concatenação nas instruções </a:t>
            </a:r>
            <a:r>
              <a:rPr lang="pt-BR" altLang="en-US" sz="1400" b="1" dirty="0" err="1"/>
              <a:t>SLT</a:t>
            </a:r>
            <a:r>
              <a:rPr lang="pt-BR" altLang="en-US" sz="1400" b="1" i="1" dirty="0" err="1"/>
              <a:t>xx</a:t>
            </a:r>
            <a:endParaRPr lang="pt-BR" altLang="en-US" sz="1400" b="1" i="1" dirty="0"/>
          </a:p>
          <a:p>
            <a:pPr lvl="2">
              <a:spcBef>
                <a:spcPct val="0"/>
              </a:spcBef>
            </a:pPr>
            <a:r>
              <a:rPr lang="pt-BR" altLang="en-US" sz="1400" b="1" dirty="0"/>
              <a:t>operações de deslocamento</a:t>
            </a:r>
            <a:r>
              <a:rPr lang="en-US" altLang="en-US" sz="1400" b="1" dirty="0"/>
              <a:t> (</a:t>
            </a:r>
            <a:r>
              <a:rPr lang="en-US" altLang="en-US" sz="1400" b="1" dirty="0" err="1"/>
              <a:t>conversões</a:t>
            </a:r>
            <a:r>
              <a:rPr lang="en-US" altLang="en-US" sz="1400" b="1" dirty="0"/>
              <a:t> para </a:t>
            </a:r>
            <a:r>
              <a:rPr lang="en-US" altLang="en-US" sz="1400" b="1" dirty="0" err="1"/>
              <a:t>poder</a:t>
            </a:r>
            <a:r>
              <a:rPr lang="en-US" altLang="en-US" sz="1400" b="1" dirty="0"/>
              <a:t> usar </a:t>
            </a:r>
            <a:r>
              <a:rPr lang="en-US" altLang="en-US" sz="1400" b="1" dirty="0" err="1"/>
              <a:t>operadores</a:t>
            </a:r>
            <a:r>
              <a:rPr lang="en-US" altLang="en-US" sz="1400" b="1" dirty="0"/>
              <a:t> de </a:t>
            </a:r>
            <a:r>
              <a:rPr lang="en-US" altLang="en-US" sz="1400" b="1" dirty="0" err="1"/>
              <a:t>deslocamento</a:t>
            </a:r>
            <a:r>
              <a:rPr lang="en-US" altLang="en-US" sz="1400" b="1" dirty="0"/>
              <a:t>)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168726A-DFEE-4687-9586-E88A2CC6AEFE}" type="slidenum">
              <a:rPr lang="pt-BR" altLang="en-US"/>
              <a:pPr>
                <a:defRPr/>
              </a:pPr>
              <a:t>28</a:t>
            </a:fld>
            <a:endParaRPr lang="pt-BR" altLang="en-US"/>
          </a:p>
        </p:txBody>
      </p:sp>
      <p:sp>
        <p:nvSpPr>
          <p:cNvPr id="62466" name="AutoShape 6"/>
          <p:cNvSpPr>
            <a:spLocks noChangeArrowheads="1"/>
          </p:cNvSpPr>
          <p:nvPr/>
        </p:nvSpPr>
        <p:spPr bwMode="auto">
          <a:xfrm>
            <a:off x="38100" y="119063"/>
            <a:ext cx="9039225" cy="6080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0">
              <a:solidFill>
                <a:schemeClr val="tx1"/>
              </a:solidFill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13787" cy="536575"/>
          </a:xfrm>
        </p:spPr>
        <p:txBody>
          <a:bodyPr/>
          <a:lstStyle/>
          <a:p>
            <a:pPr eaLnBrk="1" hangingPunct="1"/>
            <a:r>
              <a:rPr lang="pt-BR" altLang="en-US" sz="3000" b="1" dirty="0"/>
              <a:t>Bloco de controle do Processador MIPS_S</a:t>
            </a:r>
          </a:p>
        </p:txBody>
      </p:sp>
      <p:sp>
        <p:nvSpPr>
          <p:cNvPr id="62468" name="Rectangle 7"/>
          <p:cNvSpPr>
            <a:spLocks noChangeArrowheads="1"/>
          </p:cNvSpPr>
          <p:nvPr/>
        </p:nvSpPr>
        <p:spPr bwMode="auto">
          <a:xfrm>
            <a:off x="539750" y="2205038"/>
            <a:ext cx="7561263" cy="338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type</a:t>
            </a: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microinstruction</a:t>
            </a: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is</a:t>
            </a: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record</a:t>
            </a:r>
            <a:endParaRPr lang="pt-BR" altLang="en-US" sz="1400" dirty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    CY1:  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std_logic</a:t>
            </a: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;       --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write</a:t>
            </a: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enable</a:t>
            </a: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 for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regs</a:t>
            </a: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of</a:t>
            </a: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 1st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stage</a:t>
            </a:r>
            <a:endParaRPr lang="pt-BR" altLang="en-US" sz="1400" dirty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    CY2:  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std_logic</a:t>
            </a: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;       --    " 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enable</a:t>
            </a: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 for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regs</a:t>
            </a: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of</a:t>
            </a: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 2nd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stage</a:t>
            </a:r>
            <a:endParaRPr lang="pt-BR" altLang="en-US" sz="1400" dirty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   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walu</a:t>
            </a: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: 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std_logic</a:t>
            </a: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;       --    " 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enable</a:t>
            </a: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 for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third</a:t>
            </a: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stage</a:t>
            </a: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reg</a:t>
            </a:r>
            <a:endParaRPr lang="pt-BR" altLang="en-US" sz="1400" dirty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   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wmdr</a:t>
            </a: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: 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std_logic</a:t>
            </a: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;       --    " 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enable</a:t>
            </a: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 for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fourth</a:t>
            </a: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stage</a:t>
            </a: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reg</a:t>
            </a:r>
            <a:endParaRPr lang="pt-BR" altLang="en-US" sz="1400" dirty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   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wpc</a:t>
            </a: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:  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std_logic</a:t>
            </a: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;       -- PC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write</a:t>
            </a: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enable</a:t>
            </a:r>
            <a:endParaRPr lang="pt-BR" altLang="en-US" sz="1400" dirty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   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wreg</a:t>
            </a: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: 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std_logic</a:t>
            </a: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;       --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Register</a:t>
            </a: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 Bank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write</a:t>
            </a: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enable</a:t>
            </a:r>
            <a:endParaRPr lang="pt-BR" altLang="en-US" sz="1400" dirty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   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ce</a:t>
            </a: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:   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std_logic</a:t>
            </a: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;       -- Data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Memory</a:t>
            </a: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 CE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and</a:t>
            </a: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 R/W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controls</a:t>
            </a:r>
            <a:endParaRPr lang="pt-BR" altLang="en-US" sz="1400" dirty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   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rw</a:t>
            </a: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:   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std_logic</a:t>
            </a: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   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bw</a:t>
            </a: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:   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std_logic</a:t>
            </a: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;       -- Data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Memory</a:t>
            </a: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 Byte/Word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write</a:t>
            </a: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control</a:t>
            </a:r>
            <a:endParaRPr lang="pt-BR" altLang="en-US" sz="1400" dirty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    i:    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inst_type</a:t>
            </a: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;       --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instruction</a:t>
            </a: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identification</a:t>
            </a:r>
            <a:endParaRPr lang="pt-BR" altLang="en-US" sz="1400" dirty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end</a:t>
            </a: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record</a:t>
            </a:r>
            <a:r>
              <a:rPr lang="pt-BR" altLang="en-US" sz="1400" dirty="0">
                <a:solidFill>
                  <a:schemeClr val="tx1"/>
                </a:solidFill>
                <a:latin typeface="Courier New" panose="02070309020205020404" pitchFamily="49" charset="0"/>
              </a:rPr>
              <a:t>; </a:t>
            </a:r>
          </a:p>
        </p:txBody>
      </p:sp>
      <p:sp>
        <p:nvSpPr>
          <p:cNvPr id="62469" name="Rectangle 8"/>
          <p:cNvSpPr>
            <a:spLocks noChangeArrowheads="1"/>
          </p:cNvSpPr>
          <p:nvPr/>
        </p:nvSpPr>
        <p:spPr bwMode="auto">
          <a:xfrm>
            <a:off x="251520" y="1052736"/>
            <a:ext cx="8766174" cy="79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2000" b="0" dirty="0"/>
              <a:t>Microinstrução (para guardar todos os sinais de controle produzidos no Bloco de Controle) </a:t>
            </a:r>
            <a:r>
              <a:rPr lang="pt-BR" altLang="en-US" sz="2000" b="0" dirty="0">
                <a:sym typeface="Wingdings" panose="05000000000000000000" pitchFamily="2" charset="2"/>
              </a:rPr>
              <a:t> </a:t>
            </a:r>
            <a:r>
              <a:rPr lang="pt-BR" altLang="en-US" sz="2000" b="0" dirty="0"/>
              <a:t>definida no </a:t>
            </a:r>
            <a:r>
              <a:rPr lang="pt-BR" altLang="en-US" sz="2000" b="0" dirty="0" err="1"/>
              <a:t>package</a:t>
            </a:r>
            <a:r>
              <a:rPr lang="pt-BR" altLang="en-US" sz="2000" b="0" dirty="0"/>
              <a:t> </a:t>
            </a:r>
            <a:r>
              <a:rPr lang="pt-BR" altLang="en-US" sz="2000" b="0" dirty="0" err="1"/>
              <a:t>p_MIPS_S</a:t>
            </a:r>
            <a:endParaRPr lang="pt-BR" altLang="en-US" sz="2000" b="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B5E45B85-A1D8-4FB1-8E15-6A4F9CFA420B}" type="slidenum">
              <a:rPr lang="pt-BR" altLang="en-US"/>
              <a:pPr>
                <a:defRPr/>
              </a:pPr>
              <a:t>29</a:t>
            </a:fld>
            <a:endParaRPr lang="pt-BR" altLang="en-US"/>
          </a:p>
        </p:txBody>
      </p:sp>
      <p:sp>
        <p:nvSpPr>
          <p:cNvPr id="66562" name="AutoShape 2"/>
          <p:cNvSpPr>
            <a:spLocks noChangeArrowheads="1"/>
          </p:cNvSpPr>
          <p:nvPr/>
        </p:nvSpPr>
        <p:spPr bwMode="auto">
          <a:xfrm>
            <a:off x="250825" y="104775"/>
            <a:ext cx="8642350" cy="5159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0">
              <a:solidFill>
                <a:schemeClr val="tx1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93175" cy="725488"/>
          </a:xfrm>
        </p:spPr>
        <p:txBody>
          <a:bodyPr/>
          <a:lstStyle/>
          <a:p>
            <a:pPr eaLnBrk="1" hangingPunct="1"/>
            <a:r>
              <a:rPr lang="pt-BR" altLang="en-US" sz="3000" b="1" dirty="0"/>
              <a:t>Bloco de controle do Processador MIPS_S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5085556" y="977414"/>
            <a:ext cx="3581400" cy="219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pt-BR" altLang="en-US" sz="1800" dirty="0"/>
              <a:t>A máquina de estado de controle principal do processador</a:t>
            </a:r>
          </a:p>
          <a:p>
            <a:pPr eaLnBrk="1" hangingPunct="1"/>
            <a:r>
              <a:rPr lang="pt-BR" altLang="en-US" sz="1400" dirty="0"/>
              <a:t>Os 3 primeiros ciclos são os mesmo para todas as instruções, mas não o que é realizado neles, pelo menos no segundo e terceiro há variações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46508B-2BAE-81C1-6329-40732F3B7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3" y="980727"/>
            <a:ext cx="1253191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E58861B2-7163-D183-12A7-82A1B395DA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454677"/>
              </p:ext>
            </p:extLst>
          </p:nvPr>
        </p:nvGraphicFramePr>
        <p:xfrm>
          <a:off x="178594" y="985838"/>
          <a:ext cx="6697662" cy="544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6343560" imgH="6819840" progId="Word.Picture.8">
                  <p:embed/>
                </p:oleObj>
              </mc:Choice>
              <mc:Fallback>
                <p:oleObj name="Picture" r:id="rId3" imgW="6343560" imgH="681984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t="9291" r="-19177"/>
                      <a:stretch>
                        <a:fillRect/>
                      </a:stretch>
                    </p:blipFill>
                    <p:spPr bwMode="auto">
                      <a:xfrm>
                        <a:off x="178594" y="985838"/>
                        <a:ext cx="6697662" cy="5446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25488"/>
          </a:xfrm>
        </p:spPr>
        <p:txBody>
          <a:bodyPr/>
          <a:lstStyle/>
          <a:p>
            <a:r>
              <a:rPr lang="pt-BR" dirty="0"/>
              <a:t>Especificação da Organização MIPS_S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250825" y="908050"/>
            <a:ext cx="8470900" cy="5473278"/>
          </a:xfrm>
        </p:spPr>
        <p:txBody>
          <a:bodyPr/>
          <a:lstStyle/>
          <a:p>
            <a:r>
              <a:rPr lang="pt-BR" dirty="0"/>
              <a:t>Dá suporte a 37 das 155 instruções da ISA MIPS-32</a:t>
            </a:r>
            <a:r>
              <a:rPr lang="pt-BR" baseline="30000" dirty="0"/>
              <a:t>TM</a:t>
            </a:r>
            <a:endParaRPr lang="pt-BR" dirty="0"/>
          </a:p>
          <a:p>
            <a:pPr lvl="1"/>
            <a:r>
              <a:rPr lang="pt-BR" dirty="0"/>
              <a:t>Aritméticas (5): ADDU, SUBU, MULTU, DIVU, ADDIU</a:t>
            </a:r>
          </a:p>
          <a:p>
            <a:pPr lvl="1"/>
            <a:r>
              <a:rPr lang="pt-BR" dirty="0"/>
              <a:t>Lógicas (7): AND, OR, XOR, NOR, ANDI, ORI, XORI</a:t>
            </a:r>
          </a:p>
          <a:p>
            <a:pPr lvl="1"/>
            <a:r>
              <a:rPr lang="pt-BR" dirty="0"/>
              <a:t>Deslocamento de bits (6): SLL, SLLV, SRA, SRAV, SRL, SRLV</a:t>
            </a:r>
          </a:p>
          <a:p>
            <a:pPr lvl="1"/>
            <a:r>
              <a:rPr lang="pt-BR" dirty="0"/>
              <a:t>Acesso à Memória (4): LBU, LW, SB, SW</a:t>
            </a:r>
          </a:p>
          <a:p>
            <a:pPr lvl="1"/>
            <a:r>
              <a:rPr lang="pt-BR" dirty="0"/>
              <a:t>Teste (4): SLT, SLTU, SLTI, SLTIU</a:t>
            </a:r>
          </a:p>
          <a:p>
            <a:pPr lvl="1"/>
            <a:r>
              <a:rPr lang="pt-BR" dirty="0"/>
              <a:t>Controle de Fluxo (8): BEQ, BGEZ, BLEZ, BNE, J, JAL, JALR, JR</a:t>
            </a:r>
          </a:p>
          <a:p>
            <a:pPr lvl="1"/>
            <a:r>
              <a:rPr lang="pt-BR" dirty="0"/>
              <a:t>Miscelâneas (3): MFHI, MFLO, LUI</a:t>
            </a:r>
          </a:p>
          <a:p>
            <a:r>
              <a:rPr lang="pt-BR" dirty="0"/>
              <a:t>Maior parte das instruções executa em 4 ciclos de relógio</a:t>
            </a:r>
          </a:p>
          <a:p>
            <a:r>
              <a:rPr lang="pt-BR" dirty="0"/>
              <a:t>LW e LBU executam em 5 ciclos</a:t>
            </a:r>
          </a:p>
          <a:p>
            <a:r>
              <a:rPr lang="pt-BR" dirty="0"/>
              <a:t>MULTU e DIVU executam em 67 ciclos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65A154-3521-46C1-BAF3-AE2D97C025B1}" type="slidenum">
              <a:rPr lang="pt-BR" altLang="en-US" smtClean="0"/>
              <a:pPr>
                <a:defRPr/>
              </a:pPr>
              <a:t>3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617210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A69A872-867C-46D9-A409-9FD17F959BDF}" type="slidenum">
              <a:rPr lang="pt-BR" altLang="en-US"/>
              <a:pPr>
                <a:defRPr/>
              </a:pPr>
              <a:t>30</a:t>
            </a:fld>
            <a:endParaRPr lang="pt-BR" alt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en-US" dirty="0"/>
              <a:t>Entidade/Arquitetura do Bloco de Controle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382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library</a:t>
            </a:r>
            <a:r>
              <a:rPr lang="pt-BR" altLang="en-US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200" dirty="0">
                <a:latin typeface="Courier New" panose="02070309020205020404" pitchFamily="49" charset="0"/>
              </a:rPr>
              <a:t>IEEE</a:t>
            </a:r>
            <a:r>
              <a:rPr lang="pt-BR" altLang="en-US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use </a:t>
            </a:r>
            <a:r>
              <a:rPr lang="pt-BR" altLang="en-US" sz="1200" dirty="0">
                <a:latin typeface="Courier New" panose="02070309020205020404" pitchFamily="49" charset="0"/>
              </a:rPr>
              <a:t>IEEE.Std_Logic_1164.</a:t>
            </a:r>
            <a:r>
              <a:rPr lang="pt-BR" altLang="en-US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all;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use </a:t>
            </a:r>
            <a:r>
              <a:rPr lang="pt-BR" altLang="en-US" sz="1200" dirty="0" err="1">
                <a:latin typeface="Courier New" panose="02070309020205020404" pitchFamily="49" charset="0"/>
              </a:rPr>
              <a:t>IEEE.Std_Logic_unsigned.</a:t>
            </a:r>
            <a:r>
              <a:rPr lang="pt-BR" altLang="en-US" sz="12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all</a:t>
            </a:r>
            <a:r>
              <a:rPr lang="pt-BR" altLang="en-US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use </a:t>
            </a:r>
            <a:r>
              <a:rPr lang="pt-BR" altLang="en-US" sz="1200" dirty="0" err="1">
                <a:latin typeface="Courier New" panose="02070309020205020404" pitchFamily="49" charset="0"/>
              </a:rPr>
              <a:t>work.p_MIPS_S.</a:t>
            </a:r>
            <a:r>
              <a:rPr lang="pt-BR" altLang="en-US" sz="12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all</a:t>
            </a:r>
            <a:r>
              <a:rPr lang="pt-BR" altLang="en-US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altLang="en-US" sz="1200" b="1" dirty="0">
              <a:solidFill>
                <a:srgbClr val="000066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entity</a:t>
            </a:r>
            <a:r>
              <a:rPr lang="pt-BR" altLang="en-US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200" dirty="0" err="1">
                <a:latin typeface="Courier New" panose="02070309020205020404" pitchFamily="49" charset="0"/>
              </a:rPr>
              <a:t>control_unit</a:t>
            </a:r>
            <a:r>
              <a:rPr lang="pt-BR" altLang="en-US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2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is</a:t>
            </a:r>
            <a:endParaRPr lang="pt-BR" altLang="en-US" sz="1200" b="1" dirty="0">
              <a:solidFill>
                <a:srgbClr val="000066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        </a:t>
            </a:r>
            <a:r>
              <a:rPr lang="pt-BR" altLang="en-US" sz="1200" dirty="0" err="1">
                <a:latin typeface="Courier New" panose="02070309020205020404" pitchFamily="49" charset="0"/>
              </a:rPr>
              <a:t>port</a:t>
            </a:r>
            <a:r>
              <a:rPr lang="pt-BR" altLang="en-US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( </a:t>
            </a:r>
            <a:r>
              <a:rPr lang="pt-BR" altLang="en-US" sz="1200" dirty="0" err="1">
                <a:latin typeface="Courier New" panose="02070309020205020404" pitchFamily="49" charset="0"/>
              </a:rPr>
              <a:t>ck</a:t>
            </a:r>
            <a:r>
              <a:rPr lang="pt-BR" altLang="en-US" sz="1200" dirty="0">
                <a:latin typeface="Courier New" panose="02070309020205020404" pitchFamily="49" charset="0"/>
              </a:rPr>
              <a:t>, </a:t>
            </a:r>
            <a:r>
              <a:rPr lang="pt-BR" altLang="en-US" sz="1200" dirty="0" err="1">
                <a:latin typeface="Courier New" panose="02070309020205020404" pitchFamily="49" charset="0"/>
              </a:rPr>
              <a:t>rst</a:t>
            </a:r>
            <a:r>
              <a:rPr lang="pt-BR" altLang="en-US" sz="1200" dirty="0">
                <a:latin typeface="Courier New" panose="02070309020205020404" pitchFamily="49" charset="0"/>
              </a:rPr>
              <a:t> : </a:t>
            </a:r>
            <a:r>
              <a:rPr lang="pt-BR" altLang="en-US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in </a:t>
            </a:r>
            <a:r>
              <a:rPr lang="pt-BR" altLang="en-US" sz="1200" dirty="0" err="1">
                <a:latin typeface="Courier New" panose="02070309020205020404" pitchFamily="49" charset="0"/>
              </a:rPr>
              <a:t>std_logic</a:t>
            </a:r>
            <a:r>
              <a:rPr lang="pt-BR" altLang="en-US" sz="1200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		</a:t>
            </a:r>
            <a:r>
              <a:rPr lang="pt-BR" altLang="en-US" sz="1200" dirty="0" err="1">
                <a:latin typeface="Courier New" panose="02070309020205020404" pitchFamily="49" charset="0"/>
              </a:rPr>
              <a:t>inst_branch_in</a:t>
            </a:r>
            <a:r>
              <a:rPr lang="pt-BR" altLang="en-US" sz="1200" dirty="0">
                <a:latin typeface="Courier New" panose="02070309020205020404" pitchFamily="49" charset="0"/>
              </a:rPr>
              <a:t>, </a:t>
            </a:r>
            <a:r>
              <a:rPr lang="pt-BR" altLang="en-US" sz="1200" dirty="0" err="1">
                <a:latin typeface="Courier New" panose="02070309020205020404" pitchFamily="49" charset="0"/>
              </a:rPr>
              <a:t>salta_in</a:t>
            </a:r>
            <a:r>
              <a:rPr lang="pt-BR" altLang="en-US" sz="1200" dirty="0">
                <a:latin typeface="Courier New" panose="02070309020205020404" pitchFamily="49" charset="0"/>
              </a:rPr>
              <a:t> : </a:t>
            </a:r>
            <a:r>
              <a:rPr lang="pt-BR" altLang="en-US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in </a:t>
            </a:r>
            <a:r>
              <a:rPr lang="pt-BR" altLang="en-US" sz="1200" dirty="0" err="1">
                <a:latin typeface="Courier New" panose="02070309020205020404" pitchFamily="49" charset="0"/>
              </a:rPr>
              <a:t>std_logic</a:t>
            </a:r>
            <a:r>
              <a:rPr lang="pt-BR" altLang="en-US" sz="1200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		</a:t>
            </a:r>
            <a:r>
              <a:rPr lang="pt-BR" altLang="en-US" sz="1200" dirty="0" err="1">
                <a:latin typeface="Courier New" panose="02070309020205020404" pitchFamily="49" charset="0"/>
              </a:rPr>
              <a:t>end_mul</a:t>
            </a:r>
            <a:r>
              <a:rPr lang="pt-BR" altLang="en-US" sz="1200" dirty="0">
                <a:latin typeface="Courier New" panose="02070309020205020404" pitchFamily="49" charset="0"/>
              </a:rPr>
              <a:t>, </a:t>
            </a:r>
            <a:r>
              <a:rPr lang="pt-BR" altLang="en-US" sz="1200" dirty="0" err="1">
                <a:latin typeface="Courier New" panose="02070309020205020404" pitchFamily="49" charset="0"/>
              </a:rPr>
              <a:t>end_div</a:t>
            </a:r>
            <a:r>
              <a:rPr lang="pt-BR" altLang="en-US" sz="1200" dirty="0">
                <a:latin typeface="Courier New" panose="02070309020205020404" pitchFamily="49" charset="0"/>
              </a:rPr>
              <a:t> : </a:t>
            </a:r>
            <a:r>
              <a:rPr lang="pt-BR" altLang="en-US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in </a:t>
            </a:r>
            <a:r>
              <a:rPr lang="pt-BR" altLang="en-US" sz="1200" dirty="0" err="1">
                <a:latin typeface="Courier New" panose="02070309020205020404" pitchFamily="49" charset="0"/>
              </a:rPr>
              <a:t>std_logic</a:t>
            </a:r>
            <a:r>
              <a:rPr lang="pt-BR" altLang="en-US" sz="1200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		</a:t>
            </a:r>
            <a:r>
              <a:rPr lang="pt-BR" altLang="en-US" sz="1200" dirty="0" err="1">
                <a:latin typeface="Courier New" panose="02070309020205020404" pitchFamily="49" charset="0"/>
              </a:rPr>
              <a:t>i_address</a:t>
            </a:r>
            <a:r>
              <a:rPr lang="pt-BR" altLang="en-US" sz="1200" dirty="0">
                <a:latin typeface="Courier New" panose="02070309020205020404" pitchFamily="49" charset="0"/>
              </a:rPr>
              <a:t> : </a:t>
            </a:r>
            <a:r>
              <a:rPr lang="pt-BR" altLang="en-US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out </a:t>
            </a:r>
            <a:r>
              <a:rPr lang="pt-BR" altLang="en-US" sz="1200" dirty="0" err="1">
                <a:latin typeface="Courier New" panose="02070309020205020404" pitchFamily="49" charset="0"/>
              </a:rPr>
              <a:t>std_logic_vector</a:t>
            </a:r>
            <a:r>
              <a:rPr lang="pt-BR" altLang="en-US" sz="1200" dirty="0">
                <a:latin typeface="Courier New" panose="02070309020205020404" pitchFamily="49" charset="0"/>
              </a:rPr>
              <a:t>(31 </a:t>
            </a:r>
            <a:r>
              <a:rPr lang="pt-BR" altLang="en-US" sz="1200" dirty="0" err="1">
                <a:latin typeface="Courier New" panose="02070309020205020404" pitchFamily="49" charset="0"/>
              </a:rPr>
              <a:t>downto</a:t>
            </a:r>
            <a:r>
              <a:rPr lang="pt-BR" altLang="en-US" sz="1200" dirty="0">
                <a:latin typeface="Courier New" panose="02070309020205020404" pitchFamily="49" charset="0"/>
              </a:rPr>
              <a:t> 0);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		</a:t>
            </a:r>
            <a:r>
              <a:rPr lang="pt-BR" altLang="en-US" sz="1200" dirty="0" err="1">
                <a:latin typeface="Courier New" panose="02070309020205020404" pitchFamily="49" charset="0"/>
              </a:rPr>
              <a:t>instruction</a:t>
            </a:r>
            <a:r>
              <a:rPr lang="pt-BR" altLang="en-US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200" dirty="0">
                <a:latin typeface="Courier New" panose="02070309020205020404" pitchFamily="49" charset="0"/>
              </a:rPr>
              <a:t>:</a:t>
            </a:r>
            <a:r>
              <a:rPr lang="pt-BR" altLang="en-US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 in </a:t>
            </a:r>
            <a:r>
              <a:rPr lang="pt-BR" altLang="en-US" sz="1200" dirty="0" err="1">
                <a:latin typeface="Courier New" panose="02070309020205020404" pitchFamily="49" charset="0"/>
              </a:rPr>
              <a:t>std_logic_vector</a:t>
            </a:r>
            <a:r>
              <a:rPr lang="pt-BR" altLang="en-US" sz="1200" dirty="0">
                <a:latin typeface="Courier New" panose="02070309020205020404" pitchFamily="49" charset="0"/>
              </a:rPr>
              <a:t>(31 </a:t>
            </a:r>
            <a:r>
              <a:rPr lang="pt-BR" altLang="en-US" sz="1200" dirty="0" err="1">
                <a:latin typeface="Courier New" panose="02070309020205020404" pitchFamily="49" charset="0"/>
              </a:rPr>
              <a:t>downto</a:t>
            </a:r>
            <a:r>
              <a:rPr lang="pt-BR" altLang="en-US" sz="1200" dirty="0">
                <a:latin typeface="Courier New" panose="02070309020205020404" pitchFamily="49" charset="0"/>
              </a:rPr>
              <a:t> 0);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		</a:t>
            </a:r>
            <a:r>
              <a:rPr lang="pt-BR" altLang="en-US" sz="1200" dirty="0">
                <a:latin typeface="Courier New" panose="02070309020205020404" pitchFamily="49" charset="0"/>
              </a:rPr>
              <a:t>RESULT_IN : </a:t>
            </a:r>
            <a:r>
              <a:rPr lang="pt-BR" altLang="en-US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in </a:t>
            </a:r>
            <a:r>
              <a:rPr lang="pt-BR" altLang="en-US" sz="1200" dirty="0" err="1">
                <a:latin typeface="Courier New" panose="02070309020205020404" pitchFamily="49" charset="0"/>
              </a:rPr>
              <a:t>std_logic_vector</a:t>
            </a:r>
            <a:r>
              <a:rPr lang="pt-BR" altLang="en-US" sz="1200" dirty="0">
                <a:latin typeface="Courier New" panose="02070309020205020404" pitchFamily="49" charset="0"/>
              </a:rPr>
              <a:t>(31 </a:t>
            </a:r>
            <a:r>
              <a:rPr lang="pt-BR" altLang="en-US" sz="1200" dirty="0" err="1">
                <a:latin typeface="Courier New" panose="02070309020205020404" pitchFamily="49" charset="0"/>
              </a:rPr>
              <a:t>downto</a:t>
            </a:r>
            <a:r>
              <a:rPr lang="pt-BR" altLang="en-US" sz="1200" dirty="0">
                <a:latin typeface="Courier New" panose="02070309020205020404" pitchFamily="49" charset="0"/>
              </a:rPr>
              <a:t> 0);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		</a:t>
            </a:r>
            <a:r>
              <a:rPr lang="pt-BR" altLang="en-US" sz="1200" dirty="0" err="1">
                <a:latin typeface="Courier New" panose="02070309020205020404" pitchFamily="49" charset="0"/>
              </a:rPr>
              <a:t>uins</a:t>
            </a:r>
            <a:r>
              <a:rPr lang="pt-BR" altLang="en-US" sz="1200" dirty="0">
                <a:latin typeface="Courier New" panose="02070309020205020404" pitchFamily="49" charset="0"/>
              </a:rPr>
              <a:t> : </a:t>
            </a:r>
            <a:r>
              <a:rPr lang="pt-BR" altLang="en-US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out </a:t>
            </a:r>
            <a:r>
              <a:rPr lang="pt-BR" altLang="en-US" sz="1200" dirty="0" err="1">
                <a:latin typeface="Courier New" panose="02070309020205020404" pitchFamily="49" charset="0"/>
              </a:rPr>
              <a:t>microinstruction</a:t>
            </a:r>
            <a:r>
              <a:rPr lang="pt-BR" altLang="en-US" sz="1200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		</a:t>
            </a:r>
            <a:r>
              <a:rPr lang="pt-BR" altLang="en-US" sz="1200" dirty="0">
                <a:latin typeface="Courier New" panose="02070309020205020404" pitchFamily="49" charset="0"/>
              </a:rPr>
              <a:t>IR_OUT : </a:t>
            </a:r>
            <a:r>
              <a:rPr lang="pt-BR" altLang="en-US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out </a:t>
            </a:r>
            <a:r>
              <a:rPr lang="pt-BR" altLang="en-US" sz="1200" dirty="0" err="1">
                <a:latin typeface="Courier New" panose="02070309020205020404" pitchFamily="49" charset="0"/>
              </a:rPr>
              <a:t>std_logic_vector</a:t>
            </a:r>
            <a:r>
              <a:rPr lang="pt-BR" altLang="en-US" sz="1200" dirty="0">
                <a:latin typeface="Courier New" panose="02070309020205020404" pitchFamily="49" charset="0"/>
              </a:rPr>
              <a:t>(31 </a:t>
            </a:r>
            <a:r>
              <a:rPr lang="pt-BR" altLang="en-US" sz="1200" dirty="0" err="1">
                <a:latin typeface="Courier New" panose="02070309020205020404" pitchFamily="49" charset="0"/>
              </a:rPr>
              <a:t>downto</a:t>
            </a:r>
            <a:r>
              <a:rPr lang="pt-BR" altLang="en-US" sz="1200" dirty="0">
                <a:latin typeface="Courier New" panose="02070309020205020404" pitchFamily="49" charset="0"/>
              </a:rPr>
              <a:t> 0);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		</a:t>
            </a:r>
            <a:r>
              <a:rPr lang="pt-BR" altLang="en-US" sz="1200" dirty="0">
                <a:latin typeface="Courier New" panose="02070309020205020404" pitchFamily="49" charset="0"/>
              </a:rPr>
              <a:t>NPC_OUT : </a:t>
            </a:r>
            <a:r>
              <a:rPr lang="pt-BR" altLang="en-US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out </a:t>
            </a:r>
            <a:r>
              <a:rPr lang="pt-BR" altLang="en-US" sz="1200" dirty="0" err="1">
                <a:latin typeface="Courier New" panose="02070309020205020404" pitchFamily="49" charset="0"/>
              </a:rPr>
              <a:t>std_logic_vector</a:t>
            </a:r>
            <a:r>
              <a:rPr lang="pt-BR" altLang="en-US" sz="1200" dirty="0">
                <a:latin typeface="Courier New" panose="02070309020205020404" pitchFamily="49" charset="0"/>
              </a:rPr>
              <a:t>(31 </a:t>
            </a:r>
            <a:r>
              <a:rPr lang="pt-BR" altLang="en-US" sz="1200" dirty="0" err="1">
                <a:latin typeface="Courier New" panose="02070309020205020404" pitchFamily="49" charset="0"/>
              </a:rPr>
              <a:t>downto</a:t>
            </a:r>
            <a:r>
              <a:rPr lang="pt-BR" altLang="en-US" sz="1200" dirty="0">
                <a:latin typeface="Courier New" panose="02070309020205020404" pitchFamily="49" charset="0"/>
              </a:rPr>
              <a:t> 0)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         </a:t>
            </a:r>
            <a:r>
              <a:rPr lang="pt-BR" altLang="en-US" sz="1200" dirty="0"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end</a:t>
            </a:r>
            <a:r>
              <a:rPr lang="pt-BR" altLang="en-US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200" dirty="0" err="1">
                <a:latin typeface="Courier New" panose="02070309020205020404" pitchFamily="49" charset="0"/>
              </a:rPr>
              <a:t>control_unit</a:t>
            </a:r>
            <a:r>
              <a:rPr lang="pt-BR" altLang="en-US" sz="1200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dirty="0">
                <a:latin typeface="Courier New" panose="02070309020205020404" pitchFamily="49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architecture</a:t>
            </a:r>
            <a:r>
              <a:rPr lang="pt-BR" altLang="en-US" sz="1200" dirty="0">
                <a:latin typeface="Courier New" panose="02070309020205020404" pitchFamily="49" charset="0"/>
              </a:rPr>
              <a:t> </a:t>
            </a:r>
            <a:r>
              <a:rPr lang="pt-BR" altLang="en-US" sz="1200" dirty="0" err="1">
                <a:latin typeface="Courier New" panose="02070309020205020404" pitchFamily="49" charset="0"/>
              </a:rPr>
              <a:t>control_unit</a:t>
            </a:r>
            <a:r>
              <a:rPr lang="pt-BR" altLang="en-US" sz="1200" dirty="0">
                <a:latin typeface="Courier New" panose="02070309020205020404" pitchFamily="49" charset="0"/>
              </a:rPr>
              <a:t> </a:t>
            </a:r>
            <a:r>
              <a:rPr lang="pt-BR" altLang="en-US" sz="12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of</a:t>
            </a:r>
            <a:r>
              <a:rPr lang="pt-BR" altLang="en-US" sz="1200" dirty="0">
                <a:latin typeface="Courier New" panose="02070309020205020404" pitchFamily="49" charset="0"/>
              </a:rPr>
              <a:t> </a:t>
            </a:r>
            <a:r>
              <a:rPr lang="pt-BR" altLang="en-US" sz="1200" dirty="0" err="1">
                <a:latin typeface="Courier New" panose="02070309020205020404" pitchFamily="49" charset="0"/>
              </a:rPr>
              <a:t>control_unit</a:t>
            </a:r>
            <a:r>
              <a:rPr lang="pt-BR" altLang="en-US" sz="1200" dirty="0">
                <a:latin typeface="Courier New" panose="02070309020205020404" pitchFamily="49" charset="0"/>
              </a:rPr>
              <a:t> </a:t>
            </a:r>
            <a:r>
              <a:rPr lang="pt-BR" altLang="en-US" sz="12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is</a:t>
            </a:r>
            <a:endParaRPr lang="pt-BR" altLang="en-US" sz="1200" b="1" dirty="0">
              <a:solidFill>
                <a:srgbClr val="000066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	</a:t>
            </a:r>
            <a:r>
              <a:rPr lang="pt-BR" altLang="en-US" sz="12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type</a:t>
            </a:r>
            <a:r>
              <a:rPr lang="pt-BR" altLang="en-US" sz="1200" dirty="0">
                <a:latin typeface="Courier New" panose="02070309020205020404" pitchFamily="49" charset="0"/>
              </a:rPr>
              <a:t> </a:t>
            </a:r>
            <a:r>
              <a:rPr lang="pt-BR" altLang="en-US" sz="1200" dirty="0" err="1">
                <a:latin typeface="Courier New" panose="02070309020205020404" pitchFamily="49" charset="0"/>
              </a:rPr>
              <a:t>type_state</a:t>
            </a:r>
            <a:r>
              <a:rPr lang="pt-BR" altLang="en-US" sz="1200" dirty="0">
                <a:latin typeface="Courier New" panose="02070309020205020404" pitchFamily="49" charset="0"/>
              </a:rPr>
              <a:t> </a:t>
            </a:r>
            <a:r>
              <a:rPr lang="pt-BR" altLang="en-US" sz="12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is</a:t>
            </a:r>
            <a:r>
              <a:rPr lang="pt-BR" altLang="en-US" sz="1200" dirty="0">
                <a:latin typeface="Courier New" panose="02070309020205020404" pitchFamily="49" charset="0"/>
              </a:rPr>
              <a:t> (</a:t>
            </a:r>
            <a:r>
              <a:rPr lang="pt-BR" altLang="en-US" sz="1200" dirty="0" err="1">
                <a:latin typeface="Courier New" panose="02070309020205020404" pitchFamily="49" charset="0"/>
              </a:rPr>
              <a:t>Sfetch</a:t>
            </a:r>
            <a:r>
              <a:rPr lang="pt-BR" altLang="en-US" sz="1200" dirty="0">
                <a:latin typeface="Courier New" panose="02070309020205020404" pitchFamily="49" charset="0"/>
              </a:rPr>
              <a:t>, </a:t>
            </a:r>
            <a:r>
              <a:rPr lang="pt-BR" altLang="en-US" sz="1200" dirty="0" err="1">
                <a:latin typeface="Courier New" panose="02070309020205020404" pitchFamily="49" charset="0"/>
              </a:rPr>
              <a:t>Sreg</a:t>
            </a:r>
            <a:r>
              <a:rPr lang="pt-BR" altLang="en-US" sz="1200" dirty="0">
                <a:latin typeface="Courier New" panose="02070309020205020404" pitchFamily="49" charset="0"/>
              </a:rPr>
              <a:t>, </a:t>
            </a:r>
            <a:r>
              <a:rPr lang="pt-BR" altLang="en-US" sz="1200" dirty="0" err="1">
                <a:latin typeface="Courier New" panose="02070309020205020404" pitchFamily="49" charset="0"/>
              </a:rPr>
              <a:t>Salu</a:t>
            </a:r>
            <a:r>
              <a:rPr lang="pt-BR" altLang="en-US" sz="1200" dirty="0">
                <a:latin typeface="Courier New" panose="02070309020205020404" pitchFamily="49" charset="0"/>
              </a:rPr>
              <a:t>, </a:t>
            </a:r>
            <a:r>
              <a:rPr lang="pt-BR" altLang="en-US" sz="1200" dirty="0" err="1">
                <a:latin typeface="Courier New" panose="02070309020205020404" pitchFamily="49" charset="0"/>
              </a:rPr>
              <a:t>Swbk</a:t>
            </a:r>
            <a:r>
              <a:rPr lang="pt-BR" altLang="en-US" sz="1200" dirty="0">
                <a:latin typeface="Courier New" panose="02070309020205020404" pitchFamily="49" charset="0"/>
              </a:rPr>
              <a:t>, </a:t>
            </a:r>
            <a:r>
              <a:rPr lang="pt-BR" altLang="en-US" sz="1200" dirty="0" err="1">
                <a:latin typeface="Courier New" panose="02070309020205020404" pitchFamily="49" charset="0"/>
              </a:rPr>
              <a:t>Sld</a:t>
            </a:r>
            <a:r>
              <a:rPr lang="pt-BR" altLang="en-US" sz="1200" dirty="0">
                <a:latin typeface="Courier New" panose="02070309020205020404" pitchFamily="49" charset="0"/>
              </a:rPr>
              <a:t>, </a:t>
            </a:r>
            <a:r>
              <a:rPr lang="pt-BR" altLang="en-US" sz="1200" dirty="0" err="1">
                <a:latin typeface="Courier New" panose="02070309020205020404" pitchFamily="49" charset="0"/>
              </a:rPr>
              <a:t>Sst</a:t>
            </a:r>
            <a:r>
              <a:rPr lang="pt-BR" altLang="en-US" sz="1200" dirty="0">
                <a:latin typeface="Courier New" panose="02070309020205020404" pitchFamily="49" charset="0"/>
              </a:rPr>
              <a:t>, </a:t>
            </a:r>
            <a:r>
              <a:rPr lang="pt-BR" altLang="en-US" sz="1200" dirty="0" err="1">
                <a:latin typeface="Courier New" panose="02070309020205020404" pitchFamily="49" charset="0"/>
              </a:rPr>
              <a:t>Ssalta</a:t>
            </a:r>
            <a:r>
              <a:rPr lang="pt-BR" altLang="en-US" sz="1200" dirty="0"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	</a:t>
            </a:r>
            <a:r>
              <a:rPr lang="pt-BR" altLang="en-US" sz="12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signal</a:t>
            </a:r>
            <a:r>
              <a:rPr lang="pt-BR" altLang="en-US" sz="1200" dirty="0">
                <a:latin typeface="Courier New" panose="02070309020205020404" pitchFamily="49" charset="0"/>
              </a:rPr>
              <a:t> PS, NS : </a:t>
            </a:r>
            <a:r>
              <a:rPr lang="pt-BR" altLang="en-US" sz="1200" dirty="0" err="1">
                <a:latin typeface="Courier New" panose="02070309020205020404" pitchFamily="49" charset="0"/>
              </a:rPr>
              <a:t>type_state</a:t>
            </a:r>
            <a:r>
              <a:rPr lang="pt-BR" altLang="en-US" sz="1200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	</a:t>
            </a:r>
            <a:r>
              <a:rPr lang="pt-BR" altLang="en-US" sz="12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signal</a:t>
            </a:r>
            <a:r>
              <a:rPr lang="pt-BR" altLang="en-US" sz="1200" dirty="0">
                <a:latin typeface="Courier New" panose="02070309020205020404" pitchFamily="49" charset="0"/>
              </a:rPr>
              <a:t> i : </a:t>
            </a:r>
            <a:r>
              <a:rPr lang="pt-BR" altLang="en-US" sz="1200" dirty="0" err="1">
                <a:latin typeface="Courier New" panose="02070309020205020404" pitchFamily="49" charset="0"/>
              </a:rPr>
              <a:t>inst_type</a:t>
            </a:r>
            <a:r>
              <a:rPr lang="pt-BR" altLang="en-US" sz="1200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dirty="0">
                <a:latin typeface="Courier New" panose="02070309020205020404" pitchFamily="49" charset="0"/>
              </a:rPr>
              <a:t>	</a:t>
            </a:r>
            <a:r>
              <a:rPr lang="pt-BR" altLang="en-US" sz="12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signal</a:t>
            </a:r>
            <a:r>
              <a:rPr lang="pt-BR" altLang="en-US" sz="1200" dirty="0">
                <a:latin typeface="Courier New" panose="02070309020205020404" pitchFamily="49" charset="0"/>
              </a:rPr>
              <a:t> </a:t>
            </a:r>
            <a:r>
              <a:rPr lang="pt-BR" altLang="en-US" sz="1200" dirty="0" err="1">
                <a:latin typeface="Courier New" panose="02070309020205020404" pitchFamily="49" charset="0"/>
              </a:rPr>
              <a:t>uins_int</a:t>
            </a:r>
            <a:r>
              <a:rPr lang="pt-BR" altLang="en-US" sz="1200" dirty="0">
                <a:latin typeface="Courier New" panose="02070309020205020404" pitchFamily="49" charset="0"/>
              </a:rPr>
              <a:t> : </a:t>
            </a:r>
            <a:r>
              <a:rPr lang="pt-BR" altLang="en-US" sz="1200" dirty="0" err="1">
                <a:latin typeface="Courier New" panose="02070309020205020404" pitchFamily="49" charset="0"/>
              </a:rPr>
              <a:t>microinstruction</a:t>
            </a:r>
            <a:r>
              <a:rPr lang="pt-BR" altLang="en-US" sz="1200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dirty="0">
                <a:latin typeface="Courier New" panose="02070309020205020404" pitchFamily="49" charset="0"/>
              </a:rPr>
              <a:t>	</a:t>
            </a:r>
            <a:r>
              <a:rPr lang="pt-BR" altLang="en-US" sz="12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signal</a:t>
            </a:r>
            <a:r>
              <a:rPr lang="pt-BR" altLang="en-US" sz="1200" dirty="0">
                <a:latin typeface="Courier New" panose="02070309020205020404" pitchFamily="49" charset="0"/>
              </a:rPr>
              <a:t> </a:t>
            </a:r>
            <a:r>
              <a:rPr lang="pt-BR" altLang="en-US" sz="1200" dirty="0" err="1">
                <a:latin typeface="Courier New" panose="02070309020205020404" pitchFamily="49" charset="0"/>
              </a:rPr>
              <a:t>dtpc</a:t>
            </a:r>
            <a:r>
              <a:rPr lang="pt-BR" altLang="en-US" sz="1200" dirty="0">
                <a:latin typeface="Courier New" panose="02070309020205020404" pitchFamily="49" charset="0"/>
              </a:rPr>
              <a:t>, NPC, </a:t>
            </a:r>
            <a:r>
              <a:rPr lang="pt-BR" altLang="en-US" sz="1200" dirty="0" err="1">
                <a:latin typeface="Courier New" panose="02070309020205020404" pitchFamily="49" charset="0"/>
              </a:rPr>
              <a:t>pc</a:t>
            </a:r>
            <a:r>
              <a:rPr lang="pt-BR" altLang="en-US" sz="1200" dirty="0">
                <a:latin typeface="Courier New" panose="02070309020205020404" pitchFamily="49" charset="0"/>
              </a:rPr>
              <a:t>, </a:t>
            </a:r>
            <a:r>
              <a:rPr lang="pt-BR" altLang="en-US" sz="1200" dirty="0" err="1">
                <a:latin typeface="Courier New" panose="02070309020205020404" pitchFamily="49" charset="0"/>
              </a:rPr>
              <a:t>incpc</a:t>
            </a:r>
            <a:r>
              <a:rPr lang="pt-BR" altLang="en-US" sz="1200" dirty="0">
                <a:latin typeface="Courier New" panose="02070309020205020404" pitchFamily="49" charset="0"/>
              </a:rPr>
              <a:t>, IR  : </a:t>
            </a:r>
            <a:r>
              <a:rPr lang="pt-BR" altLang="en-US" sz="1200" dirty="0" err="1">
                <a:latin typeface="Courier New" panose="02070309020205020404" pitchFamily="49" charset="0"/>
              </a:rPr>
              <a:t>std_logic_vector</a:t>
            </a:r>
            <a:r>
              <a:rPr lang="pt-BR" altLang="en-US" sz="1200" dirty="0">
                <a:latin typeface="Courier New" panose="02070309020205020404" pitchFamily="49" charset="0"/>
              </a:rPr>
              <a:t>(31 </a:t>
            </a:r>
            <a:r>
              <a:rPr lang="pt-BR" altLang="en-US" sz="1200" dirty="0" err="1">
                <a:latin typeface="Courier New" panose="02070309020205020404" pitchFamily="49" charset="0"/>
              </a:rPr>
              <a:t>downto</a:t>
            </a:r>
            <a:r>
              <a:rPr lang="pt-BR" altLang="en-US" sz="1200" dirty="0">
                <a:latin typeface="Courier New" panose="02070309020205020404" pitchFamily="49" charset="0"/>
              </a:rPr>
              <a:t> 0);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altLang="en-US" sz="1200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dirty="0">
                <a:latin typeface="Courier New" panose="02070309020205020404" pitchFamily="49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begin</a:t>
            </a:r>
            <a:endParaRPr lang="pt-BR" altLang="en-US" sz="1200" b="1" dirty="0">
              <a:solidFill>
                <a:srgbClr val="000066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dirty="0"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 flipH="1" flipV="1">
            <a:off x="1979712" y="4797152"/>
            <a:ext cx="382488" cy="13750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2209800" y="5943600"/>
            <a:ext cx="5410200" cy="343299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77825" indent="-3778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en-US" sz="1600" b="1" dirty="0">
                <a:solidFill>
                  <a:srgbClr val="000066"/>
                </a:solidFill>
              </a:rPr>
              <a:t>Tipo enumerado para a máquina de estados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9CB52A9-1C0E-45CE-85A5-0A94EB06B69C}" type="slidenum">
              <a:rPr lang="pt-BR" altLang="en-US"/>
              <a:pPr>
                <a:defRPr/>
              </a:pPr>
              <a:t>31</a:t>
            </a:fld>
            <a:endParaRPr lang="pt-BR" alt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en-US" sz="2600"/>
              <a:t>Primeira parte – decodificação de instruções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8" y="990600"/>
            <a:ext cx="8958262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en-US" sz="1400">
                <a:latin typeface="Courier New" panose="02070309020205020404" pitchFamily="49" charset="0"/>
              </a:rPr>
              <a:t>i &lt;=   ADDU   </a:t>
            </a:r>
            <a:r>
              <a:rPr lang="pt-BR" altLang="en-US" sz="1400" b="1">
                <a:solidFill>
                  <a:srgbClr val="000066"/>
                </a:solidFill>
                <a:latin typeface="Courier New" panose="02070309020205020404" pitchFamily="49" charset="0"/>
              </a:rPr>
              <a:t>when</a:t>
            </a:r>
            <a:r>
              <a:rPr lang="pt-BR" altLang="en-US" sz="1400">
                <a:latin typeface="Courier New" panose="02070309020205020404" pitchFamily="49" charset="0"/>
              </a:rPr>
              <a:t> ir(31 downto 26)="000000" </a:t>
            </a:r>
            <a:r>
              <a:rPr lang="pt-BR" altLang="en-US" sz="1400" b="1">
                <a:solidFill>
                  <a:srgbClr val="000066"/>
                </a:solidFill>
                <a:latin typeface="Courier New" panose="02070309020205020404" pitchFamily="49" charset="0"/>
              </a:rPr>
              <a:t>and</a:t>
            </a:r>
            <a:r>
              <a:rPr lang="pt-BR" altLang="en-US" sz="1400">
                <a:latin typeface="Courier New" panose="02070309020205020404" pitchFamily="49" charset="0"/>
              </a:rPr>
              <a:t> ir(5 downto 0)="100001" </a:t>
            </a:r>
            <a:r>
              <a:rPr lang="pt-BR" altLang="en-US" sz="1400" b="1">
                <a:solidFill>
                  <a:srgbClr val="000066"/>
                </a:solidFill>
                <a:latin typeface="Courier New" panose="02070309020205020404" pitchFamily="49" charset="0"/>
              </a:rPr>
              <a:t>else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en-US" sz="1400">
                <a:latin typeface="Courier New" panose="02070309020205020404" pitchFamily="49" charset="0"/>
              </a:rPr>
              <a:t>       SUBU   </a:t>
            </a:r>
            <a:r>
              <a:rPr lang="pt-BR" altLang="en-US" sz="1400" b="1">
                <a:solidFill>
                  <a:srgbClr val="000066"/>
                </a:solidFill>
                <a:latin typeface="Courier New" panose="02070309020205020404" pitchFamily="49" charset="0"/>
              </a:rPr>
              <a:t>when</a:t>
            </a:r>
            <a:r>
              <a:rPr lang="pt-BR" altLang="en-US" sz="1400">
                <a:latin typeface="Courier New" panose="02070309020205020404" pitchFamily="49" charset="0"/>
              </a:rPr>
              <a:t> ir(31 downto 26)="000000" </a:t>
            </a:r>
            <a:r>
              <a:rPr lang="pt-BR" altLang="en-US" sz="1400" b="1">
                <a:solidFill>
                  <a:srgbClr val="000066"/>
                </a:solidFill>
                <a:latin typeface="Courier New" panose="02070309020205020404" pitchFamily="49" charset="0"/>
              </a:rPr>
              <a:t>and</a:t>
            </a:r>
            <a:r>
              <a:rPr lang="pt-BR" altLang="en-US" sz="1400">
                <a:latin typeface="Courier New" panose="02070309020205020404" pitchFamily="49" charset="0"/>
              </a:rPr>
              <a:t> ir(5 downto 0)="100011" </a:t>
            </a:r>
            <a:r>
              <a:rPr lang="pt-BR" altLang="en-US" sz="1400" b="1">
                <a:solidFill>
                  <a:srgbClr val="000066"/>
                </a:solidFill>
                <a:latin typeface="Courier New" panose="02070309020205020404" pitchFamily="49" charset="0"/>
              </a:rPr>
              <a:t>else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en-US" sz="1400">
                <a:latin typeface="Courier New" panose="02070309020205020404" pitchFamily="49" charset="0"/>
              </a:rPr>
              <a:t>       AAND   </a:t>
            </a:r>
            <a:r>
              <a:rPr lang="pt-BR" altLang="en-US" sz="1400" b="1">
                <a:solidFill>
                  <a:srgbClr val="000066"/>
                </a:solidFill>
                <a:latin typeface="Courier New" panose="02070309020205020404" pitchFamily="49" charset="0"/>
              </a:rPr>
              <a:t>when</a:t>
            </a:r>
            <a:r>
              <a:rPr lang="pt-BR" altLang="en-US" sz="1400">
                <a:latin typeface="Courier New" panose="02070309020205020404" pitchFamily="49" charset="0"/>
              </a:rPr>
              <a:t> ir(31 downto 26)="000000" </a:t>
            </a:r>
            <a:r>
              <a:rPr lang="pt-BR" altLang="en-US" sz="1400" b="1">
                <a:solidFill>
                  <a:srgbClr val="000066"/>
                </a:solidFill>
                <a:latin typeface="Courier New" panose="02070309020205020404" pitchFamily="49" charset="0"/>
              </a:rPr>
              <a:t>and</a:t>
            </a:r>
            <a:r>
              <a:rPr lang="pt-BR" altLang="en-US" sz="1400">
                <a:latin typeface="Courier New" panose="02070309020205020404" pitchFamily="49" charset="0"/>
              </a:rPr>
              <a:t> ir(5 downto 0)="100100" </a:t>
            </a:r>
            <a:r>
              <a:rPr lang="pt-BR" altLang="en-US" sz="1400" b="1">
                <a:solidFill>
                  <a:srgbClr val="000066"/>
                </a:solidFill>
                <a:latin typeface="Courier New" panose="02070309020205020404" pitchFamily="49" charset="0"/>
              </a:rPr>
              <a:t>else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en-US" sz="1400">
                <a:latin typeface="Courier New" panose="02070309020205020404" pitchFamily="49" charset="0"/>
              </a:rPr>
              <a:t>       OOR    </a:t>
            </a:r>
            <a:r>
              <a:rPr lang="pt-BR" altLang="en-US" sz="1400" b="1">
                <a:solidFill>
                  <a:srgbClr val="000066"/>
                </a:solidFill>
                <a:latin typeface="Courier New" panose="02070309020205020404" pitchFamily="49" charset="0"/>
              </a:rPr>
              <a:t>when</a:t>
            </a:r>
            <a:r>
              <a:rPr lang="pt-BR" altLang="en-US" sz="1400">
                <a:latin typeface="Courier New" panose="02070309020205020404" pitchFamily="49" charset="0"/>
              </a:rPr>
              <a:t> ir(31 downto 26)="000000" </a:t>
            </a:r>
            <a:r>
              <a:rPr lang="pt-BR" altLang="en-US" sz="1400" b="1">
                <a:solidFill>
                  <a:srgbClr val="000066"/>
                </a:solidFill>
                <a:latin typeface="Courier New" panose="02070309020205020404" pitchFamily="49" charset="0"/>
              </a:rPr>
              <a:t>and</a:t>
            </a:r>
            <a:r>
              <a:rPr lang="pt-BR" altLang="en-US" sz="1400">
                <a:latin typeface="Courier New" panose="02070309020205020404" pitchFamily="49" charset="0"/>
              </a:rPr>
              <a:t> ir(5 downto 0)="100101" </a:t>
            </a:r>
            <a:r>
              <a:rPr lang="pt-BR" altLang="en-US" sz="1400" b="1">
                <a:solidFill>
                  <a:srgbClr val="000066"/>
                </a:solidFill>
                <a:latin typeface="Courier New" panose="02070309020205020404" pitchFamily="49" charset="0"/>
              </a:rPr>
              <a:t>else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en-US" sz="1400">
                <a:latin typeface="Courier New" panose="02070309020205020404" pitchFamily="49" charset="0"/>
              </a:rPr>
              <a:t>       XXOR   </a:t>
            </a:r>
            <a:r>
              <a:rPr lang="pt-BR" altLang="en-US" sz="1400" b="1">
                <a:solidFill>
                  <a:srgbClr val="000066"/>
                </a:solidFill>
                <a:latin typeface="Courier New" panose="02070309020205020404" pitchFamily="49" charset="0"/>
              </a:rPr>
              <a:t>when</a:t>
            </a:r>
            <a:r>
              <a:rPr lang="pt-BR" altLang="en-US" sz="1400">
                <a:latin typeface="Courier New" panose="02070309020205020404" pitchFamily="49" charset="0"/>
              </a:rPr>
              <a:t> ir(31 downto 26)="000000" </a:t>
            </a:r>
            <a:r>
              <a:rPr lang="pt-BR" altLang="en-US" sz="1400" b="1">
                <a:solidFill>
                  <a:srgbClr val="000066"/>
                </a:solidFill>
                <a:latin typeface="Courier New" panose="02070309020205020404" pitchFamily="49" charset="0"/>
              </a:rPr>
              <a:t>and</a:t>
            </a:r>
            <a:r>
              <a:rPr lang="pt-BR" altLang="en-US" sz="1400">
                <a:latin typeface="Courier New" panose="02070309020205020404" pitchFamily="49" charset="0"/>
              </a:rPr>
              <a:t> ir(5 downto 0)="100110" </a:t>
            </a:r>
            <a:r>
              <a:rPr lang="pt-BR" altLang="en-US" sz="1400" b="1">
                <a:solidFill>
                  <a:srgbClr val="000066"/>
                </a:solidFill>
                <a:latin typeface="Courier New" panose="02070309020205020404" pitchFamily="49" charset="0"/>
              </a:rPr>
              <a:t>else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en-US" sz="1400">
                <a:latin typeface="Courier New" panose="02070309020205020404" pitchFamily="49" charset="0"/>
              </a:rPr>
              <a:t>       SSLL   </a:t>
            </a:r>
            <a:r>
              <a:rPr lang="pt-BR" altLang="en-US" sz="1400" b="1">
                <a:solidFill>
                  <a:srgbClr val="000066"/>
                </a:solidFill>
                <a:latin typeface="Courier New" panose="02070309020205020404" pitchFamily="49" charset="0"/>
              </a:rPr>
              <a:t>when</a:t>
            </a:r>
            <a:r>
              <a:rPr lang="pt-BR" altLang="en-US" sz="1400">
                <a:latin typeface="Courier New" panose="02070309020205020404" pitchFamily="49" charset="0"/>
              </a:rPr>
              <a:t> ir(31 downto 21)="00000000000" </a:t>
            </a:r>
            <a:r>
              <a:rPr lang="pt-BR" altLang="en-US" sz="1400" b="1">
                <a:solidFill>
                  <a:srgbClr val="000066"/>
                </a:solidFill>
                <a:latin typeface="Courier New" panose="02070309020205020404" pitchFamily="49" charset="0"/>
              </a:rPr>
              <a:t>and</a:t>
            </a:r>
            <a:r>
              <a:rPr lang="pt-BR" altLang="en-US" sz="1400">
                <a:latin typeface="Courier New" panose="02070309020205020404" pitchFamily="49" charset="0"/>
              </a:rPr>
              <a:t> ir(5 downto 0)="000000“ </a:t>
            </a:r>
            <a:r>
              <a:rPr lang="pt-BR" altLang="en-US" sz="1400" b="1">
                <a:solidFill>
                  <a:srgbClr val="000066"/>
                </a:solidFill>
                <a:latin typeface="Courier New" panose="02070309020205020404" pitchFamily="49" charset="0"/>
              </a:rPr>
              <a:t>else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en-US" sz="1400">
                <a:latin typeface="Courier New" panose="02070309020205020404" pitchFamily="49" charset="0"/>
              </a:rPr>
              <a:t>       SSRL   </a:t>
            </a:r>
            <a:r>
              <a:rPr lang="pt-BR" altLang="en-US" sz="1400" b="1">
                <a:solidFill>
                  <a:srgbClr val="000066"/>
                </a:solidFill>
                <a:latin typeface="Courier New" panose="02070309020205020404" pitchFamily="49" charset="0"/>
              </a:rPr>
              <a:t>when</a:t>
            </a:r>
            <a:r>
              <a:rPr lang="pt-BR" altLang="en-US" sz="1400">
                <a:latin typeface="Courier New" panose="02070309020205020404" pitchFamily="49" charset="0"/>
              </a:rPr>
              <a:t> ir(31 downto 21)="00000000000" </a:t>
            </a:r>
            <a:r>
              <a:rPr lang="pt-BR" altLang="en-US" sz="1400" b="1">
                <a:solidFill>
                  <a:srgbClr val="000066"/>
                </a:solidFill>
                <a:latin typeface="Courier New" panose="02070309020205020404" pitchFamily="49" charset="0"/>
              </a:rPr>
              <a:t>and</a:t>
            </a:r>
            <a:r>
              <a:rPr lang="pt-BR" altLang="en-US" sz="1400">
                <a:latin typeface="Courier New" panose="02070309020205020404" pitchFamily="49" charset="0"/>
              </a:rPr>
              <a:t> ir(5 downto 0)="000010" </a:t>
            </a:r>
            <a:r>
              <a:rPr lang="pt-BR" altLang="en-US" sz="1400" b="1">
                <a:solidFill>
                  <a:srgbClr val="000066"/>
                </a:solidFill>
                <a:latin typeface="Courier New" panose="02070309020205020404" pitchFamily="49" charset="0"/>
              </a:rPr>
              <a:t>else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en-US" sz="1400">
                <a:latin typeface="Courier New" panose="02070309020205020404" pitchFamily="49" charset="0"/>
              </a:rPr>
              <a:t>       ADDIU  </a:t>
            </a:r>
            <a:r>
              <a:rPr lang="pt-BR" altLang="en-US" sz="1400" b="1">
                <a:solidFill>
                  <a:srgbClr val="000066"/>
                </a:solidFill>
                <a:latin typeface="Courier New" panose="02070309020205020404" pitchFamily="49" charset="0"/>
              </a:rPr>
              <a:t>when</a:t>
            </a:r>
            <a:r>
              <a:rPr lang="pt-BR" altLang="en-US" sz="1400">
                <a:latin typeface="Courier New" panose="02070309020205020404" pitchFamily="49" charset="0"/>
              </a:rPr>
              <a:t> ir(31 downto 26)="001001" </a:t>
            </a:r>
            <a:r>
              <a:rPr lang="pt-BR" altLang="en-US" sz="1400" b="1">
                <a:solidFill>
                  <a:srgbClr val="000066"/>
                </a:solidFill>
                <a:latin typeface="Courier New" panose="02070309020205020404" pitchFamily="49" charset="0"/>
              </a:rPr>
              <a:t>else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en-US" sz="1400">
                <a:latin typeface="Courier New" panose="02070309020205020404" pitchFamily="49" charset="0"/>
              </a:rPr>
              <a:t>       ANDI   </a:t>
            </a:r>
            <a:r>
              <a:rPr lang="pt-BR" altLang="en-US" sz="1400" b="1">
                <a:solidFill>
                  <a:srgbClr val="000066"/>
                </a:solidFill>
                <a:latin typeface="Courier New" panose="02070309020205020404" pitchFamily="49" charset="0"/>
              </a:rPr>
              <a:t>when</a:t>
            </a:r>
            <a:r>
              <a:rPr lang="pt-BR" altLang="en-US" sz="1400">
                <a:latin typeface="Courier New" panose="02070309020205020404" pitchFamily="49" charset="0"/>
              </a:rPr>
              <a:t> ir(31 downto 26)="001100" </a:t>
            </a:r>
            <a:r>
              <a:rPr lang="pt-BR" altLang="en-US" sz="1400" b="1">
                <a:solidFill>
                  <a:srgbClr val="000066"/>
                </a:solidFill>
                <a:latin typeface="Courier New" panose="02070309020205020404" pitchFamily="49" charset="0"/>
              </a:rPr>
              <a:t>else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en-US" sz="1400">
                <a:latin typeface="Courier New" panose="02070309020205020404" pitchFamily="49" charset="0"/>
              </a:rPr>
              <a:t>       ....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en-US" sz="1400">
                <a:latin typeface="Courier New" panose="02070309020205020404" pitchFamily="49" charset="0"/>
              </a:rPr>
              <a:t>       JR     </a:t>
            </a:r>
            <a:r>
              <a:rPr lang="pt-BR" altLang="en-US" sz="1400" b="1">
                <a:solidFill>
                  <a:srgbClr val="000066"/>
                </a:solidFill>
                <a:latin typeface="Courier New" panose="02070309020205020404" pitchFamily="49" charset="0"/>
              </a:rPr>
              <a:t>when</a:t>
            </a:r>
            <a:r>
              <a:rPr lang="pt-BR" altLang="en-US" sz="1400">
                <a:latin typeface="Courier New" panose="02070309020205020404" pitchFamily="49" charset="0"/>
              </a:rPr>
              <a:t> ir(31 downto 26)="000000" </a:t>
            </a:r>
            <a:r>
              <a:rPr lang="pt-BR" altLang="en-US" sz="1400" b="1">
                <a:solidFill>
                  <a:srgbClr val="000066"/>
                </a:solidFill>
                <a:latin typeface="Courier New" panose="02070309020205020404" pitchFamily="49" charset="0"/>
              </a:rPr>
              <a:t>and</a:t>
            </a:r>
            <a:r>
              <a:rPr lang="pt-BR" altLang="en-US" sz="1400">
                <a:latin typeface="Courier New" panose="02070309020205020404" pitchFamily="49" charset="0"/>
              </a:rPr>
              <a:t> ir(5 downto 0)="001000" </a:t>
            </a:r>
            <a:r>
              <a:rPr lang="pt-BR" altLang="en-US" sz="1400" b="1">
                <a:solidFill>
                  <a:srgbClr val="000066"/>
                </a:solidFill>
                <a:latin typeface="Courier New" panose="02070309020205020404" pitchFamily="49" charset="0"/>
              </a:rPr>
              <a:t>else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en-US" sz="1400">
                <a:latin typeface="Courier New" panose="02070309020205020404" pitchFamily="49" charset="0"/>
              </a:rPr>
              <a:t>       invalid_instruction 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altLang="en-US" sz="140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en-US" sz="1400" b="1">
                <a:solidFill>
                  <a:srgbClr val="000066"/>
                </a:solidFill>
                <a:latin typeface="Courier New" panose="02070309020205020404" pitchFamily="49" charset="0"/>
              </a:rPr>
              <a:t>assert</a:t>
            </a:r>
            <a:r>
              <a:rPr lang="pt-BR" altLang="en-US" sz="1400">
                <a:latin typeface="Courier New" panose="02070309020205020404" pitchFamily="49" charset="0"/>
              </a:rPr>
              <a:t> i /= invalid_instruction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en-US" sz="1400">
                <a:latin typeface="Courier New" panose="02070309020205020404" pitchFamily="49" charset="0"/>
              </a:rPr>
              <a:t>      </a:t>
            </a:r>
            <a:r>
              <a:rPr lang="pt-BR" altLang="en-US" sz="1400" b="1">
                <a:solidFill>
                  <a:srgbClr val="000066"/>
                </a:solidFill>
                <a:latin typeface="Courier New" panose="02070309020205020404" pitchFamily="49" charset="0"/>
              </a:rPr>
              <a:t>report</a:t>
            </a:r>
            <a:r>
              <a:rPr lang="pt-BR" altLang="en-US" sz="1400">
                <a:latin typeface="Courier New" panose="02070309020205020404" pitchFamily="49" charset="0"/>
              </a:rPr>
              <a:t> "******************* INVALID INSTRUCTION *************"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en-US" sz="1400">
                <a:latin typeface="Courier New" panose="02070309020205020404" pitchFamily="49" charset="0"/>
              </a:rPr>
              <a:t>      </a:t>
            </a:r>
            <a:r>
              <a:rPr lang="pt-BR" altLang="en-US" sz="1400" b="1">
                <a:solidFill>
                  <a:srgbClr val="000066"/>
                </a:solidFill>
                <a:latin typeface="Courier New" panose="02070309020205020404" pitchFamily="49" charset="0"/>
              </a:rPr>
              <a:t>severity</a:t>
            </a:r>
            <a:r>
              <a:rPr lang="pt-BR" altLang="en-US" sz="1400">
                <a:latin typeface="Courier New" panose="02070309020205020404" pitchFamily="49" charset="0"/>
              </a:rPr>
              <a:t> error;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en-US" sz="1400">
                <a:latin typeface="Courier New" panose="02070309020205020404" pitchFamily="49" charset="0"/>
              </a:rPr>
              <a:t>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en-US" sz="1400">
                <a:latin typeface="Courier New" panose="02070309020205020404" pitchFamily="49" charset="0"/>
              </a:rPr>
              <a:t>uins.i &lt;= i;</a:t>
            </a:r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 flipH="1" flipV="1">
            <a:off x="990600" y="5257800"/>
            <a:ext cx="1371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2209800" y="5943600"/>
            <a:ext cx="5410200" cy="3429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77825" indent="-3778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en-US" sz="1600" b="1">
                <a:solidFill>
                  <a:srgbClr val="000066"/>
                </a:solidFill>
              </a:rPr>
              <a:t>COMPONENTE PRINCIPAL DA MICROINSTRUÇÃO</a:t>
            </a:r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F815978-DE8F-4691-BE44-1D3462691C80}" type="slidenum">
              <a:rPr lang="pt-BR" altLang="en-US"/>
              <a:pPr>
                <a:defRPr/>
              </a:pPr>
              <a:t>32</a:t>
            </a:fld>
            <a:endParaRPr lang="pt-BR" altLang="en-US"/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559883"/>
              </p:ext>
            </p:extLst>
          </p:nvPr>
        </p:nvGraphicFramePr>
        <p:xfrm>
          <a:off x="4713288" y="1003300"/>
          <a:ext cx="4243387" cy="442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5048280" imgH="5667480" progId="Word.Picture.8">
                  <p:embed/>
                </p:oleObj>
              </mc:Choice>
              <mc:Fallback>
                <p:oleObj name="Picture" r:id="rId3" imgW="5048280" imgH="5667480" progId="Word.Picture.8">
                  <p:embed/>
                  <p:pic>
                    <p:nvPicPr>
                      <p:cNvPr id="727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288" y="1003300"/>
                        <a:ext cx="4243387" cy="442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1113"/>
            <a:ext cx="8964613" cy="533400"/>
          </a:xfrm>
        </p:spPr>
        <p:txBody>
          <a:bodyPr/>
          <a:lstStyle/>
          <a:p>
            <a:pPr eaLnBrk="1" hangingPunct="1"/>
            <a:r>
              <a:rPr lang="pt-BR" altLang="en-US" sz="2200"/>
              <a:t>Segunda parte – escrita nos registradores / acesso memória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3990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dirty="0">
                <a:latin typeface="Courier New" panose="02070309020205020404" pitchFamily="49" charset="0"/>
              </a:rPr>
              <a:t>uins.CY1   &lt;= '1'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when</a:t>
            </a:r>
            <a:r>
              <a:rPr lang="pt-BR" altLang="en-US" sz="1400" dirty="0">
                <a:latin typeface="Courier New" panose="02070309020205020404" pitchFamily="49" charset="0"/>
              </a:rPr>
              <a:t> PS=</a:t>
            </a:r>
            <a:r>
              <a:rPr lang="pt-BR" altLang="en-US" sz="1400" dirty="0" err="1">
                <a:latin typeface="Courier New" panose="02070309020205020404" pitchFamily="49" charset="0"/>
              </a:rPr>
              <a:t>Sfetch</a:t>
            </a:r>
            <a:r>
              <a:rPr lang="pt-BR" altLang="en-US" sz="1400" dirty="0">
                <a:latin typeface="Courier New" panose="02070309020205020404" pitchFamily="49" charset="0"/>
              </a:rPr>
              <a:t>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else</a:t>
            </a:r>
            <a:r>
              <a:rPr lang="pt-BR" altLang="en-US" sz="1400" dirty="0">
                <a:latin typeface="Courier New" panose="02070309020205020404" pitchFamily="49" charset="0"/>
              </a:rPr>
              <a:t>   '0';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dirty="0">
                <a:latin typeface="Courier New" panose="02070309020205020404" pitchFamily="49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dirty="0">
                <a:latin typeface="Courier New" panose="02070309020205020404" pitchFamily="49" charset="0"/>
              </a:rPr>
              <a:t>uins.CY2   &lt;= '1'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when</a:t>
            </a:r>
            <a:r>
              <a:rPr lang="pt-BR" altLang="en-US" sz="1400" dirty="0">
                <a:latin typeface="Courier New" panose="02070309020205020404" pitchFamily="49" charset="0"/>
              </a:rPr>
              <a:t> PS=</a:t>
            </a:r>
            <a:r>
              <a:rPr lang="pt-BR" altLang="en-US" sz="1400" dirty="0" err="1">
                <a:latin typeface="Courier New" panose="02070309020205020404" pitchFamily="49" charset="0"/>
              </a:rPr>
              <a:t>Sreg</a:t>
            </a:r>
            <a:r>
              <a:rPr lang="pt-BR" altLang="en-US" sz="1400" dirty="0">
                <a:latin typeface="Courier New" panose="02070309020205020404" pitchFamily="49" charset="0"/>
              </a:rPr>
              <a:t>  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else</a:t>
            </a:r>
            <a:r>
              <a:rPr lang="pt-BR" altLang="en-US" sz="1400" dirty="0">
                <a:latin typeface="Courier New" panose="02070309020205020404" pitchFamily="49" charset="0"/>
              </a:rPr>
              <a:t>   '0';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dirty="0">
                <a:latin typeface="Courier New" panose="02070309020205020404" pitchFamily="49" charset="0"/>
              </a:rPr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dirty="0" err="1">
                <a:latin typeface="Courier New" panose="02070309020205020404" pitchFamily="49" charset="0"/>
              </a:rPr>
              <a:t>uins.walu</a:t>
            </a:r>
            <a:r>
              <a:rPr lang="pt-BR" altLang="en-US" sz="1400" dirty="0">
                <a:latin typeface="Courier New" panose="02070309020205020404" pitchFamily="49" charset="0"/>
              </a:rPr>
              <a:t>  &lt;= '1'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when</a:t>
            </a:r>
            <a:r>
              <a:rPr lang="pt-BR" altLang="en-US" sz="1400" dirty="0">
                <a:latin typeface="Courier New" panose="02070309020205020404" pitchFamily="49" charset="0"/>
              </a:rPr>
              <a:t> PS=</a:t>
            </a:r>
            <a:r>
              <a:rPr lang="pt-BR" altLang="en-US" sz="1400" dirty="0" err="1">
                <a:latin typeface="Courier New" panose="02070309020205020404" pitchFamily="49" charset="0"/>
              </a:rPr>
              <a:t>Salu</a:t>
            </a:r>
            <a:r>
              <a:rPr lang="pt-BR" altLang="en-US" sz="1400" dirty="0">
                <a:latin typeface="Courier New" panose="02070309020205020404" pitchFamily="49" charset="0"/>
              </a:rPr>
              <a:t>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else</a:t>
            </a:r>
            <a:r>
              <a:rPr lang="pt-BR" altLang="en-US" sz="1400" dirty="0">
                <a:latin typeface="Courier New" panose="02070309020205020404" pitchFamily="49" charset="0"/>
              </a:rPr>
              <a:t>     '0';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dirty="0">
                <a:latin typeface="Courier New" panose="02070309020205020404" pitchFamily="49" charset="0"/>
              </a:rPr>
              <a:t>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dirty="0" err="1">
                <a:latin typeface="Courier New" panose="02070309020205020404" pitchFamily="49" charset="0"/>
              </a:rPr>
              <a:t>uins.wmdr</a:t>
            </a:r>
            <a:r>
              <a:rPr lang="pt-BR" altLang="en-US" sz="1400" dirty="0">
                <a:latin typeface="Courier New" panose="02070309020205020404" pitchFamily="49" charset="0"/>
              </a:rPr>
              <a:t>  &lt;= '1'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when</a:t>
            </a:r>
            <a:r>
              <a:rPr lang="pt-BR" altLang="en-US" sz="1400" dirty="0">
                <a:latin typeface="Courier New" panose="02070309020205020404" pitchFamily="49" charset="0"/>
              </a:rPr>
              <a:t> PS=</a:t>
            </a:r>
            <a:r>
              <a:rPr lang="pt-BR" altLang="en-US" sz="1400" dirty="0" err="1">
                <a:latin typeface="Courier New" panose="02070309020205020404" pitchFamily="49" charset="0"/>
              </a:rPr>
              <a:t>Sld</a:t>
            </a:r>
            <a:r>
              <a:rPr lang="pt-BR" altLang="en-US" sz="1400" dirty="0">
                <a:latin typeface="Courier New" panose="02070309020205020404" pitchFamily="49" charset="0"/>
              </a:rPr>
              <a:t> 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else</a:t>
            </a:r>
            <a:r>
              <a:rPr lang="pt-BR" altLang="en-US" sz="1400" dirty="0">
                <a:latin typeface="Courier New" panose="02070309020205020404" pitchFamily="49" charset="0"/>
              </a:rPr>
              <a:t>     '0';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dirty="0">
                <a:latin typeface="Courier New" panose="02070309020205020404" pitchFamily="49" charset="0"/>
              </a:rPr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dirty="0" err="1">
                <a:latin typeface="Courier New" panose="02070309020205020404" pitchFamily="49" charset="0"/>
              </a:rPr>
              <a:t>uins.wreg</a:t>
            </a:r>
            <a:r>
              <a:rPr lang="pt-BR" altLang="en-US" sz="1400" dirty="0">
                <a:latin typeface="Courier New" panose="02070309020205020404" pitchFamily="49" charset="0"/>
              </a:rPr>
              <a:t>   &lt;= '1'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when</a:t>
            </a:r>
            <a:r>
              <a:rPr lang="pt-BR" altLang="en-US" sz="1400" dirty="0">
                <a:latin typeface="Courier New" panose="02070309020205020404" pitchFamily="49" charset="0"/>
              </a:rPr>
              <a:t> PS=</a:t>
            </a:r>
            <a:r>
              <a:rPr lang="pt-BR" altLang="en-US" sz="1400" dirty="0" err="1">
                <a:latin typeface="Courier New" panose="02070309020205020404" pitchFamily="49" charset="0"/>
              </a:rPr>
              <a:t>Swbk</a:t>
            </a:r>
            <a:r>
              <a:rPr lang="pt-BR" altLang="en-US" sz="1400" dirty="0">
                <a:latin typeface="Courier New" panose="02070309020205020404" pitchFamily="49" charset="0"/>
              </a:rPr>
              <a:t>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or</a:t>
            </a:r>
            <a:r>
              <a:rPr lang="pt-BR" altLang="en-US" sz="1400" dirty="0">
                <a:latin typeface="Courier New" panose="02070309020205020404" pitchFamily="49" charset="0"/>
              </a:rPr>
              <a:t> (PS=</a:t>
            </a:r>
            <a:r>
              <a:rPr lang="pt-BR" altLang="en-US" sz="1400" dirty="0" err="1">
                <a:latin typeface="Courier New" panose="02070309020205020404" pitchFamily="49" charset="0"/>
              </a:rPr>
              <a:t>Ssalta</a:t>
            </a:r>
            <a:r>
              <a:rPr lang="pt-BR" altLang="en-US" sz="1400" dirty="0">
                <a:latin typeface="Courier New" panose="02070309020205020404" pitchFamily="49" charset="0"/>
              </a:rPr>
              <a:t>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and</a:t>
            </a:r>
            <a:r>
              <a:rPr lang="pt-BR" altLang="en-US" sz="1400" dirty="0">
                <a:latin typeface="Courier New" panose="02070309020205020404" pitchFamily="49" charset="0"/>
              </a:rPr>
              <a:t> (i=JALR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dirty="0">
                <a:latin typeface="Courier New" panose="02070309020205020404" pitchFamily="49" charset="0"/>
              </a:rPr>
              <a:t>			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or</a:t>
            </a:r>
            <a:r>
              <a:rPr lang="pt-BR" altLang="en-US" sz="1400" dirty="0">
                <a:latin typeface="Courier New" panose="02070309020205020404" pitchFamily="49" charset="0"/>
              </a:rPr>
              <a:t> i=JAL))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else</a:t>
            </a:r>
            <a:r>
              <a:rPr lang="pt-BR" altLang="en-US" sz="1400" dirty="0">
                <a:latin typeface="Courier New" panose="02070309020205020404" pitchFamily="49" charset="0"/>
              </a:rPr>
              <a:t> '0';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dirty="0">
                <a:latin typeface="Courier New" panose="02070309020205020404" pitchFamily="49" charset="0"/>
              </a:rPr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dirty="0" err="1">
                <a:latin typeface="Courier New" panose="02070309020205020404" pitchFamily="49" charset="0"/>
              </a:rPr>
              <a:t>uins.wpc</a:t>
            </a:r>
            <a:r>
              <a:rPr lang="pt-BR" altLang="en-US" sz="1400" dirty="0">
                <a:latin typeface="Courier New" panose="02070309020205020404" pitchFamily="49" charset="0"/>
              </a:rPr>
              <a:t>   &lt;= '1'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when</a:t>
            </a:r>
            <a:r>
              <a:rPr lang="pt-BR" altLang="en-US" sz="1400" dirty="0">
                <a:latin typeface="Courier New" panose="02070309020205020404" pitchFamily="49" charset="0"/>
              </a:rPr>
              <a:t> PS=</a:t>
            </a:r>
            <a:r>
              <a:rPr lang="pt-BR" altLang="en-US" sz="1400" dirty="0" err="1">
                <a:latin typeface="Courier New" panose="02070309020205020404" pitchFamily="49" charset="0"/>
              </a:rPr>
              <a:t>Swbk</a:t>
            </a:r>
            <a:r>
              <a:rPr lang="pt-BR" altLang="en-US" sz="1400" dirty="0">
                <a:latin typeface="Courier New" panose="02070309020205020404" pitchFamily="49" charset="0"/>
              </a:rPr>
              <a:t>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or</a:t>
            </a:r>
            <a:r>
              <a:rPr lang="pt-BR" altLang="en-US" sz="1400" dirty="0">
                <a:latin typeface="Courier New" panose="02070309020205020404" pitchFamily="49" charset="0"/>
              </a:rPr>
              <a:t> PS=</a:t>
            </a:r>
            <a:r>
              <a:rPr lang="pt-BR" altLang="en-US" sz="1400" dirty="0" err="1">
                <a:latin typeface="Courier New" panose="02070309020205020404" pitchFamily="49" charset="0"/>
              </a:rPr>
              <a:t>Sst</a:t>
            </a:r>
            <a:r>
              <a:rPr lang="pt-BR" altLang="en-US" sz="1400" dirty="0">
                <a:latin typeface="Courier New" panose="02070309020205020404" pitchFamily="49" charset="0"/>
              </a:rPr>
              <a:t>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or</a:t>
            </a:r>
            <a:r>
              <a:rPr lang="pt-BR" altLang="en-US" sz="1400" dirty="0">
                <a:latin typeface="Courier New" panose="02070309020205020404" pitchFamily="49" charset="0"/>
              </a:rPr>
              <a:t> PS=</a:t>
            </a:r>
            <a:r>
              <a:rPr lang="pt-BR" altLang="en-US" sz="1400" dirty="0" err="1">
                <a:latin typeface="Courier New" panose="02070309020205020404" pitchFamily="49" charset="0"/>
              </a:rPr>
              <a:t>Ssalta</a:t>
            </a:r>
            <a:r>
              <a:rPr lang="pt-BR" altLang="en-US" sz="1400" dirty="0">
                <a:latin typeface="Courier New" panose="02070309020205020404" pitchFamily="49" charset="0"/>
              </a:rPr>
              <a:t>  </a:t>
            </a:r>
            <a:br>
              <a:rPr lang="pt-BR" altLang="en-US" sz="1400" dirty="0">
                <a:latin typeface="Courier New" panose="02070309020205020404" pitchFamily="49" charset="0"/>
              </a:rPr>
            </a:br>
            <a:r>
              <a:rPr lang="pt-BR" altLang="en-US" sz="1400" dirty="0">
                <a:latin typeface="Courier New" panose="02070309020205020404" pitchFamily="49" charset="0"/>
              </a:rPr>
              <a:t>           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else</a:t>
            </a:r>
            <a:r>
              <a:rPr lang="pt-BR" altLang="en-US" sz="1400" dirty="0">
                <a:latin typeface="Courier New" panose="02070309020205020404" pitchFamily="49" charset="0"/>
              </a:rPr>
              <a:t> '0';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altLang="en-US" sz="1400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altLang="en-US" sz="1400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dirty="0">
                <a:latin typeface="Courier New" panose="02070309020205020404" pitchFamily="49" charset="0"/>
              </a:rPr>
              <a:t>uins.rw    &lt;= '0'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when</a:t>
            </a:r>
            <a:r>
              <a:rPr lang="pt-BR" altLang="en-US" sz="1400" dirty="0">
                <a:latin typeface="Courier New" panose="02070309020205020404" pitchFamily="49" charset="0"/>
              </a:rPr>
              <a:t> PS=</a:t>
            </a:r>
            <a:r>
              <a:rPr lang="pt-BR" altLang="en-US" sz="1400" dirty="0" err="1">
                <a:latin typeface="Courier New" panose="02070309020205020404" pitchFamily="49" charset="0"/>
              </a:rPr>
              <a:t>Sst</a:t>
            </a:r>
            <a:r>
              <a:rPr lang="pt-BR" altLang="en-US" sz="1400" dirty="0">
                <a:latin typeface="Courier New" panose="02070309020205020404" pitchFamily="49" charset="0"/>
              </a:rPr>
              <a:t> 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else</a:t>
            </a:r>
            <a:r>
              <a:rPr lang="pt-BR" altLang="en-US" sz="1400" dirty="0">
                <a:latin typeface="Courier New" panose="02070309020205020404" pitchFamily="49" charset="0"/>
              </a:rPr>
              <a:t>  '1';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dirty="0">
                <a:latin typeface="Courier New" panose="02070309020205020404" pitchFamily="49" charset="0"/>
              </a:rPr>
              <a:t>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dirty="0" err="1">
                <a:latin typeface="Courier New" panose="02070309020205020404" pitchFamily="49" charset="0"/>
              </a:rPr>
              <a:t>uins.ce</a:t>
            </a:r>
            <a:r>
              <a:rPr lang="pt-BR" altLang="en-US" sz="1400" dirty="0">
                <a:latin typeface="Courier New" panose="02070309020205020404" pitchFamily="49" charset="0"/>
              </a:rPr>
              <a:t>    &lt;= '1'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when</a:t>
            </a:r>
            <a:r>
              <a:rPr lang="pt-BR" altLang="en-US" sz="1400" dirty="0">
                <a:latin typeface="Courier New" panose="02070309020205020404" pitchFamily="49" charset="0"/>
              </a:rPr>
              <a:t> PS=</a:t>
            </a:r>
            <a:r>
              <a:rPr lang="pt-BR" altLang="en-US" sz="1400" dirty="0" err="1">
                <a:latin typeface="Courier New" panose="02070309020205020404" pitchFamily="49" charset="0"/>
              </a:rPr>
              <a:t>Sld</a:t>
            </a:r>
            <a:r>
              <a:rPr lang="pt-BR" altLang="en-US" sz="1400" dirty="0">
                <a:latin typeface="Courier New" panose="02070309020205020404" pitchFamily="49" charset="0"/>
              </a:rPr>
              <a:t>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or</a:t>
            </a:r>
            <a:r>
              <a:rPr lang="pt-BR" altLang="en-US" sz="1400" dirty="0">
                <a:latin typeface="Courier New" panose="02070309020205020404" pitchFamily="49" charset="0"/>
              </a:rPr>
              <a:t> PS=</a:t>
            </a:r>
            <a:r>
              <a:rPr lang="pt-BR" altLang="en-US" sz="1400" dirty="0" err="1">
                <a:latin typeface="Courier New" panose="02070309020205020404" pitchFamily="49" charset="0"/>
              </a:rPr>
              <a:t>Sst</a:t>
            </a:r>
            <a:r>
              <a:rPr lang="pt-BR" altLang="en-US" sz="1400" dirty="0">
                <a:latin typeface="Courier New" panose="02070309020205020404" pitchFamily="49" charset="0"/>
              </a:rPr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dirty="0">
                <a:latin typeface="Courier New" panose="02070309020205020404" pitchFamily="49" charset="0"/>
              </a:rPr>
              <a:t>              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else</a:t>
            </a:r>
            <a:r>
              <a:rPr lang="pt-BR" altLang="en-US" sz="1400" dirty="0">
                <a:latin typeface="Courier New" panose="02070309020205020404" pitchFamily="49" charset="0"/>
              </a:rPr>
              <a:t> '0';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dirty="0">
                <a:latin typeface="Courier New" panose="02070309020205020404" pitchFamily="49" charset="0"/>
              </a:rPr>
              <a:t>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dirty="0">
                <a:latin typeface="Courier New" panose="02070309020205020404" pitchFamily="49" charset="0"/>
              </a:rPr>
              <a:t>uins.bw    &lt;= '0'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when</a:t>
            </a:r>
            <a:r>
              <a:rPr lang="pt-BR" altLang="en-US" sz="1400" dirty="0">
                <a:latin typeface="Courier New" panose="02070309020205020404" pitchFamily="49" charset="0"/>
              </a:rPr>
              <a:t> (PS=</a:t>
            </a:r>
            <a:r>
              <a:rPr lang="pt-BR" altLang="en-US" sz="1400" dirty="0" err="1">
                <a:latin typeface="Courier New" panose="02070309020205020404" pitchFamily="49" charset="0"/>
              </a:rPr>
              <a:t>Sst</a:t>
            </a:r>
            <a:r>
              <a:rPr lang="pt-BR" altLang="en-US" sz="1400" dirty="0">
                <a:latin typeface="Courier New" panose="02070309020205020404" pitchFamily="49" charset="0"/>
              </a:rPr>
              <a:t>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and</a:t>
            </a:r>
            <a:r>
              <a:rPr lang="pt-BR" altLang="en-US" sz="1400" dirty="0">
                <a:latin typeface="Courier New" panose="02070309020205020404" pitchFamily="49" charset="0"/>
              </a:rPr>
              <a:t> i=SB)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dirty="0">
                <a:latin typeface="Courier New" panose="02070309020205020404" pitchFamily="49" charset="0"/>
              </a:rPr>
              <a:t>              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else</a:t>
            </a:r>
            <a:r>
              <a:rPr lang="pt-BR" altLang="en-US" sz="1400" dirty="0">
                <a:latin typeface="Courier New" panose="02070309020205020404" pitchFamily="49" charset="0"/>
              </a:rPr>
              <a:t> '1';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dirty="0">
                <a:latin typeface="Courier New" panose="02070309020205020404" pitchFamily="49" charset="0"/>
              </a:rPr>
              <a:t>     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4274146-507A-4558-8425-429D2A5C7014}" type="slidenum">
              <a:rPr lang="pt-BR" altLang="en-US"/>
              <a:pPr>
                <a:defRPr/>
              </a:pPr>
              <a:t>33</a:t>
            </a:fld>
            <a:endParaRPr lang="pt-BR" alt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en-US" b="1"/>
              <a:t>Máquina de estados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07950" y="115888"/>
            <a:ext cx="7772400" cy="411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entity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pt-BR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fsm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pt-BR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is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pt-BR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port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(X, </a:t>
            </a:r>
            <a:r>
              <a:rPr lang="pt-BR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rst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pt-BR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ck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: </a:t>
            </a:r>
            <a:r>
              <a:rPr lang="pt-BR" altLang="en-US" sz="1200" dirty="0">
                <a:solidFill>
                  <a:srgbClr val="000066"/>
                </a:solidFill>
                <a:latin typeface="Courier New" panose="02070309020205020404" pitchFamily="49" charset="0"/>
              </a:rPr>
              <a:t>in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pt-BR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std_logic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               Z: </a:t>
            </a:r>
            <a:r>
              <a:rPr lang="pt-BR" altLang="en-US" sz="1200" dirty="0">
                <a:solidFill>
                  <a:srgbClr val="000066"/>
                </a:solidFill>
                <a:latin typeface="Courier New" panose="02070309020205020404" pitchFamily="49" charset="0"/>
              </a:rPr>
              <a:t>out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pt-BR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std_logic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end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architecture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A 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of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pt-BR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fsm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is</a:t>
            </a:r>
            <a:endParaRPr lang="pt-BR" altLang="en-US" sz="1200" dirty="0">
              <a:solidFill>
                <a:srgbClr val="000066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	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type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STATES 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is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(S0, S1, S2, S3);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	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signal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pt-BR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scurrent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pt-BR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snext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: STATES;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begin</a:t>
            </a:r>
            <a:endParaRPr lang="pt-BR" altLang="en-US" sz="1200" dirty="0">
              <a:solidFill>
                <a:srgbClr val="000066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	 </a:t>
            </a:r>
            <a:r>
              <a:rPr lang="pt-BR" altLang="en-US" sz="1200" dirty="0">
                <a:latin typeface="Courier New" panose="02070309020205020404" pitchFamily="49" charset="0"/>
              </a:rPr>
              <a:t> 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process</a:t>
            </a:r>
            <a:r>
              <a:rPr lang="pt-BR" altLang="en-US" sz="1200" dirty="0">
                <a:latin typeface="Courier New" panose="02070309020205020404" pitchFamily="49" charset="0"/>
              </a:rPr>
              <a:t>(</a:t>
            </a:r>
            <a:r>
              <a:rPr lang="pt-BR" altLang="en-US" sz="1200" dirty="0" err="1">
                <a:latin typeface="Courier New" panose="02070309020205020404" pitchFamily="49" charset="0"/>
              </a:rPr>
              <a:t>rst</a:t>
            </a:r>
            <a:r>
              <a:rPr lang="pt-BR" altLang="en-US" sz="1200" dirty="0">
                <a:latin typeface="Courier New" panose="02070309020205020404" pitchFamily="49" charset="0"/>
              </a:rPr>
              <a:t>, </a:t>
            </a:r>
            <a:r>
              <a:rPr lang="pt-BR" altLang="en-US" sz="1200" dirty="0" err="1">
                <a:latin typeface="Courier New" panose="02070309020205020404" pitchFamily="49" charset="0"/>
              </a:rPr>
              <a:t>ck</a:t>
            </a:r>
            <a:r>
              <a:rPr lang="pt-BR" altLang="en-US" sz="1200" dirty="0">
                <a:latin typeface="Courier New" panose="02070309020205020404" pitchFamily="49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pt-BR" altLang="en-US" sz="1200" dirty="0">
                <a:latin typeface="Courier New" panose="02070309020205020404" pitchFamily="49" charset="0"/>
              </a:rPr>
              <a:t>    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begin</a:t>
            </a:r>
            <a:endParaRPr lang="pt-BR" altLang="en-US" sz="1200" dirty="0">
              <a:solidFill>
                <a:srgbClr val="000066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pt-BR" altLang="en-US" sz="1200" dirty="0">
                <a:latin typeface="Courier New" panose="02070309020205020404" pitchFamily="49" charset="0"/>
              </a:rPr>
              <a:t>       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if</a:t>
            </a:r>
            <a:r>
              <a:rPr lang="pt-BR" altLang="en-US" sz="1200" dirty="0">
                <a:latin typeface="Courier New" panose="02070309020205020404" pitchFamily="49" charset="0"/>
              </a:rPr>
              <a:t> </a:t>
            </a:r>
            <a:r>
              <a:rPr lang="pt-BR" altLang="en-US" sz="1200" dirty="0" err="1">
                <a:latin typeface="Courier New" panose="02070309020205020404" pitchFamily="49" charset="0"/>
              </a:rPr>
              <a:t>rst</a:t>
            </a:r>
            <a:r>
              <a:rPr lang="pt-BR" altLang="en-US" sz="1200" dirty="0">
                <a:latin typeface="Courier New" panose="02070309020205020404" pitchFamily="49" charset="0"/>
              </a:rPr>
              <a:t>='1'                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then</a:t>
            </a:r>
            <a:r>
              <a:rPr lang="pt-BR" altLang="en-US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 </a:t>
            </a:r>
            <a:r>
              <a:rPr lang="pt-BR" altLang="en-US" sz="1200" dirty="0">
                <a:latin typeface="Courier New" panose="02070309020205020404" pitchFamily="49" charset="0"/>
              </a:rPr>
              <a:t> </a:t>
            </a:r>
            <a:r>
              <a:rPr lang="pt-BR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scurrent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pt-BR" altLang="en-US" sz="1200" dirty="0">
                <a:latin typeface="Courier New" panose="02070309020205020404" pitchFamily="49" charset="0"/>
              </a:rPr>
              <a:t>&lt;= S0;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pt-BR" altLang="en-US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      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elsif</a:t>
            </a:r>
            <a:r>
              <a:rPr lang="pt-BR" altLang="en-US" sz="1200" dirty="0">
                <a:latin typeface="Courier New" panose="02070309020205020404" pitchFamily="49" charset="0"/>
              </a:rPr>
              <a:t> </a:t>
            </a:r>
            <a:r>
              <a:rPr lang="pt-BR" altLang="en-US" sz="1200" dirty="0" err="1">
                <a:latin typeface="Courier New" panose="02070309020205020404" pitchFamily="49" charset="0"/>
              </a:rPr>
              <a:t>ck'event</a:t>
            </a:r>
            <a:r>
              <a:rPr lang="pt-BR" altLang="en-US" sz="1200" dirty="0">
                <a:latin typeface="Courier New" panose="02070309020205020404" pitchFamily="49" charset="0"/>
              </a:rPr>
              <a:t> 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and</a:t>
            </a:r>
            <a:r>
              <a:rPr lang="pt-BR" altLang="en-US" sz="1200" dirty="0">
                <a:latin typeface="Courier New" panose="02070309020205020404" pitchFamily="49" charset="0"/>
              </a:rPr>
              <a:t> </a:t>
            </a:r>
            <a:r>
              <a:rPr lang="pt-BR" altLang="en-US" sz="1200" dirty="0" err="1">
                <a:latin typeface="Courier New" panose="02070309020205020404" pitchFamily="49" charset="0"/>
              </a:rPr>
              <a:t>ck</a:t>
            </a:r>
            <a:r>
              <a:rPr lang="pt-BR" altLang="en-US" sz="1200" dirty="0">
                <a:latin typeface="Courier New" panose="02070309020205020404" pitchFamily="49" charset="0"/>
              </a:rPr>
              <a:t>='1' 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then</a:t>
            </a:r>
            <a:r>
              <a:rPr lang="pt-BR" altLang="en-US" sz="1200" dirty="0">
                <a:latin typeface="Courier New" panose="02070309020205020404" pitchFamily="49" charset="0"/>
              </a:rPr>
              <a:t>   </a:t>
            </a:r>
            <a:r>
              <a:rPr lang="pt-BR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scurrent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pt-BR" altLang="en-US" sz="1200" dirty="0">
                <a:latin typeface="Courier New" panose="02070309020205020404" pitchFamily="49" charset="0"/>
              </a:rPr>
              <a:t>&lt;= </a:t>
            </a:r>
            <a:r>
              <a:rPr lang="pt-BR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snext</a:t>
            </a:r>
            <a:r>
              <a:rPr lang="pt-BR" altLang="en-US" sz="1200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dirty="0">
                <a:latin typeface="Courier New" panose="02070309020205020404" pitchFamily="49" charset="0"/>
              </a:rPr>
              <a:t>            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end</a:t>
            </a:r>
            <a:r>
              <a:rPr lang="pt-BR" altLang="en-US" sz="1200" dirty="0">
                <a:latin typeface="Courier New" panose="02070309020205020404" pitchFamily="49" charset="0"/>
              </a:rPr>
              <a:t> 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if</a:t>
            </a:r>
            <a:r>
              <a:rPr lang="pt-BR" altLang="en-US" sz="1200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dirty="0">
                <a:latin typeface="Courier New" panose="02070309020205020404" pitchFamily="49" charset="0"/>
              </a:rPr>
              <a:t>      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end</a:t>
            </a:r>
            <a:r>
              <a:rPr lang="pt-BR" altLang="en-US" sz="1200" dirty="0">
                <a:latin typeface="Courier New" panose="02070309020205020404" pitchFamily="49" charset="0"/>
              </a:rPr>
              <a:t> 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process</a:t>
            </a:r>
            <a:r>
              <a:rPr lang="pt-BR" altLang="en-US" sz="1200" dirty="0">
                <a:latin typeface="Courier New" panose="02070309020205020404" pitchFamily="49" charset="0"/>
              </a:rPr>
              <a:t>;</a:t>
            </a:r>
            <a:endParaRPr lang="pt-BR" altLang="en-US" sz="1200" dirty="0">
              <a:solidFill>
                <a:srgbClr val="000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	  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process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</a:t>
            </a:r>
            <a:r>
              <a:rPr lang="pt-BR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scurrent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, X)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  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begin</a:t>
            </a:r>
            <a:endParaRPr lang="pt-BR" altLang="en-US" sz="1200" dirty="0">
              <a:solidFill>
                <a:srgbClr val="000066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	    </a:t>
            </a:r>
            <a:r>
              <a:rPr lang="pt-BR" altLang="en-US" sz="1200" dirty="0">
                <a:solidFill>
                  <a:srgbClr val="000066"/>
                </a:solidFill>
                <a:latin typeface="Courier New" panose="02070309020205020404" pitchFamily="49" charset="0"/>
              </a:rPr>
              <a:t>case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pt-BR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scurrent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is</a:t>
            </a:r>
            <a:endParaRPr lang="pt-BR" altLang="en-US" sz="1200" dirty="0">
              <a:solidFill>
                <a:srgbClr val="000066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		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when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S0 =&gt;  </a:t>
            </a:r>
            <a:r>
              <a:rPr lang="pt-BR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if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X='0' </a:t>
            </a:r>
            <a:r>
              <a:rPr lang="pt-BR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then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Z&lt;=’0’; </a:t>
            </a:r>
            <a:r>
              <a:rPr lang="pt-BR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snext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&lt;= S1;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dirty="0">
                <a:solidFill>
                  <a:srgbClr val="000066"/>
                </a:solidFill>
                <a:latin typeface="Courier New" panose="02070309020205020404" pitchFamily="49" charset="0"/>
              </a:rPr>
              <a:t>		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	           </a:t>
            </a:r>
            <a:r>
              <a:rPr lang="pt-BR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else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Z&lt;=’1’; </a:t>
            </a:r>
            <a:r>
              <a:rPr lang="pt-BR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snext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&lt;= S2;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			  </a:t>
            </a:r>
            <a:r>
              <a:rPr lang="pt-BR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end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pt-BR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if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		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when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S1 =&gt;  </a:t>
            </a:r>
            <a:r>
              <a:rPr lang="pt-BR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if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X='0' </a:t>
            </a:r>
            <a:r>
              <a:rPr lang="pt-BR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then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Z&lt;=’1’; </a:t>
            </a:r>
            <a:r>
              <a:rPr lang="pt-BR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snext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&lt;= S2;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			           </a:t>
            </a:r>
            <a:r>
              <a:rPr lang="pt-BR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else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Z&lt;=’0’; </a:t>
            </a:r>
            <a:r>
              <a:rPr lang="pt-BR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snext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&lt;= S1;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			  </a:t>
            </a:r>
            <a:r>
              <a:rPr lang="pt-BR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end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pt-BR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if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		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when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S2 =&gt;  </a:t>
            </a:r>
            <a:r>
              <a:rPr lang="pt-BR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if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X='0' </a:t>
            </a:r>
            <a:r>
              <a:rPr lang="pt-BR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then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Z&lt;=’1’; </a:t>
            </a:r>
            <a:r>
              <a:rPr lang="pt-BR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snext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&lt;= S2;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			           </a:t>
            </a:r>
            <a:r>
              <a:rPr lang="pt-BR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else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Z&lt;=’0’; </a:t>
            </a:r>
            <a:r>
              <a:rPr lang="pt-BR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snext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&lt;= S3;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			  </a:t>
            </a:r>
            <a:r>
              <a:rPr lang="pt-BR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end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pt-BR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if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		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when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S3 =&gt;  </a:t>
            </a:r>
            <a:r>
              <a:rPr lang="pt-BR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if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X='0' </a:t>
            </a:r>
            <a:r>
              <a:rPr lang="pt-BR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then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Z&lt;=’0’; </a:t>
            </a:r>
            <a:r>
              <a:rPr lang="pt-BR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snext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&lt;= S0;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			           </a:t>
            </a:r>
            <a:r>
              <a:rPr lang="pt-BR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else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Z&lt;=’0’; </a:t>
            </a:r>
            <a:r>
              <a:rPr lang="pt-BR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snext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&lt;= S1;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			  </a:t>
            </a:r>
            <a:r>
              <a:rPr lang="pt-BR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end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pt-BR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if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	    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end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pt-BR" altLang="en-US" sz="1200" dirty="0">
                <a:solidFill>
                  <a:srgbClr val="000066"/>
                </a:solidFill>
                <a:latin typeface="Courier New" panose="02070309020205020404" pitchFamily="49" charset="0"/>
              </a:rPr>
              <a:t>case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	  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end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process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end</a:t>
            </a:r>
            <a:r>
              <a:rPr lang="pt-BR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A;</a:t>
            </a:r>
            <a:r>
              <a:rPr lang="pt-BR" altLang="en-US" sz="1200" dirty="0"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60421" name="Rectangle 6"/>
          <p:cNvSpPr>
            <a:spLocks noChangeArrowheads="1"/>
          </p:cNvSpPr>
          <p:nvPr/>
        </p:nvSpPr>
        <p:spPr bwMode="auto">
          <a:xfrm>
            <a:off x="4284663" y="476250"/>
            <a:ext cx="4535487" cy="12969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0">
              <a:solidFill>
                <a:schemeClr val="tx1"/>
              </a:solidFill>
            </a:endParaRPr>
          </a:p>
        </p:txBody>
      </p:sp>
      <p:sp>
        <p:nvSpPr>
          <p:cNvPr id="60422" name="Rectangle 5"/>
          <p:cNvSpPr>
            <a:spLocks noChangeArrowheads="1"/>
          </p:cNvSpPr>
          <p:nvPr/>
        </p:nvSpPr>
        <p:spPr bwMode="auto">
          <a:xfrm>
            <a:off x="4419600" y="762000"/>
            <a:ext cx="396882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dirty="0">
                <a:solidFill>
                  <a:srgbClr val="000066"/>
                </a:solidFill>
              </a:rPr>
              <a:t>Exercício - Relembrando </a:t>
            </a:r>
            <a:br>
              <a:rPr lang="pt-BR" altLang="en-US" dirty="0">
                <a:solidFill>
                  <a:srgbClr val="000066"/>
                </a:solidFill>
              </a:rPr>
            </a:br>
            <a:r>
              <a:rPr lang="pt-BR" altLang="en-US" dirty="0">
                <a:solidFill>
                  <a:srgbClr val="000066"/>
                </a:solidFill>
              </a:rPr>
              <a:t>Máquinas de Estados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5796136" y="2924175"/>
            <a:ext cx="3108152" cy="196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905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AutoNum type="arabicPeriod"/>
            </a:pPr>
            <a:r>
              <a:rPr lang="pt-PT" altLang="en-US" sz="1600" dirty="0">
                <a:solidFill>
                  <a:srgbClr val="0000CC"/>
                </a:solidFill>
                <a:cs typeface="Times New Roman" panose="02020603050405020304" pitchFamily="18" charset="0"/>
              </a:rPr>
              <a:t> Desenhe o diagrama de transição de estados da máquina de estados finitos ao lado</a:t>
            </a:r>
            <a:endParaRPr lang="pt-BR" altLang="en-US" sz="1600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AutoNum type="arabicPeriod"/>
            </a:pPr>
            <a:r>
              <a:rPr lang="pt-PT" altLang="en-US" sz="1600" dirty="0">
                <a:solidFill>
                  <a:srgbClr val="0000CC"/>
                </a:solidFill>
                <a:cs typeface="Times New Roman" panose="02020603050405020304" pitchFamily="18" charset="0"/>
              </a:rPr>
              <a:t> Trata-se de uma máquina de Moore ou Mealy?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AutoNum type="arabicPeriod"/>
            </a:pPr>
            <a:r>
              <a:rPr lang="pt-PT" altLang="en-US" sz="1600" dirty="0">
                <a:solidFill>
                  <a:srgbClr val="0000CC"/>
                </a:solidFill>
                <a:cs typeface="Times New Roman" panose="02020603050405020304" pitchFamily="18" charset="0"/>
              </a:rPr>
              <a:t> Justifique</a:t>
            </a:r>
            <a:endParaRPr lang="pt-BR" altLang="en-US" sz="1600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E5ECCE0-1311-4AC9-8FF5-1079A2DE00A9}" type="slidenum">
              <a:rPr lang="pt-BR" altLang="en-US"/>
              <a:pPr>
                <a:defRPr/>
              </a:pPr>
              <a:t>34</a:t>
            </a:fld>
            <a:endParaRPr lang="pt-BR" alt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en-US"/>
              <a:t>Terceira parte – máquina de estados (1/2)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en-US" sz="2000" dirty="0"/>
              <a:t>Parte sequencial</a:t>
            </a:r>
          </a:p>
          <a:p>
            <a:pPr eaLnBrk="1" hangingPunct="1">
              <a:lnSpc>
                <a:spcPct val="90000"/>
              </a:lnSpc>
            </a:pPr>
            <a:endParaRPr lang="pt-BR" altLang="en-US" sz="1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altLang="en-US" sz="1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dirty="0">
                <a:latin typeface="Courier New" panose="02070309020205020404" pitchFamily="49" charset="0"/>
              </a:rPr>
              <a:t>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process</a:t>
            </a:r>
            <a:r>
              <a:rPr lang="pt-BR" altLang="en-US" sz="1400" dirty="0">
                <a:latin typeface="Courier New" panose="02070309020205020404" pitchFamily="49" charset="0"/>
              </a:rPr>
              <a:t>(</a:t>
            </a:r>
            <a:r>
              <a:rPr lang="pt-BR" altLang="en-US" sz="1400" dirty="0" err="1">
                <a:latin typeface="Courier New" panose="02070309020205020404" pitchFamily="49" charset="0"/>
              </a:rPr>
              <a:t>rst</a:t>
            </a:r>
            <a:r>
              <a:rPr lang="pt-BR" altLang="en-US" sz="1400" dirty="0">
                <a:latin typeface="Courier New" panose="02070309020205020404" pitchFamily="49" charset="0"/>
              </a:rPr>
              <a:t>, </a:t>
            </a:r>
            <a:r>
              <a:rPr lang="pt-BR" altLang="en-US" sz="1400" dirty="0" err="1">
                <a:latin typeface="Courier New" panose="02070309020205020404" pitchFamily="49" charset="0"/>
              </a:rPr>
              <a:t>ck</a:t>
            </a:r>
            <a:r>
              <a:rPr lang="pt-BR" altLang="en-US" sz="1400" dirty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dirty="0">
                <a:latin typeface="Courier New" panose="02070309020205020404" pitchFamily="49" charset="0"/>
              </a:rPr>
              <a:t>   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begin</a:t>
            </a:r>
            <a:endParaRPr lang="pt-BR" altLang="en-US" sz="1400" b="1" dirty="0">
              <a:solidFill>
                <a:srgbClr val="000066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dirty="0">
                <a:latin typeface="Courier New" panose="02070309020205020404" pitchFamily="49" charset="0"/>
              </a:rPr>
              <a:t>      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if</a:t>
            </a:r>
            <a:r>
              <a:rPr lang="pt-BR" altLang="en-US" sz="1400" dirty="0">
                <a:latin typeface="Courier New" panose="02070309020205020404" pitchFamily="49" charset="0"/>
              </a:rPr>
              <a:t> </a:t>
            </a:r>
            <a:r>
              <a:rPr lang="pt-BR" altLang="en-US" sz="1400" dirty="0" err="1">
                <a:latin typeface="Courier New" panose="02070309020205020404" pitchFamily="49" charset="0"/>
              </a:rPr>
              <a:t>rst</a:t>
            </a:r>
            <a:r>
              <a:rPr lang="pt-BR" altLang="en-US" sz="1400" dirty="0">
                <a:latin typeface="Courier New" panose="02070309020205020404" pitchFamily="49" charset="0"/>
              </a:rPr>
              <a:t>='1'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then</a:t>
            </a:r>
            <a:endParaRPr lang="pt-BR" altLang="en-US" sz="1400" b="1" dirty="0">
              <a:solidFill>
                <a:srgbClr val="000066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dirty="0">
                <a:latin typeface="Courier New" panose="02070309020205020404" pitchFamily="49" charset="0"/>
              </a:rPr>
              <a:t>		PS &lt;= </a:t>
            </a:r>
            <a:r>
              <a:rPr lang="pt-BR" altLang="en-US" sz="1400" dirty="0" err="1">
                <a:latin typeface="Courier New" panose="02070309020205020404" pitchFamily="49" charset="0"/>
              </a:rPr>
              <a:t>Sfetch</a:t>
            </a:r>
            <a:r>
              <a:rPr lang="pt-BR" altLang="en-US" sz="1400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b="1" dirty="0">
                <a:solidFill>
                  <a:srgbClr val="000066"/>
                </a:solidFill>
                <a:latin typeface="Courier New" panose="02070309020205020404" pitchFamily="49" charset="0"/>
              </a:rPr>
              <a:t>      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elsif</a:t>
            </a:r>
            <a:r>
              <a:rPr lang="pt-BR" altLang="en-US" sz="1400" dirty="0">
                <a:latin typeface="Courier New" panose="02070309020205020404" pitchFamily="49" charset="0"/>
              </a:rPr>
              <a:t> </a:t>
            </a:r>
            <a:r>
              <a:rPr lang="pt-BR" altLang="en-US" sz="1400" dirty="0" err="1">
                <a:latin typeface="Courier New" panose="02070309020205020404" pitchFamily="49" charset="0"/>
              </a:rPr>
              <a:t>ck'event</a:t>
            </a:r>
            <a:r>
              <a:rPr lang="pt-BR" altLang="en-US" sz="1400" dirty="0">
                <a:latin typeface="Courier New" panose="02070309020205020404" pitchFamily="49" charset="0"/>
              </a:rPr>
              <a:t>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and</a:t>
            </a:r>
            <a:r>
              <a:rPr lang="pt-BR" altLang="en-US" sz="1400" dirty="0">
                <a:latin typeface="Courier New" panose="02070309020205020404" pitchFamily="49" charset="0"/>
              </a:rPr>
              <a:t> </a:t>
            </a:r>
            <a:r>
              <a:rPr lang="pt-BR" altLang="en-US" sz="1400" dirty="0" err="1">
                <a:latin typeface="Courier New" panose="02070309020205020404" pitchFamily="49" charset="0"/>
              </a:rPr>
              <a:t>ck</a:t>
            </a:r>
            <a:r>
              <a:rPr lang="pt-BR" altLang="en-US" sz="1400" dirty="0">
                <a:latin typeface="Courier New" panose="02070309020205020404" pitchFamily="49" charset="0"/>
              </a:rPr>
              <a:t>='1'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then</a:t>
            </a:r>
            <a:endParaRPr lang="pt-BR" altLang="en-US" sz="1400" b="1" dirty="0">
              <a:solidFill>
                <a:srgbClr val="000066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dirty="0">
                <a:latin typeface="Courier New" panose="02070309020205020404" pitchFamily="49" charset="0"/>
              </a:rPr>
              <a:t>		PS &lt;= NS;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b="1" dirty="0">
                <a:solidFill>
                  <a:srgbClr val="000066"/>
                </a:solidFill>
                <a:latin typeface="Courier New" panose="02070309020205020404" pitchFamily="49" charset="0"/>
              </a:rPr>
              <a:t>	   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end</a:t>
            </a:r>
            <a:r>
              <a:rPr lang="pt-BR" altLang="en-US" sz="1400" dirty="0">
                <a:latin typeface="Courier New" panose="02070309020205020404" pitchFamily="49" charset="0"/>
              </a:rPr>
              <a:t>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if</a:t>
            </a:r>
            <a:r>
              <a:rPr lang="pt-BR" altLang="en-US" sz="1400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dirty="0">
                <a:latin typeface="Courier New" panose="02070309020205020404" pitchFamily="49" charset="0"/>
              </a:rPr>
              <a:t>   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end</a:t>
            </a:r>
            <a:r>
              <a:rPr lang="pt-BR" altLang="en-US" sz="1400" dirty="0">
                <a:latin typeface="Courier New" panose="02070309020205020404" pitchFamily="49" charset="0"/>
              </a:rPr>
              <a:t>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process</a:t>
            </a:r>
            <a:r>
              <a:rPr lang="pt-BR" altLang="en-US" sz="1400" dirty="0">
                <a:latin typeface="Courier New" panose="02070309020205020404" pitchFamily="49" charset="0"/>
              </a:rPr>
              <a:t>;</a:t>
            </a:r>
          </a:p>
        </p:txBody>
      </p:sp>
      <p:sp>
        <p:nvSpPr>
          <p:cNvPr id="74756" name="Freeform 4"/>
          <p:cNvSpPr>
            <a:spLocks/>
          </p:cNvSpPr>
          <p:nvPr/>
        </p:nvSpPr>
        <p:spPr bwMode="auto">
          <a:xfrm>
            <a:off x="7190110" y="3074988"/>
            <a:ext cx="1136650" cy="1344612"/>
          </a:xfrm>
          <a:custGeom>
            <a:avLst/>
            <a:gdLst>
              <a:gd name="T0" fmla="*/ 0 w 716"/>
              <a:gd name="T1" fmla="*/ 0 h 847"/>
              <a:gd name="T2" fmla="*/ 2147483646 w 716"/>
              <a:gd name="T3" fmla="*/ 0 h 847"/>
              <a:gd name="T4" fmla="*/ 2147483646 w 716"/>
              <a:gd name="T5" fmla="*/ 2147483646 h 847"/>
              <a:gd name="T6" fmla="*/ 2147483646 w 716"/>
              <a:gd name="T7" fmla="*/ 2147483646 h 847"/>
              <a:gd name="T8" fmla="*/ 0 60000 65536"/>
              <a:gd name="T9" fmla="*/ 0 60000 65536"/>
              <a:gd name="T10" fmla="*/ 0 60000 65536"/>
              <a:gd name="T11" fmla="*/ 0 60000 65536"/>
              <a:gd name="T12" fmla="*/ 0 w 716"/>
              <a:gd name="T13" fmla="*/ 0 h 847"/>
              <a:gd name="T14" fmla="*/ 716 w 716"/>
              <a:gd name="T15" fmla="*/ 847 h 8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6" h="847">
                <a:moveTo>
                  <a:pt x="0" y="0"/>
                </a:moveTo>
                <a:lnTo>
                  <a:pt x="716" y="0"/>
                </a:lnTo>
                <a:lnTo>
                  <a:pt x="716" y="847"/>
                </a:lnTo>
                <a:lnTo>
                  <a:pt x="349" y="847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5583560" y="2209800"/>
            <a:ext cx="21336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1800" b="1"/>
              <a:t>CIRCUITO</a:t>
            </a:r>
            <a:br>
              <a:rPr lang="pt-BR" altLang="en-US" sz="1800" b="1"/>
            </a:br>
            <a:r>
              <a:rPr lang="pt-BR" altLang="en-US" sz="1800" b="1"/>
              <a:t>COMBINACIONAL</a:t>
            </a:r>
          </a:p>
        </p:txBody>
      </p:sp>
      <p:sp>
        <p:nvSpPr>
          <p:cNvPr id="74758" name="Freeform 6"/>
          <p:cNvSpPr>
            <a:spLocks/>
          </p:cNvSpPr>
          <p:nvPr/>
        </p:nvSpPr>
        <p:spPr bwMode="auto">
          <a:xfrm>
            <a:off x="4821560" y="2971800"/>
            <a:ext cx="1301750" cy="1447800"/>
          </a:xfrm>
          <a:custGeom>
            <a:avLst/>
            <a:gdLst>
              <a:gd name="T0" fmla="*/ 2147483646 w 820"/>
              <a:gd name="T1" fmla="*/ 2147483646 h 912"/>
              <a:gd name="T2" fmla="*/ 2147483646 w 820"/>
              <a:gd name="T3" fmla="*/ 2147483646 h 912"/>
              <a:gd name="T4" fmla="*/ 0 w 820"/>
              <a:gd name="T5" fmla="*/ 2147483646 h 912"/>
              <a:gd name="T6" fmla="*/ 0 w 820"/>
              <a:gd name="T7" fmla="*/ 0 h 912"/>
              <a:gd name="T8" fmla="*/ 2147483646 w 820"/>
              <a:gd name="T9" fmla="*/ 0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0"/>
              <a:gd name="T16" fmla="*/ 0 h 912"/>
              <a:gd name="T17" fmla="*/ 820 w 820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0" h="912">
                <a:moveTo>
                  <a:pt x="820" y="912"/>
                </a:moveTo>
                <a:cubicBezTo>
                  <a:pt x="782" y="912"/>
                  <a:pt x="745" y="912"/>
                  <a:pt x="707" y="912"/>
                </a:cubicBezTo>
                <a:lnTo>
                  <a:pt x="0" y="912"/>
                </a:lnTo>
                <a:lnTo>
                  <a:pt x="0" y="0"/>
                </a:lnTo>
                <a:lnTo>
                  <a:pt x="48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5583560" y="3886200"/>
            <a:ext cx="21336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1800" b="1" dirty="0"/>
              <a:t>Parte</a:t>
            </a:r>
            <a:br>
              <a:rPr lang="pt-BR" altLang="en-US" sz="1800" b="1" dirty="0"/>
            </a:br>
            <a:r>
              <a:rPr lang="pt-BR" altLang="en-US" sz="1800" b="1" dirty="0"/>
              <a:t>Sequencial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1800" b="1" dirty="0"/>
              <a:t>(um registrador</a:t>
            </a:r>
            <a:br>
              <a:rPr lang="pt-BR" altLang="en-US" sz="1800" b="1" dirty="0"/>
            </a:br>
            <a:r>
              <a:rPr lang="pt-BR" altLang="en-US" sz="1800" b="1" dirty="0"/>
              <a:t>síncrono)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4707260" y="2590800"/>
            <a:ext cx="595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b="1" dirty="0"/>
              <a:t>PS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7793360" y="2667000"/>
            <a:ext cx="61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b="1" dirty="0"/>
              <a:t>NS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5869310" y="530542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b="1"/>
              <a:t>ck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6536060" y="5305425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b="1"/>
              <a:t>reset</a:t>
            </a:r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>
            <a:off x="6088385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>
            <a:off x="695516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7359973" y="4219575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b="1"/>
              <a:t>D</a:t>
            </a: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5535935" y="4191000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b="1"/>
              <a:t>Q</a:t>
            </a:r>
          </a:p>
        </p:txBody>
      </p:sp>
      <p:sp>
        <p:nvSpPr>
          <p:cNvPr id="74768" name="Line 16"/>
          <p:cNvSpPr>
            <a:spLocks noChangeShapeType="1"/>
          </p:cNvSpPr>
          <p:nvPr/>
        </p:nvSpPr>
        <p:spPr bwMode="auto">
          <a:xfrm>
            <a:off x="4364360" y="23622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3995936" y="1962150"/>
            <a:ext cx="15023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b="1" dirty="0"/>
              <a:t>Entradas</a:t>
            </a: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7723762" y="2354357"/>
            <a:ext cx="75539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7668344" y="1954307"/>
            <a:ext cx="1176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b="1" dirty="0" err="1"/>
              <a:t>Saidas</a:t>
            </a:r>
            <a:endParaRPr lang="pt-BR" altLang="en-US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E2ED45D-ECE4-4DB3-B6D4-A8EC80E78603}" type="slidenum">
              <a:rPr lang="pt-BR" altLang="en-US"/>
              <a:pPr>
                <a:defRPr/>
              </a:pPr>
              <a:t>35</a:t>
            </a:fld>
            <a:endParaRPr lang="pt-BR" alt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en-US"/>
              <a:t>Terceira parte – máquina de estados (2/2)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330" y="931540"/>
            <a:ext cx="8663134" cy="444167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en-US" sz="2000" dirty="0"/>
              <a:t>Parte combinacional (desconsiderando as instruções MULTU e SUBU)</a:t>
            </a:r>
          </a:p>
          <a:p>
            <a:pPr eaLnBrk="1" hangingPunct="1">
              <a:lnSpc>
                <a:spcPct val="90000"/>
              </a:lnSpc>
            </a:pPr>
            <a:endParaRPr lang="pt-BR" altLang="en-US" sz="1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process</a:t>
            </a:r>
            <a:r>
              <a:rPr lang="pt-BR" altLang="en-US" sz="1400" dirty="0">
                <a:latin typeface="Courier New" panose="02070309020205020404" pitchFamily="49" charset="0"/>
              </a:rPr>
              <a:t>(PS, i)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dirty="0">
                <a:latin typeface="Courier New" panose="02070309020205020404" pitchFamily="49" charset="0"/>
              </a:rPr>
              <a:t> 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begin</a:t>
            </a:r>
            <a:endParaRPr lang="pt-BR" altLang="en-US" sz="1400" b="1" dirty="0">
              <a:solidFill>
                <a:srgbClr val="000066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dirty="0">
                <a:latin typeface="Courier New" panose="02070309020205020404" pitchFamily="49" charset="0"/>
              </a:rPr>
              <a:t>   </a:t>
            </a:r>
            <a:r>
              <a:rPr lang="pt-BR" altLang="en-US" sz="1400" b="1" dirty="0">
                <a:solidFill>
                  <a:srgbClr val="000066"/>
                </a:solidFill>
                <a:latin typeface="Courier New" panose="02070309020205020404" pitchFamily="49" charset="0"/>
              </a:rPr>
              <a:t>case</a:t>
            </a:r>
            <a:r>
              <a:rPr lang="pt-BR" altLang="en-US" sz="1400" dirty="0">
                <a:latin typeface="Courier New" panose="02070309020205020404" pitchFamily="49" charset="0"/>
              </a:rPr>
              <a:t> PS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is</a:t>
            </a:r>
            <a:endParaRPr lang="pt-BR" altLang="en-US" sz="1400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b="1" dirty="0">
                <a:solidFill>
                  <a:srgbClr val="000066"/>
                </a:solidFill>
                <a:latin typeface="Courier New" panose="02070309020205020404" pitchFamily="49" charset="0"/>
              </a:rPr>
              <a:t>	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when</a:t>
            </a:r>
            <a:r>
              <a:rPr lang="pt-BR" altLang="en-US" sz="1400" dirty="0">
                <a:latin typeface="Courier New" panose="02070309020205020404" pitchFamily="49" charset="0"/>
              </a:rPr>
              <a:t> </a:t>
            </a:r>
            <a:r>
              <a:rPr lang="pt-BR" altLang="en-US" sz="1400" dirty="0" err="1">
                <a:latin typeface="Courier New" panose="02070309020205020404" pitchFamily="49" charset="0"/>
              </a:rPr>
              <a:t>Sfetch</a:t>
            </a:r>
            <a:r>
              <a:rPr lang="pt-BR" altLang="en-US" sz="1400" dirty="0">
                <a:latin typeface="Courier New" panose="02070309020205020404" pitchFamily="49" charset="0"/>
              </a:rPr>
              <a:t> =&gt; NS &lt;= </a:t>
            </a:r>
            <a:r>
              <a:rPr lang="pt-BR" altLang="en-US" sz="1400" dirty="0" err="1">
                <a:latin typeface="Courier New" panose="02070309020205020404" pitchFamily="49" charset="0"/>
              </a:rPr>
              <a:t>Sreg</a:t>
            </a:r>
            <a:r>
              <a:rPr lang="pt-BR" altLang="en-US" sz="1400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b="1" dirty="0">
                <a:solidFill>
                  <a:srgbClr val="000066"/>
                </a:solidFill>
                <a:latin typeface="Courier New" panose="02070309020205020404" pitchFamily="49" charset="0"/>
              </a:rPr>
              <a:t>	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when</a:t>
            </a:r>
            <a:r>
              <a:rPr lang="pt-BR" altLang="en-US" sz="1400" dirty="0">
                <a:latin typeface="Courier New" panose="02070309020205020404" pitchFamily="49" charset="0"/>
              </a:rPr>
              <a:t> </a:t>
            </a:r>
            <a:r>
              <a:rPr lang="pt-BR" altLang="en-US" sz="1400" dirty="0" err="1">
                <a:latin typeface="Courier New" panose="02070309020205020404" pitchFamily="49" charset="0"/>
              </a:rPr>
              <a:t>Sreg</a:t>
            </a:r>
            <a:r>
              <a:rPr lang="pt-BR" altLang="en-US" sz="1400" dirty="0">
                <a:latin typeface="Courier New" panose="02070309020205020404" pitchFamily="49" charset="0"/>
              </a:rPr>
              <a:t> =&gt; NS &lt;= </a:t>
            </a:r>
            <a:r>
              <a:rPr lang="pt-BR" altLang="en-US" sz="1400" dirty="0" err="1">
                <a:latin typeface="Courier New" panose="02070309020205020404" pitchFamily="49" charset="0"/>
              </a:rPr>
              <a:t>Salu</a:t>
            </a:r>
            <a:r>
              <a:rPr lang="pt-BR" altLang="en-US" sz="1400" dirty="0">
                <a:latin typeface="Courier New" panose="02070309020205020404" pitchFamily="49" charset="0"/>
              </a:rPr>
              <a:t>;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b="1" dirty="0">
                <a:solidFill>
                  <a:srgbClr val="000066"/>
                </a:solidFill>
                <a:latin typeface="Courier New" panose="02070309020205020404" pitchFamily="49" charset="0"/>
              </a:rPr>
              <a:t>	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when</a:t>
            </a:r>
            <a:r>
              <a:rPr lang="pt-BR" altLang="en-US" sz="1400" dirty="0">
                <a:latin typeface="Courier New" panose="02070309020205020404" pitchFamily="49" charset="0"/>
              </a:rPr>
              <a:t> </a:t>
            </a:r>
            <a:r>
              <a:rPr lang="pt-BR" altLang="en-US" sz="1400" dirty="0" err="1">
                <a:latin typeface="Courier New" panose="02070309020205020404" pitchFamily="49" charset="0"/>
              </a:rPr>
              <a:t>Salu</a:t>
            </a:r>
            <a:r>
              <a:rPr lang="pt-BR" altLang="en-US" sz="1400" dirty="0">
                <a:latin typeface="Courier New" panose="02070309020205020404" pitchFamily="49" charset="0"/>
              </a:rPr>
              <a:t> =&gt; 	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if</a:t>
            </a:r>
            <a:r>
              <a:rPr lang="pt-BR" altLang="en-US" sz="1400" dirty="0">
                <a:latin typeface="Courier New" panose="02070309020205020404" pitchFamily="49" charset="0"/>
              </a:rPr>
              <a:t> (i=LW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or</a:t>
            </a:r>
            <a:r>
              <a:rPr lang="pt-BR" altLang="en-US" sz="1400" dirty="0">
                <a:latin typeface="Courier New" panose="02070309020205020404" pitchFamily="49" charset="0"/>
              </a:rPr>
              <a:t> i=LBU)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then</a:t>
            </a:r>
            <a:r>
              <a:rPr lang="pt-BR" altLang="en-US" sz="1400" dirty="0">
                <a:latin typeface="Courier New" panose="02070309020205020404" pitchFamily="49" charset="0"/>
              </a:rPr>
              <a:t> NS &lt;= </a:t>
            </a:r>
            <a:r>
              <a:rPr lang="pt-BR" altLang="en-US" sz="1400" dirty="0" err="1">
                <a:latin typeface="Courier New" panose="02070309020205020404" pitchFamily="49" charset="0"/>
              </a:rPr>
              <a:t>Sld</a:t>
            </a:r>
            <a:r>
              <a:rPr lang="pt-BR" altLang="en-US" sz="1400" dirty="0">
                <a:latin typeface="Courier New" panose="02070309020205020404" pitchFamily="49" charset="0"/>
              </a:rPr>
              <a:t>;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b="1" dirty="0">
                <a:solidFill>
                  <a:srgbClr val="000066"/>
                </a:solidFill>
                <a:latin typeface="Courier New" panose="02070309020205020404" pitchFamily="49" charset="0"/>
              </a:rPr>
              <a:t>			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elsif</a:t>
            </a:r>
            <a:r>
              <a:rPr lang="pt-BR" altLang="en-US" sz="1400" dirty="0">
                <a:latin typeface="Courier New" panose="02070309020205020404" pitchFamily="49" charset="0"/>
              </a:rPr>
              <a:t> (i=SW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or</a:t>
            </a:r>
            <a:r>
              <a:rPr lang="pt-BR" altLang="en-US" sz="1400" dirty="0">
                <a:latin typeface="Courier New" panose="02070309020205020404" pitchFamily="49" charset="0"/>
              </a:rPr>
              <a:t> i=SB)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then</a:t>
            </a:r>
            <a:r>
              <a:rPr lang="pt-BR" altLang="en-US" sz="1400" dirty="0">
                <a:latin typeface="Courier New" panose="02070309020205020404" pitchFamily="49" charset="0"/>
              </a:rPr>
              <a:t> NS &lt;= </a:t>
            </a:r>
            <a:r>
              <a:rPr lang="pt-BR" altLang="en-US" sz="1400" dirty="0" err="1">
                <a:latin typeface="Courier New" panose="02070309020205020404" pitchFamily="49" charset="0"/>
              </a:rPr>
              <a:t>Sst</a:t>
            </a:r>
            <a:r>
              <a:rPr lang="pt-BR" altLang="en-US" sz="1400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b="1" dirty="0">
                <a:solidFill>
                  <a:srgbClr val="000066"/>
                </a:solidFill>
                <a:latin typeface="Courier New" panose="02070309020205020404" pitchFamily="49" charset="0"/>
              </a:rPr>
              <a:t>			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elsif</a:t>
            </a:r>
            <a:r>
              <a:rPr lang="pt-BR" altLang="en-US" sz="1400" dirty="0">
                <a:latin typeface="Courier New" panose="02070309020205020404" pitchFamily="49" charset="0"/>
              </a:rPr>
              <a:t> (i=J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or</a:t>
            </a:r>
            <a:r>
              <a:rPr lang="pt-BR" altLang="en-US" sz="1400" dirty="0">
                <a:latin typeface="Courier New" panose="02070309020205020404" pitchFamily="49" charset="0"/>
              </a:rPr>
              <a:t> i=JALR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or</a:t>
            </a:r>
            <a:r>
              <a:rPr lang="pt-BR" altLang="en-US" sz="1400" dirty="0">
                <a:latin typeface="Courier New" panose="02070309020205020404" pitchFamily="49" charset="0"/>
              </a:rPr>
              <a:t> i=JAL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or</a:t>
            </a:r>
            <a:r>
              <a:rPr lang="pt-BR" altLang="en-US" sz="1400" dirty="0">
                <a:latin typeface="Courier New" panose="02070309020205020404" pitchFamily="49" charset="0"/>
              </a:rPr>
              <a:t> i=JR </a:t>
            </a:r>
            <a:r>
              <a:rPr lang="pt-BR" altLang="en-US" sz="1400" dirty="0" err="1">
                <a:latin typeface="Courier New" panose="02070309020205020404" pitchFamily="49" charset="0"/>
              </a:rPr>
              <a:t>or</a:t>
            </a:r>
            <a:r>
              <a:rPr lang="pt-BR" altLang="en-US" sz="1400" dirty="0">
                <a:latin typeface="Courier New" panose="02070309020205020404" pitchFamily="49" charset="0"/>
              </a:rPr>
              <a:t> i=BEQ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or</a:t>
            </a:r>
            <a:r>
              <a:rPr lang="pt-BR" altLang="en-US" sz="1400" dirty="0">
                <a:latin typeface="Courier New" panose="02070309020205020404" pitchFamily="49" charset="0"/>
              </a:rPr>
              <a:t> i=BGEZ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b="1" dirty="0">
                <a:solidFill>
                  <a:srgbClr val="000066"/>
                </a:solidFill>
                <a:latin typeface="Courier New" panose="02070309020205020404" pitchFamily="49" charset="0"/>
              </a:rPr>
              <a:t>				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or</a:t>
            </a:r>
            <a:r>
              <a:rPr lang="pt-BR" altLang="en-US" sz="1400" dirty="0">
                <a:latin typeface="Courier New" panose="02070309020205020404" pitchFamily="49" charset="0"/>
              </a:rPr>
              <a:t> i=BLEZ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or</a:t>
            </a:r>
            <a:r>
              <a:rPr lang="pt-BR" altLang="en-US" sz="1400" dirty="0">
                <a:latin typeface="Courier New" panose="02070309020205020404" pitchFamily="49" charset="0"/>
              </a:rPr>
              <a:t> i=BNE)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then</a:t>
            </a:r>
            <a:r>
              <a:rPr lang="pt-BR" altLang="en-US" sz="1400" dirty="0">
                <a:latin typeface="Courier New" panose="02070309020205020404" pitchFamily="49" charset="0"/>
              </a:rPr>
              <a:t> NS &lt;= </a:t>
            </a:r>
            <a:r>
              <a:rPr lang="pt-BR" altLang="en-US" sz="1400" dirty="0" err="1">
                <a:latin typeface="Courier New" panose="02070309020205020404" pitchFamily="49" charset="0"/>
              </a:rPr>
              <a:t>Ssalta</a:t>
            </a:r>
            <a:r>
              <a:rPr lang="pt-BR" altLang="en-US" sz="1400" dirty="0">
                <a:latin typeface="Courier New" panose="02070309020205020404" pitchFamily="49" charset="0"/>
              </a:rPr>
              <a:t>;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b="1" dirty="0">
                <a:solidFill>
                  <a:srgbClr val="000066"/>
                </a:solidFill>
                <a:latin typeface="Courier New" panose="02070309020205020404" pitchFamily="49" charset="0"/>
              </a:rPr>
              <a:t>			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else</a:t>
            </a:r>
            <a:r>
              <a:rPr lang="pt-BR" altLang="en-US" sz="1400" dirty="0">
                <a:latin typeface="Courier New" panose="02070309020205020404" pitchFamily="49" charset="0"/>
              </a:rPr>
              <a:t>                  NS &lt;= </a:t>
            </a:r>
            <a:r>
              <a:rPr lang="pt-BR" altLang="en-US" sz="1400" dirty="0" err="1">
                <a:latin typeface="Courier New" panose="02070309020205020404" pitchFamily="49" charset="0"/>
              </a:rPr>
              <a:t>Swbk</a:t>
            </a:r>
            <a:r>
              <a:rPr lang="pt-BR" altLang="en-US" sz="1400" dirty="0">
                <a:latin typeface="Courier New" panose="02070309020205020404" pitchFamily="49" charset="0"/>
              </a:rPr>
              <a:t>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b="1" dirty="0">
                <a:solidFill>
                  <a:srgbClr val="000066"/>
                </a:solidFill>
                <a:latin typeface="Courier New" panose="02070309020205020404" pitchFamily="49" charset="0"/>
              </a:rPr>
              <a:t>			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end</a:t>
            </a:r>
            <a:r>
              <a:rPr lang="pt-BR" altLang="en-US" sz="1400" dirty="0">
                <a:latin typeface="Courier New" panose="02070309020205020404" pitchFamily="49" charset="0"/>
              </a:rPr>
              <a:t>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if</a:t>
            </a:r>
            <a:r>
              <a:rPr lang="pt-BR" altLang="en-US" sz="1400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b="1" dirty="0">
                <a:solidFill>
                  <a:srgbClr val="000066"/>
                </a:solidFill>
                <a:latin typeface="Courier New" panose="02070309020205020404" pitchFamily="49" charset="0"/>
              </a:rPr>
              <a:t>	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when</a:t>
            </a:r>
            <a:r>
              <a:rPr lang="pt-BR" altLang="en-US" sz="1400" dirty="0">
                <a:latin typeface="Courier New" panose="02070309020205020404" pitchFamily="49" charset="0"/>
              </a:rPr>
              <a:t> </a:t>
            </a:r>
            <a:r>
              <a:rPr lang="pt-BR" altLang="en-US" sz="1400" dirty="0" err="1">
                <a:latin typeface="Courier New" panose="02070309020205020404" pitchFamily="49" charset="0"/>
              </a:rPr>
              <a:t>Sld</a:t>
            </a:r>
            <a:r>
              <a:rPr lang="pt-BR" altLang="en-US" sz="1400" dirty="0">
                <a:latin typeface="Courier New" panose="02070309020205020404" pitchFamily="49" charset="0"/>
              </a:rPr>
              <a:t> =&gt; NS &lt;= </a:t>
            </a:r>
            <a:r>
              <a:rPr lang="pt-BR" altLang="en-US" sz="1400" dirty="0" err="1">
                <a:latin typeface="Courier New" panose="02070309020205020404" pitchFamily="49" charset="0"/>
              </a:rPr>
              <a:t>Swbk</a:t>
            </a:r>
            <a:r>
              <a:rPr lang="pt-BR" altLang="en-US" sz="1400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b="1" dirty="0">
                <a:solidFill>
                  <a:srgbClr val="000066"/>
                </a:solidFill>
                <a:latin typeface="Courier New" panose="02070309020205020404" pitchFamily="49" charset="0"/>
              </a:rPr>
              <a:t>	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when</a:t>
            </a:r>
            <a:r>
              <a:rPr lang="pt-BR" altLang="en-US" sz="1400" dirty="0">
                <a:latin typeface="Courier New" panose="02070309020205020404" pitchFamily="49" charset="0"/>
              </a:rPr>
              <a:t> </a:t>
            </a:r>
            <a:r>
              <a:rPr lang="pt-BR" altLang="en-US" sz="1400" dirty="0" err="1">
                <a:latin typeface="Courier New" panose="02070309020205020404" pitchFamily="49" charset="0"/>
              </a:rPr>
              <a:t>Sst</a:t>
            </a:r>
            <a:r>
              <a:rPr lang="pt-BR" altLang="en-US" sz="1400" dirty="0">
                <a:latin typeface="Courier New" panose="02070309020205020404" pitchFamily="49" charset="0"/>
              </a:rPr>
              <a:t> | </a:t>
            </a:r>
            <a:r>
              <a:rPr lang="pt-BR" altLang="en-US" sz="1400" dirty="0" err="1">
                <a:latin typeface="Courier New" panose="02070309020205020404" pitchFamily="49" charset="0"/>
              </a:rPr>
              <a:t>Ssalta</a:t>
            </a:r>
            <a:r>
              <a:rPr lang="pt-BR" altLang="en-US" sz="1400" dirty="0">
                <a:latin typeface="Courier New" panose="02070309020205020404" pitchFamily="49" charset="0"/>
              </a:rPr>
              <a:t> | </a:t>
            </a:r>
            <a:r>
              <a:rPr lang="pt-BR" altLang="en-US" sz="1400" dirty="0" err="1">
                <a:latin typeface="Courier New" panose="02070309020205020404" pitchFamily="49" charset="0"/>
              </a:rPr>
              <a:t>Swbk</a:t>
            </a:r>
            <a:r>
              <a:rPr lang="pt-BR" altLang="en-US" sz="1400" dirty="0">
                <a:latin typeface="Courier New" panose="02070309020205020404" pitchFamily="49" charset="0"/>
              </a:rPr>
              <a:t> =&gt; NS &lt;= </a:t>
            </a:r>
            <a:r>
              <a:rPr lang="pt-BR" altLang="en-US" sz="1400" dirty="0" err="1">
                <a:latin typeface="Courier New" panose="02070309020205020404" pitchFamily="49" charset="0"/>
              </a:rPr>
              <a:t>Sfetch</a:t>
            </a:r>
            <a:r>
              <a:rPr lang="pt-BR" altLang="en-US" sz="1400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dirty="0">
                <a:latin typeface="Courier New" panose="02070309020205020404" pitchFamily="49" charset="0"/>
              </a:rPr>
              <a:t>   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end</a:t>
            </a:r>
            <a:r>
              <a:rPr lang="pt-BR" altLang="en-US" sz="1400" dirty="0">
                <a:latin typeface="Courier New" panose="02070309020205020404" pitchFamily="49" charset="0"/>
              </a:rPr>
              <a:t> </a:t>
            </a:r>
            <a:r>
              <a:rPr lang="pt-BR" altLang="en-US" sz="1400" b="1" dirty="0">
                <a:solidFill>
                  <a:srgbClr val="000066"/>
                </a:solidFill>
                <a:latin typeface="Courier New" panose="02070309020205020404" pitchFamily="49" charset="0"/>
              </a:rPr>
              <a:t>case</a:t>
            </a:r>
            <a:r>
              <a:rPr lang="pt-BR" altLang="en-US" sz="1400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dirty="0">
                <a:latin typeface="Courier New" panose="02070309020205020404" pitchFamily="49" charset="0"/>
              </a:rPr>
              <a:t>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end</a:t>
            </a:r>
            <a:r>
              <a:rPr lang="pt-BR" altLang="en-US" sz="1400" dirty="0">
                <a:latin typeface="Courier New" panose="02070309020205020404" pitchFamily="49" charset="0"/>
              </a:rPr>
              <a:t> </a:t>
            </a: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process</a:t>
            </a:r>
            <a:r>
              <a:rPr lang="pt-BR" altLang="en-US" sz="1400" dirty="0">
                <a:latin typeface="Courier New" panose="02070309020205020404" pitchFamily="49" charset="0"/>
              </a:rPr>
              <a:t>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14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end</a:t>
            </a:r>
            <a:r>
              <a:rPr lang="pt-BR" altLang="en-US" sz="1400" dirty="0">
                <a:latin typeface="Courier New" panose="02070309020205020404" pitchFamily="49" charset="0"/>
              </a:rPr>
              <a:t> </a:t>
            </a:r>
            <a:r>
              <a:rPr lang="pt-BR" altLang="en-US" sz="1400" dirty="0" err="1">
                <a:latin typeface="Courier New" panose="02070309020205020404" pitchFamily="49" charset="0"/>
              </a:rPr>
              <a:t>control_unit</a:t>
            </a:r>
            <a:r>
              <a:rPr lang="pt-BR" altLang="en-US" sz="1400" dirty="0">
                <a:latin typeface="Courier New" panose="02070309020205020404" pitchFamily="49" charset="0"/>
              </a:rPr>
              <a:t>;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49612E7-7655-4E14-B4DB-4ACEC5E2690D}" type="slidenum">
              <a:rPr lang="pt-BR" altLang="en-US"/>
              <a:pPr>
                <a:defRPr/>
              </a:pPr>
              <a:t>36</a:t>
            </a:fld>
            <a:endParaRPr lang="pt-BR" altLang="en-US"/>
          </a:p>
        </p:txBody>
      </p:sp>
      <p:sp>
        <p:nvSpPr>
          <p:cNvPr id="78850" name="AutoShape 4"/>
          <p:cNvSpPr>
            <a:spLocks noChangeArrowheads="1"/>
          </p:cNvSpPr>
          <p:nvPr/>
        </p:nvSpPr>
        <p:spPr bwMode="auto">
          <a:xfrm>
            <a:off x="0" y="0"/>
            <a:ext cx="8820150" cy="7651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0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en-US" b="1"/>
              <a:t>Tempo de execução de programas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785225" cy="865188"/>
          </a:xfrm>
        </p:spPr>
        <p:txBody>
          <a:bodyPr/>
          <a:lstStyle/>
          <a:p>
            <a:pPr eaLnBrk="1" hangingPunct="1"/>
            <a:r>
              <a:rPr lang="pt-BR" altLang="en-US" dirty="0"/>
              <a:t>Calcule o tempo de execução para o programa abaixo, supondo </a:t>
            </a:r>
            <a:r>
              <a:rPr lang="pt-BR" altLang="en-US" dirty="0" err="1"/>
              <a:t>clock</a:t>
            </a:r>
            <a:r>
              <a:rPr lang="pt-BR" altLang="en-US" dirty="0"/>
              <a:t> de 50 MHZ para a organização MIPS_S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0" y="1628775"/>
            <a:ext cx="8964613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600" dirty="0" err="1">
                <a:solidFill>
                  <a:srgbClr val="000066"/>
                </a:solidFill>
                <a:latin typeface="Courier New" panose="02070309020205020404" pitchFamily="49" charset="0"/>
              </a:rPr>
              <a:t>main</a:t>
            </a:r>
            <a:r>
              <a:rPr lang="pt-BR" altLang="en-US" sz="1600" dirty="0">
                <a:solidFill>
                  <a:srgbClr val="000066"/>
                </a:solidFill>
                <a:latin typeface="Courier New" panose="02070309020205020404" pitchFamily="49" charset="0"/>
              </a:rPr>
              <a:t>:   </a:t>
            </a:r>
            <a:r>
              <a:rPr lang="pt-BR" altLang="en-US" sz="1600" dirty="0" err="1">
                <a:solidFill>
                  <a:srgbClr val="000066"/>
                </a:solidFill>
                <a:latin typeface="Courier New" panose="02070309020205020404" pitchFamily="49" charset="0"/>
              </a:rPr>
              <a:t>la</a:t>
            </a:r>
            <a:r>
              <a:rPr lang="pt-BR" altLang="en-US" sz="1600" dirty="0">
                <a:solidFill>
                  <a:srgbClr val="000066"/>
                </a:solidFill>
                <a:latin typeface="Courier New" panose="02070309020205020404" pitchFamily="49" charset="0"/>
              </a:rPr>
              <a:t>      $t0,array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600" dirty="0">
                <a:solidFill>
                  <a:srgbClr val="000066"/>
                </a:solidFill>
                <a:latin typeface="Courier New" panose="02070309020205020404" pitchFamily="49" charset="0"/>
              </a:rPr>
              <a:t>        </a:t>
            </a:r>
            <a:r>
              <a:rPr lang="pt-BR" altLang="en-US" sz="1600" dirty="0" err="1">
                <a:solidFill>
                  <a:srgbClr val="000066"/>
                </a:solidFill>
                <a:latin typeface="Courier New" panose="02070309020205020404" pitchFamily="49" charset="0"/>
              </a:rPr>
              <a:t>la</a:t>
            </a:r>
            <a:r>
              <a:rPr lang="pt-BR" altLang="en-US" sz="1600" dirty="0">
                <a:solidFill>
                  <a:srgbClr val="000066"/>
                </a:solidFill>
                <a:latin typeface="Courier New" panose="02070309020205020404" pitchFamily="49" charset="0"/>
              </a:rPr>
              <a:t>      $t1,size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600" dirty="0">
                <a:solidFill>
                  <a:srgbClr val="000066"/>
                </a:solidFill>
                <a:latin typeface="Courier New" panose="02070309020205020404" pitchFamily="49" charset="0"/>
              </a:rPr>
              <a:t>        </a:t>
            </a:r>
            <a:r>
              <a:rPr lang="pt-BR" altLang="en-US" sz="1600" dirty="0" err="1">
                <a:solidFill>
                  <a:srgbClr val="000066"/>
                </a:solidFill>
                <a:latin typeface="Courier New" panose="02070309020205020404" pitchFamily="49" charset="0"/>
              </a:rPr>
              <a:t>lw</a:t>
            </a:r>
            <a:r>
              <a:rPr lang="pt-BR" altLang="en-US" sz="1600" dirty="0">
                <a:solidFill>
                  <a:srgbClr val="000066"/>
                </a:solidFill>
                <a:latin typeface="Courier New" panose="02070309020205020404" pitchFamily="49" charset="0"/>
              </a:rPr>
              <a:t>      $t1,0($t1)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600" dirty="0">
                <a:solidFill>
                  <a:srgbClr val="000066"/>
                </a:solidFill>
                <a:latin typeface="Courier New" panose="02070309020205020404" pitchFamily="49" charset="0"/>
              </a:rPr>
              <a:t>        </a:t>
            </a:r>
            <a:r>
              <a:rPr lang="pt-BR" altLang="en-US" sz="1600" dirty="0" err="1">
                <a:solidFill>
                  <a:srgbClr val="000066"/>
                </a:solidFill>
                <a:latin typeface="Courier New" panose="02070309020205020404" pitchFamily="49" charset="0"/>
              </a:rPr>
              <a:t>la</a:t>
            </a:r>
            <a:r>
              <a:rPr lang="pt-BR" altLang="en-US" sz="1600" dirty="0">
                <a:solidFill>
                  <a:srgbClr val="000066"/>
                </a:solidFill>
                <a:latin typeface="Courier New" panose="02070309020205020404" pitchFamily="49" charset="0"/>
              </a:rPr>
              <a:t>      $t2,const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600" dirty="0">
                <a:solidFill>
                  <a:srgbClr val="000066"/>
                </a:solidFill>
                <a:latin typeface="Courier New" panose="02070309020205020404" pitchFamily="49" charset="0"/>
              </a:rPr>
              <a:t>        </a:t>
            </a:r>
            <a:r>
              <a:rPr lang="pt-BR" altLang="en-US" sz="1600" dirty="0" err="1">
                <a:solidFill>
                  <a:srgbClr val="000066"/>
                </a:solidFill>
                <a:latin typeface="Courier New" panose="02070309020205020404" pitchFamily="49" charset="0"/>
              </a:rPr>
              <a:t>lw</a:t>
            </a:r>
            <a:r>
              <a:rPr lang="pt-BR" altLang="en-US" sz="1600" dirty="0">
                <a:solidFill>
                  <a:srgbClr val="000066"/>
                </a:solidFill>
                <a:latin typeface="Courier New" panose="02070309020205020404" pitchFamily="49" charset="0"/>
              </a:rPr>
              <a:t>      $t2,0($t2)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600" dirty="0">
                <a:solidFill>
                  <a:srgbClr val="000066"/>
                </a:solidFill>
                <a:latin typeface="Courier New" panose="02070309020205020404" pitchFamily="49" charset="0"/>
              </a:rPr>
              <a:t>loop:   </a:t>
            </a:r>
            <a:r>
              <a:rPr lang="pt-BR" altLang="en-US" sz="1600" dirty="0" err="1">
                <a:solidFill>
                  <a:srgbClr val="000066"/>
                </a:solidFill>
                <a:latin typeface="Courier New" panose="02070309020205020404" pitchFamily="49" charset="0"/>
              </a:rPr>
              <a:t>blez</a:t>
            </a:r>
            <a:r>
              <a:rPr lang="pt-BR" altLang="en-US" sz="1600" dirty="0">
                <a:solidFill>
                  <a:srgbClr val="000066"/>
                </a:solidFill>
                <a:latin typeface="Courier New" panose="02070309020205020404" pitchFamily="49" charset="0"/>
              </a:rPr>
              <a:t>    $t1,end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600" dirty="0">
                <a:solidFill>
                  <a:srgbClr val="000066"/>
                </a:solidFill>
                <a:latin typeface="Courier New" panose="02070309020205020404" pitchFamily="49" charset="0"/>
              </a:rPr>
              <a:t>        </a:t>
            </a:r>
            <a:r>
              <a:rPr lang="pt-BR" altLang="en-US" sz="1600" dirty="0" err="1">
                <a:solidFill>
                  <a:srgbClr val="000066"/>
                </a:solidFill>
                <a:latin typeface="Courier New" panose="02070309020205020404" pitchFamily="49" charset="0"/>
              </a:rPr>
              <a:t>lw</a:t>
            </a:r>
            <a:r>
              <a:rPr lang="pt-BR" altLang="en-US" sz="1600" dirty="0">
                <a:solidFill>
                  <a:srgbClr val="000066"/>
                </a:solidFill>
                <a:latin typeface="Courier New" panose="02070309020205020404" pitchFamily="49" charset="0"/>
              </a:rPr>
              <a:t>      $t3,0($t0)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600" dirty="0">
                <a:solidFill>
                  <a:srgbClr val="000066"/>
                </a:solidFill>
                <a:latin typeface="Courier New" panose="02070309020205020404" pitchFamily="49" charset="0"/>
              </a:rPr>
              <a:t>        </a:t>
            </a:r>
            <a:r>
              <a:rPr lang="pt-BR" altLang="en-US" sz="1600" dirty="0" err="1">
                <a:solidFill>
                  <a:srgbClr val="000066"/>
                </a:solidFill>
                <a:latin typeface="Courier New" panose="02070309020205020404" pitchFamily="49" charset="0"/>
              </a:rPr>
              <a:t>addu</a:t>
            </a:r>
            <a:r>
              <a:rPr lang="pt-BR" altLang="en-US" sz="1600" dirty="0">
                <a:solidFill>
                  <a:srgbClr val="000066"/>
                </a:solidFill>
                <a:latin typeface="Courier New" panose="02070309020205020404" pitchFamily="49" charset="0"/>
              </a:rPr>
              <a:t>    $t3,$t3,$t2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600" dirty="0">
                <a:solidFill>
                  <a:srgbClr val="000066"/>
                </a:solidFill>
                <a:latin typeface="Courier New" panose="02070309020205020404" pitchFamily="49" charset="0"/>
              </a:rPr>
              <a:t>        </a:t>
            </a:r>
            <a:r>
              <a:rPr lang="pt-BR" altLang="en-US" sz="1600" dirty="0" err="1">
                <a:solidFill>
                  <a:srgbClr val="000066"/>
                </a:solidFill>
                <a:latin typeface="Courier New" panose="02070309020205020404" pitchFamily="49" charset="0"/>
              </a:rPr>
              <a:t>sw</a:t>
            </a:r>
            <a:r>
              <a:rPr lang="pt-BR" altLang="en-US" sz="1600" dirty="0">
                <a:solidFill>
                  <a:srgbClr val="000066"/>
                </a:solidFill>
                <a:latin typeface="Courier New" panose="02070309020205020404" pitchFamily="49" charset="0"/>
              </a:rPr>
              <a:t>      $t3,0($t0)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600" dirty="0">
                <a:solidFill>
                  <a:srgbClr val="000066"/>
                </a:solidFill>
                <a:latin typeface="Courier New" panose="02070309020205020404" pitchFamily="49" charset="0"/>
              </a:rPr>
              <a:t>        </a:t>
            </a:r>
            <a:r>
              <a:rPr lang="pt-BR" altLang="en-US" sz="1600" dirty="0" err="1">
                <a:solidFill>
                  <a:srgbClr val="000066"/>
                </a:solidFill>
                <a:latin typeface="Courier New" panose="02070309020205020404" pitchFamily="49" charset="0"/>
              </a:rPr>
              <a:t>addiu</a:t>
            </a:r>
            <a:r>
              <a:rPr lang="pt-BR" altLang="en-US" sz="1600" dirty="0">
                <a:solidFill>
                  <a:srgbClr val="000066"/>
                </a:solidFill>
                <a:latin typeface="Courier New" panose="02070309020205020404" pitchFamily="49" charset="0"/>
              </a:rPr>
              <a:t>   $t0,$t0,4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600" dirty="0">
                <a:solidFill>
                  <a:srgbClr val="000066"/>
                </a:solidFill>
                <a:latin typeface="Courier New" panose="02070309020205020404" pitchFamily="49" charset="0"/>
              </a:rPr>
              <a:t>        </a:t>
            </a:r>
            <a:r>
              <a:rPr lang="pt-BR" altLang="en-US" sz="1600" dirty="0" err="1">
                <a:solidFill>
                  <a:srgbClr val="000066"/>
                </a:solidFill>
                <a:latin typeface="Courier New" panose="02070309020205020404" pitchFamily="49" charset="0"/>
              </a:rPr>
              <a:t>addiu</a:t>
            </a:r>
            <a:r>
              <a:rPr lang="pt-BR" altLang="en-US" sz="1600" dirty="0">
                <a:solidFill>
                  <a:srgbClr val="000066"/>
                </a:solidFill>
                <a:latin typeface="Courier New" panose="02070309020205020404" pitchFamily="49" charset="0"/>
              </a:rPr>
              <a:t>   $t1,$t1,-1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600" dirty="0">
                <a:solidFill>
                  <a:srgbClr val="000066"/>
                </a:solidFill>
                <a:latin typeface="Courier New" panose="02070309020205020404" pitchFamily="49" charset="0"/>
              </a:rPr>
              <a:t>        j       loop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600" dirty="0">
                <a:solidFill>
                  <a:srgbClr val="000066"/>
                </a:solidFill>
                <a:latin typeface="Courier New" panose="02070309020205020404" pitchFamily="49" charset="0"/>
              </a:rPr>
              <a:t>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600" dirty="0" err="1">
                <a:solidFill>
                  <a:srgbClr val="000066"/>
                </a:solidFill>
                <a:latin typeface="Courier New" panose="02070309020205020404" pitchFamily="49" charset="0"/>
              </a:rPr>
              <a:t>end</a:t>
            </a:r>
            <a:r>
              <a:rPr lang="pt-BR" altLang="en-US" sz="1600" dirty="0">
                <a:solidFill>
                  <a:srgbClr val="000066"/>
                </a:solidFill>
                <a:latin typeface="Courier New" panose="02070309020205020404" pitchFamily="49" charset="0"/>
              </a:rPr>
              <a:t>:    j       </a:t>
            </a:r>
            <a:r>
              <a:rPr lang="pt-BR" altLang="en-US" sz="1600" dirty="0" err="1">
                <a:solidFill>
                  <a:srgbClr val="000066"/>
                </a:solidFill>
                <a:latin typeface="Courier New" panose="02070309020205020404" pitchFamily="49" charset="0"/>
              </a:rPr>
              <a:t>end</a:t>
            </a:r>
            <a:endParaRPr lang="pt-BR" altLang="en-US" sz="1600" dirty="0">
              <a:solidFill>
                <a:srgbClr val="000066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1600" dirty="0">
              <a:solidFill>
                <a:srgbClr val="000066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600" dirty="0">
                <a:solidFill>
                  <a:srgbClr val="000066"/>
                </a:solidFill>
                <a:latin typeface="Courier New" panose="02070309020205020404" pitchFamily="49" charset="0"/>
              </a:rPr>
              <a:t>        .data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600" dirty="0" err="1">
                <a:solidFill>
                  <a:srgbClr val="000066"/>
                </a:solidFill>
                <a:latin typeface="Courier New" panose="02070309020205020404" pitchFamily="49" charset="0"/>
              </a:rPr>
              <a:t>array</a:t>
            </a:r>
            <a:r>
              <a:rPr lang="pt-BR" altLang="en-US" sz="1600" dirty="0">
                <a:solidFill>
                  <a:srgbClr val="000066"/>
                </a:solidFill>
                <a:latin typeface="Courier New" panose="02070309020205020404" pitchFamily="49" charset="0"/>
              </a:rPr>
              <a:t>:  .word   0x12 0xff 0x3 0x14 0x878 0x31  0x62 0x10 0x5 0x16 0x20                           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600" dirty="0" err="1">
                <a:solidFill>
                  <a:srgbClr val="000066"/>
                </a:solidFill>
                <a:latin typeface="Courier New" panose="02070309020205020404" pitchFamily="49" charset="0"/>
              </a:rPr>
              <a:t>size</a:t>
            </a:r>
            <a:r>
              <a:rPr lang="pt-BR" altLang="en-US" sz="1600" dirty="0">
                <a:solidFill>
                  <a:srgbClr val="000066"/>
                </a:solidFill>
                <a:latin typeface="Courier New" panose="02070309020205020404" pitchFamily="49" charset="0"/>
              </a:rPr>
              <a:t>:   .word   11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600" dirty="0" err="1">
                <a:solidFill>
                  <a:srgbClr val="000066"/>
                </a:solidFill>
                <a:latin typeface="Courier New" panose="02070309020205020404" pitchFamily="49" charset="0"/>
              </a:rPr>
              <a:t>const</a:t>
            </a:r>
            <a:r>
              <a:rPr lang="pt-BR" altLang="en-US" sz="1600" dirty="0">
                <a:solidFill>
                  <a:srgbClr val="000066"/>
                </a:solidFill>
                <a:latin typeface="Courier New" panose="02070309020205020404" pitchFamily="49" charset="0"/>
              </a:rPr>
              <a:t>:  .word   0x100</a:t>
            </a:r>
            <a:r>
              <a:rPr lang="pt-BR" altLang="en-US" sz="16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4859338" y="2781300"/>
            <a:ext cx="29606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dirty="0">
                <a:solidFill>
                  <a:srgbClr val="800000"/>
                </a:solidFill>
              </a:rPr>
              <a:t>Resposta: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dirty="0">
                <a:solidFill>
                  <a:srgbClr val="800000"/>
                </a:solidFill>
              </a:rPr>
              <a:t>7,2 </a:t>
            </a:r>
            <a:r>
              <a:rPr lang="pt-BR" altLang="en-US" dirty="0" err="1">
                <a:solidFill>
                  <a:srgbClr val="800000"/>
                </a:solidFill>
              </a:rPr>
              <a:t>microsegundos</a:t>
            </a:r>
            <a:endParaRPr lang="pt-BR" altLang="en-US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06A88B1-3A46-4CC1-AB63-3BCA7505DD46}" type="slidenum">
              <a:rPr lang="pt-BR" altLang="en-US"/>
              <a:pPr>
                <a:defRPr/>
              </a:pPr>
              <a:t>37</a:t>
            </a:fld>
            <a:endParaRPr lang="pt-BR" altLang="en-US"/>
          </a:p>
        </p:txBody>
      </p:sp>
      <p:sp>
        <p:nvSpPr>
          <p:cNvPr id="808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en-US" sz="2600"/>
              <a:t>Fase de inicialização das variáveis</a:t>
            </a:r>
          </a:p>
        </p:txBody>
      </p:sp>
      <p:pic>
        <p:nvPicPr>
          <p:cNvPr id="808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9" b="15709"/>
          <a:stretch>
            <a:fillRect/>
          </a:stretch>
        </p:blipFill>
        <p:spPr>
          <a:xfrm>
            <a:off x="323850" y="2349500"/>
            <a:ext cx="7704138" cy="4248150"/>
          </a:xfrm>
          <a:noFill/>
        </p:spPr>
      </p:pic>
      <p:sp>
        <p:nvSpPr>
          <p:cNvPr id="80900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836613"/>
            <a:ext cx="7772400" cy="504825"/>
          </a:xfrm>
        </p:spPr>
        <p:txBody>
          <a:bodyPr/>
          <a:lstStyle/>
          <a:p>
            <a:pPr eaLnBrk="1" hangingPunct="1"/>
            <a:r>
              <a:rPr lang="pt-BR" altLang="en-US"/>
              <a:t>680 ns </a:t>
            </a:r>
            <a:r>
              <a:rPr lang="pt-BR" altLang="en-US">
                <a:sym typeface="Wingdings" panose="05000000000000000000" pitchFamily="2" charset="2"/>
              </a:rPr>
              <a:t> 34 ciclos de clock</a:t>
            </a:r>
          </a:p>
          <a:p>
            <a:pPr eaLnBrk="1" hangingPunct="1"/>
            <a:endParaRPr lang="pt-BR" altLang="en-US"/>
          </a:p>
        </p:txBody>
      </p:sp>
      <p:sp>
        <p:nvSpPr>
          <p:cNvPr id="80901" name="Text Box 8"/>
          <p:cNvSpPr txBox="1">
            <a:spLocks noChangeArrowheads="1"/>
          </p:cNvSpPr>
          <p:nvPr/>
        </p:nvSpPr>
        <p:spPr bwMode="auto">
          <a:xfrm>
            <a:off x="6227763" y="908050"/>
            <a:ext cx="198913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600"/>
              <a:t> la      $t0,array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600"/>
              <a:t> la      $t1,size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600"/>
              <a:t> lw      $t1,0($t1)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600"/>
              <a:t> la      $t2,const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600"/>
              <a:t> lw      $t2,0($t2)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1600"/>
          </a:p>
        </p:txBody>
      </p:sp>
      <p:sp>
        <p:nvSpPr>
          <p:cNvPr id="80902" name="Rectangle 9"/>
          <p:cNvSpPr>
            <a:spLocks noChangeArrowheads="1"/>
          </p:cNvSpPr>
          <p:nvPr/>
        </p:nvSpPr>
        <p:spPr bwMode="auto">
          <a:xfrm>
            <a:off x="395288" y="1700213"/>
            <a:ext cx="58086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dirty="0"/>
              <a:t>Analise a microinstrução e suas partes</a:t>
            </a:r>
            <a:endParaRPr lang="pt-BR" altLang="en-US" dirty="0">
              <a:sym typeface="Wingdings" panose="05000000000000000000" pitchFamily="2" charset="2"/>
            </a:endParaRPr>
          </a:p>
          <a:p>
            <a:pPr eaLnBrk="1" hangingPunct="1"/>
            <a:endParaRPr lang="pt-BR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895F0EC-4938-47BB-B66F-AE5AB344A3FE}" type="slidenum">
              <a:rPr lang="pt-BR" altLang="en-US"/>
              <a:pPr>
                <a:defRPr/>
              </a:pPr>
              <a:t>38</a:t>
            </a:fld>
            <a:endParaRPr lang="pt-BR" alt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en-US" sz="2600"/>
              <a:t>Uma iteração do laço</a:t>
            </a:r>
          </a:p>
        </p:txBody>
      </p:sp>
      <p:sp>
        <p:nvSpPr>
          <p:cNvPr id="8294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836613"/>
            <a:ext cx="7772400" cy="504825"/>
          </a:xfrm>
        </p:spPr>
        <p:txBody>
          <a:bodyPr/>
          <a:lstStyle/>
          <a:p>
            <a:pPr eaLnBrk="1" hangingPunct="1"/>
            <a:r>
              <a:rPr lang="pt-BR" altLang="en-US"/>
              <a:t>580 ns </a:t>
            </a:r>
            <a:r>
              <a:rPr lang="pt-BR" altLang="en-US">
                <a:sym typeface="Wingdings" panose="05000000000000000000" pitchFamily="2" charset="2"/>
              </a:rPr>
              <a:t> 29 ciclos de clock</a:t>
            </a:r>
            <a:endParaRPr lang="pt-BR" altLang="en-US"/>
          </a:p>
        </p:txBody>
      </p:sp>
      <p:pic>
        <p:nvPicPr>
          <p:cNvPr id="8294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5" b="33487"/>
          <a:stretch>
            <a:fillRect/>
          </a:stretch>
        </p:blipFill>
        <p:spPr>
          <a:xfrm>
            <a:off x="0" y="2781300"/>
            <a:ext cx="9144000" cy="3571875"/>
          </a:xfrm>
          <a:noFill/>
        </p:spPr>
      </p:pic>
      <p:sp>
        <p:nvSpPr>
          <p:cNvPr id="82949" name="Text Box 8"/>
          <p:cNvSpPr txBox="1">
            <a:spLocks noChangeArrowheads="1"/>
          </p:cNvSpPr>
          <p:nvPr/>
        </p:nvSpPr>
        <p:spPr bwMode="auto">
          <a:xfrm>
            <a:off x="5364163" y="765175"/>
            <a:ext cx="29781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600" b="1"/>
              <a:t>loop:   blez    $t1,end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600" b="1"/>
              <a:t>            lw      $t3,0($t0)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600" b="1"/>
              <a:t>            addu    $t3,$t3,$t2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600" b="1"/>
              <a:t>            sw      $t3,0($t0)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600" b="1"/>
              <a:t>            addiu   $t0,$t0,4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600" b="1"/>
              <a:t>            addiu   $t1,$t1,-1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600" b="1"/>
              <a:t>            j       loop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E2CCC0D-3BE1-48CF-8620-28828F8AD147}" type="slidenum">
              <a:rPr lang="pt-BR" altLang="en-US"/>
              <a:pPr>
                <a:defRPr/>
              </a:pPr>
              <a:t>39</a:t>
            </a:fld>
            <a:endParaRPr lang="pt-BR" alt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en-US" sz="2600"/>
              <a:t>Tempo total de execução</a:t>
            </a:r>
          </a:p>
        </p:txBody>
      </p:sp>
      <p:pic>
        <p:nvPicPr>
          <p:cNvPr id="8499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8" b="14755"/>
          <a:stretch>
            <a:fillRect/>
          </a:stretch>
        </p:blipFill>
        <p:spPr>
          <a:xfrm>
            <a:off x="0" y="2492375"/>
            <a:ext cx="2970213" cy="4114800"/>
          </a:xfrm>
          <a:noFill/>
        </p:spPr>
      </p:pic>
      <p:sp>
        <p:nvSpPr>
          <p:cNvPr id="849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836613"/>
            <a:ext cx="7772400" cy="504825"/>
          </a:xfrm>
        </p:spPr>
        <p:txBody>
          <a:bodyPr/>
          <a:lstStyle/>
          <a:p>
            <a:pPr eaLnBrk="1" hangingPunct="1"/>
            <a:r>
              <a:rPr lang="pt-BR" altLang="en-US"/>
              <a:t>7220 ns </a:t>
            </a:r>
            <a:r>
              <a:rPr lang="pt-BR" altLang="en-US">
                <a:sym typeface="Wingdings" panose="05000000000000000000" pitchFamily="2" charset="2"/>
              </a:rPr>
              <a:t> 361 ciclos de clock</a:t>
            </a:r>
            <a:endParaRPr lang="pt-BR" altLang="en-US"/>
          </a:p>
        </p:txBody>
      </p:sp>
      <p:sp>
        <p:nvSpPr>
          <p:cNvPr id="84997" name="Rectangle 11"/>
          <p:cNvSpPr>
            <a:spLocks noChangeArrowheads="1"/>
          </p:cNvSpPr>
          <p:nvPr/>
        </p:nvSpPr>
        <p:spPr bwMode="auto">
          <a:xfrm>
            <a:off x="0" y="2060575"/>
            <a:ext cx="7772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/>
              <a:t>Início: 40 ns</a:t>
            </a:r>
          </a:p>
        </p:txBody>
      </p:sp>
      <p:pic>
        <p:nvPicPr>
          <p:cNvPr id="84998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16583" r="11166"/>
          <a:stretch>
            <a:fillRect/>
          </a:stretch>
        </p:blipFill>
        <p:spPr>
          <a:xfrm>
            <a:off x="4140200" y="2565400"/>
            <a:ext cx="3838575" cy="4292600"/>
          </a:xfrm>
          <a:noFill/>
        </p:spPr>
      </p:pic>
      <p:sp>
        <p:nvSpPr>
          <p:cNvPr id="84999" name="Rectangle 14"/>
          <p:cNvSpPr>
            <a:spLocks noChangeArrowheads="1"/>
          </p:cNvSpPr>
          <p:nvPr/>
        </p:nvSpPr>
        <p:spPr bwMode="auto">
          <a:xfrm>
            <a:off x="4643438" y="1995488"/>
            <a:ext cx="31321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/>
              <a:t>Início:  7260 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0"/>
            <a:ext cx="8229600" cy="725488"/>
          </a:xfrm>
        </p:spPr>
        <p:txBody>
          <a:bodyPr/>
          <a:lstStyle/>
          <a:p>
            <a:pPr eaLnBrk="1" hangingPunct="1"/>
            <a:r>
              <a:rPr lang="pt-BR" altLang="en-US" sz="2400" b="1" dirty="0"/>
              <a:t>Estrutura Geral com Principais Sinais de Controle</a:t>
            </a:r>
          </a:p>
        </p:txBody>
      </p:sp>
      <p:sp>
        <p:nvSpPr>
          <p:cNvPr id="11" name="Espaço Reservado para Texto 2"/>
          <p:cNvSpPr txBox="1">
            <a:spLocks/>
          </p:cNvSpPr>
          <p:nvPr/>
        </p:nvSpPr>
        <p:spPr bwMode="auto">
          <a:xfrm>
            <a:off x="154484" y="980059"/>
            <a:ext cx="8882012" cy="6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pt-BR" sz="1800" kern="0" dirty="0" err="1"/>
              <a:t>Obs</a:t>
            </a:r>
            <a:r>
              <a:rPr lang="pt-BR" sz="1800" kern="0" dirty="0"/>
              <a:t>: Para facilitar a compreensão, não se mostra o Hw para MULTU/DIVU, nem o Bloco de Controle completo ou a geração de sinais auxiliares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19650DD-ACCD-238F-E3AA-A926474A81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97"/>
          <a:stretch/>
        </p:blipFill>
        <p:spPr>
          <a:xfrm>
            <a:off x="395536" y="2132856"/>
            <a:ext cx="8352928" cy="409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339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BD00B6F-4CA9-40CF-94A8-5D4D434F191C}" type="slidenum">
              <a:rPr lang="pt-BR" altLang="en-US"/>
              <a:pPr>
                <a:defRPr/>
              </a:pPr>
              <a:t>40</a:t>
            </a:fld>
            <a:endParaRPr lang="pt-BR" alt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en-US" sz="2600"/>
              <a:t>Exercício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7772400" cy="4114800"/>
          </a:xfrm>
        </p:spPr>
        <p:txBody>
          <a:bodyPr/>
          <a:lstStyle/>
          <a:p>
            <a:pPr eaLnBrk="1" hangingPunct="1"/>
            <a:r>
              <a:rPr lang="pt-BR" altLang="en-US" dirty="0"/>
              <a:t>Cálculo do tempo de execução</a:t>
            </a:r>
          </a:p>
          <a:p>
            <a:pPr lvl="1" eaLnBrk="1" hangingPunct="1"/>
            <a:r>
              <a:rPr lang="pt-BR" altLang="en-US" dirty="0"/>
              <a:t>Considerar que se deseja utilizar o processador MIPS_S como um timer</a:t>
            </a:r>
          </a:p>
          <a:p>
            <a:pPr lvl="1" eaLnBrk="1" hangingPunct="1"/>
            <a:r>
              <a:rPr lang="pt-BR" altLang="en-US" dirty="0"/>
              <a:t>Frequência do processador: 10 MHz</a:t>
            </a:r>
          </a:p>
          <a:p>
            <a:pPr lvl="1" eaLnBrk="1" hangingPunct="1"/>
            <a:r>
              <a:rPr lang="pt-BR" altLang="en-US" dirty="0"/>
              <a:t>Precisão máxima do timer: 1 centésimo de segundo</a:t>
            </a:r>
          </a:p>
          <a:p>
            <a:pPr lvl="1" eaLnBrk="1" hangingPunct="1"/>
            <a:endParaRPr lang="pt-BR" altLang="en-US" dirty="0"/>
          </a:p>
          <a:p>
            <a:pPr lvl="1" eaLnBrk="1" hangingPunct="1"/>
            <a:r>
              <a:rPr lang="pt-BR" altLang="en-US" b="1" dirty="0"/>
              <a:t>Pede-se</a:t>
            </a:r>
            <a:r>
              <a:rPr lang="pt-BR" altLang="en-US" dirty="0"/>
              <a:t>: escreva um laço que execute no tempo especificado pelo  tempo do timer</a:t>
            </a:r>
            <a:endParaRPr lang="pt-BR" alt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447F6AA-EFE8-4DB4-90CD-B60E918D2CE1}" type="slidenum">
              <a:rPr lang="pt-BR" altLang="en-US"/>
              <a:pPr>
                <a:defRPr/>
              </a:pPr>
              <a:t>5</a:t>
            </a:fld>
            <a:endParaRPr lang="pt-BR" altLang="en-US"/>
          </a:p>
        </p:txBody>
      </p:sp>
      <p:sp>
        <p:nvSpPr>
          <p:cNvPr id="9218" name="AutoShape 13"/>
          <p:cNvSpPr>
            <a:spLocks noChangeArrowheads="1"/>
          </p:cNvSpPr>
          <p:nvPr/>
        </p:nvSpPr>
        <p:spPr bwMode="auto">
          <a:xfrm>
            <a:off x="1403350" y="0"/>
            <a:ext cx="6121400" cy="6921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0">
              <a:solidFill>
                <a:schemeClr val="tx1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en-US" dirty="0"/>
              <a:t>Primeiro Estágio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08050"/>
            <a:ext cx="3673475" cy="4681538"/>
          </a:xfrm>
        </p:spPr>
        <p:txBody>
          <a:bodyPr/>
          <a:lstStyle/>
          <a:p>
            <a:pPr eaLnBrk="1" hangingPunct="1"/>
            <a:r>
              <a:rPr lang="pt-BR" altLang="en-US"/>
              <a:t>Comum a todas as instruções</a:t>
            </a:r>
          </a:p>
          <a:p>
            <a:pPr lvl="1" eaLnBrk="1" hangingPunct="1"/>
            <a:r>
              <a:rPr lang="pt-BR" altLang="en-US"/>
              <a:t>Incrementa o PC</a:t>
            </a:r>
          </a:p>
          <a:p>
            <a:pPr lvl="1" eaLnBrk="1" hangingPunct="1"/>
            <a:r>
              <a:rPr lang="pt-BR" altLang="en-US"/>
              <a:t>Armazena instrução no IR</a:t>
            </a:r>
          </a:p>
          <a:p>
            <a:pPr lvl="1" eaLnBrk="1" hangingPunct="1"/>
            <a:r>
              <a:rPr lang="pt-BR" altLang="en-US"/>
              <a:t>NPC é novo registrador</a:t>
            </a:r>
          </a:p>
          <a:p>
            <a:pPr lvl="2" eaLnBrk="1" hangingPunct="1"/>
            <a:r>
              <a:rPr lang="pt-BR" altLang="en-US"/>
              <a:t>Porquê existe?</a:t>
            </a:r>
          </a:p>
          <a:p>
            <a:pPr lvl="3" eaLnBrk="1" hangingPunct="1"/>
            <a:r>
              <a:rPr lang="en-US" altLang="en-US"/>
              <a:t>Um motivo: não gerar transitórios em saltos</a:t>
            </a:r>
            <a:endParaRPr lang="pt-BR" altLang="en-US"/>
          </a:p>
          <a:p>
            <a:pPr lvl="3" eaLnBrk="1" hangingPunct="1"/>
            <a:r>
              <a:rPr lang="pt-BR" altLang="en-US"/>
              <a:t>Ver especificação das instruções!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449F8279-912E-BDD8-0AFE-EF032B08F1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7102" t="35989" r="68900" b="25705"/>
          <a:stretch/>
        </p:blipFill>
        <p:spPr>
          <a:xfrm>
            <a:off x="5364087" y="2204864"/>
            <a:ext cx="3116337" cy="28374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1BC9A30-851D-0D5F-1CB9-4E9BB942D0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9935" t="17436" r="43287"/>
          <a:stretch/>
        </p:blipFill>
        <p:spPr>
          <a:xfrm>
            <a:off x="1259632" y="2583544"/>
            <a:ext cx="2118539" cy="3725776"/>
          </a:xfrm>
        </p:spPr>
      </p:pic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5EE03A49-5EBD-4397-B347-E22FA261E13F}" type="slidenum">
              <a:rPr lang="pt-BR" altLang="en-US"/>
              <a:pPr>
                <a:defRPr/>
              </a:pPr>
              <a:t>6</a:t>
            </a:fld>
            <a:endParaRPr lang="pt-BR" altLang="en-US"/>
          </a:p>
        </p:txBody>
      </p:sp>
      <p:sp>
        <p:nvSpPr>
          <p:cNvPr id="11266" name="AutoShape 11"/>
          <p:cNvSpPr>
            <a:spLocks noChangeArrowheads="1"/>
          </p:cNvSpPr>
          <p:nvPr/>
        </p:nvSpPr>
        <p:spPr bwMode="auto">
          <a:xfrm>
            <a:off x="1403350" y="0"/>
            <a:ext cx="6121400" cy="6921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0">
              <a:solidFill>
                <a:schemeClr val="tx1"/>
              </a:solidFill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en-US" dirty="0"/>
              <a:t>Segundo Estágio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08049"/>
            <a:ext cx="8208963" cy="147732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en-US" sz="1800" dirty="0"/>
              <a:t>Comum para todas as instruções (sinal CY2 ativado no segundo ciclo de toda instrução)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en-US" sz="1800" dirty="0"/>
              <a:t>Leitura do Banco de Registradores (sempre se lê 2 registradores, mesmo que não 1 ou nenhum seja necessário)</a:t>
            </a:r>
          </a:p>
          <a:p>
            <a:pPr eaLnBrk="1" hangingPunct="1">
              <a:lnSpc>
                <a:spcPct val="80000"/>
              </a:lnSpc>
            </a:pPr>
            <a:r>
              <a:rPr lang="pt-BR" altLang="en-US" sz="1800" dirty="0"/>
              <a:t>Determinação da constante imediata (sempre, mesmo que não seja usada na instrução)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1547937" y="3212976"/>
            <a:ext cx="1655912" cy="27508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0">
              <a:solidFill>
                <a:schemeClr val="tx1"/>
              </a:solidFill>
            </a:endParaRP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2627785" y="2492374"/>
            <a:ext cx="3457104" cy="72060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796136" y="2311712"/>
            <a:ext cx="298896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 b="0" dirty="0">
                <a:solidFill>
                  <a:srgbClr val="FF0000"/>
                </a:solidFill>
              </a:rPr>
              <a:t>Controles de escrita no Banco de Registradores </a:t>
            </a:r>
            <a:br>
              <a:rPr lang="pt-BR" altLang="en-US" sz="1800" b="0" dirty="0">
                <a:solidFill>
                  <a:srgbClr val="FF0000"/>
                </a:solidFill>
              </a:rPr>
            </a:br>
            <a:endParaRPr lang="pt-BR" altLang="en-US" sz="1800" b="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 b="0" dirty="0">
                <a:solidFill>
                  <a:srgbClr val="FF0000"/>
                </a:solidFill>
              </a:rPr>
              <a:t>Serão discutidos no Quinto Estágio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25722EB-DE93-5E0C-44F6-F0C6029A0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8308" y="3952727"/>
            <a:ext cx="4248472" cy="235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1800" kern="0" dirty="0"/>
              <a:t>H</a:t>
            </a:r>
            <a:r>
              <a:rPr lang="pt-BR" altLang="en-US" sz="1800" kern="0" dirty="0"/>
              <a:t>á 4 formas de gerar a constante imediata (</a:t>
            </a:r>
            <a:r>
              <a:rPr lang="pt-BR" altLang="en-US" sz="1800" kern="0" dirty="0" err="1"/>
              <a:t>mux</a:t>
            </a:r>
            <a:r>
              <a:rPr lang="pt-BR" altLang="en-US" sz="1800" kern="0" dirty="0"/>
              <a:t> </a:t>
            </a:r>
            <a:r>
              <a:rPr lang="pt-BR" altLang="en-US" sz="1800" kern="0" dirty="0">
                <a:solidFill>
                  <a:srgbClr val="FF0000"/>
                </a:solidFill>
              </a:rPr>
              <a:t>M5</a:t>
            </a:r>
            <a:r>
              <a:rPr lang="pt-BR" altLang="en-US" sz="1800" kern="0" dirty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en-US" sz="1400" kern="0" dirty="0"/>
              <a:t>Extensão de sinal (ADDIU, LW, LBU, SW, SB, SLTI, SLTIU e todas as instruções não mencionadas abaixo)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en-US" sz="1400" kern="0" dirty="0"/>
              <a:t>Extensão de sinal*4 (BEQ, BGEZ, BLEZ, BNE)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en-US" sz="1400" kern="0" dirty="0"/>
              <a:t>“0000” &amp; IR(26 </a:t>
            </a:r>
            <a:r>
              <a:rPr lang="pt-BR" altLang="en-US" sz="1400" kern="0" dirty="0" err="1"/>
              <a:t>downto</a:t>
            </a:r>
            <a:r>
              <a:rPr lang="pt-BR" altLang="en-US" sz="1400" kern="0" dirty="0"/>
              <a:t> 0) &amp; “00” (J, JAL)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en-US" sz="1400" kern="0" dirty="0"/>
              <a:t>Extensão de 0 (ANDI, ORI, XORI)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5779BEBE-3CF3-4653-A92F-688DAE9AED08}" type="slidenum">
              <a:rPr lang="pt-BR" altLang="en-US"/>
              <a:pPr>
                <a:defRPr/>
              </a:pPr>
              <a:t>7</a:t>
            </a:fld>
            <a:endParaRPr lang="pt-BR" alt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en-US" dirty="0"/>
              <a:t>Segundo Estágio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1650" y="836712"/>
            <a:ext cx="8732838" cy="864096"/>
          </a:xfrm>
        </p:spPr>
        <p:txBody>
          <a:bodyPr/>
          <a:lstStyle/>
          <a:p>
            <a:pPr eaLnBrk="1" hangingPunct="1"/>
            <a:r>
              <a:rPr lang="pt-BR" altLang="en-US" sz="1800" dirty="0"/>
              <a:t>Controle do multiplexador M3 </a:t>
            </a:r>
          </a:p>
          <a:p>
            <a:pPr lvl="1" eaLnBrk="1" hangingPunct="1"/>
            <a:r>
              <a:rPr lang="pt-BR" altLang="en-US" sz="1600" dirty="0"/>
              <a:t>Determina o endereço do registrador a ser lido do Banco e gravado em R1</a:t>
            </a:r>
          </a:p>
          <a:p>
            <a:pPr lvl="1" eaLnBrk="1" hangingPunct="1"/>
            <a:r>
              <a:rPr lang="pt-BR" altLang="en-US" sz="1600" dirty="0"/>
              <a:t>Trecho de código VHDL</a:t>
            </a:r>
          </a:p>
          <a:p>
            <a:pPr lvl="1" eaLnBrk="1" hangingPunct="1"/>
            <a:endParaRPr lang="pt-BR" altLang="en-US" sz="1600" dirty="0"/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288479" y="1762125"/>
            <a:ext cx="874801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400" b="0" dirty="0">
                <a:solidFill>
                  <a:schemeClr val="tx1"/>
                </a:solidFill>
              </a:rPr>
              <a:t> </a:t>
            </a:r>
            <a:r>
              <a:rPr lang="pt-BR" altLang="en-US" sz="1400" dirty="0" err="1">
                <a:solidFill>
                  <a:srgbClr val="000066"/>
                </a:solidFill>
                <a:latin typeface="Courier New" panose="02070309020205020404" pitchFamily="49" charset="0"/>
              </a:rPr>
              <a:t>adS</a:t>
            </a:r>
            <a:r>
              <a:rPr lang="pt-BR" altLang="en-US" sz="1400" dirty="0">
                <a:solidFill>
                  <a:srgbClr val="000066"/>
                </a:solidFill>
                <a:latin typeface="Courier New" panose="02070309020205020404" pitchFamily="49" charset="0"/>
              </a:rPr>
              <a:t> &lt;= IR_IN(20 </a:t>
            </a:r>
            <a:r>
              <a:rPr lang="pt-BR" altLang="en-US" sz="1400" dirty="0" err="1">
                <a:solidFill>
                  <a:srgbClr val="000066"/>
                </a:solidFill>
                <a:latin typeface="Courier New" panose="02070309020205020404" pitchFamily="49" charset="0"/>
              </a:rPr>
              <a:t>downto</a:t>
            </a:r>
            <a:r>
              <a:rPr lang="pt-BR" altLang="en-US" sz="1400" dirty="0">
                <a:solidFill>
                  <a:srgbClr val="000066"/>
                </a:solidFill>
                <a:latin typeface="Courier New" panose="02070309020205020404" pitchFamily="49" charset="0"/>
              </a:rPr>
              <a:t> 16) </a:t>
            </a:r>
            <a:r>
              <a:rPr lang="pt-BR" altLang="en-US" sz="1400" dirty="0" err="1">
                <a:solidFill>
                  <a:srgbClr val="000066"/>
                </a:solidFill>
                <a:latin typeface="Courier New" panose="02070309020205020404" pitchFamily="49" charset="0"/>
              </a:rPr>
              <a:t>when</a:t>
            </a:r>
            <a:r>
              <a:rPr lang="pt-BR" altLang="en-US" sz="140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400" dirty="0" err="1">
                <a:solidFill>
                  <a:srgbClr val="000066"/>
                </a:solidFill>
                <a:latin typeface="Courier New" panose="02070309020205020404" pitchFamily="49" charset="0"/>
              </a:rPr>
              <a:t>uins.i</a:t>
            </a:r>
            <a:r>
              <a:rPr lang="pt-BR" altLang="en-US" sz="1400" dirty="0">
                <a:solidFill>
                  <a:srgbClr val="000066"/>
                </a:solidFill>
                <a:latin typeface="Courier New" panose="02070309020205020404" pitchFamily="49" charset="0"/>
              </a:rPr>
              <a:t>=SSLL </a:t>
            </a:r>
            <a:r>
              <a:rPr lang="pt-BR" altLang="en-US" sz="1400" dirty="0" err="1">
                <a:solidFill>
                  <a:srgbClr val="000066"/>
                </a:solidFill>
                <a:latin typeface="Courier New" panose="02070309020205020404" pitchFamily="49" charset="0"/>
              </a:rPr>
              <a:t>or</a:t>
            </a:r>
            <a:r>
              <a:rPr lang="pt-BR" altLang="en-US" sz="140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400" dirty="0" err="1">
                <a:solidFill>
                  <a:srgbClr val="000066"/>
                </a:solidFill>
                <a:latin typeface="Courier New" panose="02070309020205020404" pitchFamily="49" charset="0"/>
              </a:rPr>
              <a:t>uins.i</a:t>
            </a:r>
            <a:r>
              <a:rPr lang="pt-BR" altLang="en-US" sz="1400" dirty="0">
                <a:solidFill>
                  <a:srgbClr val="000066"/>
                </a:solidFill>
                <a:latin typeface="Courier New" panose="02070309020205020404" pitchFamily="49" charset="0"/>
              </a:rPr>
              <a:t>=SSRA </a:t>
            </a:r>
            <a:r>
              <a:rPr lang="pt-BR" altLang="en-US" sz="1400" dirty="0" err="1">
                <a:solidFill>
                  <a:srgbClr val="000066"/>
                </a:solidFill>
                <a:latin typeface="Courier New" panose="02070309020205020404" pitchFamily="49" charset="0"/>
              </a:rPr>
              <a:t>or</a:t>
            </a:r>
            <a:r>
              <a:rPr lang="pt-BR" altLang="en-US" sz="140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400" dirty="0" err="1">
                <a:solidFill>
                  <a:srgbClr val="000066"/>
                </a:solidFill>
                <a:latin typeface="Courier New" panose="02070309020205020404" pitchFamily="49" charset="0"/>
              </a:rPr>
              <a:t>uins.i</a:t>
            </a:r>
            <a:r>
              <a:rPr lang="pt-BR" altLang="en-US" sz="1400" dirty="0">
                <a:solidFill>
                  <a:srgbClr val="000066"/>
                </a:solidFill>
                <a:latin typeface="Courier New" panose="02070309020205020404" pitchFamily="49" charset="0"/>
              </a:rPr>
              <a:t>=SSRL </a:t>
            </a:r>
            <a:r>
              <a:rPr lang="pt-BR" altLang="en-US" sz="1400" dirty="0" err="1">
                <a:solidFill>
                  <a:srgbClr val="000066"/>
                </a:solidFill>
                <a:latin typeface="Courier New" panose="02070309020205020404" pitchFamily="49" charset="0"/>
              </a:rPr>
              <a:t>else</a:t>
            </a:r>
            <a:r>
              <a:rPr lang="pt-BR" altLang="en-US" sz="140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400" dirty="0">
                <a:solidFill>
                  <a:srgbClr val="000066"/>
                </a:solidFill>
                <a:latin typeface="Courier New" panose="02070309020205020404" pitchFamily="49" charset="0"/>
              </a:rPr>
              <a:t>              IR_IN(25 </a:t>
            </a:r>
            <a:r>
              <a:rPr lang="pt-BR" altLang="en-US" sz="1400" dirty="0" err="1">
                <a:solidFill>
                  <a:srgbClr val="000066"/>
                </a:solidFill>
                <a:latin typeface="Courier New" panose="02070309020205020404" pitchFamily="49" charset="0"/>
              </a:rPr>
              <a:t>downto</a:t>
            </a:r>
            <a:r>
              <a:rPr lang="pt-BR" altLang="en-US" sz="1400" dirty="0">
                <a:solidFill>
                  <a:srgbClr val="000066"/>
                </a:solidFill>
                <a:latin typeface="Courier New" panose="02070309020205020404" pitchFamily="49" charset="0"/>
              </a:rPr>
              <a:t> 21);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400" dirty="0">
                <a:solidFill>
                  <a:schemeClr val="tx1"/>
                </a:solidFill>
              </a:rPr>
              <a:t>                </a:t>
            </a:r>
          </a:p>
        </p:txBody>
      </p:sp>
      <p:sp>
        <p:nvSpPr>
          <p:cNvPr id="13317" name="Text Box 11"/>
          <p:cNvSpPr txBox="1">
            <a:spLocks noChangeArrowheads="1"/>
          </p:cNvSpPr>
          <p:nvPr/>
        </p:nvSpPr>
        <p:spPr bwMode="auto">
          <a:xfrm>
            <a:off x="4787900" y="2205038"/>
            <a:ext cx="41052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 b="0" dirty="0">
                <a:solidFill>
                  <a:schemeClr val="tx1"/>
                </a:solidFill>
              </a:rPr>
              <a:t>Porque M3 é necessário? </a:t>
            </a:r>
          </a:p>
          <a:p>
            <a:pPr eaLnBrk="1" hangingPunct="1">
              <a:spcBef>
                <a:spcPct val="0"/>
              </a:spcBef>
            </a:pPr>
            <a:r>
              <a:rPr lang="pt-BR" altLang="en-US" sz="1800" b="0" dirty="0">
                <a:solidFill>
                  <a:schemeClr val="tx1"/>
                </a:solidFill>
              </a:rPr>
              <a:t>Devido às instruções de deslocamento (SLL, SRA e SRL)</a:t>
            </a:r>
          </a:p>
          <a:p>
            <a:pPr eaLnBrk="1" hangingPunct="1">
              <a:spcBef>
                <a:spcPct val="0"/>
              </a:spcBef>
            </a:pPr>
            <a:r>
              <a:rPr lang="pt-BR" altLang="en-US" sz="1800" b="0" dirty="0">
                <a:solidFill>
                  <a:schemeClr val="tx1"/>
                </a:solidFill>
              </a:rPr>
              <a:t>R2 e R3 compartilham uma entrada da ULA (ver Terceiro estágio)</a:t>
            </a:r>
          </a:p>
          <a:p>
            <a:pPr eaLnBrk="1" hangingPunct="1">
              <a:spcBef>
                <a:spcPct val="0"/>
              </a:spcBef>
            </a:pPr>
            <a:r>
              <a:rPr lang="pt-BR" altLang="en-US" sz="1800" b="0" dirty="0">
                <a:solidFill>
                  <a:schemeClr val="tx1"/>
                </a:solidFill>
              </a:rPr>
              <a:t>As instruções de deslocamento usam a constante para especificar a quantidade de bits a deslocar</a:t>
            </a:r>
          </a:p>
          <a:p>
            <a:pPr eaLnBrk="1" hangingPunct="1">
              <a:spcBef>
                <a:spcPct val="0"/>
              </a:spcBef>
            </a:pPr>
            <a:r>
              <a:rPr lang="pt-BR" altLang="en-US" sz="1800" b="0" dirty="0">
                <a:solidFill>
                  <a:schemeClr val="tx1"/>
                </a:solidFill>
              </a:rPr>
              <a:t>Logo, o registrador fonte, que é especificado nos bits (20 </a:t>
            </a:r>
            <a:r>
              <a:rPr lang="pt-BR" altLang="en-US" sz="1800" b="0" dirty="0" err="1">
                <a:solidFill>
                  <a:schemeClr val="tx1"/>
                </a:solidFill>
              </a:rPr>
              <a:t>downto</a:t>
            </a:r>
            <a:r>
              <a:rPr lang="pt-BR" altLang="en-US" sz="1800" b="0" dirty="0">
                <a:solidFill>
                  <a:schemeClr val="tx1"/>
                </a:solidFill>
              </a:rPr>
              <a:t> 16) destas instruções é lido e gravado em R1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32EDA9E-4439-B525-880E-D2F0DFAF4F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24" t="38466" r="35826" b="-891"/>
          <a:stretch/>
        </p:blipFill>
        <p:spPr>
          <a:xfrm>
            <a:off x="899592" y="2523780"/>
            <a:ext cx="3168352" cy="32559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A8C547C9-60A5-44D8-BF9F-BB37545BA15D}" type="slidenum">
              <a:rPr lang="pt-BR" altLang="en-US"/>
              <a:pPr>
                <a:defRPr/>
              </a:pPr>
              <a:t>8</a:t>
            </a:fld>
            <a:endParaRPr lang="pt-BR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en-US" dirty="0"/>
              <a:t>Segundo Estágio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08050"/>
            <a:ext cx="8208963" cy="865188"/>
          </a:xfrm>
        </p:spPr>
        <p:txBody>
          <a:bodyPr/>
          <a:lstStyle/>
          <a:p>
            <a:pPr eaLnBrk="1" hangingPunct="1"/>
            <a:r>
              <a:rPr lang="pt-BR" altLang="en-US" sz="2000"/>
              <a:t>Multiplexador M5</a:t>
            </a:r>
          </a:p>
          <a:p>
            <a:pPr lvl="1" eaLnBrk="1" hangingPunct="1"/>
            <a:r>
              <a:rPr lang="pt-BR" altLang="en-US" sz="1800"/>
              <a:t>Determina o valor do dado imediato (constante)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44463" y="4869160"/>
            <a:ext cx="88200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sign_extend</a:t>
            </a:r>
            <a:r>
              <a:rPr lang="en-US" altLang="en-US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&lt;=  </a:t>
            </a:r>
            <a:r>
              <a:rPr lang="en-US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x"FFFF</a:t>
            </a:r>
            <a:r>
              <a:rPr lang="en-US" altLang="en-US" sz="1200" dirty="0">
                <a:solidFill>
                  <a:srgbClr val="000066"/>
                </a:solidFill>
                <a:latin typeface="Courier New" panose="02070309020205020404" pitchFamily="49" charset="0"/>
              </a:rPr>
              <a:t>" &amp; IR_IN(15 </a:t>
            </a:r>
            <a:r>
              <a:rPr lang="en-US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downto</a:t>
            </a:r>
            <a:r>
              <a:rPr lang="en-US" altLang="en-US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0) when IR_IN(15)='1' else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66"/>
                </a:solidFill>
                <a:latin typeface="Courier New" panose="02070309020205020404" pitchFamily="49" charset="0"/>
              </a:rPr>
              <a:t>					x"0000" &amp; IR_IN(15 </a:t>
            </a:r>
            <a:r>
              <a:rPr lang="en-US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downto</a:t>
            </a:r>
            <a:r>
              <a:rPr lang="en-US" altLang="en-US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0);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000066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200" dirty="0">
                <a:solidFill>
                  <a:srgbClr val="000066"/>
                </a:solidFill>
                <a:latin typeface="Courier New" panose="02070309020205020404" pitchFamily="49" charset="0"/>
              </a:rPr>
              <a:t>R3_in &lt;= 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sign_extend</a:t>
            </a:r>
            <a:r>
              <a:rPr lang="pt-BR" altLang="en-US" sz="1200" dirty="0">
                <a:solidFill>
                  <a:srgbClr val="000066"/>
                </a:solidFill>
                <a:latin typeface="Courier New" panose="02070309020205020404" pitchFamily="49" charset="0"/>
              </a:rPr>
              <a:t>(29 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downto</a:t>
            </a:r>
            <a:r>
              <a:rPr lang="pt-BR" altLang="en-US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0)   &amp; "00" 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when</a:t>
            </a:r>
            <a:r>
              <a:rPr lang="pt-BR" altLang="en-US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inst_branch</a:t>
            </a:r>
            <a:r>
              <a:rPr lang="pt-BR" altLang="en-US" sz="1200" dirty="0">
                <a:solidFill>
                  <a:srgbClr val="000066"/>
                </a:solidFill>
                <a:latin typeface="Courier New" panose="02070309020205020404" pitchFamily="49" charset="0"/>
              </a:rPr>
              <a:t>='1'        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else</a:t>
            </a:r>
            <a:r>
              <a:rPr lang="pt-BR" altLang="en-US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–- 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ext</a:t>
            </a:r>
            <a:r>
              <a:rPr lang="pt-BR" altLang="en-US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de sinal*4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         "0000" &amp; IR(25 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downto</a:t>
            </a:r>
            <a:r>
              <a:rPr lang="pt-BR" altLang="en-US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0)  &amp; "00" 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when</a:t>
            </a:r>
            <a:r>
              <a:rPr lang="pt-BR" altLang="en-US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uins.i</a:t>
            </a:r>
            <a:r>
              <a:rPr lang="pt-BR" altLang="en-US" sz="1200" dirty="0">
                <a:solidFill>
                  <a:srgbClr val="000066"/>
                </a:solidFill>
                <a:latin typeface="Courier New" panose="02070309020205020404" pitchFamily="49" charset="0"/>
              </a:rPr>
              <a:t>=J 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or</a:t>
            </a:r>
            <a:r>
              <a:rPr lang="pt-BR" altLang="en-US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uins.i</a:t>
            </a:r>
            <a:r>
              <a:rPr lang="pt-BR" altLang="en-US" sz="1200" dirty="0">
                <a:solidFill>
                  <a:srgbClr val="000066"/>
                </a:solidFill>
                <a:latin typeface="Courier New" panose="02070309020205020404" pitchFamily="49" charset="0"/>
              </a:rPr>
              <a:t>=JAL 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else</a:t>
            </a:r>
            <a:r>
              <a:rPr lang="pt-BR" altLang="en-US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–- para J/JAL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         x"0000" &amp; IR(15 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downto</a:t>
            </a:r>
            <a:r>
              <a:rPr lang="pt-BR" altLang="en-US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0)        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when</a:t>
            </a:r>
            <a:r>
              <a:rPr lang="pt-BR" altLang="en-US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uins.i</a:t>
            </a:r>
            <a:r>
              <a:rPr lang="pt-BR" altLang="en-US" sz="1200" dirty="0">
                <a:solidFill>
                  <a:srgbClr val="000066"/>
                </a:solidFill>
                <a:latin typeface="Courier New" panose="02070309020205020404" pitchFamily="49" charset="0"/>
              </a:rPr>
              <a:t>=</a:t>
            </a:r>
            <a:r>
              <a:rPr lang="pt-BR" alt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{</a:t>
            </a:r>
            <a:r>
              <a:rPr lang="pt-BR" altLang="en-US" sz="1200" dirty="0">
                <a:solidFill>
                  <a:srgbClr val="000066"/>
                </a:solidFill>
                <a:latin typeface="Courier New" panose="02070309020205020404" pitchFamily="49" charset="0"/>
              </a:rPr>
              <a:t>ANDI,ORI,XORI</a:t>
            </a:r>
            <a:r>
              <a:rPr lang="pt-BR" alt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}</a:t>
            </a:r>
            <a:r>
              <a:rPr lang="pt-BR" altLang="en-US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else</a:t>
            </a:r>
            <a:r>
              <a:rPr lang="pt-BR" altLang="en-US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–- 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ext</a:t>
            </a:r>
            <a:r>
              <a:rPr lang="pt-BR" altLang="en-US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de zero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         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sign-extend</a:t>
            </a:r>
            <a:r>
              <a:rPr lang="pt-BR" altLang="en-US" sz="1200" dirty="0">
                <a:solidFill>
                  <a:srgbClr val="000066"/>
                </a:solidFill>
                <a:latin typeface="Courier New" panose="02070309020205020404" pitchFamily="49" charset="0"/>
              </a:rPr>
              <a:t>;           				      </a:t>
            </a:r>
            <a:r>
              <a:rPr lang="pt-BR" altLang="en-US" sz="60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200" dirty="0">
                <a:solidFill>
                  <a:srgbClr val="000066"/>
                </a:solidFill>
                <a:latin typeface="Courier New" panose="02070309020205020404" pitchFamily="49" charset="0"/>
              </a:rPr>
              <a:t>–- </a:t>
            </a:r>
            <a:r>
              <a:rPr lang="pt-BR" altLang="en-US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ext</a:t>
            </a:r>
            <a:r>
              <a:rPr lang="pt-BR" altLang="en-US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de sinal</a:t>
            </a:r>
          </a:p>
        </p:txBody>
      </p:sp>
      <p:sp>
        <p:nvSpPr>
          <p:cNvPr id="15366" name="Rectangle 11"/>
          <p:cNvSpPr>
            <a:spLocks noChangeArrowheads="1"/>
          </p:cNvSpPr>
          <p:nvPr/>
        </p:nvSpPr>
        <p:spPr bwMode="auto">
          <a:xfrm>
            <a:off x="323528" y="4435772"/>
            <a:ext cx="727280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000" dirty="0"/>
              <a:t>Trecho de código VHDL correspondente</a:t>
            </a:r>
          </a:p>
        </p:txBody>
      </p:sp>
      <p:pic>
        <p:nvPicPr>
          <p:cNvPr id="2" name="Espaço Reservado para Conteúdo 4">
            <a:extLst>
              <a:ext uri="{FF2B5EF4-FFF2-40B4-BE49-F238E27FC236}">
                <a16:creationId xmlns:a16="http://schemas.microsoft.com/office/drawing/2014/main" id="{F0A7268F-E14B-521A-5399-F3C59ABD0E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9935" t="69682" r="43287"/>
          <a:stretch/>
        </p:blipFill>
        <p:spPr>
          <a:xfrm>
            <a:off x="539552" y="1772816"/>
            <a:ext cx="3679568" cy="237626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50CB865F-7E80-4FB0-A265-9BA81BB682AE}" type="slidenum">
              <a:rPr lang="pt-BR" altLang="en-US"/>
              <a:pPr>
                <a:defRPr/>
              </a:pPr>
              <a:t>9</a:t>
            </a:fld>
            <a:endParaRPr lang="pt-BR" altLang="en-US"/>
          </a:p>
        </p:txBody>
      </p:sp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1403350" y="0"/>
            <a:ext cx="6121400" cy="6921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0">
              <a:solidFill>
                <a:schemeClr val="tx1"/>
              </a:solidFill>
            </a:endParaRP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en-US" dirty="0"/>
              <a:t>Terceiro Estágio</a:t>
            </a:r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836613"/>
            <a:ext cx="5328592" cy="547270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en-US" sz="1800" dirty="0"/>
              <a:t>Estágio comumente utilizado pela maioria das instruções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en-US" sz="1400" dirty="0"/>
              <a:t>ULA (ALU) </a:t>
            </a:r>
            <a:r>
              <a:rPr lang="pt-BR" altLang="en-US" sz="1400" dirty="0">
                <a:sym typeface="Wingdings" panose="05000000000000000000" pitchFamily="2" charset="2"/>
              </a:rPr>
              <a:t> </a:t>
            </a:r>
            <a:r>
              <a:rPr lang="pt-BR" altLang="en-US" sz="1400" dirty="0"/>
              <a:t>executa uma das 17 operações que é projetada para realizar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en-US" sz="1400" dirty="0"/>
              <a:t>Ver </a:t>
            </a:r>
            <a:r>
              <a:rPr lang="pt-BR" altLang="en-US" sz="1400" dirty="0">
                <a:hlinkClick r:id="rId3"/>
              </a:rPr>
              <a:t>Tabela 3 da Especificação da MIPS_S</a:t>
            </a:r>
            <a:r>
              <a:rPr lang="pt-BR" altLang="en-US" sz="1400" dirty="0"/>
              <a:t> para o detalhamento das 17 operações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en-US" sz="1400" dirty="0"/>
              <a:t>As 17 operações da ULA servem a 33 das 37 instruções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en-US" sz="1400" dirty="0"/>
              <a:t>As demais 4 instruções (MULTU, DIVU, MFHI e MFLO) não usam a ULA para nada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en-US" sz="1400" dirty="0"/>
              <a:t>Comparador </a:t>
            </a:r>
            <a:r>
              <a:rPr lang="pt-BR" altLang="en-US" sz="1400" dirty="0">
                <a:sym typeface="Wingdings" panose="05000000000000000000" pitchFamily="2" charset="2"/>
              </a:rPr>
              <a:t> </a:t>
            </a:r>
            <a:r>
              <a:rPr lang="pt-BR" altLang="en-US" sz="1400" dirty="0"/>
              <a:t>Determina um </a:t>
            </a:r>
            <a:r>
              <a:rPr lang="pt-BR" altLang="en-US" sz="1400" i="1" dirty="0"/>
              <a:t>flag</a:t>
            </a:r>
            <a:r>
              <a:rPr lang="pt-BR" altLang="en-US" sz="1400" dirty="0"/>
              <a:t> (denominado </a:t>
            </a:r>
            <a:r>
              <a:rPr lang="pt-BR" altLang="en-US" sz="1400" dirty="0">
                <a:solidFill>
                  <a:srgbClr val="00C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salta</a:t>
            </a:r>
            <a:r>
              <a:rPr lang="pt-BR" altLang="en-US" sz="1400" dirty="0"/>
              <a:t>) que indica se a condição de uma instrução de salto é verdadeira ou não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en-US" sz="1200" dirty="0">
                <a:solidFill>
                  <a:srgbClr val="00C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salta</a:t>
            </a:r>
            <a:r>
              <a:rPr lang="pt-BR" altLang="en-US" sz="1200" dirty="0"/>
              <a:t> é usado apenas para as instruções de salto condiciona (BEQ, BGEZ, BLEZ, BNE)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en-US" sz="1200" dirty="0"/>
              <a:t>O módulo </a:t>
            </a:r>
            <a:r>
              <a:rPr lang="pt-BR" altLang="en-US" sz="1200" dirty="0" err="1"/>
              <a:t>mult</a:t>
            </a:r>
            <a:r>
              <a:rPr lang="pt-BR" altLang="en-US" sz="1200" dirty="0"/>
              <a:t> existe apenas para servir a instrução MULTU; ele recebe a saídas das portas de leitura do banco (DataRP1 e DataRP2), dois dados de 32bits realiza a multiplicação destes e gera a saída produto de 64 bits. A parte alta do resultado, </a:t>
            </a:r>
            <a:r>
              <a:rPr lang="pt-BR" altLang="en-US" sz="1200" dirty="0">
                <a:solidFill>
                  <a:srgbClr val="000099"/>
                </a:solidFill>
              </a:rPr>
              <a:t>produto (63 </a:t>
            </a:r>
            <a:r>
              <a:rPr lang="pt-BR" altLang="en-US" sz="1200" dirty="0" err="1">
                <a:solidFill>
                  <a:srgbClr val="000099"/>
                </a:solidFill>
              </a:rPr>
              <a:t>downto</a:t>
            </a:r>
            <a:r>
              <a:rPr lang="pt-BR" altLang="en-US" sz="1200" dirty="0">
                <a:solidFill>
                  <a:srgbClr val="000099"/>
                </a:solidFill>
              </a:rPr>
              <a:t> 32)</a:t>
            </a:r>
            <a:r>
              <a:rPr lang="pt-BR" altLang="en-US" sz="1200" dirty="0"/>
              <a:t>, é armazenada no registrador </a:t>
            </a:r>
            <a:r>
              <a:rPr lang="pt-BR" altLang="en-US" sz="1200" dirty="0" err="1"/>
              <a:t>Hi</a:t>
            </a:r>
            <a:r>
              <a:rPr lang="pt-BR" altLang="en-US" sz="1200" dirty="0"/>
              <a:t> e a parte baixa, </a:t>
            </a:r>
            <a:r>
              <a:rPr lang="pt-BR" altLang="en-US" sz="1200" dirty="0">
                <a:solidFill>
                  <a:srgbClr val="000099"/>
                </a:solidFill>
              </a:rPr>
              <a:t>produto (31 </a:t>
            </a:r>
            <a:r>
              <a:rPr lang="pt-BR" altLang="en-US" sz="1200" dirty="0" err="1">
                <a:solidFill>
                  <a:srgbClr val="000099"/>
                </a:solidFill>
              </a:rPr>
              <a:t>downto</a:t>
            </a:r>
            <a:r>
              <a:rPr lang="pt-BR" altLang="en-US" sz="1200" dirty="0">
                <a:solidFill>
                  <a:srgbClr val="000099"/>
                </a:solidFill>
              </a:rPr>
              <a:t> 0)</a:t>
            </a:r>
            <a:r>
              <a:rPr lang="pt-BR" altLang="en-US" sz="1200" dirty="0"/>
              <a:t>, é armazenada no registrador Lo. Também se gera um sinal (</a:t>
            </a:r>
            <a:r>
              <a:rPr lang="pt-BR" altLang="en-US" sz="1200" dirty="0" err="1">
                <a:solidFill>
                  <a:srgbClr val="00C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end_mul</a:t>
            </a:r>
            <a:r>
              <a:rPr lang="pt-BR" altLang="en-US" sz="1200" dirty="0"/>
              <a:t> que quando em ‘1’ indica que a multiplicação foi concluída.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en-US" sz="1200" dirty="0"/>
              <a:t>O módulo </a:t>
            </a:r>
            <a:r>
              <a:rPr lang="pt-BR" altLang="en-US" sz="1200" dirty="0" err="1"/>
              <a:t>div</a:t>
            </a:r>
            <a:r>
              <a:rPr lang="pt-BR" altLang="en-US" sz="1200" dirty="0"/>
              <a:t> existe apenas para servir a instrução DIVU; ele recebe a saídas das portas de leitura do banco (DataRP1 e DataRP2), dois dados de 32bits realiza a divisão destes e gera duas saídas de 32 bits, o </a:t>
            </a:r>
            <a:r>
              <a:rPr lang="pt-BR" altLang="en-US" sz="1200" dirty="0">
                <a:solidFill>
                  <a:srgbClr val="000099"/>
                </a:solidFill>
              </a:rPr>
              <a:t>quociente</a:t>
            </a:r>
            <a:r>
              <a:rPr lang="pt-BR" altLang="en-US" sz="1200" dirty="0"/>
              <a:t> e o </a:t>
            </a:r>
            <a:r>
              <a:rPr lang="pt-BR" altLang="en-US" sz="1200" dirty="0">
                <a:solidFill>
                  <a:srgbClr val="000099"/>
                </a:solidFill>
              </a:rPr>
              <a:t>resto</a:t>
            </a:r>
            <a:r>
              <a:rPr lang="pt-BR" altLang="en-US" sz="1200" dirty="0"/>
              <a:t>. O primeiro é armazenado no registrador </a:t>
            </a:r>
            <a:r>
              <a:rPr lang="pt-BR" altLang="en-US" sz="1200" dirty="0" err="1"/>
              <a:t>Lo</a:t>
            </a:r>
            <a:r>
              <a:rPr lang="pt-BR" altLang="en-US" sz="1200" dirty="0"/>
              <a:t> e o último é armazenado no registrador </a:t>
            </a:r>
            <a:r>
              <a:rPr lang="pt-BR" altLang="en-US" sz="1200" dirty="0" err="1"/>
              <a:t>Hi</a:t>
            </a:r>
            <a:r>
              <a:rPr lang="pt-BR" altLang="en-US" sz="1200" dirty="0"/>
              <a:t>. Também se gera um sinal (</a:t>
            </a:r>
            <a:r>
              <a:rPr lang="pt-BR" altLang="en-US" sz="1200" dirty="0" err="1">
                <a:solidFill>
                  <a:srgbClr val="00C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end_div</a:t>
            </a:r>
            <a:r>
              <a:rPr lang="pt-BR" altLang="en-US" sz="1200" dirty="0"/>
              <a:t> que quando em ‘1’ indica que a multiplicação foi concluída.</a:t>
            </a:r>
          </a:p>
          <a:p>
            <a:pPr lvl="1" eaLnBrk="1" hangingPunct="1">
              <a:lnSpc>
                <a:spcPct val="80000"/>
              </a:lnSpc>
            </a:pPr>
            <a:endParaRPr lang="pt-BR" altLang="en-US" sz="1200" dirty="0"/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3B619EC6-5BF5-3E02-5A46-47C2EA7425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45395" t="6244" r="23277"/>
          <a:stretch/>
        </p:blipFill>
        <p:spPr>
          <a:xfrm>
            <a:off x="5652120" y="893738"/>
            <a:ext cx="3104257" cy="53435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6775</TotalTime>
  <Words>4047</Words>
  <Application>Microsoft Office PowerPoint</Application>
  <PresentationFormat>Apresentação na tela (4:3)</PresentationFormat>
  <Paragraphs>502</Paragraphs>
  <Slides>40</Slides>
  <Notes>39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40</vt:i4>
      </vt:variant>
    </vt:vector>
  </HeadingPairs>
  <TitlesOfParts>
    <vt:vector size="48" baseType="lpstr">
      <vt:lpstr>Arial</vt:lpstr>
      <vt:lpstr>Courier New</vt:lpstr>
      <vt:lpstr>Helvetica</vt:lpstr>
      <vt:lpstr>Times New Roman</vt:lpstr>
      <vt:lpstr>Design padrão</vt:lpstr>
      <vt:lpstr>Estrutura padrão</vt:lpstr>
      <vt:lpstr>Microsoft Word Picture</vt:lpstr>
      <vt:lpstr>Picture</vt:lpstr>
      <vt:lpstr>Implementação de um Subconjunto Multiciclo do Processador MIPS – MIPS_S</vt:lpstr>
      <vt:lpstr>DESCRIÇÃO RTL de HW MULTI-CICLO</vt:lpstr>
      <vt:lpstr>Especificação da Organização MIPS_S</vt:lpstr>
      <vt:lpstr>Estrutura Geral com Principais Sinais de Controle</vt:lpstr>
      <vt:lpstr>Primeiro Estágio</vt:lpstr>
      <vt:lpstr>Segundo Estágio</vt:lpstr>
      <vt:lpstr>Segundo Estágio</vt:lpstr>
      <vt:lpstr>Segundo Estágio</vt:lpstr>
      <vt:lpstr>Terceiro Estágio</vt:lpstr>
      <vt:lpstr>Terceiro Estágio</vt:lpstr>
      <vt:lpstr>Terceiro Estágio</vt:lpstr>
      <vt:lpstr>Terceiro Estágio</vt:lpstr>
      <vt:lpstr>Quarto Estágio</vt:lpstr>
      <vt:lpstr>Quarto Estágio</vt:lpstr>
      <vt:lpstr>Quinto Estágio</vt:lpstr>
      <vt:lpstr>Quinto Estágio</vt:lpstr>
      <vt:lpstr>Quinto Estágio</vt:lpstr>
      <vt:lpstr>Quinto Estágio</vt:lpstr>
      <vt:lpstr>Quinto Estágio</vt:lpstr>
      <vt:lpstr>Quinto Estágio</vt:lpstr>
      <vt:lpstr>Quinto Estágio</vt:lpstr>
      <vt:lpstr>Execução ciclo de clock a ciclo de clock (Instruções Lógicas e Aritméticas, tipo R)</vt:lpstr>
      <vt:lpstr>Execução ciclo de clock a ciclo de clock (Instruções Lógicas e Aritméticas, tipo R)</vt:lpstr>
      <vt:lpstr>Execução ciclo de clock a ciclo de clock (Instruções Lógicas e Aritméticas, tipo R)</vt:lpstr>
      <vt:lpstr>Execução ciclo de clock a ciclo de clock (Instruções Lógicas e Aritméticas, tipo R)</vt:lpstr>
      <vt:lpstr>ULA – Código VHDL Parcial</vt:lpstr>
      <vt:lpstr>ULA – Código VHDL Parcial</vt:lpstr>
      <vt:lpstr>Bloco de controle do Processador MIPS_S</vt:lpstr>
      <vt:lpstr>Bloco de controle do Processador MIPS_S</vt:lpstr>
      <vt:lpstr>Entidade/Arquitetura do Bloco de Controle</vt:lpstr>
      <vt:lpstr>Primeira parte – decodificação de instruções</vt:lpstr>
      <vt:lpstr>Segunda parte – escrita nos registradores / acesso memória</vt:lpstr>
      <vt:lpstr>Máquina de estados</vt:lpstr>
      <vt:lpstr>Terceira parte – máquina de estados (1/2)</vt:lpstr>
      <vt:lpstr>Terceira parte – máquina de estados (2/2)</vt:lpstr>
      <vt:lpstr>Tempo de execução de programas</vt:lpstr>
      <vt:lpstr>Fase de inicialização das variáveis</vt:lpstr>
      <vt:lpstr>Uma iteração do laço</vt:lpstr>
      <vt:lpstr>Tempo total de execução</vt:lpstr>
      <vt:lpstr>Exercício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Fernando Moraes</dc:creator>
  <cp:lastModifiedBy>Ney Calazans</cp:lastModifiedBy>
  <cp:revision>112</cp:revision>
  <dcterms:created xsi:type="dcterms:W3CDTF">2006-10-09T13:35:08Z</dcterms:created>
  <dcterms:modified xsi:type="dcterms:W3CDTF">2022-09-29T23:11:06Z</dcterms:modified>
</cp:coreProperties>
</file>