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62" r:id="rId3"/>
    <p:sldId id="256" r:id="rId4"/>
    <p:sldId id="260" r:id="rId5"/>
    <p:sldId id="264" r:id="rId6"/>
    <p:sldId id="282" r:id="rId7"/>
    <p:sldId id="263" r:id="rId8"/>
    <p:sldId id="265" r:id="rId9"/>
    <p:sldId id="284" r:id="rId10"/>
    <p:sldId id="267" r:id="rId11"/>
    <p:sldId id="268" r:id="rId12"/>
    <p:sldId id="269" r:id="rId13"/>
    <p:sldId id="281" r:id="rId14"/>
    <p:sldId id="283" r:id="rId15"/>
    <p:sldId id="270" r:id="rId16"/>
    <p:sldId id="271" r:id="rId17"/>
    <p:sldId id="272" r:id="rId18"/>
    <p:sldId id="280" r:id="rId19"/>
    <p:sldId id="273" r:id="rId20"/>
    <p:sldId id="274" r:id="rId21"/>
    <p:sldId id="275" r:id="rId22"/>
    <p:sldId id="276" r:id="rId23"/>
    <p:sldId id="277" r:id="rId24"/>
    <p:sldId id="279" r:id="rId25"/>
    <p:sldId id="257" r:id="rId26"/>
    <p:sldId id="261" r:id="rId27"/>
    <p:sldId id="258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5634" autoAdjust="0"/>
  </p:normalViewPr>
  <p:slideViewPr>
    <p:cSldViewPr snapToGrid="0">
      <p:cViewPr>
        <p:scale>
          <a:sx n="78" d="100"/>
          <a:sy n="78" d="100"/>
        </p:scale>
        <p:origin x="583" y="43"/>
      </p:cViewPr>
      <p:guideLst/>
    </p:cSldViewPr>
  </p:slideViewPr>
  <p:outlineViewPr>
    <p:cViewPr>
      <p:scale>
        <a:sx n="33" d="100"/>
        <a:sy n="33" d="100"/>
      </p:scale>
      <p:origin x="0" y="-792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0820D-BE71-479F-8B68-413AB588E5C7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8135D-7692-4B72-BF09-281FB9246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69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46D771D-4A7F-49A3-9430-DDE767F7C6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22F453-8F7C-4419-A86E-5D27AFCEB80A}" type="slidenum">
              <a:rPr lang="en-US" altLang="pt-BR" smtClean="0"/>
              <a:pPr/>
              <a:t>1</a:t>
            </a:fld>
            <a:endParaRPr lang="en-US" altLang="pt-B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A9CAFFE-EB0F-4110-9788-A86CE946F9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406752E-4E6A-4089-98FF-5C7507A87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A3AE8-D639-4909-98FF-9E5B4E7A9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F8A7DE-07D9-4292-BD7A-7DD77765C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B3D0F0-5A57-4AA4-9617-1A63A877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12FB-8547-4E3E-8160-7E86D8C7A8C0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9163F8-B640-4332-BF89-406F27E5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64B353-84B8-461F-A4C9-8829E625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8969-17A0-4B30-B089-9F311F6A0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35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EDE5A-7075-4A65-9612-0678CFB1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85A800-B9BD-4CFF-8638-1951BDF47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083F18-E778-42B0-92B3-66AF24E7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12FB-8547-4E3E-8160-7E86D8C7A8C0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DA9C81-3001-42A1-9C83-531312BC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D08E1A-86C6-42E8-AFE8-F9595F44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8969-17A0-4B30-B089-9F311F6A0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04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0146BC-F8D6-48BD-8183-624822FA1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9338DA-2E23-4FD2-ABB1-BBDA49A92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5ABE4D-655C-4058-89BF-2CC2BF36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12FB-8547-4E3E-8160-7E86D8C7A8C0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3A385D-EA15-4234-81F1-EB58D751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514EDD-C669-4AB0-91D6-38D3D7C8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8969-17A0-4B30-B089-9F311F6A0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37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059F6-2A09-4F4D-B77E-C50843FC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D3506A-5600-4354-940C-1F857BAE3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7EA9E2-B376-4ED4-94C3-3D76150D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12FB-8547-4E3E-8160-7E86D8C7A8C0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3A90C1-8ABD-49C8-9C7B-58259B37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5C829B-CE9D-4A68-8529-1E292C8C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8969-17A0-4B30-B089-9F311F6A0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54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394F9-BD1F-4A8D-BB3B-BC893678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329D7F-6C90-450A-8E89-E5C76676F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308227-0149-4F99-A68B-E811224E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12FB-8547-4E3E-8160-7E86D8C7A8C0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7B3B5E-1D7E-4F72-821F-90D032D1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876072-E2FF-48E4-B099-49354663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8969-17A0-4B30-B089-9F311F6A0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62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E8186-4A76-40C4-802A-D51028A2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AB3648-AB16-40BF-8C13-210209819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242123-984E-4963-88DC-1F869912C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AAAEE9-7793-4327-95B1-15CE75DC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12FB-8547-4E3E-8160-7E86D8C7A8C0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320A5E-2AF7-450A-9CD9-B70FF7FB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1CB777-2BD8-4EFE-A3A9-8320A378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8969-17A0-4B30-B089-9F311F6A0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3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E209C-8CA4-400A-8DAB-39DDB747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EDF0CE-BB83-41CA-AE09-FC9EA8AEA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8A4DC9-010A-4305-A7E9-4B079E970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3ECF00-23D8-4BE9-8A2C-E01162493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E7C347-D190-43C9-8E20-2AD6B7DD5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003F7E-5953-49B0-B604-0C4763EC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12FB-8547-4E3E-8160-7E86D8C7A8C0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A900EB8-613E-4C60-B55D-13A935A1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7962E56-1DF4-4CDE-83E2-A83F2EF4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8969-17A0-4B30-B089-9F311F6A0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66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D20F5-96D5-45F0-973E-25D65B3A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CA69FE-F385-40EB-BEFD-3DB522E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12FB-8547-4E3E-8160-7E86D8C7A8C0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26669C2-CB3E-4A44-9D67-91B3749E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D91229-E6AB-4F53-BD49-774D6AD7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8969-17A0-4B30-B089-9F311F6A0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89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326AFD-B655-46E7-9E60-EDBD3469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12FB-8547-4E3E-8160-7E86D8C7A8C0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643721E-5D20-4532-90F0-4CB726CD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950E18-A3BF-4502-96E8-C6B56868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8969-17A0-4B30-B089-9F311F6A0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86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539C6-B438-4029-92E5-FFBC8CD0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1D6B22-99D0-437F-BFC2-5F1B78CF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13BD4C-2524-4707-9637-256DB1F45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F13CE2-A477-4DF3-AD11-7F961E6D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12FB-8547-4E3E-8160-7E86D8C7A8C0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3F4535-22F5-440B-A33B-BEFC8B81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4B8328-1569-4433-B975-51F53920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8969-17A0-4B30-B089-9F311F6A0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80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722DC-7F85-4C5F-B153-3192C921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0681E3-BDFC-4389-8BD9-6D909A6D3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1C83CD-559B-4B6D-B8AC-481DB6A7C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319F80-33C3-409B-9C66-501624D9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12FB-8547-4E3E-8160-7E86D8C7A8C0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EA6628-22A5-424D-9C63-BF1FC1A1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346B61-A92A-4E02-8331-D09ADF4B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8969-17A0-4B30-B089-9F311F6A0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72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FEA09BD-013A-4078-B757-D33BD647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782FB0-8489-4D8E-92E9-5A6616630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BB6995-8FF3-43B4-A2E5-A0A7795FD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212FB-8547-4E3E-8160-7E86D8C7A8C0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5DF36F-64AF-4EA2-A262-8235E1C39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56C58C-462A-4B8F-A6F0-F8FD18512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08969-17A0-4B30-B089-9F311F6A0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14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.pucrs.br/~calazans/undergrad/intro_EC/Apoio/2021-UFPb_Farias_Intro-Comp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books.org/wiki/The_Computer_Revolution/Timeline" TargetMode="External"/><Relationship Id="rId3" Type="http://schemas.openxmlformats.org/officeDocument/2006/relationships/hyperlink" Target="https://en.wikipedia.org/wiki/Timeline_of_computing" TargetMode="External"/><Relationship Id="rId7" Type="http://schemas.openxmlformats.org/officeDocument/2006/relationships/hyperlink" Target="https://en.wikipedia.org/wiki/List_of_pioneers_in_computer_science" TargetMode="External"/><Relationship Id="rId2" Type="http://schemas.openxmlformats.org/officeDocument/2006/relationships/hyperlink" Target="http://www.inf.pucrs.br/~calazans/undergrad/intro_EC/Apoio/Timeline_IEEE_Port_Ateh199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istory_of_the_Internet" TargetMode="External"/><Relationship Id="rId5" Type="http://schemas.openxmlformats.org/officeDocument/2006/relationships/hyperlink" Target="https://en.wikipedia.org/wiki/History_of_computing_hardware_(1960s%E2%80%93present)" TargetMode="External"/><Relationship Id="rId4" Type="http://schemas.openxmlformats.org/officeDocument/2006/relationships/hyperlink" Target="https://en.wikipedia.org/wiki/History_of_computing_hardware" TargetMode="External"/><Relationship Id="rId9" Type="http://schemas.openxmlformats.org/officeDocument/2006/relationships/hyperlink" Target="http://www.computerhistory.org/timeline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producao.virtual.ufpb.br/books/camyle/introducao-a-computacao-livro/livro/livro.chunked/index.html" TargetMode="External"/><Relationship Id="rId3" Type="http://schemas.openxmlformats.org/officeDocument/2006/relationships/hyperlink" Target="https://www.inf.pucrs.br/~calazans/undergrad/intro_EC/Apoio/2021-UFPb_Farias_Intro-Comp.pdf" TargetMode="External"/><Relationship Id="rId7" Type="http://schemas.openxmlformats.org/officeDocument/2006/relationships/hyperlink" Target="http://www.inf.pucrs.br/~calazans/undergrad/intro_EC/Apoio/Computador-ConceitosBasicos.ppt" TargetMode="External"/><Relationship Id="rId2" Type="http://schemas.openxmlformats.org/officeDocument/2006/relationships/hyperlink" Target="http://www.inf.pucrs.br/~calazans/undergrad/intro_EC/Apoio/Sistemas-de-Numeracao_Port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.pucrs.br/~calazans/undergrad/intro_EC/Apoio/Numeracao_Lista3.pdf" TargetMode="External"/><Relationship Id="rId5" Type="http://schemas.openxmlformats.org/officeDocument/2006/relationships/hyperlink" Target="http://www.inf.pucrs.br/~calazans/undergrad/intro_EC/Apoio/Numeracao_Lista2.pdf" TargetMode="External"/><Relationship Id="rId4" Type="http://schemas.openxmlformats.org/officeDocument/2006/relationships/hyperlink" Target="http://www.inf.pucrs.br/~calazans/undergrad/intro_EC/Apoio/Numeracao_Lista1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eRtwkywUw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rvig.com/21-days.html" TargetMode="External"/><Relationship Id="rId2" Type="http://schemas.openxmlformats.org/officeDocument/2006/relationships/hyperlink" Target="http://www.seas.upenn.edu/~andre/general/student_research_advic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ey.calazans@pucrs.br" TargetMode="External"/><Relationship Id="rId2" Type="http://schemas.openxmlformats.org/officeDocument/2006/relationships/hyperlink" Target="http://lattes.cnpq.br/330934233603952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1BDDBD5C-E1C5-4E8A-84A4-9D17B6765F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6136" y="1122363"/>
            <a:ext cx="11374878" cy="2306637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pt-BR" altLang="pt-BR" sz="7200" b="1" dirty="0">
                <a:solidFill>
                  <a:srgbClr val="0070C0"/>
                </a:solidFill>
              </a:rPr>
            </a:br>
            <a:r>
              <a:rPr lang="pt-BR" altLang="pt-BR" sz="7200" b="1" dirty="0">
                <a:solidFill>
                  <a:srgbClr val="0070C0"/>
                </a:solidFill>
              </a:rPr>
              <a:t>Introdução à </a:t>
            </a:r>
            <a:br>
              <a:rPr lang="pt-BR" altLang="pt-BR" sz="7200" b="1" dirty="0">
                <a:solidFill>
                  <a:srgbClr val="0070C0"/>
                </a:solidFill>
              </a:rPr>
            </a:br>
            <a:r>
              <a:rPr lang="pt-BR" altLang="pt-BR" sz="7200" b="1" dirty="0">
                <a:solidFill>
                  <a:srgbClr val="0070C0"/>
                </a:solidFill>
              </a:rPr>
              <a:t>Engenharia de Computação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4AF6D60A-AE40-46CF-BB92-08528FC21A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1" y="4435812"/>
            <a:ext cx="8881352" cy="9759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pt-BR" sz="5400" dirty="0">
                <a:solidFill>
                  <a:schemeClr val="accent6">
                    <a:lumMod val="75000"/>
                  </a:schemeClr>
                </a:solidFill>
              </a:rPr>
              <a:t>Prof. Ney Laert </a:t>
            </a:r>
            <a:r>
              <a:rPr lang="en-US" altLang="pt-BR" sz="5400" dirty="0" err="1">
                <a:solidFill>
                  <a:schemeClr val="accent6">
                    <a:lumMod val="75000"/>
                  </a:schemeClr>
                </a:solidFill>
              </a:rPr>
              <a:t>Vilar</a:t>
            </a:r>
            <a:r>
              <a:rPr lang="en-US" altLang="pt-BR" sz="5400" dirty="0">
                <a:solidFill>
                  <a:schemeClr val="accent6">
                    <a:lumMod val="75000"/>
                  </a:schemeClr>
                </a:solidFill>
              </a:rPr>
              <a:t> Calazans</a:t>
            </a:r>
          </a:p>
        </p:txBody>
      </p:sp>
      <p:sp>
        <p:nvSpPr>
          <p:cNvPr id="5124" name="Rectangle 18">
            <a:extLst>
              <a:ext uri="{FF2B5EF4-FFF2-40B4-BE49-F238E27FC236}">
                <a16:creationId xmlns:a16="http://schemas.microsoft.com/office/drawing/2014/main" id="{F7F42EAE-9F41-4D26-945A-F2CD519A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589" y="5869022"/>
            <a:ext cx="3794307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2200" dirty="0">
                <a:solidFill>
                  <a:srgbClr val="FF0000"/>
                </a:solidFill>
                <a:latin typeface="Helvetica" panose="020B0604020202020204" pitchFamily="34" charset="0"/>
              </a:rPr>
              <a:t>Última alteração</a:t>
            </a:r>
            <a:r>
              <a:rPr lang="pt-BR" altLang="pt-BR" sz="2200">
                <a:solidFill>
                  <a:srgbClr val="FF0000"/>
                </a:solidFill>
                <a:latin typeface="Helvetica" panose="020B0604020202020204" pitchFamily="34" charset="0"/>
              </a:rPr>
              <a:t>: 09/08/2022</a:t>
            </a:r>
            <a:endParaRPr lang="pt-BR" altLang="pt-BR" sz="22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48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BF7BA-A25F-4489-AE01-E2962934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B462E-739C-4157-BD45-BABA67C3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22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Filosofia do Curso de Engenharia de Computação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Professores e Turmas</a:t>
            </a:r>
          </a:p>
          <a:p>
            <a:r>
              <a:rPr lang="pt-BR" dirty="0"/>
              <a:t>Objetivos da Disciplina </a:t>
            </a:r>
            <a:r>
              <a:rPr lang="pt-BR" dirty="0" err="1"/>
              <a:t>Intro</a:t>
            </a:r>
            <a:r>
              <a:rPr lang="pt-BR" dirty="0"/>
              <a:t>-EC</a:t>
            </a:r>
          </a:p>
          <a:p>
            <a:r>
              <a:rPr lang="pt-BR" dirty="0"/>
              <a:t>Unidades</a:t>
            </a:r>
          </a:p>
          <a:p>
            <a:r>
              <a:rPr lang="pt-BR" dirty="0"/>
              <a:t>Avaliação</a:t>
            </a:r>
          </a:p>
          <a:p>
            <a:r>
              <a:rPr lang="pt-BR" dirty="0"/>
              <a:t>Bibliografia</a:t>
            </a:r>
          </a:p>
          <a:p>
            <a:r>
              <a:rPr lang="pt-BR" dirty="0"/>
              <a:t>Material de Apoio</a:t>
            </a:r>
          </a:p>
        </p:txBody>
      </p:sp>
    </p:spTree>
    <p:extLst>
      <p:ext uri="{BB962C8B-B14F-4D97-AF65-F5344CB8AC3E}">
        <p14:creationId xmlns:p14="http://schemas.microsoft.com/office/powerpoint/2010/main" val="297555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0B897-4C4F-4522-A902-914F6F3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Disciplina </a:t>
            </a:r>
            <a:r>
              <a:rPr lang="pt-BR" dirty="0" err="1"/>
              <a:t>Intro</a:t>
            </a:r>
            <a:r>
              <a:rPr lang="pt-BR" dirty="0"/>
              <a:t>-EC (“Oficiais”)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E6ACAD-3D67-4B41-91BA-B01B42015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91" y="1449110"/>
            <a:ext cx="10515600" cy="505926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1900" dirty="0"/>
              <a:t>Ter noções do </a:t>
            </a:r>
            <a:r>
              <a:rPr lang="pt-BR" sz="1900" dirty="0">
                <a:solidFill>
                  <a:srgbClr val="FF0000"/>
                </a:solidFill>
              </a:rPr>
              <a:t>desenvolvimento histórico </a:t>
            </a:r>
            <a:r>
              <a:rPr lang="pt-BR" sz="1900" dirty="0"/>
              <a:t>da engenharia, da informática e das relações entre estas disciplinas ao longo da história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Conhecer e utilizar de forma adequada a </a:t>
            </a:r>
            <a:r>
              <a:rPr lang="pt-BR" sz="1900" dirty="0">
                <a:solidFill>
                  <a:srgbClr val="FF0000"/>
                </a:solidFill>
              </a:rPr>
              <a:t>terminologia usada na área de engenharia de computação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Dominar os principais </a:t>
            </a:r>
            <a:r>
              <a:rPr lang="pt-BR" sz="1900" dirty="0">
                <a:solidFill>
                  <a:srgbClr val="FF0000"/>
                </a:solidFill>
              </a:rPr>
              <a:t>sistemas de representação de informação numérica</a:t>
            </a:r>
            <a:r>
              <a:rPr lang="pt-BR" sz="1900" dirty="0"/>
              <a:t>, sobretudo os sistemas posicionais que empregam as principais bases relevantes para seres humanos (decimal) e máquinas (binário, hexadecimal)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Ter noções gerais das formas de </a:t>
            </a:r>
            <a:r>
              <a:rPr lang="pt-BR" sz="1900" dirty="0">
                <a:solidFill>
                  <a:srgbClr val="FF0000"/>
                </a:solidFill>
              </a:rPr>
              <a:t>representação de informações de diversas naturezas</a:t>
            </a:r>
            <a:r>
              <a:rPr lang="pt-BR" sz="1900" dirty="0"/>
              <a:t>, incluindo números, textos, sons, imagens </a:t>
            </a:r>
            <a:r>
              <a:rPr lang="pt-BR" sz="1900" dirty="0" err="1"/>
              <a:t>etc</a:t>
            </a:r>
            <a:endParaRPr lang="pt-BR" sz="1900" dirty="0"/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Conhecer os principais </a:t>
            </a:r>
            <a:r>
              <a:rPr lang="pt-BR" sz="1900" dirty="0">
                <a:solidFill>
                  <a:srgbClr val="FF0000"/>
                </a:solidFill>
              </a:rPr>
              <a:t>componentes eletrônicos </a:t>
            </a:r>
            <a:r>
              <a:rPr lang="pt-BR" sz="1900" dirty="0"/>
              <a:t>usados na Engenharia de Computação, bem como </a:t>
            </a:r>
            <a:r>
              <a:rPr lang="pt-BR" sz="1900" dirty="0">
                <a:solidFill>
                  <a:srgbClr val="FF0000"/>
                </a:solidFill>
              </a:rPr>
              <a:t>equipamentos de teste e medida </a:t>
            </a:r>
            <a:r>
              <a:rPr lang="pt-BR" sz="1900" dirty="0"/>
              <a:t>empregados para compor sistemas mediante o uso dos primeiros.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Conhecer em linhas gerais as </a:t>
            </a:r>
            <a:r>
              <a:rPr lang="pt-BR" sz="1900" dirty="0">
                <a:solidFill>
                  <a:srgbClr val="FF0000"/>
                </a:solidFill>
              </a:rPr>
              <a:t>etapas do desenvolvimento de sistemas computacionais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Projetar e sintetizar </a:t>
            </a:r>
            <a:r>
              <a:rPr lang="pt-BR" sz="1900" dirty="0">
                <a:solidFill>
                  <a:srgbClr val="FF0000"/>
                </a:solidFill>
              </a:rPr>
              <a:t>circuitos lógicos combinacionais simples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Montar e analisar </a:t>
            </a:r>
            <a:r>
              <a:rPr lang="pt-BR" sz="1900" dirty="0">
                <a:solidFill>
                  <a:srgbClr val="FF0000"/>
                </a:solidFill>
              </a:rPr>
              <a:t>circuitos eletrônicos simples</a:t>
            </a:r>
            <a:r>
              <a:rPr lang="pt-BR" sz="1900" dirty="0"/>
              <a:t>, sobretudo circuitos </a:t>
            </a:r>
            <a:r>
              <a:rPr lang="pt-BR" sz="1900" dirty="0">
                <a:solidFill>
                  <a:srgbClr val="FF0000"/>
                </a:solidFill>
              </a:rPr>
              <a:t>digitais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Identificar os </a:t>
            </a:r>
            <a:r>
              <a:rPr lang="pt-BR" sz="1900" dirty="0">
                <a:solidFill>
                  <a:srgbClr val="FF0000"/>
                </a:solidFill>
              </a:rPr>
              <a:t>elementos de hardware e de software</a:t>
            </a:r>
            <a:r>
              <a:rPr lang="pt-BR" sz="1900" dirty="0"/>
              <a:t> existentes em sistemas computacionais típicos</a:t>
            </a:r>
            <a:endParaRPr lang="pt-BR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0B897-4C4F-4522-A902-914F6F34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da Disciplina </a:t>
            </a:r>
            <a:r>
              <a:rPr lang="pt-BR" dirty="0" err="1"/>
              <a:t>Intro</a:t>
            </a:r>
            <a:r>
              <a:rPr lang="pt-BR" dirty="0"/>
              <a:t>-EC (Outros??)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E6ACAD-3D67-4B41-91BA-B01B42015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89" y="1825625"/>
            <a:ext cx="1116480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 Ter uma </a:t>
            </a:r>
            <a:r>
              <a:rPr lang="pt-BR" dirty="0">
                <a:solidFill>
                  <a:srgbClr val="FF0000"/>
                </a:solidFill>
              </a:rPr>
              <a:t>visão geral </a:t>
            </a:r>
            <a:r>
              <a:rPr lang="pt-BR" dirty="0"/>
              <a:t>do curso de </a:t>
            </a:r>
            <a:r>
              <a:rPr lang="pt-BR" dirty="0">
                <a:solidFill>
                  <a:srgbClr val="FF0000"/>
                </a:solidFill>
              </a:rPr>
              <a:t>Engenharia de Computação</a:t>
            </a:r>
            <a:r>
              <a:rPr lang="pt-BR" dirty="0"/>
              <a:t> e da </a:t>
            </a:r>
            <a:r>
              <a:rPr lang="pt-BR" dirty="0">
                <a:solidFill>
                  <a:srgbClr val="FF0000"/>
                </a:solidFill>
              </a:rPr>
              <a:t>PUCRS</a:t>
            </a:r>
            <a:r>
              <a:rPr lang="pt-BR" dirty="0"/>
              <a:t> </a:t>
            </a:r>
            <a:endParaRPr lang="pt-BR" dirty="0">
              <a:solidFill>
                <a:srgbClr val="FF0000"/>
              </a:solidFill>
            </a:endParaRPr>
          </a:p>
          <a:p>
            <a:pPr lvl="1"/>
            <a:r>
              <a:rPr lang="pt-BR" dirty="0"/>
              <a:t>Identificar corredores de disciplinas</a:t>
            </a:r>
          </a:p>
          <a:p>
            <a:pPr lvl="1"/>
            <a:r>
              <a:rPr lang="pt-BR" dirty="0"/>
              <a:t>Conhecer (parte d)o Corpo Docente do curso e caracterizá-lo</a:t>
            </a:r>
          </a:p>
          <a:p>
            <a:pPr lvl="1"/>
            <a:r>
              <a:rPr lang="pt-BR" dirty="0"/>
              <a:t>Reconhecer que habilidades disciplinas do curso trazem</a:t>
            </a:r>
          </a:p>
          <a:p>
            <a:pPr lvl="1"/>
            <a:r>
              <a:rPr lang="pt-BR" dirty="0"/>
              <a:t>Identificar que habilidades são responsabilidade sua enquanto </a:t>
            </a:r>
            <a:r>
              <a:rPr lang="pt-BR" dirty="0" err="1"/>
              <a:t>Engxs</a:t>
            </a:r>
            <a:r>
              <a:rPr lang="pt-BR" dirty="0"/>
              <a:t>. de Computação </a:t>
            </a:r>
          </a:p>
          <a:p>
            <a:pPr marL="457200" lvl="1" indent="0">
              <a:buNone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  Desenvolver o início de uma </a:t>
            </a:r>
            <a:r>
              <a:rPr lang="pt-BR" dirty="0">
                <a:solidFill>
                  <a:srgbClr val="FF0000"/>
                </a:solidFill>
              </a:rPr>
              <a:t>visão da profissão </a:t>
            </a:r>
            <a:r>
              <a:rPr lang="pt-BR" dirty="0" err="1"/>
              <a:t>Engx</a:t>
            </a:r>
            <a:r>
              <a:rPr lang="pt-BR" dirty="0"/>
              <a:t>. de Computação  </a:t>
            </a:r>
          </a:p>
          <a:p>
            <a:pPr lvl="1"/>
            <a:r>
              <a:rPr lang="pt-BR" dirty="0"/>
              <a:t>Visualizar os princípios do mercado para esta Engenharia</a:t>
            </a:r>
          </a:p>
          <a:p>
            <a:pPr lvl="1"/>
            <a:r>
              <a:rPr lang="pt-BR" dirty="0"/>
              <a:t>Ter noções de áreas de atuação</a:t>
            </a:r>
            <a:r>
              <a:rPr lang="pt-BR" dirty="0">
                <a:solidFill>
                  <a:srgbClr val="FF0000"/>
                </a:solidFill>
              </a:rPr>
              <a:t> deste </a:t>
            </a:r>
            <a:r>
              <a:rPr lang="pt-BR" dirty="0" err="1">
                <a:solidFill>
                  <a:srgbClr val="FF0000"/>
                </a:solidFill>
              </a:rPr>
              <a:t>Engenheirx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F0B57-4F6A-4A7B-98FE-3172D361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57" y="196279"/>
            <a:ext cx="2468880" cy="2144585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3600" dirty="0"/>
              <a:t>Currículo do Curso</a:t>
            </a:r>
            <a:br>
              <a:rPr lang="pt-BR" sz="3600" dirty="0"/>
            </a:br>
            <a:r>
              <a:rPr lang="pt-BR" sz="3600" dirty="0"/>
              <a:t>(Anterior, 4450)</a:t>
            </a:r>
          </a:p>
        </p:txBody>
      </p:sp>
      <p:pic>
        <p:nvPicPr>
          <p:cNvPr id="7" name="Imagem 6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2D98DF1E-8B41-4697-A3DB-82FA68E28E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t="9334" r="10215" b="7111"/>
          <a:stretch/>
        </p:blipFill>
        <p:spPr>
          <a:xfrm>
            <a:off x="3076457" y="479742"/>
            <a:ext cx="8934686" cy="63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0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F0B57-4F6A-4A7B-98FE-3172D361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4" y="197318"/>
            <a:ext cx="1892428" cy="25905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Currículo do Curso</a:t>
            </a:r>
            <a:br>
              <a:rPr lang="pt-BR" sz="4000" dirty="0"/>
            </a:br>
            <a:r>
              <a:rPr lang="pt-BR" sz="4000" dirty="0"/>
              <a:t>(Atual, 98AK, V60)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8A976F-2A45-41C7-B43B-B47934201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86" y="288758"/>
            <a:ext cx="9714290" cy="62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0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D0F5A-21E4-431A-87BD-3DD2D6A4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212B95-BF58-4F3C-AB1C-95493AF41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4000"/>
              </a:spcAft>
              <a:buFont typeface="+mj-lt"/>
              <a:buAutoNum type="arabicPeriod"/>
            </a:pPr>
            <a:r>
              <a:rPr lang="pt-BR" dirty="0"/>
              <a:t>Histórico (da Computação, dos Computadores) </a:t>
            </a:r>
            <a:r>
              <a:rPr lang="pt-BR" dirty="0">
                <a:sym typeface="Wingdings" panose="05000000000000000000" pitchFamily="2" charset="2"/>
              </a:rPr>
              <a:t> 15% (1ª)</a:t>
            </a:r>
            <a:endParaRPr lang="pt-BR" dirty="0"/>
          </a:p>
          <a:p>
            <a:pPr marL="514350" indent="-514350">
              <a:spcAft>
                <a:spcPts val="4000"/>
              </a:spcAft>
              <a:buFont typeface="+mj-lt"/>
              <a:buAutoNum type="arabicPeriod"/>
            </a:pPr>
            <a:r>
              <a:rPr lang="pt-BR" dirty="0"/>
              <a:t>Representação de Informação (e Dados) </a:t>
            </a:r>
            <a:r>
              <a:rPr lang="pt-BR" dirty="0">
                <a:sym typeface="Wingdings" panose="05000000000000000000" pitchFamily="2" charset="2"/>
              </a:rPr>
              <a:t> 32% (2ª)</a:t>
            </a:r>
            <a:endParaRPr lang="pt-BR" dirty="0"/>
          </a:p>
          <a:p>
            <a:pPr marL="514350" indent="-514350">
              <a:spcAft>
                <a:spcPts val="4000"/>
              </a:spcAft>
              <a:buFont typeface="+mj-lt"/>
              <a:buAutoNum type="arabicPeriod"/>
            </a:pPr>
            <a:r>
              <a:rPr lang="pt-BR" dirty="0"/>
              <a:t>Componentes e Equipamentos Eletrônicos </a:t>
            </a:r>
            <a:r>
              <a:rPr lang="pt-BR" dirty="0">
                <a:sym typeface="Wingdings" panose="05000000000000000000" pitchFamily="2" charset="2"/>
              </a:rPr>
              <a:t> 33% (3ª)</a:t>
            </a:r>
          </a:p>
          <a:p>
            <a:pPr marL="514350" indent="-514350">
              <a:spcAft>
                <a:spcPts val="4000"/>
              </a:spcAft>
              <a:buFont typeface="+mj-lt"/>
              <a:buAutoNum type="arabicPeriod"/>
            </a:pPr>
            <a:r>
              <a:rPr lang="pt-BR" dirty="0"/>
              <a:t>Computadores: Hardware e Software </a:t>
            </a:r>
            <a:r>
              <a:rPr lang="pt-BR" dirty="0">
                <a:sym typeface="Wingdings" panose="05000000000000000000" pitchFamily="2" charset="2"/>
              </a:rPr>
              <a:t> 20% (4ª)</a:t>
            </a:r>
            <a:endParaRPr lang="pt-BR" dirty="0"/>
          </a:p>
          <a:p>
            <a:pPr marL="514350" indent="-514350">
              <a:spcAft>
                <a:spcPts val="4000"/>
              </a:spcAft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575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BF7BA-A25F-4489-AE01-E2962934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B462E-739C-4157-BD45-BABA67C3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22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Filosofia do Curso de Engenharia de Computação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Professores e Turmas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Objetivos da Disciplina </a:t>
            </a:r>
            <a:r>
              <a:rPr lang="pt-BR" dirty="0" err="1"/>
              <a:t>Intro</a:t>
            </a:r>
            <a:r>
              <a:rPr lang="pt-BR" dirty="0"/>
              <a:t>-EC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Unidades</a:t>
            </a:r>
          </a:p>
          <a:p>
            <a:r>
              <a:rPr lang="pt-BR" dirty="0"/>
              <a:t>Avaliação</a:t>
            </a:r>
          </a:p>
          <a:p>
            <a:r>
              <a:rPr lang="pt-BR" dirty="0"/>
              <a:t>Bibliografia</a:t>
            </a:r>
          </a:p>
          <a:p>
            <a:r>
              <a:rPr lang="pt-BR" dirty="0"/>
              <a:t>Material de Apoio</a:t>
            </a:r>
          </a:p>
        </p:txBody>
      </p:sp>
    </p:spTree>
    <p:extLst>
      <p:ext uri="{BB962C8B-B14F-4D97-AF65-F5344CB8AC3E}">
        <p14:creationId xmlns:p14="http://schemas.microsoft.com/office/powerpoint/2010/main" val="63156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F3044-113E-4855-BD7A-252D6AFC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6E5F8A-690A-4253-940E-5D9EBE910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34" y="1533832"/>
            <a:ext cx="10957932" cy="4959043"/>
          </a:xfrm>
        </p:spPr>
        <p:txBody>
          <a:bodyPr>
            <a:noAutofit/>
          </a:bodyPr>
          <a:lstStyle/>
          <a:p>
            <a:r>
              <a:rPr lang="pt-BR" sz="2400" dirty="0"/>
              <a:t>Duas Provas</a:t>
            </a:r>
          </a:p>
          <a:p>
            <a:pPr lvl="1"/>
            <a:r>
              <a:rPr lang="pt-BR" sz="1800" dirty="0"/>
              <a:t>P1, realizada em 12/09/2022 – Individual</a:t>
            </a:r>
          </a:p>
          <a:p>
            <a:pPr lvl="1"/>
            <a:r>
              <a:rPr lang="pt-BR" sz="1800" dirty="0"/>
              <a:t>P2, realizada em 21/11/2022 – Individual</a:t>
            </a:r>
            <a:endParaRPr lang="pt-BR" sz="2400" dirty="0"/>
          </a:p>
          <a:p>
            <a:r>
              <a:rPr lang="pt-BR" sz="2400" dirty="0"/>
              <a:t>Dois Trabalhos</a:t>
            </a:r>
          </a:p>
          <a:p>
            <a:pPr lvl="1"/>
            <a:r>
              <a:rPr lang="pt-BR" sz="1800" dirty="0"/>
              <a:t>TP1, deve ser entregue até 03/10/2022 – Em grupo</a:t>
            </a:r>
          </a:p>
          <a:p>
            <a:pPr lvl="1"/>
            <a:r>
              <a:rPr lang="pt-BR" sz="1800" dirty="0"/>
              <a:t>TP2, deve ser entregue até 21/11/2022 – Em grupo</a:t>
            </a:r>
          </a:p>
          <a:p>
            <a:r>
              <a:rPr lang="pt-BR" sz="2400" dirty="0"/>
              <a:t>Recuperação </a:t>
            </a:r>
            <a:r>
              <a:rPr lang="pt-BR" sz="2400" dirty="0">
                <a:sym typeface="Wingdings" panose="05000000000000000000" pitchFamily="2" charset="2"/>
              </a:rPr>
              <a:t> P</a:t>
            </a:r>
            <a:r>
              <a:rPr lang="pt-BR" sz="2400" dirty="0"/>
              <a:t>S, toda matéria, em 04/07/2022</a:t>
            </a:r>
          </a:p>
          <a:p>
            <a:pPr lvl="1"/>
            <a:r>
              <a:rPr lang="pt-BR" sz="1800" dirty="0"/>
              <a:t>Nota PS substitui  P1 ou P2, em caso de ausência do aluno a uma destas</a:t>
            </a:r>
          </a:p>
          <a:p>
            <a:pPr lvl="1"/>
            <a:endParaRPr lang="pt-BR" sz="1800" dirty="0"/>
          </a:p>
          <a:p>
            <a:r>
              <a:rPr lang="pt-BR" sz="2400" dirty="0"/>
              <a:t>G1 = (2*P1+2,5*TP1+2,5*TP2+3*P2)/10, truncada na 1º casa decimal </a:t>
            </a:r>
          </a:p>
          <a:p>
            <a:r>
              <a:rPr lang="pt-BR" sz="2400" dirty="0"/>
              <a:t>G2, possível se Presença &gt;=75% e G1 &gt;=4,0 (a ser realizado em 11/07</a:t>
            </a:r>
            <a:r>
              <a:rPr lang="en-US" sz="2400" dirty="0"/>
              <a:t>/</a:t>
            </a:r>
            <a:r>
              <a:rPr lang="pt-BR" sz="2400" dirty="0"/>
              <a:t>2022)</a:t>
            </a:r>
          </a:p>
          <a:p>
            <a:r>
              <a:rPr lang="pt-BR" sz="2400" dirty="0"/>
              <a:t>G1 &gt;= 7,0 ou G2 &gt;= 5,0 </a:t>
            </a:r>
            <a:r>
              <a:rPr lang="pt-BR" sz="2400" dirty="0">
                <a:sym typeface="Wingdings" panose="05000000000000000000" pitchFamily="2" charset="2"/>
              </a:rPr>
              <a:t> Aprovação</a:t>
            </a:r>
          </a:p>
          <a:p>
            <a:r>
              <a:rPr lang="pt-BR" sz="2400" dirty="0">
                <a:sym typeface="Wingdings" panose="05000000000000000000" pitchFamily="2" charset="2"/>
              </a:rPr>
              <a:t>Presença mínima &gt;= 75%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661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F3044-113E-4855-BD7A-252D6AFC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6E5F8A-690A-4253-940E-5D9EBE910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4959043"/>
          </a:xfrm>
        </p:spPr>
        <p:txBody>
          <a:bodyPr>
            <a:noAutofit/>
          </a:bodyPr>
          <a:lstStyle/>
          <a:p>
            <a:r>
              <a:rPr lang="pt-BR" sz="3600" dirty="0"/>
              <a:t>Uma palavra sobre postura</a:t>
            </a:r>
          </a:p>
          <a:p>
            <a:pPr lvl="1"/>
            <a:r>
              <a:rPr lang="pt-BR" sz="3200" dirty="0">
                <a:solidFill>
                  <a:srgbClr val="0066FF"/>
                </a:solidFill>
                <a:sym typeface="Wingdings" panose="05000000000000000000" pitchFamily="2" charset="2"/>
              </a:rPr>
              <a:t>Ética</a:t>
            </a:r>
          </a:p>
          <a:p>
            <a:pPr lvl="1"/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Fraude</a:t>
            </a:r>
          </a:p>
          <a:p>
            <a:pPr lvl="1"/>
            <a:r>
              <a:rPr lang="pt-BR" sz="3200" dirty="0">
                <a:solidFill>
                  <a:srgbClr val="FF0000"/>
                </a:solidFill>
              </a:rPr>
              <a:t>Plágio</a:t>
            </a:r>
            <a:r>
              <a:rPr lang="pt-BR" sz="3200" dirty="0"/>
              <a:t> </a:t>
            </a:r>
            <a:r>
              <a:rPr lang="pt-BR" sz="3200" dirty="0">
                <a:sym typeface="Wingdings" panose="05000000000000000000" pitchFamily="2" charset="2"/>
              </a:rPr>
              <a:t> O que é? É aceitável?</a:t>
            </a:r>
          </a:p>
          <a:p>
            <a:pPr lvl="2"/>
            <a:r>
              <a:rPr lang="pt-BR" sz="2800" dirty="0">
                <a:sym typeface="Wingdings" panose="05000000000000000000" pitchFamily="2" charset="2"/>
              </a:rPr>
              <a:t>Citações, </a:t>
            </a:r>
            <a:r>
              <a:rPr lang="pt-BR" sz="2800" dirty="0" err="1">
                <a:sym typeface="Wingdings" panose="05000000000000000000" pitchFamily="2" charset="2"/>
              </a:rPr>
              <a:t>auto-plágio</a:t>
            </a:r>
            <a:r>
              <a:rPr lang="pt-BR" sz="2800" dirty="0">
                <a:sym typeface="Wingdings" panose="05000000000000000000" pitchFamily="2" charset="2"/>
              </a:rPr>
              <a:t>, referências bibliográficas</a:t>
            </a:r>
          </a:p>
          <a:p>
            <a:pPr lvl="2"/>
            <a:r>
              <a:rPr lang="pt-BR" sz="2800" dirty="0">
                <a:solidFill>
                  <a:srgbClr val="FF99CC"/>
                </a:solidFill>
                <a:sym typeface="Wingdings" panose="05000000000000000000" pitchFamily="2" charset="2"/>
              </a:rPr>
              <a:t>Cópias</a:t>
            </a:r>
            <a:r>
              <a:rPr lang="pt-BR" sz="2800" dirty="0">
                <a:sym typeface="Wingdings" panose="05000000000000000000" pitchFamily="2" charset="2"/>
              </a:rPr>
              <a:t> e sua prevenção</a:t>
            </a:r>
          </a:p>
          <a:p>
            <a:pPr lvl="1"/>
            <a:r>
              <a:rPr lang="pt-BR" sz="3200" dirty="0">
                <a:sym typeface="Wingdings" panose="05000000000000000000" pitchFamily="2" charset="2"/>
              </a:rPr>
              <a:t>Trabalhos em grupo e notas de trabalhos</a:t>
            </a:r>
          </a:p>
        </p:txBody>
      </p:sp>
    </p:spTree>
    <p:extLst>
      <p:ext uri="{BB962C8B-B14F-4D97-AF65-F5344CB8AC3E}">
        <p14:creationId xmlns:p14="http://schemas.microsoft.com/office/powerpoint/2010/main" val="22845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69385-5A8B-4F86-B99A-BD6CEC6E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 Oficial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F9077B-5E20-41D5-A222-5E51FA4DD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65" y="1466953"/>
            <a:ext cx="11271080" cy="51587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	BÁSICA: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SCHNEIDEWIND, N. F. Computer, Network, Software, </a:t>
            </a:r>
            <a:r>
              <a:rPr lang="pt-BR" dirty="0" err="1"/>
              <a:t>and</a:t>
            </a:r>
            <a:r>
              <a:rPr lang="pt-BR" dirty="0"/>
              <a:t> Hardware </a:t>
            </a:r>
            <a:r>
              <a:rPr lang="pt-BR" dirty="0" err="1"/>
              <a:t>Engineering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Applications</a:t>
            </a:r>
            <a:r>
              <a:rPr lang="pt-BR" dirty="0"/>
              <a:t>. </a:t>
            </a:r>
            <a:r>
              <a:rPr lang="pt-BR" dirty="0" err="1"/>
              <a:t>Piscataway</a:t>
            </a:r>
            <a:r>
              <a:rPr lang="pt-BR" dirty="0"/>
              <a:t>, NJ: </a:t>
            </a:r>
            <a:r>
              <a:rPr lang="pt-BR" dirty="0" err="1"/>
              <a:t>Wiley</a:t>
            </a:r>
            <a:r>
              <a:rPr lang="pt-BR" dirty="0"/>
              <a:t>, 2012. 608p.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LANCE, J. The </a:t>
            </a:r>
            <a:r>
              <a:rPr lang="pt-BR" dirty="0" err="1"/>
              <a:t>Beginner's</a:t>
            </a:r>
            <a:r>
              <a:rPr lang="pt-BR" dirty="0"/>
              <a:t> </a:t>
            </a:r>
            <a:r>
              <a:rPr lang="pt-BR" dirty="0" err="1"/>
              <a:t>Guide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Engineering</a:t>
            </a:r>
            <a:r>
              <a:rPr lang="pt-BR" dirty="0"/>
              <a:t>: Computer </a:t>
            </a:r>
            <a:r>
              <a:rPr lang="pt-BR" dirty="0" err="1"/>
              <a:t>Engineering</a:t>
            </a:r>
            <a:r>
              <a:rPr lang="pt-BR" dirty="0"/>
              <a:t>. Pittsburgh, PA: Quantum </a:t>
            </a:r>
            <a:r>
              <a:rPr lang="pt-BR" dirty="0" err="1"/>
              <a:t>Scientific</a:t>
            </a:r>
            <a:r>
              <a:rPr lang="pt-BR" dirty="0"/>
              <a:t> </a:t>
            </a:r>
            <a:r>
              <a:rPr lang="pt-BR" dirty="0" err="1"/>
              <a:t>Publishing</a:t>
            </a:r>
            <a:r>
              <a:rPr lang="pt-BR" dirty="0"/>
              <a:t>, 2013. 158p.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TOCCI, R. J.; WIDMER, N. S.; MOSS, G. L. Sistemas Digitais: princípios e aplicações. 11 ed. São Paulo: Pearson Prentice Hall, 2011. 840p. (ou anterior/posterior)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	COMPLEMENTAR: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IDOETA, I. V.; CAPUANO, F. G. Elementos de Eletrônica Digital. 41 ed. São Paulo: Érica, 2012. 544p. (ou anterior)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SOUSA Fo., G. F.; ALEXANDRE, E. S. M. Introdução à Computação. 2 </a:t>
            </a:r>
            <a:r>
              <a:rPr lang="pt-BR" dirty="0" err="1"/>
              <a:t>ed</a:t>
            </a:r>
            <a:r>
              <a:rPr lang="pt-BR" dirty="0"/>
              <a:t>, João Pessoa, PB: Editora da UFPB, 2014. 126p. (ou anterior)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ADHAMI, R.; MEENEN III, P. M.; HITE, D. Fundamental </a:t>
            </a:r>
            <a:r>
              <a:rPr lang="pt-BR" dirty="0" err="1"/>
              <a:t>Concepts</a:t>
            </a:r>
            <a:r>
              <a:rPr lang="pt-BR" dirty="0"/>
              <a:t> in </a:t>
            </a:r>
            <a:r>
              <a:rPr lang="pt-BR" dirty="0" err="1"/>
              <a:t>Electrical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Computer </a:t>
            </a:r>
            <a:r>
              <a:rPr lang="pt-BR" dirty="0" err="1"/>
              <a:t>Engineering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Practical</a:t>
            </a:r>
            <a:r>
              <a:rPr lang="pt-BR" dirty="0"/>
              <a:t> Design </a:t>
            </a:r>
            <a:r>
              <a:rPr lang="pt-BR" dirty="0" err="1"/>
              <a:t>Problems</a:t>
            </a:r>
            <a:r>
              <a:rPr lang="pt-BR" dirty="0"/>
              <a:t>. 2 ed. Boca </a:t>
            </a:r>
            <a:r>
              <a:rPr lang="pt-BR" dirty="0" err="1"/>
              <a:t>Raton</a:t>
            </a:r>
            <a:r>
              <a:rPr lang="pt-BR" dirty="0"/>
              <a:t>, FL: Universal </a:t>
            </a:r>
            <a:r>
              <a:rPr lang="pt-BR" dirty="0" err="1"/>
              <a:t>Publishers</a:t>
            </a:r>
            <a:r>
              <a:rPr lang="pt-BR" dirty="0"/>
              <a:t>, 2007. 736p.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PATT, Y. N.; PATEL, S. J. </a:t>
            </a:r>
            <a:r>
              <a:rPr lang="pt-BR" dirty="0" err="1"/>
              <a:t>Introduction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Computing</a:t>
            </a:r>
            <a:r>
              <a:rPr lang="pt-BR" dirty="0"/>
              <a:t> Systems: </a:t>
            </a:r>
            <a:r>
              <a:rPr lang="pt-BR" dirty="0" err="1"/>
              <a:t>from</a:t>
            </a:r>
            <a:r>
              <a:rPr lang="pt-BR" dirty="0"/>
              <a:t> bits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gates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C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beyond</a:t>
            </a:r>
            <a:r>
              <a:rPr lang="pt-BR" dirty="0"/>
              <a:t>. 2 ed. New York, NY: McGraw-Hill, 2004. 656p. (ou anterior).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BROOKSHEAR, J. G. Ciência da Computação: uma visão abrangente. 11 ed. Porto Alegre: Bookman, 2013. 576p. (ou anterior)</a:t>
            </a:r>
          </a:p>
        </p:txBody>
      </p:sp>
    </p:spTree>
    <p:extLst>
      <p:ext uri="{BB962C8B-B14F-4D97-AF65-F5344CB8AC3E}">
        <p14:creationId xmlns:p14="http://schemas.microsoft.com/office/powerpoint/2010/main" val="57404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EF20C-F763-44D7-BE33-1E6F181D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Um Pouco sobre Inspiração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215616-F7EF-4364-B863-3F7EB01A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pt-BR" sz="4400" dirty="0"/>
              <a:t>Inspiração é importante?</a:t>
            </a:r>
          </a:p>
          <a:p>
            <a:r>
              <a:rPr lang="pt-BR" sz="4400" dirty="0"/>
              <a:t>Inspiração versus transpiração</a:t>
            </a:r>
          </a:p>
          <a:p>
            <a:r>
              <a:rPr lang="pt-BR" sz="4400" dirty="0"/>
              <a:t>Heróis Prováveis e Improváveis</a:t>
            </a:r>
          </a:p>
          <a:p>
            <a:r>
              <a:rPr lang="pt-BR" sz="4400" dirty="0"/>
              <a:t>Gênio? (ou Apologia do Esforço)</a:t>
            </a:r>
            <a:br>
              <a:rPr lang="pt-BR" sz="4400" dirty="0"/>
            </a:br>
            <a:endParaRPr lang="pt-BR" sz="4400" dirty="0"/>
          </a:p>
          <a:p>
            <a:pPr marL="0" indent="0" algn="ctr">
              <a:buNone/>
            </a:pPr>
            <a:r>
              <a:rPr lang="en-US" sz="4300" dirty="0"/>
              <a:t>“Genius is 1% inspiration and 99% perspiration. Accordingly, a 'genius' is often merely a talented person who has done all of his or her homework.” T. A. Edison</a:t>
            </a:r>
            <a:endParaRPr lang="pt-BR" sz="4300" dirty="0"/>
          </a:p>
        </p:txBody>
      </p:sp>
    </p:spTree>
    <p:extLst>
      <p:ext uri="{BB962C8B-B14F-4D97-AF65-F5344CB8AC3E}">
        <p14:creationId xmlns:p14="http://schemas.microsoft.com/office/powerpoint/2010/main" val="29110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BF7BA-A25F-4489-AE01-E2962934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B462E-739C-4157-BD45-BABA67C3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22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Filosofia do Curso de Engenharia de Computação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Professores e Turmas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Objetivos da Disciplina </a:t>
            </a:r>
            <a:r>
              <a:rPr lang="pt-BR" dirty="0" err="1"/>
              <a:t>Intro</a:t>
            </a:r>
            <a:r>
              <a:rPr lang="pt-BR" dirty="0"/>
              <a:t>-EC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Unidades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Avaliação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Bibliografia</a:t>
            </a:r>
          </a:p>
          <a:p>
            <a:r>
              <a:rPr lang="pt-BR" dirty="0"/>
              <a:t>Material de Apoio</a:t>
            </a:r>
          </a:p>
        </p:txBody>
      </p:sp>
    </p:spTree>
    <p:extLst>
      <p:ext uri="{BB962C8B-B14F-4D97-AF65-F5344CB8AC3E}">
        <p14:creationId xmlns:p14="http://schemas.microsoft.com/office/powerpoint/2010/main" val="4125621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193EB-A76D-48D9-97E6-9308B28E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(Adicional)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01610-6E1E-42A3-A876-6F886D6BF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Internet </a:t>
            </a:r>
            <a:r>
              <a:rPr lang="pt-BR" dirty="0">
                <a:sym typeface="Wingdings" panose="05000000000000000000" pitchFamily="2" charset="2"/>
              </a:rPr>
              <a:t> está </a:t>
            </a:r>
            <a:r>
              <a:rPr lang="pt-BR" dirty="0"/>
              <a:t>aí para ser usada, mas </a:t>
            </a:r>
            <a:r>
              <a:rPr lang="pt-BR" dirty="0">
                <a:solidFill>
                  <a:srgbClr val="FF0000"/>
                </a:solidFill>
              </a:rPr>
              <a:t>cuidado!!</a:t>
            </a:r>
          </a:p>
          <a:p>
            <a:pPr lvl="1"/>
            <a:r>
              <a:rPr lang="pt-BR" dirty="0"/>
              <a:t>Computação é o que mais tem, mas tem </a:t>
            </a:r>
            <a:r>
              <a:rPr lang="pt-BR" dirty="0">
                <a:solidFill>
                  <a:srgbClr val="FF0000"/>
                </a:solidFill>
              </a:rPr>
              <a:t>muito, muito lixo</a:t>
            </a:r>
            <a:r>
              <a:rPr lang="pt-BR" dirty="0"/>
              <a:t>!</a:t>
            </a:r>
          </a:p>
          <a:p>
            <a:pPr lvl="1"/>
            <a:r>
              <a:rPr lang="pt-BR" dirty="0"/>
              <a:t>Como se proteger?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Quem publica?</a:t>
            </a:r>
          </a:p>
          <a:p>
            <a:pPr lvl="2"/>
            <a:r>
              <a:rPr lang="pt-BR" dirty="0" err="1"/>
              <a:t>Wikipedia</a:t>
            </a:r>
            <a:r>
              <a:rPr lang="pt-BR" dirty="0"/>
              <a:t> (sobretudo a versão em inglês) é um site excelente!!</a:t>
            </a:r>
          </a:p>
          <a:p>
            <a:pPr lvl="2"/>
            <a:r>
              <a:rPr lang="pt-BR" dirty="0"/>
              <a:t>Publicações acadêmicas </a:t>
            </a:r>
            <a:r>
              <a:rPr lang="pt-BR" dirty="0">
                <a:sym typeface="Wingdings" panose="05000000000000000000" pitchFamily="2" charset="2"/>
              </a:rPr>
              <a:t> em geral boas</a:t>
            </a:r>
          </a:p>
          <a:p>
            <a:pPr lvl="2"/>
            <a:r>
              <a:rPr lang="pt-BR" dirty="0">
                <a:sym typeface="Wingdings" panose="05000000000000000000" pitchFamily="2" charset="2"/>
              </a:rPr>
              <a:t>Olhem o CV Lattes ou equivalente  bons pesquisadores cuidam o que postam</a:t>
            </a:r>
          </a:p>
          <a:p>
            <a:pPr lvl="2"/>
            <a:r>
              <a:rPr lang="pt-BR" dirty="0">
                <a:sym typeface="Wingdings" panose="05000000000000000000" pitchFamily="2" charset="2"/>
              </a:rPr>
              <a:t>Cuidado com posts de empresas  objetivo delas é vender, não informar/formar</a:t>
            </a:r>
          </a:p>
          <a:p>
            <a:pPr lvl="3"/>
            <a:r>
              <a:rPr lang="pt-BR" dirty="0">
                <a:sym typeface="Wingdings" panose="05000000000000000000" pitchFamily="2" charset="2"/>
              </a:rPr>
              <a:t>Exceções – maioria das grandes empresas de tecnologia</a:t>
            </a:r>
          </a:p>
          <a:p>
            <a:pPr lvl="4"/>
            <a:r>
              <a:rPr lang="pt-BR" dirty="0">
                <a:sym typeface="Wingdings" panose="05000000000000000000" pitchFamily="2" charset="2"/>
              </a:rPr>
              <a:t>Cisco, Intel, Microsoft, Apple...</a:t>
            </a:r>
          </a:p>
          <a:p>
            <a:r>
              <a:rPr lang="pt-BR" dirty="0"/>
              <a:t>Bom livro virtual, do Prof. Gilberto Farias (</a:t>
            </a:r>
            <a:r>
              <a:rPr lang="pt-BR" dirty="0" err="1"/>
              <a:t>UFPb</a:t>
            </a:r>
            <a:r>
              <a:rPr lang="pt-BR" dirty="0"/>
              <a:t>) </a:t>
            </a:r>
            <a:r>
              <a:rPr lang="pt-BR" dirty="0">
                <a:sym typeface="Wingdings" panose="05000000000000000000" pitchFamily="2" charset="2"/>
              </a:rPr>
              <a:t> 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FF0000"/>
                </a:solidFill>
                <a:sym typeface="Wingdings" panose="05000000000000000000" pitchFamily="2" charset="2"/>
              </a:rPr>
              <a:t>Bom p/ Unidades 01/02/04 da disciplina</a:t>
            </a:r>
          </a:p>
          <a:p>
            <a:pPr lvl="1"/>
            <a:r>
              <a:rPr lang="pt-BR" sz="1800" dirty="0">
                <a:hlinkClick r:id="rId2"/>
              </a:rPr>
              <a:t>https://www.inf.pucrs.br/~calazans/undergrad/intro_EC/Apoio/2021-UFPb_Farias_Intro-Comp.pdf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70345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193EB-A76D-48D9-97E6-9308B28E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(Adicional)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01610-6E1E-42A3-A876-6F886D6BF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Histórico da Computação (Unidade 01)</a:t>
            </a:r>
          </a:p>
          <a:p>
            <a:pPr lvl="1"/>
            <a:r>
              <a:rPr lang="pt-BR" dirty="0">
                <a:hlinkClick r:id="rId2"/>
              </a:rPr>
              <a:t>Histórico da Computação (de 4.000 AC até 1996)</a:t>
            </a:r>
            <a:endParaRPr lang="pt-BR" dirty="0"/>
          </a:p>
          <a:p>
            <a:pPr lvl="1"/>
            <a:r>
              <a:rPr lang="pt-BR" dirty="0">
                <a:hlinkClick r:id="rId3"/>
              </a:rPr>
              <a:t>https://en.wikipedia.org/wiki/Timeline_of_computing</a:t>
            </a:r>
            <a:endParaRPr lang="pt-BR" dirty="0"/>
          </a:p>
          <a:p>
            <a:pPr lvl="1"/>
            <a:r>
              <a:rPr lang="pt-BR" dirty="0">
                <a:hlinkClick r:id="rId4"/>
              </a:rPr>
              <a:t>https://en.wikipedia.org/wiki/History_of_computing_hardware</a:t>
            </a:r>
            <a:endParaRPr lang="pt-BR" dirty="0"/>
          </a:p>
          <a:p>
            <a:pPr lvl="1"/>
            <a:r>
              <a:rPr lang="pt-BR" dirty="0">
                <a:hlinkClick r:id="rId5"/>
              </a:rPr>
              <a:t>https://en.wikipedia.org/wiki/History_of_computing_hardware_(1960s%E2%80%93present)</a:t>
            </a:r>
            <a:r>
              <a:rPr lang="pt-BR" dirty="0"/>
              <a:t> </a:t>
            </a:r>
          </a:p>
          <a:p>
            <a:pPr lvl="1"/>
            <a:r>
              <a:rPr lang="pt-BR" dirty="0">
                <a:hlinkClick r:id="rId6"/>
              </a:rPr>
              <a:t>https://en.wikipedia.org/wiki/History_of_the_Internet</a:t>
            </a:r>
            <a:endParaRPr lang="pt-BR" dirty="0"/>
          </a:p>
          <a:p>
            <a:pPr lvl="1"/>
            <a:r>
              <a:rPr lang="pt-BR" dirty="0">
                <a:hlinkClick r:id="rId7"/>
              </a:rPr>
              <a:t>https://en.wikipedia.org/wiki/List_of_pioneers_in_computer_science</a:t>
            </a:r>
            <a:endParaRPr lang="pt-BR" dirty="0"/>
          </a:p>
          <a:p>
            <a:pPr lvl="1"/>
            <a:r>
              <a:rPr lang="pt-BR" dirty="0">
                <a:hlinkClick r:id="rId8"/>
              </a:rPr>
              <a:t>https://en.wikibooks.org/wiki/The_Computer_Revolution/Timeline</a:t>
            </a:r>
            <a:endParaRPr lang="pt-BR" dirty="0"/>
          </a:p>
          <a:p>
            <a:pPr lvl="1"/>
            <a:r>
              <a:rPr lang="pt-BR" dirty="0">
                <a:hlinkClick r:id="rId9"/>
              </a:rPr>
              <a:t>http://www.computerhistory.org/timeline/</a:t>
            </a:r>
            <a:r>
              <a:rPr lang="pt-BR" dirty="0"/>
              <a:t> - Uma linha do tempo de computação atualizada </a:t>
            </a:r>
          </a:p>
        </p:txBody>
      </p:sp>
    </p:spTree>
    <p:extLst>
      <p:ext uri="{BB962C8B-B14F-4D97-AF65-F5344CB8AC3E}">
        <p14:creationId xmlns:p14="http://schemas.microsoft.com/office/powerpoint/2010/main" val="3590859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193EB-A76D-48D9-97E6-9308B28E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(Adicional)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01610-6E1E-42A3-A876-6F886D6BF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230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Representação de Informação (Unidade 02)</a:t>
            </a:r>
          </a:p>
          <a:p>
            <a:pPr lvl="1"/>
            <a:r>
              <a:rPr lang="pt-BR" dirty="0">
                <a:hlinkClick r:id="rId2"/>
              </a:rPr>
              <a:t>Histórico dos Sistemas de Numeração</a:t>
            </a:r>
            <a:endParaRPr lang="pt-BR" dirty="0"/>
          </a:p>
          <a:p>
            <a:pPr lvl="1"/>
            <a:r>
              <a:rPr lang="pt-BR" dirty="0">
                <a:hlinkClick r:id="rId3"/>
              </a:rPr>
              <a:t>Livro online de Gilberto Farias </a:t>
            </a:r>
            <a:endParaRPr lang="pt-BR" dirty="0"/>
          </a:p>
          <a:p>
            <a:pPr lvl="1"/>
            <a:r>
              <a:rPr lang="pt-BR" dirty="0"/>
              <a:t>Listas de Exercícios (conversões de base)</a:t>
            </a:r>
          </a:p>
          <a:p>
            <a:pPr lvl="2"/>
            <a:r>
              <a:rPr lang="pt-BR" dirty="0">
                <a:hlinkClick r:id="rId4"/>
              </a:rPr>
              <a:t>Numeracao_Lista1.pdf</a:t>
            </a:r>
            <a:r>
              <a:rPr lang="pt-BR" dirty="0"/>
              <a:t>	- Conversões de números Naturais </a:t>
            </a:r>
          </a:p>
          <a:p>
            <a:pPr lvl="2"/>
            <a:r>
              <a:rPr lang="pt-BR" dirty="0">
                <a:hlinkClick r:id="rId5"/>
              </a:rPr>
              <a:t>Numeracao_Lista2.pdf</a:t>
            </a:r>
            <a:r>
              <a:rPr lang="pt-BR" dirty="0"/>
              <a:t>	- Conversões de números Inteiros</a:t>
            </a:r>
          </a:p>
          <a:p>
            <a:pPr lvl="2"/>
            <a:r>
              <a:rPr lang="pt-BR" dirty="0">
                <a:hlinkClick r:id="rId6"/>
              </a:rPr>
              <a:t>Numeracao_Lista3.pdf</a:t>
            </a:r>
            <a:r>
              <a:rPr lang="pt-BR" dirty="0"/>
              <a:t>	- Conversões de números Racionais</a:t>
            </a:r>
          </a:p>
          <a:p>
            <a:r>
              <a:rPr lang="pt-BR" dirty="0"/>
              <a:t>Componentes e Equipamentos Eletrônicos (Unidade 03)</a:t>
            </a:r>
          </a:p>
          <a:p>
            <a:pPr lvl="1"/>
            <a:r>
              <a:rPr lang="pt-BR" dirty="0">
                <a:solidFill>
                  <a:srgbClr val="0066FF"/>
                </a:solidFill>
              </a:rPr>
              <a:t>Ver no Moodle da disciplina</a:t>
            </a:r>
            <a:endParaRPr lang="pt-BR" dirty="0"/>
          </a:p>
          <a:p>
            <a:r>
              <a:rPr lang="pt-BR" dirty="0"/>
              <a:t>Computadores: Hardware e Software (Unidade 04)</a:t>
            </a:r>
          </a:p>
          <a:p>
            <a:pPr lvl="1"/>
            <a:r>
              <a:rPr lang="pt-BR" dirty="0">
                <a:hlinkClick r:id="rId7"/>
              </a:rPr>
              <a:t>Apresentação Ney Calazans</a:t>
            </a:r>
            <a:endParaRPr lang="pt-BR" dirty="0">
              <a:hlinkClick r:id="rId8"/>
            </a:endParaRPr>
          </a:p>
          <a:p>
            <a:pPr lvl="1"/>
            <a:r>
              <a:rPr lang="pt-BR" dirty="0">
                <a:hlinkClick r:id="rId3"/>
              </a:rPr>
              <a:t>Livro online de Gilberto Farias </a:t>
            </a:r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4668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6AD89-96A6-471D-8CC2-E15CACB4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Epílogo (</a:t>
            </a:r>
            <a:r>
              <a:rPr lang="pt-BR" i="1" dirty="0" err="1"/>
              <a:t>Last</a:t>
            </a:r>
            <a:r>
              <a:rPr lang="pt-BR" i="1" dirty="0"/>
              <a:t> </a:t>
            </a:r>
            <a:r>
              <a:rPr lang="pt-BR" i="1" dirty="0" err="1"/>
              <a:t>but</a:t>
            </a:r>
            <a:r>
              <a:rPr lang="pt-BR" i="1" dirty="0"/>
              <a:t> </a:t>
            </a:r>
            <a:r>
              <a:rPr lang="pt-BR" i="1" dirty="0" err="1"/>
              <a:t>not</a:t>
            </a:r>
            <a:r>
              <a:rPr lang="pt-BR" i="1" dirty="0"/>
              <a:t> </a:t>
            </a:r>
            <a:r>
              <a:rPr lang="pt-BR" i="1" dirty="0" err="1"/>
              <a:t>least</a:t>
            </a:r>
            <a:r>
              <a:rPr lang="pt-BR" i="1" dirty="0"/>
              <a:t>!</a:t>
            </a:r>
            <a:r>
              <a:rPr lang="pt-BR" dirty="0"/>
              <a:t>)–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TECNOPUC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6677F3-7149-4022-AE43-16E38DE0F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que é o TECNOPUC? </a:t>
            </a:r>
          </a:p>
          <a:p>
            <a:pPr lvl="1"/>
            <a:r>
              <a:rPr lang="pt-BR" dirty="0"/>
              <a:t>O (TECNOPUC) é o parque tecnológico criado pela PUCRS nos anos 90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estimula a pesquisa e a inovação – ação simultânea entre academia, instituições privadas e governo</a:t>
            </a:r>
          </a:p>
          <a:p>
            <a:pPr lvl="1"/>
            <a:r>
              <a:rPr lang="pt-BR" dirty="0"/>
              <a:t>Atualmente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mais de </a:t>
            </a:r>
            <a:r>
              <a:rPr lang="pt-BR" b="1" dirty="0">
                <a:solidFill>
                  <a:srgbClr val="FF0000"/>
                </a:solidFill>
              </a:rPr>
              <a:t>130 organizações</a:t>
            </a:r>
            <a:r>
              <a:rPr lang="pt-BR" dirty="0"/>
              <a:t>, somando mais de </a:t>
            </a:r>
            <a:r>
              <a:rPr lang="pt-BR" b="1" dirty="0">
                <a:solidFill>
                  <a:srgbClr val="FF0000"/>
                </a:solidFill>
              </a:rPr>
              <a:t>6,5 mil postos de trabalho</a:t>
            </a:r>
          </a:p>
          <a:p>
            <a:pPr lvl="1"/>
            <a:endParaRPr lang="pt-BR" b="1" dirty="0">
              <a:solidFill>
                <a:srgbClr val="FF0000"/>
              </a:solidFill>
            </a:endParaRPr>
          </a:p>
          <a:p>
            <a:r>
              <a:rPr lang="pt-BR" dirty="0"/>
              <a:t>Um bom lugar para</a:t>
            </a:r>
          </a:p>
          <a:p>
            <a:pPr lvl="1"/>
            <a:r>
              <a:rPr lang="pt-BR" dirty="0"/>
              <a:t>Estagiar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Trabalhar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Empreender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Evoluir</a:t>
            </a:r>
          </a:p>
        </p:txBody>
      </p:sp>
    </p:spTree>
    <p:extLst>
      <p:ext uri="{BB962C8B-B14F-4D97-AF65-F5344CB8AC3E}">
        <p14:creationId xmlns:p14="http://schemas.microsoft.com/office/powerpoint/2010/main" val="3627325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A1BDD28-859F-42CA-A0DF-39D4E6F0B14F}"/>
              </a:ext>
            </a:extLst>
          </p:cNvPr>
          <p:cNvSpPr txBox="1"/>
          <p:nvPr/>
        </p:nvSpPr>
        <p:spPr>
          <a:xfrm>
            <a:off x="3683207" y="3091242"/>
            <a:ext cx="97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/>
            </a:lvl1pPr>
          </a:lstStyle>
          <a:p>
            <a:r>
              <a:rPr lang="pt-BR" dirty="0"/>
              <a:t>HP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44AEAB5-4154-4332-9307-7FDA8E5A48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68323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b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/>
              <a:t>TECNOPUC- De Onde Viemos?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E427DB-A0A6-49BD-B3BC-A0D3C73E3CDD}"/>
              </a:ext>
            </a:extLst>
          </p:cNvPr>
          <p:cNvSpPr txBox="1"/>
          <p:nvPr/>
        </p:nvSpPr>
        <p:spPr>
          <a:xfrm>
            <a:off x="6274007" y="2967335"/>
            <a:ext cx="1273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/>
            </a:lvl1pPr>
          </a:lstStyle>
          <a:p>
            <a:r>
              <a:rPr lang="pt-BR" dirty="0"/>
              <a:t>Dell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E77D97-EAA3-4ABE-A586-45E7BD186FD7}"/>
              </a:ext>
            </a:extLst>
          </p:cNvPr>
          <p:cNvSpPr txBox="1"/>
          <p:nvPr/>
        </p:nvSpPr>
        <p:spPr>
          <a:xfrm>
            <a:off x="10080695" y="1621676"/>
            <a:ext cx="1288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/>
            </a:lvl1pPr>
          </a:lstStyle>
          <a:p>
            <a:r>
              <a:rPr lang="pt-BR" dirty="0">
                <a:solidFill>
                  <a:srgbClr val="0066FF"/>
                </a:solidFill>
              </a:rPr>
              <a:t>90’s</a:t>
            </a:r>
          </a:p>
        </p:txBody>
      </p:sp>
    </p:spTree>
    <p:extLst>
      <p:ext uri="{BB962C8B-B14F-4D97-AF65-F5344CB8AC3E}">
        <p14:creationId xmlns:p14="http://schemas.microsoft.com/office/powerpoint/2010/main" val="46364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C8DA06B-AB81-459B-A49C-884825BEA0C5}"/>
              </a:ext>
            </a:extLst>
          </p:cNvPr>
          <p:cNvSpPr txBox="1"/>
          <p:nvPr/>
        </p:nvSpPr>
        <p:spPr>
          <a:xfrm>
            <a:off x="828831" y="2018492"/>
            <a:ext cx="2182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C00000"/>
                </a:solidFill>
              </a:rPr>
              <a:t>Google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A1BDD28-859F-42CA-A0DF-39D4E6F0B14F}"/>
              </a:ext>
            </a:extLst>
          </p:cNvPr>
          <p:cNvSpPr txBox="1"/>
          <p:nvPr/>
        </p:nvSpPr>
        <p:spPr>
          <a:xfrm>
            <a:off x="946492" y="5121080"/>
            <a:ext cx="97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/>
            </a:lvl1pPr>
          </a:lstStyle>
          <a:p>
            <a:r>
              <a:rPr lang="pt-BR" dirty="0">
                <a:solidFill>
                  <a:srgbClr val="00B0F0"/>
                </a:solidFill>
              </a:rPr>
              <a:t>HP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F9B3C24-67F6-411A-B40B-DF272CAA5508}"/>
              </a:ext>
            </a:extLst>
          </p:cNvPr>
          <p:cNvSpPr txBox="1"/>
          <p:nvPr/>
        </p:nvSpPr>
        <p:spPr>
          <a:xfrm>
            <a:off x="3891060" y="5358348"/>
            <a:ext cx="2905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70C0"/>
                </a:solidFill>
              </a:rPr>
              <a:t>Microsoft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EA32A21-5D74-44BD-8A3F-C08774CAC39F}"/>
              </a:ext>
            </a:extLst>
          </p:cNvPr>
          <p:cNvSpPr txBox="1"/>
          <p:nvPr/>
        </p:nvSpPr>
        <p:spPr>
          <a:xfrm>
            <a:off x="1199649" y="3320883"/>
            <a:ext cx="2299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 err="1">
                <a:solidFill>
                  <a:srgbClr val="FFC000"/>
                </a:solidFill>
              </a:rPr>
              <a:t>Huawei</a:t>
            </a:r>
            <a:endParaRPr lang="pt-BR" sz="5400" dirty="0">
              <a:solidFill>
                <a:srgbClr val="FFC000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CDC1F3D-4B3B-4A6C-AA6A-D471815B5472}"/>
              </a:ext>
            </a:extLst>
          </p:cNvPr>
          <p:cNvSpPr/>
          <p:nvPr/>
        </p:nvSpPr>
        <p:spPr>
          <a:xfrm>
            <a:off x="4040292" y="2905450"/>
            <a:ext cx="2214562" cy="572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30 </a:t>
            </a:r>
            <a:r>
              <a:rPr lang="pt-BR" dirty="0">
                <a:solidFill>
                  <a:schemeClr val="tx1"/>
                </a:solidFill>
              </a:rPr>
              <a:t>Startups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44AEAB5-4154-4332-9307-7FDA8E5A48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68323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TECNOPUC - Onde Estamos?</a:t>
            </a:r>
            <a:endParaRPr lang="pt-BR" sz="72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D03ECD9-7416-4B73-A11B-8CD2C6732023}"/>
              </a:ext>
            </a:extLst>
          </p:cNvPr>
          <p:cNvSpPr txBox="1"/>
          <p:nvPr/>
        </p:nvSpPr>
        <p:spPr>
          <a:xfrm>
            <a:off x="3580255" y="4351639"/>
            <a:ext cx="4217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FF0000"/>
                </a:solidFill>
              </a:rPr>
              <a:t>+/- 130 iniciativas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4D757D2-B3D4-4A65-A78C-9FF2230EE6FC}"/>
              </a:ext>
            </a:extLst>
          </p:cNvPr>
          <p:cNvSpPr txBox="1"/>
          <p:nvPr/>
        </p:nvSpPr>
        <p:spPr>
          <a:xfrm>
            <a:off x="10080695" y="1556827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/>
            </a:lvl1pPr>
          </a:lstStyle>
          <a:p>
            <a:r>
              <a:rPr lang="pt-BR" dirty="0">
                <a:solidFill>
                  <a:srgbClr val="0066FF"/>
                </a:solidFill>
              </a:rPr>
              <a:t>2022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C539422-A38A-4429-AF09-37BA0190DD39}"/>
              </a:ext>
            </a:extLst>
          </p:cNvPr>
          <p:cNvSpPr txBox="1"/>
          <p:nvPr/>
        </p:nvSpPr>
        <p:spPr>
          <a:xfrm>
            <a:off x="7797371" y="2506361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F33CC"/>
                </a:solidFill>
              </a:rPr>
              <a:t>Apple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899039D-6626-4473-87AD-11E9F3F554BC}"/>
              </a:ext>
            </a:extLst>
          </p:cNvPr>
          <p:cNvSpPr txBox="1"/>
          <p:nvPr/>
        </p:nvSpPr>
        <p:spPr>
          <a:xfrm>
            <a:off x="7058672" y="5010918"/>
            <a:ext cx="51333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solidFill>
                  <a:schemeClr val="accent6">
                    <a:lumMod val="75000"/>
                  </a:schemeClr>
                </a:solidFill>
              </a:rPr>
              <a:t>Motorola</a:t>
            </a:r>
          </a:p>
          <a:p>
            <a:pPr algn="ctr"/>
            <a:r>
              <a:rPr lang="pt-BR" sz="5400" dirty="0">
                <a:solidFill>
                  <a:schemeClr val="accent6">
                    <a:lumMod val="75000"/>
                  </a:schemeClr>
                </a:solidFill>
              </a:rPr>
              <a:t>Instituto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5400" dirty="0">
                <a:solidFill>
                  <a:schemeClr val="accent6">
                    <a:lumMod val="75000"/>
                  </a:schemeClr>
                </a:solidFill>
              </a:rPr>
              <a:t>Eldorado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7AA90FA-5014-43CC-BD70-7D13E4163C99}"/>
              </a:ext>
            </a:extLst>
          </p:cNvPr>
          <p:cNvSpPr txBox="1"/>
          <p:nvPr/>
        </p:nvSpPr>
        <p:spPr>
          <a:xfrm>
            <a:off x="8189912" y="3813029"/>
            <a:ext cx="2054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accent2">
                    <a:lumMod val="75000"/>
                  </a:schemeClr>
                </a:solidFill>
              </a:rPr>
              <a:t>Sicredi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4CAA45F-5653-5EB0-200F-E157C63C474B}"/>
              </a:ext>
            </a:extLst>
          </p:cNvPr>
          <p:cNvSpPr txBox="1"/>
          <p:nvPr/>
        </p:nvSpPr>
        <p:spPr>
          <a:xfrm>
            <a:off x="4353174" y="1807784"/>
            <a:ext cx="2253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err="1">
                <a:solidFill>
                  <a:srgbClr val="92D050"/>
                </a:solidFill>
              </a:rPr>
              <a:t>Ensilica</a:t>
            </a:r>
            <a:endParaRPr lang="pt-BR" sz="5400" dirty="0">
              <a:solidFill>
                <a:srgbClr val="92D05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E6E3E7-56F5-E178-9979-F6A4D8BD3747}"/>
              </a:ext>
            </a:extLst>
          </p:cNvPr>
          <p:cNvSpPr txBox="1"/>
          <p:nvPr/>
        </p:nvSpPr>
        <p:spPr>
          <a:xfrm>
            <a:off x="7253053" y="1689959"/>
            <a:ext cx="1963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err="1">
                <a:solidFill>
                  <a:srgbClr val="92D050"/>
                </a:solidFill>
              </a:rPr>
              <a:t>Impinj</a:t>
            </a:r>
            <a:endParaRPr lang="pt-BR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55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E29EA-2583-47AD-9D55-F451D8EF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6" y="365125"/>
            <a:ext cx="12023388" cy="1268323"/>
          </a:xfrm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TECNOPUC - Para Onde Vamos?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5CDE7BD-14FE-40D7-8B58-8D21E17940DA}"/>
              </a:ext>
            </a:extLst>
          </p:cNvPr>
          <p:cNvSpPr/>
          <p:nvPr/>
        </p:nvSpPr>
        <p:spPr>
          <a:xfrm>
            <a:off x="1768101" y="2083341"/>
            <a:ext cx="6374603" cy="2235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1.000</a:t>
            </a:r>
            <a:br>
              <a:rPr lang="pt-BR" sz="4800" dirty="0"/>
            </a:br>
            <a:r>
              <a:rPr lang="pt-BR" sz="4800" dirty="0"/>
              <a:t>Startups (Vocês aqui??!!)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5356984-7B3D-4AEB-B7A9-C031BD1E4B6C}"/>
              </a:ext>
            </a:extLst>
          </p:cNvPr>
          <p:cNvSpPr txBox="1"/>
          <p:nvPr/>
        </p:nvSpPr>
        <p:spPr>
          <a:xfrm>
            <a:off x="2680392" y="4351639"/>
            <a:ext cx="6016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FF0000"/>
                </a:solidFill>
              </a:rPr>
              <a:t>+ um monte de empresas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742E10-D571-4B98-BFC7-BFED3DED481B}"/>
              </a:ext>
            </a:extLst>
          </p:cNvPr>
          <p:cNvSpPr txBox="1"/>
          <p:nvPr/>
        </p:nvSpPr>
        <p:spPr>
          <a:xfrm>
            <a:off x="10080695" y="1621676"/>
            <a:ext cx="1596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/>
            </a:lvl1pPr>
          </a:lstStyle>
          <a:p>
            <a:r>
              <a:rPr lang="pt-BR" dirty="0">
                <a:solidFill>
                  <a:srgbClr val="FF0000"/>
                </a:solidFill>
              </a:rPr>
              <a:t>202X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F1C05C-D414-41E1-A2F7-802A76006106}"/>
              </a:ext>
            </a:extLst>
          </p:cNvPr>
          <p:cNvSpPr txBox="1"/>
          <p:nvPr/>
        </p:nvSpPr>
        <p:spPr>
          <a:xfrm>
            <a:off x="211611" y="1698452"/>
            <a:ext cx="2182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C00000"/>
                </a:solidFill>
              </a:rPr>
              <a:t>Google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F33C50C-8FF9-4A1F-8CC3-36B5B9F72154}"/>
              </a:ext>
            </a:extLst>
          </p:cNvPr>
          <p:cNvSpPr txBox="1"/>
          <p:nvPr/>
        </p:nvSpPr>
        <p:spPr>
          <a:xfrm>
            <a:off x="9569027" y="2480488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F33CC"/>
                </a:solidFill>
              </a:rPr>
              <a:t>Apple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34B9CBB-401A-474F-8D64-9EBF374A2D70}"/>
              </a:ext>
            </a:extLst>
          </p:cNvPr>
          <p:cNvSpPr txBox="1"/>
          <p:nvPr/>
        </p:nvSpPr>
        <p:spPr>
          <a:xfrm>
            <a:off x="7058672" y="5010918"/>
            <a:ext cx="51333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>
                <a:solidFill>
                  <a:schemeClr val="accent6">
                    <a:lumMod val="75000"/>
                  </a:schemeClr>
                </a:solidFill>
              </a:rPr>
              <a:t>(Motorola)</a:t>
            </a:r>
            <a:endParaRPr lang="pt-BR" sz="5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sz="5400" dirty="0">
                <a:solidFill>
                  <a:schemeClr val="accent6">
                    <a:lumMod val="75000"/>
                  </a:schemeClr>
                </a:solidFill>
              </a:rPr>
              <a:t>Instituto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5400" dirty="0">
                <a:solidFill>
                  <a:schemeClr val="accent6">
                    <a:lumMod val="75000"/>
                  </a:schemeClr>
                </a:solidFill>
              </a:rPr>
              <a:t>Eldorado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6E72367-FECD-4805-8597-DC96858B25F2}"/>
              </a:ext>
            </a:extLst>
          </p:cNvPr>
          <p:cNvSpPr txBox="1"/>
          <p:nvPr/>
        </p:nvSpPr>
        <p:spPr>
          <a:xfrm>
            <a:off x="946492" y="5121080"/>
            <a:ext cx="97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/>
            </a:lvl1pPr>
          </a:lstStyle>
          <a:p>
            <a:r>
              <a:rPr lang="pt-BR" dirty="0">
                <a:solidFill>
                  <a:srgbClr val="00B0F0"/>
                </a:solidFill>
              </a:rPr>
              <a:t>HP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1B17F79-BFFE-4BC8-A365-A2BBA7C5C53C}"/>
              </a:ext>
            </a:extLst>
          </p:cNvPr>
          <p:cNvSpPr txBox="1"/>
          <p:nvPr/>
        </p:nvSpPr>
        <p:spPr>
          <a:xfrm>
            <a:off x="3891060" y="5358348"/>
            <a:ext cx="2905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70C0"/>
                </a:solidFill>
              </a:rPr>
              <a:t>Microsoft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6E988D3-E9FB-43BD-9236-0A03286DA20F}"/>
              </a:ext>
            </a:extLst>
          </p:cNvPr>
          <p:cNvSpPr txBox="1"/>
          <p:nvPr/>
        </p:nvSpPr>
        <p:spPr>
          <a:xfrm>
            <a:off x="211611" y="3954348"/>
            <a:ext cx="2299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 err="1">
                <a:solidFill>
                  <a:srgbClr val="FFC000"/>
                </a:solidFill>
              </a:rPr>
              <a:t>Huawei</a:t>
            </a:r>
            <a:endParaRPr lang="pt-BR" sz="5400" dirty="0">
              <a:solidFill>
                <a:srgbClr val="FFC00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7A15F7E-F2A6-4F37-B2A2-12A81D21E71B}"/>
              </a:ext>
            </a:extLst>
          </p:cNvPr>
          <p:cNvSpPr txBox="1"/>
          <p:nvPr/>
        </p:nvSpPr>
        <p:spPr>
          <a:xfrm>
            <a:off x="8824871" y="3454183"/>
            <a:ext cx="2054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accent2">
                    <a:lumMod val="75000"/>
                  </a:schemeClr>
                </a:solidFill>
              </a:rPr>
              <a:t>Sicredi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D2844BD-1334-FC29-3CDA-F2EC6EA09CCC}"/>
              </a:ext>
            </a:extLst>
          </p:cNvPr>
          <p:cNvSpPr txBox="1"/>
          <p:nvPr/>
        </p:nvSpPr>
        <p:spPr>
          <a:xfrm>
            <a:off x="1553801" y="5775651"/>
            <a:ext cx="2253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err="1">
                <a:solidFill>
                  <a:srgbClr val="92D050"/>
                </a:solidFill>
              </a:rPr>
              <a:t>Ensilica</a:t>
            </a:r>
            <a:endParaRPr lang="pt-BR" sz="5400" dirty="0">
              <a:solidFill>
                <a:srgbClr val="92D05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97EE5A-300E-A092-305D-44388741953B}"/>
              </a:ext>
            </a:extLst>
          </p:cNvPr>
          <p:cNvSpPr txBox="1"/>
          <p:nvPr/>
        </p:nvSpPr>
        <p:spPr>
          <a:xfrm>
            <a:off x="7860862" y="1654031"/>
            <a:ext cx="1963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err="1">
                <a:solidFill>
                  <a:srgbClr val="92D050"/>
                </a:solidFill>
              </a:rPr>
              <a:t>Impinj</a:t>
            </a:r>
            <a:endParaRPr lang="pt-BR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1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aulo Freire Images">
            <a:extLst>
              <a:ext uri="{FF2B5EF4-FFF2-40B4-BE49-F238E27FC236}">
                <a16:creationId xmlns:a16="http://schemas.microsoft.com/office/drawing/2014/main" id="{7633A7CD-90A2-4A65-9A81-2CEB1EB68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0" y="351643"/>
            <a:ext cx="218309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albert einstein images">
            <a:extLst>
              <a:ext uri="{FF2B5EF4-FFF2-40B4-BE49-F238E27FC236}">
                <a16:creationId xmlns:a16="http://schemas.microsoft.com/office/drawing/2014/main" id="{037FFE0D-D698-4D3E-A00F-66D49CB6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47" y="351643"/>
            <a:ext cx="20478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Mari Curie images">
            <a:extLst>
              <a:ext uri="{FF2B5EF4-FFF2-40B4-BE49-F238E27FC236}">
                <a16:creationId xmlns:a16="http://schemas.microsoft.com/office/drawing/2014/main" id="{C4B4255B-B06C-4096-B722-BAA57D493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0"/>
          <a:stretch/>
        </p:blipFill>
        <p:spPr bwMode="auto">
          <a:xfrm>
            <a:off x="2849675" y="351643"/>
            <a:ext cx="19768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mahatma gandhi images">
            <a:extLst>
              <a:ext uri="{FF2B5EF4-FFF2-40B4-BE49-F238E27FC236}">
                <a16:creationId xmlns:a16="http://schemas.microsoft.com/office/drawing/2014/main" id="{71A68243-B462-4D02-9BD8-B430489BE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r="17184"/>
          <a:stretch/>
        </p:blipFill>
        <p:spPr bwMode="auto">
          <a:xfrm>
            <a:off x="2811135" y="3589020"/>
            <a:ext cx="202460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Martina Navratilova images">
            <a:extLst>
              <a:ext uri="{FF2B5EF4-FFF2-40B4-BE49-F238E27FC236}">
                <a16:creationId xmlns:a16="http://schemas.microsoft.com/office/drawing/2014/main" id="{5AD1AD27-1AF9-4490-B84F-AB507A5DE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9" r="13116"/>
          <a:stretch/>
        </p:blipFill>
        <p:spPr bwMode="auto">
          <a:xfrm>
            <a:off x="438689" y="3589020"/>
            <a:ext cx="210061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m relacionada">
            <a:extLst>
              <a:ext uri="{FF2B5EF4-FFF2-40B4-BE49-F238E27FC236}">
                <a16:creationId xmlns:a16="http://schemas.microsoft.com/office/drawing/2014/main" id="{897B9692-5335-4AEE-97C3-A99B5F7C7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r="7520"/>
          <a:stretch/>
        </p:blipFill>
        <p:spPr bwMode="auto">
          <a:xfrm>
            <a:off x="7356254" y="3589020"/>
            <a:ext cx="213251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vovoantenada.com.br/wp-content/uploads/2016/07/jane-elliott.jpg">
            <a:extLst>
              <a:ext uri="{FF2B5EF4-FFF2-40B4-BE49-F238E27FC236}">
                <a16:creationId xmlns:a16="http://schemas.microsoft.com/office/drawing/2014/main" id="{61EE3E15-75F5-4FC0-8F18-7A61D45CC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r="4876" b="2914"/>
          <a:stretch/>
        </p:blipFill>
        <p:spPr bwMode="auto">
          <a:xfrm>
            <a:off x="5095656" y="351643"/>
            <a:ext cx="205086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Dorothy Hodgkin images">
            <a:extLst>
              <a:ext uri="{FF2B5EF4-FFF2-40B4-BE49-F238E27FC236}">
                <a16:creationId xmlns:a16="http://schemas.microsoft.com/office/drawing/2014/main" id="{5D9E5035-3C65-43DB-AB8D-D4202D68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654" y="351643"/>
            <a:ext cx="204739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m para isaac newton images">
            <a:extLst>
              <a:ext uri="{FF2B5EF4-FFF2-40B4-BE49-F238E27FC236}">
                <a16:creationId xmlns:a16="http://schemas.microsoft.com/office/drawing/2014/main" id="{7599C6E8-C171-4AC8-9BA2-EF25283F3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8"/>
          <a:stretch/>
        </p:blipFill>
        <p:spPr bwMode="auto">
          <a:xfrm>
            <a:off x="9760603" y="3589020"/>
            <a:ext cx="2120893" cy="2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upload.wikimedia.org/wikipedia/commons/5/52/Dalai_Lama_boy.jpg">
            <a:extLst>
              <a:ext uri="{FF2B5EF4-FFF2-40B4-BE49-F238E27FC236}">
                <a16:creationId xmlns:a16="http://schemas.microsoft.com/office/drawing/2014/main" id="{C4D706E0-2C6B-4382-B634-44FA089F3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r="18750"/>
          <a:stretch/>
        </p:blipFill>
        <p:spPr bwMode="auto">
          <a:xfrm>
            <a:off x="5107574" y="3589020"/>
            <a:ext cx="1976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0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7284867-8A76-438C-ACA1-DE64DED5A3BB}"/>
              </a:ext>
            </a:extLst>
          </p:cNvPr>
          <p:cNvSpPr txBox="1"/>
          <p:nvPr/>
        </p:nvSpPr>
        <p:spPr>
          <a:xfrm>
            <a:off x="1011677" y="1571017"/>
            <a:ext cx="136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Paulo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Reglus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Neves Freire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8EF0EEA-A9BC-47BC-9C00-7D67FBCC4251}"/>
              </a:ext>
            </a:extLst>
          </p:cNvPr>
          <p:cNvSpPr txBox="1"/>
          <p:nvPr/>
        </p:nvSpPr>
        <p:spPr>
          <a:xfrm>
            <a:off x="2904222" y="1571017"/>
            <a:ext cx="182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Marie </a:t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Skłodowska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Curie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076DE6-6FFF-4E66-9D86-7CB470499779}"/>
              </a:ext>
            </a:extLst>
          </p:cNvPr>
          <p:cNvSpPr txBox="1"/>
          <p:nvPr/>
        </p:nvSpPr>
        <p:spPr>
          <a:xfrm>
            <a:off x="5494747" y="1571017"/>
            <a:ext cx="1202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Jane Elliott</a:t>
            </a:r>
            <a:br>
              <a:rPr lang="pt-BR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pt-BR" dirty="0" err="1">
                <a:solidFill>
                  <a:schemeClr val="accent4">
                    <a:lumMod val="75000"/>
                  </a:schemeClr>
                </a:solidFill>
              </a:rPr>
              <a:t>Jennison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091C31-6AA3-4229-9BAC-6F2AF009EB64}"/>
              </a:ext>
            </a:extLst>
          </p:cNvPr>
          <p:cNvSpPr txBox="1"/>
          <p:nvPr/>
        </p:nvSpPr>
        <p:spPr>
          <a:xfrm>
            <a:off x="7804247" y="1709516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Albert Einstein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E1188EB-D877-4A2D-B084-D7D48F9E484E}"/>
              </a:ext>
            </a:extLst>
          </p:cNvPr>
          <p:cNvSpPr txBox="1"/>
          <p:nvPr/>
        </p:nvSpPr>
        <p:spPr>
          <a:xfrm>
            <a:off x="10070357" y="157101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Dorothy Hodgkin</a:t>
            </a:r>
            <a:br>
              <a:rPr lang="pt-B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(Crowfoot)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6E71AAE-0F5B-4CEB-8CF2-4F1A2BD42BF2}"/>
              </a:ext>
            </a:extLst>
          </p:cNvPr>
          <p:cNvSpPr txBox="1"/>
          <p:nvPr/>
        </p:nvSpPr>
        <p:spPr>
          <a:xfrm>
            <a:off x="672512" y="4709901"/>
            <a:ext cx="2046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Martina Navratilova</a:t>
            </a:r>
          </a:p>
          <a:p>
            <a:pPr algn="ctr"/>
            <a:r>
              <a:rPr lang="pt-BR" dirty="0">
                <a:solidFill>
                  <a:srgbClr val="00B050"/>
                </a:solidFill>
              </a:rPr>
              <a:t>(</a:t>
            </a:r>
            <a:r>
              <a:rPr lang="pt-BR" dirty="0" err="1">
                <a:solidFill>
                  <a:srgbClr val="00B050"/>
                </a:solidFill>
              </a:rPr>
              <a:t>Šubertová</a:t>
            </a:r>
            <a:r>
              <a:rPr lang="pt-BR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715907-3F95-4671-ACB4-B45C94A7F640}"/>
              </a:ext>
            </a:extLst>
          </p:cNvPr>
          <p:cNvSpPr txBox="1"/>
          <p:nvPr/>
        </p:nvSpPr>
        <p:spPr>
          <a:xfrm>
            <a:off x="2615713" y="4709901"/>
            <a:ext cx="2404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Mohandas </a:t>
            </a:r>
            <a:r>
              <a:rPr lang="pt-BR" dirty="0" err="1">
                <a:solidFill>
                  <a:schemeClr val="accent1"/>
                </a:solidFill>
              </a:rPr>
              <a:t>Karamchand</a:t>
            </a:r>
            <a:br>
              <a:rPr lang="pt-BR" dirty="0">
                <a:solidFill>
                  <a:schemeClr val="accent1"/>
                </a:solidFill>
              </a:rPr>
            </a:br>
            <a:r>
              <a:rPr lang="pt-BR" dirty="0">
                <a:solidFill>
                  <a:schemeClr val="accent1"/>
                </a:solidFill>
              </a:rPr>
              <a:t>Gandhi (Mahatma)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3CEA3A9-77BB-4849-A156-E9E8D3C146A7}"/>
              </a:ext>
            </a:extLst>
          </p:cNvPr>
          <p:cNvSpPr txBox="1"/>
          <p:nvPr/>
        </p:nvSpPr>
        <p:spPr>
          <a:xfrm>
            <a:off x="7472399" y="4571401"/>
            <a:ext cx="2292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Augusta Ada </a:t>
            </a:r>
            <a:br>
              <a:rPr lang="pt-B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King-Noel </a:t>
            </a:r>
            <a:br>
              <a:rPr lang="pt-B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Countess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Lovelace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E4D1137-BBE3-45B8-BA4E-38FA4A37EF7D}"/>
              </a:ext>
            </a:extLst>
          </p:cNvPr>
          <p:cNvSpPr txBox="1"/>
          <p:nvPr/>
        </p:nvSpPr>
        <p:spPr>
          <a:xfrm>
            <a:off x="10415803" y="4709901"/>
            <a:ext cx="1083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(Sir) Isaac</a:t>
            </a:r>
            <a:br>
              <a:rPr lang="pt-BR" dirty="0"/>
            </a:br>
            <a:r>
              <a:rPr lang="pt-BR" dirty="0"/>
              <a:t>Newton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1E97FDC-B773-4478-962A-60AF266EEEEC}"/>
              </a:ext>
            </a:extLst>
          </p:cNvPr>
          <p:cNvSpPr txBox="1"/>
          <p:nvPr/>
        </p:nvSpPr>
        <p:spPr>
          <a:xfrm>
            <a:off x="5177321" y="4709901"/>
            <a:ext cx="183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Tenzin Gyatso</a:t>
            </a:r>
            <a:br>
              <a:rPr lang="pt-BR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(14th Dalai Lama)</a:t>
            </a:r>
          </a:p>
        </p:txBody>
      </p:sp>
    </p:spTree>
    <p:extLst>
      <p:ext uri="{BB962C8B-B14F-4D97-AF65-F5344CB8AC3E}">
        <p14:creationId xmlns:p14="http://schemas.microsoft.com/office/powerpoint/2010/main" val="261729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F17AB-03B2-4692-9021-60ECD478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Dicas (“Off-</a:t>
            </a:r>
            <a:r>
              <a:rPr lang="pt-BR" dirty="0" err="1"/>
              <a:t>Topic</a:t>
            </a:r>
            <a:r>
              <a:rPr lang="pt-BR" dirty="0"/>
              <a:t>”)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6A7BC6-04A9-44C8-940D-60056971D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683240" cy="4667250"/>
          </a:xfrm>
        </p:spPr>
        <p:txBody>
          <a:bodyPr>
            <a:normAutofit/>
          </a:bodyPr>
          <a:lstStyle/>
          <a:p>
            <a:r>
              <a:rPr lang="pt-BR" dirty="0"/>
              <a:t>Gostam de Ler? </a:t>
            </a:r>
            <a:r>
              <a:rPr lang="pt-BR" i="1" dirty="0"/>
              <a:t>Nine </a:t>
            </a:r>
            <a:r>
              <a:rPr lang="pt-BR" i="1" dirty="0" err="1"/>
              <a:t>Tomorrows</a:t>
            </a:r>
            <a:r>
              <a:rPr lang="pt-BR" i="1" dirty="0"/>
              <a:t> </a:t>
            </a:r>
            <a:r>
              <a:rPr lang="pt-BR" dirty="0"/>
              <a:t>(Nove Amanhãs), de Asimov (1959)</a:t>
            </a:r>
          </a:p>
          <a:p>
            <a:pPr lvl="1"/>
            <a:r>
              <a:rPr lang="pt-BR" dirty="0"/>
              <a:t>Versão lida do conto </a:t>
            </a:r>
            <a:r>
              <a:rPr lang="pt-BR" dirty="0">
                <a:hlinkClick r:id="rId2"/>
              </a:rPr>
              <a:t>A Última Questão </a:t>
            </a:r>
            <a:r>
              <a:rPr lang="pt-BR" dirty="0"/>
              <a:t>no </a:t>
            </a:r>
            <a:r>
              <a:rPr lang="pt-BR" dirty="0" err="1"/>
              <a:t>YouTube</a:t>
            </a:r>
            <a:r>
              <a:rPr lang="pt-BR" dirty="0"/>
              <a:t> (legendado em português)</a:t>
            </a:r>
          </a:p>
          <a:p>
            <a:pPr lvl="1"/>
            <a:r>
              <a:rPr lang="pt-BR" dirty="0"/>
              <a:t>O conto </a:t>
            </a:r>
            <a:r>
              <a:rPr lang="pt-BR" i="1" dirty="0" err="1"/>
              <a:t>Profession</a:t>
            </a:r>
            <a:r>
              <a:rPr lang="pt-BR" dirty="0"/>
              <a:t> (Profissão) mudou meu modo adolescente de pensar!</a:t>
            </a:r>
          </a:p>
          <a:p>
            <a:r>
              <a:rPr lang="pt-BR" dirty="0"/>
              <a:t>Gostam de </a:t>
            </a:r>
            <a:r>
              <a:rPr lang="pt-BR" dirty="0" err="1"/>
              <a:t>Netflix</a:t>
            </a:r>
            <a:r>
              <a:rPr lang="pt-BR" dirty="0"/>
              <a:t>? </a:t>
            </a:r>
            <a:r>
              <a:rPr lang="pt-BR" dirty="0" err="1"/>
              <a:t>Merlí</a:t>
            </a:r>
            <a:r>
              <a:rPr lang="pt-BR" dirty="0"/>
              <a:t> (série Catalã), sobre um professor de Filosofia do Ensino Médio </a:t>
            </a:r>
            <a:r>
              <a:rPr lang="pt-BR" i="1" dirty="0"/>
              <a:t>diferente</a:t>
            </a:r>
          </a:p>
          <a:p>
            <a:r>
              <a:rPr lang="pt-BR" dirty="0"/>
              <a:t>Gostam de esportes? Façam!! Não gostam? Aprendam a gostar e façam! Tenho certeza que existe algum que você vai gostar!</a:t>
            </a:r>
          </a:p>
          <a:p>
            <a:pPr lvl="1"/>
            <a:r>
              <a:rPr lang="pt-BR" dirty="0"/>
              <a:t>Exercitar o corpo ajuda a exercitar a mente!</a:t>
            </a:r>
          </a:p>
          <a:p>
            <a:r>
              <a:rPr lang="pt-BR" dirty="0"/>
              <a:t>Assistir aula chega? Não no Terceiro Grau!!</a:t>
            </a:r>
          </a:p>
          <a:p>
            <a:pPr lvl="1"/>
            <a:r>
              <a:rPr lang="pt-BR" dirty="0"/>
              <a:t>Preparem-se antes da aula, estudem, estejam à frente! Ou fiquem para trás...</a:t>
            </a:r>
          </a:p>
        </p:txBody>
      </p:sp>
    </p:spTree>
    <p:extLst>
      <p:ext uri="{BB962C8B-B14F-4D97-AF65-F5344CB8AC3E}">
        <p14:creationId xmlns:p14="http://schemas.microsoft.com/office/powerpoint/2010/main" val="31532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63855-9E97-428E-AC53-BEC2DEC76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Dicas (“Off-</a:t>
            </a:r>
            <a:r>
              <a:rPr lang="pt-BR" dirty="0" err="1"/>
              <a:t>Topic</a:t>
            </a:r>
            <a:r>
              <a:rPr lang="pt-BR" dirty="0"/>
              <a:t>”)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75C2B9-9BE1-47F6-8A05-8DA0DF775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Nem tão </a:t>
            </a:r>
            <a:r>
              <a:rPr lang="pt-BR" i="1" dirty="0"/>
              <a:t>Off-</a:t>
            </a:r>
            <a:r>
              <a:rPr lang="pt-BR" i="1" dirty="0" err="1"/>
              <a:t>Topic</a:t>
            </a:r>
            <a:r>
              <a:rPr lang="pt-BR" dirty="0"/>
              <a:t> assim, capturado na homepage do Professor JB (Algo-I e </a:t>
            </a:r>
            <a:r>
              <a:rPr lang="pt-BR" dirty="0" err="1"/>
              <a:t>Lapro</a:t>
            </a:r>
            <a:r>
              <a:rPr lang="pt-BR" dirty="0"/>
              <a:t>-I)</a:t>
            </a:r>
          </a:p>
          <a:p>
            <a:pPr lvl="1"/>
            <a:r>
              <a:rPr lang="pt-BR" dirty="0"/>
              <a:t>Se você é meu aluno, </a:t>
            </a:r>
            <a:r>
              <a:rPr lang="pt-BR" dirty="0">
                <a:hlinkClick r:id="rId2"/>
              </a:rPr>
              <a:t>deveria ler isto.</a:t>
            </a:r>
            <a:r>
              <a:rPr lang="pt-BR" dirty="0"/>
              <a:t> E se você quer aprender qualquer coisa em 21 dias, deveria </a:t>
            </a:r>
            <a:r>
              <a:rPr lang="pt-BR" dirty="0">
                <a:hlinkClick r:id="rId3"/>
              </a:rPr>
              <a:t>ler este texto também</a:t>
            </a:r>
            <a:r>
              <a:rPr lang="pt-BR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1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BF7BA-A25F-4489-AE01-E2962934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8B462E-739C-4157-BD45-BABA67C3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2215"/>
          </a:xfrm>
        </p:spPr>
        <p:txBody>
          <a:bodyPr/>
          <a:lstStyle/>
          <a:p>
            <a:r>
              <a:rPr lang="pt-BR" dirty="0"/>
              <a:t>Filosofia do Curso de Engenharia de Computação</a:t>
            </a:r>
          </a:p>
          <a:p>
            <a:r>
              <a:rPr lang="pt-BR" dirty="0"/>
              <a:t>Professores e Turmas</a:t>
            </a:r>
          </a:p>
          <a:p>
            <a:r>
              <a:rPr lang="pt-BR" dirty="0"/>
              <a:t>Objetivos da Disciplina </a:t>
            </a:r>
            <a:r>
              <a:rPr lang="pt-BR" dirty="0" err="1"/>
              <a:t>Intro</a:t>
            </a:r>
            <a:r>
              <a:rPr lang="pt-BR" dirty="0"/>
              <a:t>-EC</a:t>
            </a:r>
          </a:p>
          <a:p>
            <a:r>
              <a:rPr lang="pt-BR" dirty="0"/>
              <a:t>Unidades</a:t>
            </a:r>
          </a:p>
          <a:p>
            <a:r>
              <a:rPr lang="pt-BR" dirty="0"/>
              <a:t>Avaliação</a:t>
            </a:r>
          </a:p>
          <a:p>
            <a:r>
              <a:rPr lang="pt-BR" dirty="0"/>
              <a:t>Bibliografia</a:t>
            </a:r>
          </a:p>
          <a:p>
            <a:r>
              <a:rPr lang="pt-BR" dirty="0"/>
              <a:t>Material de Apoio</a:t>
            </a:r>
          </a:p>
        </p:txBody>
      </p:sp>
    </p:spTree>
    <p:extLst>
      <p:ext uri="{BB962C8B-B14F-4D97-AF65-F5344CB8AC3E}">
        <p14:creationId xmlns:p14="http://schemas.microsoft.com/office/powerpoint/2010/main" val="253248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263F6-B4EE-4078-8B72-E4DCFB7B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Filosofia do Curso de Engenharia de Computação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F5E758-C745-4AED-B775-F6DD786ED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8980" cy="4667250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Qual é a  </a:t>
            </a:r>
            <a:r>
              <a:rPr lang="pt-BR" i="1" dirty="0"/>
              <a:t>Alma </a:t>
            </a:r>
            <a:r>
              <a:rPr lang="pt-BR" i="1" dirty="0" err="1"/>
              <a:t>Mater</a:t>
            </a:r>
            <a:r>
              <a:rPr lang="pt-BR" i="1" dirty="0"/>
              <a:t> </a:t>
            </a:r>
            <a:r>
              <a:rPr lang="pt-BR" dirty="0"/>
              <a:t>de vocês? Esperamos que seja a PUCRS!!!</a:t>
            </a:r>
          </a:p>
          <a:p>
            <a:r>
              <a:rPr lang="pt-BR" dirty="0"/>
              <a:t>Prática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muito cedo, como na Computação, diferente de outras Engenharias</a:t>
            </a:r>
          </a:p>
          <a:p>
            <a:pPr lvl="1"/>
            <a:r>
              <a:rPr lang="pt-BR" dirty="0"/>
              <a:t>Prática leva mais perto da perfeição!</a:t>
            </a:r>
          </a:p>
          <a:p>
            <a:r>
              <a:rPr lang="pt-BR" dirty="0"/>
              <a:t>Curso é exigente </a:t>
            </a:r>
            <a:r>
              <a:rPr lang="pt-BR" dirty="0">
                <a:sym typeface="Wingdings" panose="05000000000000000000" pitchFamily="2" charset="2"/>
              </a:rPr>
              <a:t> não deixem para descobrir no 3º Semestre!!</a:t>
            </a:r>
          </a:p>
          <a:p>
            <a:r>
              <a:rPr lang="pt-BR" dirty="0">
                <a:sym typeface="Wingdings" panose="05000000000000000000" pitchFamily="2" charset="2"/>
              </a:rPr>
              <a:t>Cada um de vocês pode concluir o curso, lembrem-se de T. A. Edison!</a:t>
            </a:r>
          </a:p>
          <a:p>
            <a:r>
              <a:rPr lang="pt-BR" dirty="0">
                <a:sym typeface="Wingdings" panose="05000000000000000000" pitchFamily="2" charset="2"/>
              </a:rPr>
              <a:t>A PUCRS tem mais e melhores laboratórios que a maioria das boas Universidades  (</a:t>
            </a:r>
            <a:r>
              <a:rPr lang="pt-BR" i="1" dirty="0" err="1">
                <a:sym typeface="Wingdings" panose="05000000000000000000" pitchFamily="2" charset="2"/>
              </a:rPr>
              <a:t>foreign</a:t>
            </a:r>
            <a:r>
              <a:rPr lang="pt-BR" i="1" dirty="0">
                <a:sym typeface="Wingdings" panose="05000000000000000000" pitchFamily="2" charset="2"/>
              </a:rPr>
              <a:t> </a:t>
            </a:r>
            <a:r>
              <a:rPr lang="pt-BR" i="1" dirty="0" err="1">
                <a:sym typeface="Wingdings" panose="05000000000000000000" pitchFamily="2" charset="2"/>
              </a:rPr>
              <a:t>institutions</a:t>
            </a:r>
            <a:r>
              <a:rPr lang="pt-BR" i="1" dirty="0">
                <a:sym typeface="Wingdings" panose="05000000000000000000" pitchFamily="2" charset="2"/>
              </a:rPr>
              <a:t> </a:t>
            </a:r>
            <a:r>
              <a:rPr lang="pt-BR" i="1" dirty="0" err="1">
                <a:sym typeface="Wingdings" panose="05000000000000000000" pitchFamily="2" charset="2"/>
              </a:rPr>
              <a:t>included</a:t>
            </a:r>
            <a:r>
              <a:rPr lang="pt-BR" dirty="0">
                <a:sym typeface="Wingdings" panose="05000000000000000000" pitchFamily="2" charset="2"/>
              </a:rPr>
              <a:t>!)  Usem eles!</a:t>
            </a:r>
          </a:p>
          <a:p>
            <a:r>
              <a:rPr lang="pt-BR" dirty="0">
                <a:sym typeface="Wingdings" panose="05000000000000000000" pitchFamily="2" charset="2"/>
              </a:rPr>
              <a:t>Formem laços aqui para a vida depois (</a:t>
            </a:r>
            <a:r>
              <a:rPr lang="pt-BR" i="1" dirty="0">
                <a:sym typeface="Wingdings" panose="05000000000000000000" pitchFamily="2" charset="2"/>
              </a:rPr>
              <a:t>Networking</a:t>
            </a:r>
            <a:r>
              <a:rPr lang="pt-BR" dirty="0">
                <a:sym typeface="Wingdings" panose="05000000000000000000" pitchFamily="2" charset="2"/>
              </a:rPr>
              <a:t>) </a:t>
            </a:r>
          </a:p>
          <a:p>
            <a:pPr lvl="1"/>
            <a:r>
              <a:rPr lang="pt-BR" dirty="0">
                <a:sym typeface="Wingdings" panose="05000000000000000000" pitchFamily="2" charset="2"/>
              </a:rPr>
              <a:t>Pouca (ou nenhuma) inovação pode surgir de uma única pessoa (Eng. Comp.)!</a:t>
            </a:r>
          </a:p>
          <a:p>
            <a:pPr lvl="1"/>
            <a:r>
              <a:rPr lang="pt-BR" dirty="0">
                <a:sym typeface="Wingdings" panose="05000000000000000000" pitchFamily="2" charset="2"/>
              </a:rPr>
              <a:t>Trabalho em grupo é </a:t>
            </a:r>
            <a:r>
              <a:rPr lang="pt-BR" b="1" dirty="0">
                <a:sym typeface="Wingdings" panose="05000000000000000000" pitchFamily="2" charset="2"/>
              </a:rPr>
              <a:t>em grupo</a:t>
            </a:r>
            <a:r>
              <a:rPr lang="pt-BR" dirty="0">
                <a:sym typeface="Wingdings" panose="05000000000000000000" pitchFamily="2" charset="2"/>
              </a:rPr>
              <a:t>!! </a:t>
            </a:r>
            <a:r>
              <a:rPr lang="pt-BR" i="1" dirty="0">
                <a:sym typeface="Wingdings" panose="05000000000000000000" pitchFamily="2" charset="2"/>
              </a:rPr>
              <a:t>Divide-</a:t>
            </a:r>
            <a:r>
              <a:rPr lang="pt-BR" i="1" dirty="0" err="1">
                <a:sym typeface="Wingdings" panose="05000000000000000000" pitchFamily="2" charset="2"/>
              </a:rPr>
              <a:t>to</a:t>
            </a:r>
            <a:r>
              <a:rPr lang="pt-BR" i="1" dirty="0">
                <a:sym typeface="Wingdings" panose="05000000000000000000" pitchFamily="2" charset="2"/>
              </a:rPr>
              <a:t>-</a:t>
            </a:r>
            <a:r>
              <a:rPr lang="pt-BR" i="1" dirty="0" err="1">
                <a:sym typeface="Wingdings" panose="05000000000000000000" pitchFamily="2" charset="2"/>
              </a:rPr>
              <a:t>conquer</a:t>
            </a:r>
            <a:r>
              <a:rPr lang="pt-BR" i="1" dirty="0">
                <a:sym typeface="Wingdings" panose="05000000000000000000" pitchFamily="2" charset="2"/>
              </a:rPr>
              <a:t> </a:t>
            </a:r>
            <a:r>
              <a:rPr lang="pt-BR" i="1" dirty="0" err="1">
                <a:sym typeface="Wingdings" panose="05000000000000000000" pitchFamily="2" charset="2"/>
              </a:rPr>
              <a:t>is</a:t>
            </a:r>
            <a:r>
              <a:rPr lang="pt-BR" i="1" dirty="0">
                <a:sym typeface="Wingdings" panose="05000000000000000000" pitchFamily="2" charset="2"/>
              </a:rPr>
              <a:t> ok,</a:t>
            </a:r>
            <a:r>
              <a:rPr lang="pt-BR" dirty="0">
                <a:sym typeface="Wingdings" panose="05000000000000000000" pitchFamily="2" charset="2"/>
              </a:rPr>
              <a:t> mas </a:t>
            </a:r>
            <a:r>
              <a:rPr lang="pt-BR" i="1" dirty="0">
                <a:sym typeface="Wingdings" panose="05000000000000000000" pitchFamily="2" charset="2"/>
              </a:rPr>
              <a:t>cooperar</a:t>
            </a:r>
            <a:r>
              <a:rPr lang="pt-BR" dirty="0">
                <a:sym typeface="Wingdings" panose="05000000000000000000" pitchFamily="2" charset="2"/>
              </a:rPr>
              <a:t> é </a:t>
            </a:r>
            <a:r>
              <a:rPr lang="pt-BR" dirty="0">
                <a:solidFill>
                  <a:srgbClr val="FF0000"/>
                </a:solidFill>
                <a:sym typeface="Wingdings" panose="05000000000000000000" pitchFamily="2" charset="2"/>
              </a:rPr>
              <a:t>fundamental</a:t>
            </a:r>
            <a:r>
              <a:rPr lang="pt-BR" dirty="0">
                <a:sym typeface="Wingdings" panose="05000000000000000000" pitchFamily="2" charset="2"/>
              </a:rPr>
              <a:t>!</a:t>
            </a:r>
          </a:p>
          <a:p>
            <a:r>
              <a:rPr lang="pt-BR" dirty="0">
                <a:sym typeface="Wingdings" panose="05000000000000000000" pitchFamily="2" charset="2"/>
              </a:rPr>
              <a:t>Inglês é importante para o curso? Demais para ser ignorado, garantam-se!!</a:t>
            </a:r>
          </a:p>
          <a:p>
            <a:r>
              <a:rPr lang="pt-BR" dirty="0"/>
              <a:t>Se vejo, 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esqueço</a:t>
            </a:r>
            <a:r>
              <a:rPr lang="pt-BR" dirty="0"/>
              <a:t>, se leio,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lembro</a:t>
            </a:r>
            <a:r>
              <a:rPr lang="pt-BR" dirty="0"/>
              <a:t>, se faço, </a:t>
            </a:r>
            <a:r>
              <a:rPr lang="pt-BR" dirty="0">
                <a:solidFill>
                  <a:srgbClr val="FF0000"/>
                </a:solidFill>
              </a:rPr>
              <a:t>aprendo</a:t>
            </a:r>
            <a:r>
              <a:rPr lang="pt-BR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41046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857CE-48B7-46B3-A6E2-76137D3C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Professor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669009-7BB4-4C01-A643-322293E02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90" y="1382751"/>
            <a:ext cx="10985810" cy="5352585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ym typeface="Wingdings" panose="05000000000000000000" pitchFamily="2" charset="2"/>
              </a:rPr>
              <a:t>Ney Laert Vilar Calazans  </a:t>
            </a:r>
            <a:r>
              <a:rPr lang="pt-BR" dirty="0">
                <a:sym typeface="Wingdings" panose="05000000000000000000" pitchFamily="2" charset="2"/>
                <a:hlinkClick r:id="rId2"/>
              </a:rPr>
              <a:t>Lattes CV</a:t>
            </a:r>
            <a:endParaRPr lang="pt-BR" dirty="0">
              <a:sym typeface="Wingdings" panose="05000000000000000000" pitchFamily="2" charset="2"/>
            </a:endParaRPr>
          </a:p>
          <a:p>
            <a:pPr lvl="1"/>
            <a:r>
              <a:rPr lang="pt-BR" dirty="0">
                <a:sym typeface="Wingdings" panose="05000000000000000000" pitchFamily="2" charset="2"/>
                <a:hlinkClick r:id="rId3"/>
              </a:rPr>
              <a:t>ney.calazans@pucrs.br</a:t>
            </a:r>
            <a:r>
              <a:rPr lang="pt-BR" dirty="0">
                <a:sym typeface="Wingdings" panose="05000000000000000000" pitchFamily="2" charset="2"/>
              </a:rPr>
              <a:t> (ainda a forma mais simples de me contactar...)</a:t>
            </a:r>
          </a:p>
          <a:p>
            <a:pPr lvl="1"/>
            <a:r>
              <a:rPr lang="pt-BR" dirty="0" err="1">
                <a:sym typeface="Wingdings" panose="05000000000000000000" pitchFamily="2" charset="2"/>
              </a:rPr>
              <a:t>But</a:t>
            </a:r>
            <a:r>
              <a:rPr lang="pt-BR" dirty="0">
                <a:sym typeface="Wingdings" panose="05000000000000000000" pitchFamily="2" charset="2"/>
              </a:rPr>
              <a:t>, </a:t>
            </a:r>
            <a:r>
              <a:rPr lang="pt-BR" dirty="0" err="1">
                <a:sym typeface="Wingdings" panose="05000000000000000000" pitchFamily="2" charset="2"/>
              </a:rPr>
              <a:t>who’s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 err="1">
                <a:sym typeface="Wingdings" panose="05000000000000000000" pitchFamily="2" charset="2"/>
              </a:rPr>
              <a:t>this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 err="1">
                <a:sym typeface="Wingdings" panose="05000000000000000000" pitchFamily="2" charset="2"/>
              </a:rPr>
              <a:t>guy</a:t>
            </a:r>
            <a:r>
              <a:rPr lang="pt-BR" dirty="0">
                <a:sym typeface="Wingdings" panose="05000000000000000000" pitchFamily="2" charset="2"/>
              </a:rPr>
              <a:t>?</a:t>
            </a:r>
          </a:p>
          <a:p>
            <a:pPr lvl="2"/>
            <a:r>
              <a:rPr lang="pt-BR" dirty="0">
                <a:sym typeface="Wingdings" panose="05000000000000000000" pitchFamily="2" charset="2"/>
              </a:rPr>
              <a:t>Nordestino (nascido em 1959 – </a:t>
            </a:r>
            <a:r>
              <a:rPr lang="pt-BR" dirty="0" err="1">
                <a:sym typeface="Wingdings" panose="05000000000000000000" pitchFamily="2" charset="2"/>
              </a:rPr>
              <a:t>Maceió-AL</a:t>
            </a:r>
            <a:r>
              <a:rPr lang="pt-BR" dirty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pt-BR" dirty="0">
                <a:sym typeface="Wingdings" panose="05000000000000000000" pitchFamily="2" charset="2"/>
              </a:rPr>
              <a:t>Engenheiro Elétrico (</a:t>
            </a:r>
            <a:r>
              <a:rPr lang="pt-BR" dirty="0" err="1">
                <a:sym typeface="Wingdings" panose="05000000000000000000" pitchFamily="2" charset="2"/>
              </a:rPr>
              <a:t>EEng</a:t>
            </a:r>
            <a:r>
              <a:rPr lang="pt-BR" dirty="0">
                <a:sym typeface="Wingdings" panose="05000000000000000000" pitchFamily="2" charset="2"/>
              </a:rPr>
              <a:t> – UFRGS – grau obtido em </a:t>
            </a:r>
            <a:r>
              <a:rPr lang="pt-BR" dirty="0" err="1">
                <a:sym typeface="Wingdings" panose="05000000000000000000" pitchFamily="2" charset="2"/>
              </a:rPr>
              <a:t>Fev</a:t>
            </a:r>
            <a:r>
              <a:rPr lang="pt-BR" dirty="0">
                <a:sym typeface="Wingdings" panose="05000000000000000000" pitchFamily="2" charset="2"/>
              </a:rPr>
              <a:t> 1985)</a:t>
            </a:r>
          </a:p>
          <a:p>
            <a:pPr lvl="2"/>
            <a:r>
              <a:rPr lang="pt-BR" dirty="0">
                <a:sym typeface="Wingdings" panose="05000000000000000000" pitchFamily="2" charset="2"/>
              </a:rPr>
              <a:t>Mestre em CC (Mestre/</a:t>
            </a:r>
            <a:r>
              <a:rPr lang="pt-BR" dirty="0" err="1">
                <a:sym typeface="Wingdings" panose="05000000000000000000" pitchFamily="2" charset="2"/>
              </a:rPr>
              <a:t>MSc</a:t>
            </a:r>
            <a:r>
              <a:rPr lang="pt-BR" dirty="0">
                <a:sym typeface="Wingdings" panose="05000000000000000000" pitchFamily="2" charset="2"/>
              </a:rPr>
              <a:t> pelo PPGC – UFRGS – título obtido em Out 1988)</a:t>
            </a:r>
          </a:p>
          <a:p>
            <a:pPr lvl="2"/>
            <a:r>
              <a:rPr lang="pt-BR" dirty="0">
                <a:sym typeface="Wingdings" panose="05000000000000000000" pitchFamily="2" charset="2"/>
              </a:rPr>
              <a:t>Doutor em </a:t>
            </a:r>
            <a:r>
              <a:rPr lang="pt-BR" dirty="0" err="1">
                <a:sym typeface="Wingdings" panose="05000000000000000000" pitchFamily="2" charset="2"/>
              </a:rPr>
              <a:t>Sciences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 err="1">
                <a:sym typeface="Wingdings" panose="05000000000000000000" pitchFamily="2" charset="2"/>
              </a:rPr>
              <a:t>Appliquées</a:t>
            </a:r>
            <a:r>
              <a:rPr lang="pt-BR" dirty="0">
                <a:sym typeface="Wingdings" panose="05000000000000000000" pitchFamily="2" charset="2"/>
              </a:rPr>
              <a:t> (DSA/PhD pela FSA – UCL[Bélgica] – título obtido em Out 1993)</a:t>
            </a:r>
          </a:p>
          <a:p>
            <a:pPr lvl="2"/>
            <a:r>
              <a:rPr lang="pt-BR" dirty="0">
                <a:sym typeface="Wingdings" panose="05000000000000000000" pitchFamily="2" charset="2"/>
              </a:rPr>
              <a:t>Estágio de Pós-doutorado Sênior (Ming-</a:t>
            </a:r>
            <a:r>
              <a:rPr lang="pt-BR" dirty="0" err="1">
                <a:sym typeface="Wingdings" panose="05000000000000000000" pitchFamily="2" charset="2"/>
              </a:rPr>
              <a:t>Hsie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dirty="0" err="1">
                <a:sym typeface="Wingdings" panose="05000000000000000000" pitchFamily="2" charset="2"/>
              </a:rPr>
              <a:t>Dept</a:t>
            </a:r>
            <a:r>
              <a:rPr lang="pt-BR" dirty="0">
                <a:sym typeface="Wingdings" panose="05000000000000000000" pitchFamily="2" charset="2"/>
              </a:rPr>
              <a:t>. – USC[LA, CA,USA] – 2014-2015)</a:t>
            </a:r>
          </a:p>
          <a:p>
            <a:pPr lvl="2"/>
            <a:r>
              <a:rPr lang="pt-BR" dirty="0">
                <a:sym typeface="Wingdings" panose="05000000000000000000" pitchFamily="2" charset="2"/>
              </a:rPr>
              <a:t>Professor Titular da PUCRS (entrei aqui em </a:t>
            </a:r>
            <a:r>
              <a:rPr lang="pt-BR" dirty="0" err="1">
                <a:sym typeface="Wingdings" panose="05000000000000000000" pitchFamily="2" charset="2"/>
              </a:rPr>
              <a:t>Ago</a:t>
            </a:r>
            <a:r>
              <a:rPr lang="pt-BR" dirty="0">
                <a:sym typeface="Wingdings" panose="05000000000000000000" pitchFamily="2" charset="2"/>
              </a:rPr>
              <a:t> 1986...)</a:t>
            </a:r>
          </a:p>
          <a:p>
            <a:pPr lvl="3"/>
            <a:r>
              <a:rPr lang="pt-BR" dirty="0">
                <a:sym typeface="Wingdings" panose="05000000000000000000" pitchFamily="2" charset="2"/>
              </a:rPr>
              <a:t>Pesquisador do Programa de Pós-Graduação em Ciência da Computação (PPGCC)  desde sua criação em 1994 (atualmente Bolsista de Pesquisa, Categoria I-C, do CNPq)</a:t>
            </a:r>
          </a:p>
          <a:p>
            <a:pPr lvl="3"/>
            <a:r>
              <a:rPr lang="pt-BR" dirty="0">
                <a:sym typeface="Wingdings" panose="05000000000000000000" pitchFamily="2" charset="2"/>
              </a:rPr>
              <a:t>Já publicou ~250 trabalhos científicos em periódicos, conferências </a:t>
            </a:r>
            <a:r>
              <a:rPr lang="pt-BR" dirty="0" err="1">
                <a:sym typeface="Wingdings" panose="05000000000000000000" pitchFamily="2" charset="2"/>
              </a:rPr>
              <a:t>etc</a:t>
            </a:r>
            <a:r>
              <a:rPr lang="pt-BR" dirty="0">
                <a:sym typeface="Wingdings" panose="05000000000000000000" pitchFamily="2" charset="2"/>
              </a:rPr>
              <a:t>, a grande maioria internacionais</a:t>
            </a:r>
          </a:p>
          <a:p>
            <a:pPr lvl="3"/>
            <a:r>
              <a:rPr lang="pt-BR" dirty="0">
                <a:sym typeface="Wingdings" panose="05000000000000000000" pitchFamily="2" charset="2"/>
              </a:rPr>
              <a:t>Professor de diversas disciplinas de hardware em diversos cursos de graduação/PG (</a:t>
            </a:r>
            <a:r>
              <a:rPr lang="pt-BR" dirty="0" err="1">
                <a:sym typeface="Wingdings" panose="05000000000000000000" pitchFamily="2" charset="2"/>
              </a:rPr>
              <a:t>MSc</a:t>
            </a:r>
            <a:r>
              <a:rPr lang="pt-BR" dirty="0">
                <a:sym typeface="Wingdings" panose="05000000000000000000" pitchFamily="2" charset="2"/>
              </a:rPr>
              <a:t>/PhD)</a:t>
            </a:r>
          </a:p>
          <a:p>
            <a:pPr lvl="2"/>
            <a:r>
              <a:rPr lang="pt-BR" dirty="0">
                <a:sym typeface="Wingdings" panose="05000000000000000000" pitchFamily="2" charset="2"/>
              </a:rPr>
              <a:t>Criador e coordenador do Grupo de Apoio ao Projeto de Hardware (GAPH)</a:t>
            </a:r>
          </a:p>
          <a:p>
            <a:pPr lvl="3"/>
            <a:r>
              <a:rPr lang="pt-BR" dirty="0">
                <a:sym typeface="Wingdings" panose="05000000000000000000" pitchFamily="2" charset="2"/>
              </a:rPr>
              <a:t>GAPH  criado em 1994, vinculado ao PPGCC da Escola Politécnica; LSA  desde 2021</a:t>
            </a:r>
          </a:p>
          <a:p>
            <a:pPr lvl="3"/>
            <a:r>
              <a:rPr lang="pt-BR" dirty="0">
                <a:sym typeface="Wingdings" panose="05000000000000000000" pitchFamily="2" charset="2"/>
              </a:rPr>
              <a:t>Pesquisa em projeto de hardware e microeletrônica; pesquisa em sistemas robóticos autônomos</a:t>
            </a:r>
          </a:p>
          <a:p>
            <a:pPr lvl="2"/>
            <a:r>
              <a:rPr lang="pt-BR" dirty="0">
                <a:sym typeface="Wingdings" panose="05000000000000000000" pitchFamily="2" charset="2"/>
              </a:rPr>
              <a:t>Lazer  correr (de 10 a 42Km), nadar (1 a 3Km), </a:t>
            </a:r>
            <a:r>
              <a:rPr lang="pt-BR" i="1" dirty="0">
                <a:sym typeface="Wingdings" panose="05000000000000000000" pitchFamily="2" charset="2"/>
              </a:rPr>
              <a:t>trekking</a:t>
            </a:r>
            <a:r>
              <a:rPr lang="pt-BR" dirty="0">
                <a:sym typeface="Wingdings" panose="05000000000000000000" pitchFamily="2" charset="2"/>
              </a:rPr>
              <a:t> na Natureza, basquete, vôlei, viajar pelo Brasil e pelo mundo, mergulho autônomo, </a:t>
            </a:r>
            <a:r>
              <a:rPr lang="pt-BR" i="1" dirty="0">
                <a:sym typeface="Wingdings" panose="05000000000000000000" pitchFamily="2" charset="2"/>
              </a:rPr>
              <a:t>rafting</a:t>
            </a:r>
            <a:r>
              <a:rPr lang="pt-BR" dirty="0">
                <a:sym typeface="Wingdings" panose="05000000000000000000" pitchFamily="2" charset="2"/>
              </a:rPr>
              <a:t>, família, </a:t>
            </a:r>
            <a:r>
              <a:rPr lang="pt-BR" i="1" dirty="0">
                <a:sym typeface="Wingdings" panose="05000000000000000000" pitchFamily="2" charset="2"/>
              </a:rPr>
              <a:t>squash</a:t>
            </a:r>
            <a:r>
              <a:rPr lang="pt-BR" dirty="0">
                <a:sym typeface="Wingdings" panose="05000000000000000000" pitchFamily="2" charset="2"/>
              </a:rPr>
              <a:t>, coisas novas, etc.</a:t>
            </a:r>
          </a:p>
        </p:txBody>
      </p:sp>
    </p:spTree>
    <p:extLst>
      <p:ext uri="{BB962C8B-B14F-4D97-AF65-F5344CB8AC3E}">
        <p14:creationId xmlns:p14="http://schemas.microsoft.com/office/powerpoint/2010/main" val="4176126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7012</TotalTime>
  <Words>2119</Words>
  <Application>Microsoft Office PowerPoint</Application>
  <PresentationFormat>Widescreen</PresentationFormat>
  <Paragraphs>235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Wingdings</vt:lpstr>
      <vt:lpstr>Tema do Office</vt:lpstr>
      <vt:lpstr> Introdução à  Engenharia de Computação</vt:lpstr>
      <vt:lpstr>Um Pouco sobre Inspiração</vt:lpstr>
      <vt:lpstr>Apresentação do PowerPoint</vt:lpstr>
      <vt:lpstr>Apresentação do PowerPoint</vt:lpstr>
      <vt:lpstr>Algumas Dicas (“Off-Topic”)</vt:lpstr>
      <vt:lpstr>Algumas Dicas (“Off-Topic”)</vt:lpstr>
      <vt:lpstr>Sumário</vt:lpstr>
      <vt:lpstr>Filosofia do Curso de Engenharia de Computação</vt:lpstr>
      <vt:lpstr>Professor</vt:lpstr>
      <vt:lpstr>Sumário</vt:lpstr>
      <vt:lpstr>Objetivos da Disciplina Intro-EC (“Oficiais”)</vt:lpstr>
      <vt:lpstr>Objetivos da Disciplina Intro-EC (Outros??)</vt:lpstr>
      <vt:lpstr>Currículo do Curso (Anterior, 4450)</vt:lpstr>
      <vt:lpstr>Currículo do Curso (Atual, 98AK, V60)</vt:lpstr>
      <vt:lpstr>Unidades</vt:lpstr>
      <vt:lpstr>Sumário</vt:lpstr>
      <vt:lpstr>Avaliação</vt:lpstr>
      <vt:lpstr>Avaliação</vt:lpstr>
      <vt:lpstr>Bibliografia Oficial</vt:lpstr>
      <vt:lpstr>Sumário</vt:lpstr>
      <vt:lpstr>Material de Apoio (Adicional)</vt:lpstr>
      <vt:lpstr>Material de Apoio (Adicional)</vt:lpstr>
      <vt:lpstr>Material de Apoio (Adicional)</vt:lpstr>
      <vt:lpstr>Epílogo (Last but not least!)– TECNOPUC</vt:lpstr>
      <vt:lpstr>Apresentação do PowerPoint</vt:lpstr>
      <vt:lpstr>Apresentação do PowerPoint</vt:lpstr>
      <vt:lpstr>TECNOPUC - Para Onde Vamos?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Ney Calazans</dc:creator>
  <cp:lastModifiedBy>Ney Calazans</cp:lastModifiedBy>
  <cp:revision>79</cp:revision>
  <dcterms:created xsi:type="dcterms:W3CDTF">2018-01-17T18:35:14Z</dcterms:created>
  <dcterms:modified xsi:type="dcterms:W3CDTF">2022-08-09T11:21:00Z</dcterms:modified>
</cp:coreProperties>
</file>