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5"/>
  </p:notesMasterIdLst>
  <p:sldIdLst>
    <p:sldId id="256" r:id="rId2"/>
    <p:sldId id="463" r:id="rId3"/>
    <p:sldId id="281" r:id="rId4"/>
    <p:sldId id="425" r:id="rId5"/>
    <p:sldId id="260" r:id="rId6"/>
    <p:sldId id="282" r:id="rId7"/>
    <p:sldId id="405" r:id="rId8"/>
    <p:sldId id="382" r:id="rId9"/>
    <p:sldId id="406" r:id="rId10"/>
    <p:sldId id="383" r:id="rId11"/>
    <p:sldId id="384" r:id="rId12"/>
    <p:sldId id="464" r:id="rId13"/>
    <p:sldId id="465" r:id="rId14"/>
    <p:sldId id="412" r:id="rId15"/>
    <p:sldId id="413" r:id="rId16"/>
    <p:sldId id="415" r:id="rId17"/>
    <p:sldId id="416" r:id="rId18"/>
    <p:sldId id="417" r:id="rId19"/>
    <p:sldId id="419" r:id="rId20"/>
    <p:sldId id="466" r:id="rId21"/>
    <p:sldId id="283" r:id="rId22"/>
    <p:sldId id="426" r:id="rId23"/>
    <p:sldId id="427" r:id="rId24"/>
    <p:sldId id="261" r:id="rId25"/>
    <p:sldId id="428" r:id="rId26"/>
    <p:sldId id="455" r:id="rId27"/>
    <p:sldId id="453" r:id="rId28"/>
    <p:sldId id="454" r:id="rId29"/>
    <p:sldId id="430" r:id="rId30"/>
    <p:sldId id="429" r:id="rId31"/>
    <p:sldId id="431" r:id="rId32"/>
    <p:sldId id="462" r:id="rId33"/>
    <p:sldId id="432" r:id="rId34"/>
    <p:sldId id="433" r:id="rId35"/>
    <p:sldId id="434" r:id="rId36"/>
    <p:sldId id="438" r:id="rId37"/>
    <p:sldId id="439" r:id="rId38"/>
    <p:sldId id="440" r:id="rId39"/>
    <p:sldId id="441" r:id="rId40"/>
    <p:sldId id="442" r:id="rId41"/>
    <p:sldId id="467" r:id="rId42"/>
    <p:sldId id="468" r:id="rId43"/>
    <p:sldId id="469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452" r:id="rId5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FF9933"/>
    <a:srgbClr val="0033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8" autoAdjust="0"/>
    <p:restoredTop sz="94660" autoAdjust="0"/>
  </p:normalViewPr>
  <p:slideViewPr>
    <p:cSldViewPr>
      <p:cViewPr varScale="1">
        <p:scale>
          <a:sx n="159" d="100"/>
          <a:sy n="159" d="100"/>
        </p:scale>
        <p:origin x="1916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792" y="-7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B7D1DAAB-F9A6-2D85-1829-D290A10A72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DF7FD782-2C9E-3BD0-B46D-77C7AFE108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4F63DBE-12AF-C171-6B19-EA52DDA28D2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7" name="Rectangle 5">
            <a:extLst>
              <a:ext uri="{FF2B5EF4-FFF2-40B4-BE49-F238E27FC236}">
                <a16:creationId xmlns:a16="http://schemas.microsoft.com/office/drawing/2014/main" id="{577D994F-9294-DE14-162C-06EE13F10A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id="{F66FA615-F9A7-2D60-C86E-7F8CAA9D41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9" name="Rectangle 7">
            <a:extLst>
              <a:ext uri="{FF2B5EF4-FFF2-40B4-BE49-F238E27FC236}">
                <a16:creationId xmlns:a16="http://schemas.microsoft.com/office/drawing/2014/main" id="{671BC79D-E21E-CB64-E891-862D2318D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2C50BE98-933F-4E15-8235-351221C7245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0DD827E-3D2D-11BB-D944-BF3E33ED0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7A6B70-49D0-463A-A67B-6857A7A48CAF}" type="slidenum">
              <a:rPr lang="en-US" altLang="pt-BR" smtClean="0"/>
              <a:pPr/>
              <a:t>1</a:t>
            </a:fld>
            <a:endParaRPr lang="en-US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621A04-9A5F-3856-3ED9-8FD5E08D3D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F9B8882-7E9A-9606-ADA3-A6A485A23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E507854-5202-51BB-5DAA-7B3004776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607A1B-788E-4F34-9459-36295B0A53EA}" type="slidenum">
              <a:rPr lang="en-US" altLang="pt-BR" smtClean="0"/>
              <a:pPr/>
              <a:t>10</a:t>
            </a:fld>
            <a:endParaRPr lang="en-US" altLang="pt-B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76D83C6-D036-62E9-147C-A897020B58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DCA112E-1CDD-71F5-0B20-57749F476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3509173-5437-D483-2CDF-0A348795B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D32F14-ABD9-4936-A51E-AAC944877BBF}" type="slidenum">
              <a:rPr lang="en-US" altLang="pt-BR" smtClean="0"/>
              <a:pPr/>
              <a:t>11</a:t>
            </a:fld>
            <a:endParaRPr lang="en-US" altLang="pt-B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EF796C6-5F00-301E-EA01-FAF4972764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2C522B1-72A7-B311-7114-D29264953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74CB7C1-9BC8-62E7-36F3-396F47261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60CD97-924D-4CCD-86AC-917D1C07D051}" type="slidenum">
              <a:rPr lang="en-US" altLang="pt-BR" smtClean="0"/>
              <a:pPr/>
              <a:t>14</a:t>
            </a:fld>
            <a:endParaRPr lang="en-US" altLang="pt-B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3B4BEAC-C2D1-770A-86C4-9680FAC552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4F98D65-8A29-00AC-994B-110E5FC30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86C080E-8A01-F666-9685-B80C1A824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AF8C19-6264-4AC1-A4A4-0CAEEDE38735}" type="slidenum">
              <a:rPr lang="en-US" altLang="pt-BR" smtClean="0"/>
              <a:pPr/>
              <a:t>15</a:t>
            </a:fld>
            <a:endParaRPr lang="en-US" altLang="pt-B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E8C638F-EC3B-D446-F9FF-A7E02DB867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0D043F2-322E-6B44-B0F5-0067143A0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7DB6A91-F1D8-CC86-4A24-7CD490C23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E6620E-95D1-4D7A-ADF2-38EC88A01B60}" type="slidenum">
              <a:rPr lang="en-US" altLang="pt-BR" smtClean="0"/>
              <a:pPr/>
              <a:t>16</a:t>
            </a:fld>
            <a:endParaRPr lang="en-US" altLang="pt-B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FE56B65-F6C7-C438-99AC-EC90F2504B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F130F05-2703-9D89-5E18-28924B3FF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082FFC0-EEF5-B4DF-66F1-8569C8BC2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5F75BA-7882-406A-B33F-2813FC4BD2FA}" type="slidenum">
              <a:rPr lang="en-US" altLang="pt-BR" smtClean="0"/>
              <a:pPr/>
              <a:t>17</a:t>
            </a:fld>
            <a:endParaRPr lang="en-US" altLang="pt-B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AD64642-1705-7C53-8EA5-BD8FB52750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9B5B4E9-E604-B23B-3105-D2FE320D1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59E465C-6833-CFBB-395B-B7380839D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646064-07BB-4C5A-8720-7C87B98687F0}" type="slidenum">
              <a:rPr lang="en-US" altLang="pt-BR" smtClean="0"/>
              <a:pPr/>
              <a:t>18</a:t>
            </a:fld>
            <a:endParaRPr lang="en-US" altLang="pt-B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2766135-7F6C-466D-93C2-EA483DDF51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57631EF-50FA-E2A6-5B2C-B7DAF5703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88DF327-0B2B-6869-9B08-CAB1C3E12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E87FDE-1C52-49BF-9799-81A7B39D00C7}" type="slidenum">
              <a:rPr lang="en-US" altLang="pt-BR" smtClean="0"/>
              <a:pPr/>
              <a:t>19</a:t>
            </a:fld>
            <a:endParaRPr lang="en-US" altLang="pt-B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F5B74C2-538C-2EBE-6B45-E21ED26A74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E0AECA1-75DF-1DE5-49B0-42C51DBF0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0EFEC96-1CBA-A48F-FF1D-41F540930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ED700-1F79-4A46-8F08-21256BF0603F}" type="slidenum">
              <a:rPr lang="en-US" altLang="pt-BR" smtClean="0"/>
              <a:pPr/>
              <a:t>20</a:t>
            </a:fld>
            <a:endParaRPr lang="en-US" altLang="pt-B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1F99A27-8936-0E4E-3E4F-BB8BBD0662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4F53898-D72F-859E-6B90-716D66A86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D4556B7-0B71-C22F-DA82-94ECD63CB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FE55DC-8216-4616-B2FE-C545B2BF970F}" type="slidenum">
              <a:rPr lang="en-US" altLang="pt-BR" smtClean="0"/>
              <a:pPr/>
              <a:t>21</a:t>
            </a:fld>
            <a:endParaRPr lang="en-US" altLang="pt-B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7D1507D-9912-7BE3-8F28-7B878C81BE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2185015-F4DF-2B01-0DE6-8DA7DEE1F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9FE7CAB-F62B-AE17-F3B5-0D3B9DC471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02F8772-A21D-DA16-3F74-26570809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BDC1830-437E-76A5-4C17-9D61A08FA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E9478-A55C-493E-A37A-CFE97322F341}" type="slidenum">
              <a:rPr lang="en-US" altLang="pt-BR" smtClean="0"/>
              <a:pPr/>
              <a:t>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014559AB-AE1D-231B-BB97-7D3DB37DE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0511B29D-95DF-7ADE-5337-3554F2837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B58945C-61A2-BC46-B8A4-B1E93F17B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753D18-EA1C-4970-AAF5-06585955BDC4}" type="slidenum">
              <a:rPr lang="en-US" altLang="pt-BR" smtClean="0"/>
              <a:pPr/>
              <a:t>22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B1F31961-44E1-183D-A883-319CB3DED2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1BA127B-23C0-F925-C0D3-DBB6F81BA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73C3A31-20F6-8894-5BF0-363711D09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B4D81C-7803-4CF9-9FAB-E7EDDCFD9144}" type="slidenum">
              <a:rPr lang="en-US" altLang="pt-BR" smtClean="0"/>
              <a:pPr/>
              <a:t>23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5D92583-42C8-1576-9B6F-A5AA6964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1016C-9B60-4C21-9A6C-04EF1E3C9A60}" type="slidenum">
              <a:rPr lang="en-US" altLang="pt-BR" smtClean="0"/>
              <a:pPr/>
              <a:t>24</a:t>
            </a:fld>
            <a:endParaRPr lang="en-US" altLang="pt-B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020C08A-3CF5-683E-13B8-D748A90AA3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2241A41-295F-7D2A-CDD9-8EF4E903F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7456A0F-B591-9116-795A-B45750FFA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B2BC0-06ED-43ED-8565-704AF71E9703}" type="slidenum">
              <a:rPr lang="en-US" altLang="pt-BR" smtClean="0"/>
              <a:pPr/>
              <a:t>25</a:t>
            </a:fld>
            <a:endParaRPr lang="en-US" altLang="pt-B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5038515-33C6-DE57-A312-1A354019B1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DAFE5D9-EC5A-542B-7367-F64815084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1F69F13-FB29-1724-9848-F33353966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F0337-1E80-4EB9-B906-66388BC6FD03}" type="slidenum">
              <a:rPr lang="en-US" altLang="pt-BR" smtClean="0"/>
              <a:pPr/>
              <a:t>26</a:t>
            </a:fld>
            <a:endParaRPr lang="en-US" altLang="pt-B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614672D-8205-6E7C-E88A-DCE5705622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AD03ACE-A3BC-3290-2125-BF3FA1C85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42EC520-5C96-259F-5D48-B71D21B92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DDB186-2217-465A-8266-FB5615363E67}" type="slidenum">
              <a:rPr lang="en-US" altLang="pt-BR" smtClean="0"/>
              <a:pPr/>
              <a:t>27</a:t>
            </a:fld>
            <a:endParaRPr lang="en-US" altLang="pt-BR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27F9956-4BF2-9A23-90B4-6450BF823C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5B36163-BDFA-6AAB-8AE1-5151DA3CF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6F144C6-C724-F153-F3C0-F7F13B24B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E2FBEF-A460-4362-B8F8-0C06C01C65CF}" type="slidenum">
              <a:rPr lang="en-US" altLang="pt-BR" smtClean="0"/>
              <a:pPr/>
              <a:t>28</a:t>
            </a:fld>
            <a:endParaRPr lang="en-US" altLang="pt-BR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7DE2D05-422C-B116-9DB2-5A1EC08C3D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7D70D3A-21A5-CFAE-8ACE-2443E971B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640018B-C431-FB45-860F-D198D4264A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3FCB92-7E5A-400E-9024-A88FAA2D331D}" type="slidenum">
              <a:rPr lang="en-US" altLang="pt-BR" smtClean="0"/>
              <a:pPr/>
              <a:t>29</a:t>
            </a:fld>
            <a:endParaRPr lang="en-US" altLang="pt-B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E0EAA13-37F6-32D0-FDA1-A62B6D15B0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2CE11B3-D902-88D9-F2BB-4BBCFCE01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E305E0D-45D6-AC3A-7AC5-BFCE2E339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22AFA1-60A5-4452-914D-4F4EB9CB1081}" type="slidenum">
              <a:rPr lang="en-US" altLang="pt-BR" smtClean="0"/>
              <a:pPr/>
              <a:t>30</a:t>
            </a:fld>
            <a:endParaRPr lang="en-US" altLang="pt-B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4DE465-66F5-D921-0945-C373ACF782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72C2EA0-74D7-0859-C558-7EF2EAFB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43DBA682-9F18-474A-893A-81491F7A0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500A8146-3542-AAF9-7A58-5CFDF43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FBFFBB60-E434-BE9D-0F9C-66140CC4F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B7F543-1348-45B8-8CBD-0A069C52B388}" type="slidenum">
              <a:rPr lang="en-US" altLang="pt-BR" smtClean="0"/>
              <a:pPr/>
              <a:t>31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F317A1B-EEA5-4D25-FFAF-707C6392D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423541-1CA0-4DDE-B9F2-85327EA8970C}" type="slidenum">
              <a:rPr lang="en-US" altLang="pt-BR" smtClean="0"/>
              <a:pPr/>
              <a:t>3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D9A89DE-7FA7-8076-54F9-0C1ADA0AB6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90B02CC-4774-0FBF-B51D-72511D9ED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8F5A79A-320D-5566-E424-2E5A828A0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EB79DE-16FC-40A7-A7D4-BE5F2C215AA6}" type="slidenum">
              <a:rPr lang="en-US" altLang="pt-BR" smtClean="0"/>
              <a:pPr/>
              <a:t>32</a:t>
            </a:fld>
            <a:endParaRPr lang="en-US" altLang="pt-BR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80BDE68-3DE3-7F0B-4560-2C572F7AA1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4F3611F-9751-735C-325F-D9EBA7C74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813F572-1B4D-1ACB-2917-0FF617E81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F6A17-3950-4492-BD95-6EA09FE4B739}" type="slidenum">
              <a:rPr lang="en-US" altLang="pt-BR" smtClean="0"/>
              <a:pPr/>
              <a:t>33</a:t>
            </a:fld>
            <a:endParaRPr lang="en-US" altLang="pt-BR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CD32E7E-A306-5448-DC44-B8C4CA1E6C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0EE4670-A7AF-16D2-F2A1-BEEB4543D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AC57528-F9E6-81FA-05F6-5DFDBDFC8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E6627-2F66-43F4-B869-36536F6E316C}" type="slidenum">
              <a:rPr lang="en-US" altLang="pt-BR" smtClean="0"/>
              <a:pPr/>
              <a:t>34</a:t>
            </a:fld>
            <a:endParaRPr lang="en-US" altLang="pt-B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3B2F4DC-7108-90F5-7F68-4BDAA036BD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5A4F70E-C916-C5C4-6175-A4654DFCE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0C897C5-7B70-FC15-15C5-73259B640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743E4-6E03-498B-9284-2D662908F775}" type="slidenum">
              <a:rPr lang="en-US" altLang="pt-BR" smtClean="0"/>
              <a:pPr/>
              <a:t>35</a:t>
            </a:fld>
            <a:endParaRPr lang="en-US" altLang="pt-B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F1EA917-E449-4C12-7CF6-297A402A69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D910547-2B82-3751-63CD-5B7EE028F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5720F88-03D7-2AB1-FB75-831562D3F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7E016A-D0FB-4C2B-A5E4-B2293F44D7C9}" type="slidenum">
              <a:rPr lang="en-US" altLang="pt-BR" smtClean="0"/>
              <a:pPr/>
              <a:t>36</a:t>
            </a:fld>
            <a:endParaRPr lang="en-US" altLang="pt-BR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1EEB0B6-BE13-4DAF-400C-74DA9675F7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159C830-C080-4C70-740A-76913CC69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61FA24-11E9-3FF5-D797-F0A3295F2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893C66-CB49-409E-84D4-7E66E0EBDE0B}" type="slidenum">
              <a:rPr lang="en-US" altLang="pt-BR" smtClean="0"/>
              <a:pPr/>
              <a:t>37</a:t>
            </a:fld>
            <a:endParaRPr lang="en-US" altLang="pt-BR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F0FBEF8-0EE2-36CE-FED3-AF29F91FA1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447B83D-6D32-73BF-1FAB-BDCD7E6E8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F9A6DEF8-4DD8-4CB3-92DD-2B2F13999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398C75-713E-4B06-8518-C4287BFF2255}" type="slidenum">
              <a:rPr lang="en-US" altLang="pt-BR" smtClean="0"/>
              <a:pPr/>
              <a:t>38</a:t>
            </a:fld>
            <a:endParaRPr lang="en-US" altLang="pt-BR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C77AB9A7-4DA9-0531-C1D2-AE0694B470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7E42E82-484D-1E5C-B629-788268749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D2B4FCD-B3D4-C7EB-6C01-B25977AD2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A27BC-F464-479F-A7F8-E693D50DB95A}" type="slidenum">
              <a:rPr lang="en-US" altLang="pt-BR" smtClean="0"/>
              <a:pPr/>
              <a:t>39</a:t>
            </a:fld>
            <a:endParaRPr lang="en-US" altLang="pt-BR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FC72031-7A68-F392-463D-0DBC12D880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EE7571C0-5E8B-B56A-0284-EE59C817D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C0F075FA-714C-F9C5-2BDC-DE3AE84F0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EB7243-557C-4EA7-BF2F-5F113DAB2946}" type="slidenum">
              <a:rPr lang="en-US" altLang="pt-BR" smtClean="0"/>
              <a:pPr/>
              <a:t>40</a:t>
            </a:fld>
            <a:endParaRPr lang="en-US" altLang="pt-BR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5D89482C-2061-C017-607D-16A29B647F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335D46A-7282-0652-3A09-4DABB9B4C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79940AE9-8822-2C92-7F8B-46AF9130A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B96CF3-E48B-499E-B49B-678F9D0973D6}" type="slidenum">
              <a:rPr lang="en-US" altLang="pt-BR" smtClean="0"/>
              <a:pPr/>
              <a:t>41</a:t>
            </a:fld>
            <a:endParaRPr lang="en-US" altLang="pt-BR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5B71EF9-0E75-448D-16D0-3078CE2BEE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2EBDD907-9E02-A275-CE90-356808B63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E6AE04B-5ABB-DA2D-B03E-E4E5A5065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EAA3EC-B701-4466-A6BA-A9F1937FA39C}" type="slidenum">
              <a:rPr lang="en-US" altLang="pt-BR" smtClean="0"/>
              <a:pPr/>
              <a:t>4</a:t>
            </a:fld>
            <a:endParaRPr lang="en-US" altLang="pt-B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E93B08F-A707-004F-9898-E5C5AA4C0B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6F13794-D054-FE98-1730-1CDF8E32E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42B59C67-9837-1E1F-DD61-CE2A34CB67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36F2F-8A36-45A3-B6C6-9DC24F0B97C1}" type="slidenum">
              <a:rPr lang="en-US" altLang="pt-BR" smtClean="0"/>
              <a:pPr/>
              <a:t>42</a:t>
            </a:fld>
            <a:endParaRPr lang="en-US" altLang="pt-BR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DA8CA98F-5424-4EBB-3680-8EF8314987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9B03C7D-BC57-A7D5-CCB2-8DB33ED6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04EC633D-E1D1-1757-6B53-A9580928F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B330C5-C61C-46A3-B817-D1D03746ABDB}" type="slidenum">
              <a:rPr lang="en-US" altLang="pt-BR" smtClean="0"/>
              <a:pPr/>
              <a:t>43</a:t>
            </a:fld>
            <a:endParaRPr lang="en-US" altLang="pt-BR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01C5FA1-4387-D72A-11A4-7C2FC9FFA6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D7D18FA-F40E-2F66-06C0-E680F507E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C1884241-0213-CFC4-0278-91DCD3AC0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310B0-A3FD-4DF9-9506-4C1F54CE89A2}" type="slidenum">
              <a:rPr lang="en-US" altLang="pt-BR" smtClean="0"/>
              <a:pPr/>
              <a:t>44</a:t>
            </a:fld>
            <a:endParaRPr lang="en-US" altLang="pt-BR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D65EB088-3D49-649C-AF5B-13E05A3EAA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B029D53-547F-C920-C675-A8625944B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FF40D415-27A2-35F8-DA87-6D2DA7ACB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FEF06E-E6EA-4D7B-8862-667FB6B04E57}" type="slidenum">
              <a:rPr lang="en-US" altLang="pt-BR" smtClean="0"/>
              <a:pPr/>
              <a:t>45</a:t>
            </a:fld>
            <a:endParaRPr lang="en-US" altLang="pt-BR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72ED4360-DD58-171B-DC6A-73230C0C7F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4BCC4F9D-A668-40B5-4DF2-0F52C258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D44EE97-5444-A9CA-E099-5FCB8EE3A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349FB1-0C83-4EA7-9273-C79BB97649E3}" type="slidenum">
              <a:rPr lang="en-US" altLang="pt-BR" smtClean="0"/>
              <a:pPr/>
              <a:t>46</a:t>
            </a:fld>
            <a:endParaRPr lang="en-US" altLang="pt-BR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2989555C-02E7-A408-2864-077F01E232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7F6F537E-44E0-2CB5-B6F0-5565CCB96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F1357F9-4F7B-A0EA-0A68-54921EA21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4870AE-9FD9-45D2-A5C2-FE18146F3872}" type="slidenum">
              <a:rPr lang="en-US" altLang="pt-BR" smtClean="0"/>
              <a:pPr/>
              <a:t>47</a:t>
            </a:fld>
            <a:endParaRPr lang="en-US" altLang="pt-BR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198F60DC-DA35-AD16-3A4D-8505ED37FA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1427FB84-EE63-2A00-157F-262A51E4A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F3A1570E-942D-A868-7D02-C9D1F4352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C7795D-DB11-47C9-99A8-AA8471BA054F}" type="slidenum">
              <a:rPr lang="en-US" altLang="pt-BR" smtClean="0"/>
              <a:pPr/>
              <a:t>48</a:t>
            </a:fld>
            <a:endParaRPr lang="en-US" altLang="pt-BR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EB0E179-E661-B2FE-CEC6-5695A9A99C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EE3D90F-5DD5-1233-4740-3D4526020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B2D6DBE-E6CA-6A2B-7986-02D28B25F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5D169D-E3C1-411E-ACEA-F9D7EBBD70FE}" type="slidenum">
              <a:rPr lang="en-US" altLang="pt-BR" smtClean="0"/>
              <a:pPr/>
              <a:t>49</a:t>
            </a:fld>
            <a:endParaRPr lang="en-US" altLang="pt-BR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F0A7E8E7-2401-26BC-70C9-3B3A10CF17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BCCF968F-7DE9-EAAF-C818-B8E72B744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FE389BBA-9366-5780-7AB4-8EFD58B4BD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938ED-8476-47AE-90D4-1ADB1FD29D78}" type="slidenum">
              <a:rPr lang="en-US" altLang="pt-BR" smtClean="0"/>
              <a:pPr/>
              <a:t>50</a:t>
            </a:fld>
            <a:endParaRPr lang="en-US" altLang="pt-BR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8C05F12-A5FE-36F1-4A87-14E108895C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6A197C8-91A5-36E6-850E-21706FA46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6BFD9F8-5BC4-C8F6-1D0B-88D2F2548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D1AC5D-BC9B-4B94-9DED-428E373AFED5}" type="slidenum">
              <a:rPr lang="en-US" altLang="pt-BR" smtClean="0"/>
              <a:pPr/>
              <a:t>51</a:t>
            </a:fld>
            <a:endParaRPr lang="en-US" altLang="pt-BR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F228D54-4902-30DA-C392-2876229C61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DDB7B53B-ABC2-766C-E1EA-54CCBE368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DA44C90-056F-0180-F69E-71D444E8E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F1E100-607F-41CE-A790-65B8EBD94ADC}" type="slidenum">
              <a:rPr lang="en-US" altLang="pt-BR" smtClean="0"/>
              <a:pPr/>
              <a:t>5</a:t>
            </a:fld>
            <a:endParaRPr lang="en-US" altLang="pt-B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B43ACBC-9477-4740-F327-910DE6A559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C70E19D-4244-620B-6E59-D44EBFCB2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8EE51A3-E210-CC14-FF8B-A08A60D1E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6DD0F-CF8D-463F-A0FD-B92EBB24FBB2}" type="slidenum">
              <a:rPr lang="en-US" altLang="pt-BR" smtClean="0"/>
              <a:pPr/>
              <a:t>52</a:t>
            </a:fld>
            <a:endParaRPr lang="en-US" altLang="pt-BR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4A1F1600-FE25-CF81-D4D4-1D827A275E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B023A52D-9EF4-EE2D-3822-AC32BF14A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96240519-C2D6-C6BA-C2A0-62E59F11E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0F2506-0825-46EB-AB21-3BF20534912C}" type="slidenum">
              <a:rPr lang="en-US" altLang="pt-BR" smtClean="0"/>
              <a:pPr/>
              <a:t>53</a:t>
            </a:fld>
            <a:endParaRPr lang="en-US" altLang="pt-BR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B5B28DF3-57D2-732E-AA63-DCB0F670F7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63A93AB8-43AE-D015-D5D4-BDDDA939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9C832A0-19BF-7B1B-9E52-19EE7A3EE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E7AC6-D2BD-4C70-B929-6979F906126A}" type="slidenum">
              <a:rPr lang="en-US" altLang="pt-BR" smtClean="0"/>
              <a:pPr/>
              <a:t>6</a:t>
            </a:fld>
            <a:endParaRPr lang="en-US" altLang="pt-B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93F08D0-0CC5-8601-AEE1-097D0E76D2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5809777-2EA4-CE4D-4850-A127F787B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819167C-265D-4FC3-62A2-3D83D5D11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9161DC-F1F4-47DE-852D-9901653DA130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1FEEAD2-BD95-B094-74CD-16701A8E9F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7C5B830-58CE-2675-69CD-54A2EE0DB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1F79752-75C2-A891-AEF7-E50C8DE88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5A4C20-0CA0-4FDD-96C3-F1DB03CF2B6D}" type="slidenum">
              <a:rPr lang="en-US" altLang="pt-BR" smtClean="0"/>
              <a:pPr/>
              <a:t>8</a:t>
            </a:fld>
            <a:endParaRPr lang="en-US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A1E6BE4-F128-3FE6-B0AB-3D1DB1BDA2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EE36DD7-99C0-E038-7765-C7FBBA2EF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F682F20-7BB5-5137-B2A1-0F9138559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48A87E-12D6-4B48-8E16-385A8759A1EF}" type="slidenum">
              <a:rPr lang="en-US" altLang="pt-BR" smtClean="0"/>
              <a:pPr/>
              <a:t>9</a:t>
            </a:fld>
            <a:endParaRPr lang="en-US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6623772-AFBF-4D97-DCFB-9AD4A2027C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93D400F-563D-F846-F088-3027A6A69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1195510-8807-F9D1-C2D6-38AC7255D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545175C6-6D9C-58C2-0A46-68421C70D0E8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FF2686EC-BFE7-CE70-4289-1E6636F0C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E67C4B3C-392A-051C-CEB6-D5BCB8602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21FBD0BA-79AC-37D8-F87C-99510DA57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5D9214EC-4B88-2A70-3CE9-AAF993F03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C80A896C-96DD-5501-B776-339F216E1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D1627304-33BA-59EE-CEF7-7032A269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B467965B-688B-754A-EC0A-E425827A0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2081822D-7C89-19C9-1596-85A49731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D43236CC-00F7-2439-D40A-558CCC2E3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0B0DAA6C-D528-C4EC-63E8-2FCF1AE60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5D9585F6-ECD8-8168-ACE5-F3D46EC56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4AE6F202-7CD8-B4A9-520A-B7A4065B8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E97276C2-19C3-A7A6-1B78-A2E9BACCA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8661B1CA-9E5D-3B04-2CB2-12C8BFAC0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5E8C83DE-246C-5970-2F78-EF55BC564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F0DAF058-3562-C6BD-5405-0605B2E2A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1061F944-360A-C098-87D6-B7526F7ED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0F310096-236A-0A0F-BB44-0FF2402E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AD132A74-72F7-06BB-DFCE-D6CC12015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6BE46A46-2AFB-8014-91E4-88144F5F1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F42465DD-3DE3-B978-6CBF-313509EB7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0EC74B3B-44BB-5A05-8FDF-7950B1ECC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84EB66A4-5BB2-8B6A-4EE5-43B5C506D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BB6411D2-FED2-D25A-D138-7273961D6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6D8A2ABF-1FA4-F8F5-9A70-573EE4D55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AA400563-7909-ECB2-17DC-4D185463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BCA5F384-F6C8-3517-7B59-93DDFD905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A48A5158-5EC5-D3C0-6D46-C5BBA029B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E3DFCAC2-096E-2996-7335-43726A164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42F108AF-65EB-DD7A-6D03-52CB0FBEB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BE537676-7A5B-E636-55F6-533FA4B5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590B2A96-8C50-718D-CD29-8678F2B56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5CBC6A13-CFD0-825C-32F4-E0B11A89E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EEBF229F-EA81-DA4F-9198-9354D273C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89F2A172-9F3D-BA72-5505-2BF64BCFC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8D04-1261-4823-9DFC-77AA658B0CB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411206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D28212-E757-97A4-DA14-4B1984D6A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FC61E4-CBDC-1FAC-93CC-DF8DF9CD2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91A85A-7C41-3C1C-C3AA-C034077D5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8B0A-0ECD-48E8-A1BE-B7E3F2DB40C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9253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5836F7-897C-09FC-BD0B-A46792485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9A1EB-D153-4BAD-5447-ACF79B062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70D9610-B9DF-4E9B-D96B-57C8A9657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2594-F563-47F9-A2E1-0A479D4DAEB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077459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F387C8-2E5F-1876-4F05-881240B50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A57A9-7862-6044-D3DF-FD64A281C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4C1F424-BE24-F675-6A70-EF63C14FE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71AE2-86C3-4A50-8719-D3403F448E4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976055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59D01A-919A-5588-C47B-206CF86FD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1A7959-0548-08B7-38AB-172361B4C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46853C3-DFFB-8E91-DAC6-243E84D40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F4B0-B4F5-41BA-95CD-369F400F27B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3732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CD7E10-E1E9-AC3E-898A-4526219DD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48C96B-25F9-000B-05AB-A374BA5BB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6D62B45-8719-238F-54E0-37482749D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DD10-F400-4746-A889-903634EEED8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04914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D0F132-1435-4056-F4A8-9086D49BE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7C4EEC-4B07-413A-2070-41E5DAC96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AA8AC4-C710-A5BC-9F70-C405E473F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2852-91F8-4FFC-B85B-E2F958C9DE9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005680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A00277-65FD-A379-F0B1-918DF9933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593610-D746-4DBF-F6E7-4E6C1895B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7321D0-F016-44F4-FA8C-E9407D12A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D36F-93FE-4FF4-9397-6BF1A3CAC2A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646189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454026-CE14-68F8-97F6-B81F7EAE8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760941-3B3D-6B8F-6682-50D4C44D0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A1C8B35-0CF4-83A2-6571-2A3953020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D7B1-21A0-4BD8-A9BD-D29A0566654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733085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EFC7E5-9FEA-D2C7-A864-99744362F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11F06F-C09C-B8AF-F516-AE8F3DD3C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2CCA162-5715-ED3D-F128-6CA2A2275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B54B-11AC-48F3-8B89-19BFC5BF43A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701459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A1A9153-03EE-9F88-7123-82E85AB11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CC38219-F0ED-D6AC-BCC6-7D626F895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6E9AEF-E65C-EC15-D7F1-5C65B3915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DD0B-5F8E-41A7-BDB1-9F18B52AD8D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922068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CE3AC2-5446-6092-DE8F-98C9BCE6F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E40D20-370E-0944-0B99-9266615C6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DC85685-1DE1-F8CA-13F9-D2DE43253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BA84-56A3-407C-97DE-654D81A3F0A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679966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755ABC-001D-EFE6-2809-84FCA8A60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52128E-03EF-01DF-3646-E26D84055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3E6347D-B41F-F171-B51E-814CE8371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B191E-56F3-4200-8893-133402187BB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8515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1B9539EE-D002-2590-56B6-815246D29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109D70-02B3-6712-9F37-9DBE930F5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07164D-E29E-F745-0F87-637434CB7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93573" name="Rectangle 5">
            <a:extLst>
              <a:ext uri="{FF2B5EF4-FFF2-40B4-BE49-F238E27FC236}">
                <a16:creationId xmlns:a16="http://schemas.microsoft.com/office/drawing/2014/main" id="{F2B5BF3C-F392-AFF9-3505-4E8A410F0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93574" name="Rectangle 6">
            <a:extLst>
              <a:ext uri="{FF2B5EF4-FFF2-40B4-BE49-F238E27FC236}">
                <a16:creationId xmlns:a16="http://schemas.microsoft.com/office/drawing/2014/main" id="{2CC8ED48-FD67-8E57-DCBA-DAEA465FFF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93575" name="Rectangle 7">
            <a:extLst>
              <a:ext uri="{FF2B5EF4-FFF2-40B4-BE49-F238E27FC236}">
                <a16:creationId xmlns:a16="http://schemas.microsoft.com/office/drawing/2014/main" id="{542C8D70-B5A5-6C3F-90BC-9BA980CB2B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856A084-10E8-4BBD-8C15-BCF1ECF1832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CE8A766-9373-0DD2-C50F-7CB0020ED97C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A69AAAE8-13EA-17D6-6FF5-1FFD8499C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5DD5B29D-CF4F-491A-21AD-5EA386DC6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E3FDBC31-6D27-E38B-A058-0EBE95BD5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0BF48CD0-E2F7-CCEC-25F5-1286F4FFC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9136297A-7685-FBB0-B838-8B7B5EE88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65CAA3BA-2BE9-E1AB-5C08-2DF4015F9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366160E4-800B-3242-ED22-9709EA786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B28770C7-D3B6-D719-F85C-C0C413081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FAD2D1DE-98C9-F043-9CCF-CBA6BD16C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0F52DD6C-C2B5-F84E-41F7-58466B778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FF9E779A-8D1F-17E7-873C-9549C327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0B6A51E2-3482-E45B-FA1F-41DFC33BE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7545A1E8-0385-7F7F-97FD-72140B8A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1590A8DA-EF39-A8B3-5714-7B538C23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273F61DE-9379-D627-37BF-57D0C92D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D3B1BD46-7B5A-B93B-3959-F5B59879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F9434AD0-97D7-F442-A193-0F6DFF5F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C51412C7-E259-BED9-252B-7956B95F3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7DD8F203-C07E-3B3A-3F58-4E0B95227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9A49FC6D-9F45-90A3-45B5-21D9B6228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37503471-78D4-559B-42AD-910069A25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4F146961-A05A-01DF-96B4-5F3AED698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B32E801B-0B93-4B5C-2188-12A83804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11431881-36BE-5DCD-E7F8-7CF5F1F8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549EAD51-6B14-ABF6-A89E-47F09271E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5555BC5F-4F82-BFD6-0D13-638B34454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38A3AFE2-D457-BD36-05EC-C392A2A2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4595FE72-D0D6-4ADB-D183-B4AC7255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F6DEEF15-1ADE-D637-1D1B-C12302A29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67535D66-3E9B-F4F2-DC9D-3E4C3EDA5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FFD2670E-B429-103E-7D3D-7B34E9699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8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1B964978-8818-1511-B133-4C478E73D4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Introdução à Sistemas Computacionais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948A6025-DA79-E2C1-5D79-A5B3C99D05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9588"/>
            <a:ext cx="6640513" cy="2362200"/>
          </a:xfrm>
        </p:spPr>
        <p:txBody>
          <a:bodyPr/>
          <a:lstStyle/>
          <a:p>
            <a:pPr eaLnBrk="1" hangingPunct="1"/>
            <a:endParaRPr lang="en-US" altLang="pt-BR"/>
          </a:p>
          <a:p>
            <a:pPr eaLnBrk="1" hangingPunct="1"/>
            <a:endParaRPr lang="en-US" altLang="pt-BR"/>
          </a:p>
          <a:p>
            <a:pPr eaLnBrk="1" hangingPunct="1"/>
            <a:r>
              <a:rPr lang="en-US" altLang="pt-BR" sz="2000"/>
              <a:t>Prof. Ney Laert Vilar Calazans</a:t>
            </a:r>
          </a:p>
          <a:p>
            <a:pPr eaLnBrk="1" hangingPunct="1"/>
            <a:endParaRPr lang="en-US" altLang="pt-BR" sz="2000"/>
          </a:p>
          <a:p>
            <a:pPr eaLnBrk="1" hangingPunct="1"/>
            <a:endParaRPr lang="en-US" altLang="pt-BR" sz="2000"/>
          </a:p>
          <a:p>
            <a:pPr eaLnBrk="1" hangingPunct="1"/>
            <a:endParaRPr lang="en-US" altLang="pt-BR" sz="2000"/>
          </a:p>
          <a:p>
            <a:pPr eaLnBrk="1" hangingPunct="1"/>
            <a:endParaRPr lang="en-US" altLang="pt-BR" sz="2000"/>
          </a:p>
          <a:p>
            <a:pPr eaLnBrk="1" hangingPunct="1"/>
            <a:r>
              <a:rPr lang="en-US" altLang="pt-BR" sz="1800"/>
              <a:t>Baseado em material original do Prof. Luis Otavio Campos Alvares (UFSC) </a:t>
            </a:r>
            <a:endParaRPr lang="pt-BR" altLang="pt-BR" sz="1800"/>
          </a:p>
        </p:txBody>
      </p:sp>
      <p:sp>
        <p:nvSpPr>
          <p:cNvPr id="5124" name="Rectangle 18">
            <a:extLst>
              <a:ext uri="{FF2B5EF4-FFF2-40B4-BE49-F238E27FC236}">
                <a16:creationId xmlns:a16="http://schemas.microsoft.com/office/drawing/2014/main" id="{9E7DCFF5-C893-3F92-3D1B-1CEC7E85F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5486400"/>
            <a:ext cx="3771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2200" dirty="0">
                <a:solidFill>
                  <a:srgbClr val="FF0000"/>
                </a:solidFill>
                <a:latin typeface="Helvetica" panose="020B0604020202020204" pitchFamily="34" charset="0"/>
              </a:rPr>
              <a:t>Última alteração</a:t>
            </a:r>
            <a:r>
              <a:rPr lang="pt-BR" altLang="pt-BR" sz="2200">
                <a:solidFill>
                  <a:srgbClr val="FF0000"/>
                </a:solidFill>
                <a:latin typeface="Helvetica" panose="020B0604020202020204" pitchFamily="34" charset="0"/>
              </a:rPr>
              <a:t>: 17/10/2022</a:t>
            </a:r>
            <a:endParaRPr lang="pt-BR" altLang="pt-BR" sz="22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27F18443-9090-04F5-061F-3A9713D0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AAD120-CD34-4C15-A619-CD59B461056F}" type="slidenum">
              <a:rPr lang="pt-BR" altLang="en-US" smtClean="0"/>
              <a:pPr/>
              <a:t>10</a:t>
            </a:fld>
            <a:endParaRPr lang="pt-BR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264A662-87E2-BADC-8431-24D55FB5D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6705600" cy="601662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O que é um Sistema Computacional?</a:t>
            </a: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05D8DB7A-BFF9-32E6-A4F3-D4838E63F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13223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>
            <a:extLst>
              <a:ext uri="{FF2B5EF4-FFF2-40B4-BE49-F238E27FC236}">
                <a16:creationId xmlns:a16="http://schemas.microsoft.com/office/drawing/2014/main" id="{AC9FA5F2-ADA0-CE75-F799-8B94CD89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28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>
            <a:extLst>
              <a:ext uri="{FF2B5EF4-FFF2-40B4-BE49-F238E27FC236}">
                <a16:creationId xmlns:a16="http://schemas.microsoft.com/office/drawing/2014/main" id="{ACBDC775-59BA-D916-E622-84587696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057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>
            <a:extLst>
              <a:ext uri="{FF2B5EF4-FFF2-40B4-BE49-F238E27FC236}">
                <a16:creationId xmlns:a16="http://schemas.microsoft.com/office/drawing/2014/main" id="{8112A526-9E7C-5F51-2D09-68D4A13F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21336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>
            <a:extLst>
              <a:ext uri="{FF2B5EF4-FFF2-40B4-BE49-F238E27FC236}">
                <a16:creationId xmlns:a16="http://schemas.microsoft.com/office/drawing/2014/main" id="{CA7D980E-08AC-782A-93FE-FADDD1E6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1588"/>
            <a:ext cx="19812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5">
            <a:extLst>
              <a:ext uri="{FF2B5EF4-FFF2-40B4-BE49-F238E27FC236}">
                <a16:creationId xmlns:a16="http://schemas.microsoft.com/office/drawing/2014/main" id="{00345353-08F4-434C-6B58-A721ECF4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7">
            <a:extLst>
              <a:ext uri="{FF2B5EF4-FFF2-40B4-BE49-F238E27FC236}">
                <a16:creationId xmlns:a16="http://schemas.microsoft.com/office/drawing/2014/main" id="{F10AD46F-1368-399C-A775-15F981F7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20669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8">
            <a:extLst>
              <a:ext uri="{FF2B5EF4-FFF2-40B4-BE49-F238E27FC236}">
                <a16:creationId xmlns:a16="http://schemas.microsoft.com/office/drawing/2014/main" id="{74C4D38F-4AD8-0381-4ABC-BE980439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362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9">
            <a:extLst>
              <a:ext uri="{FF2B5EF4-FFF2-40B4-BE49-F238E27FC236}">
                <a16:creationId xmlns:a16="http://schemas.microsoft.com/office/drawing/2014/main" id="{8C67864B-EA15-C6A6-01BB-F511CD4F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1">
            <a:extLst>
              <a:ext uri="{FF2B5EF4-FFF2-40B4-BE49-F238E27FC236}">
                <a16:creationId xmlns:a16="http://schemas.microsoft.com/office/drawing/2014/main" id="{883A1A56-AFEC-A670-E61A-4DF3DB69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0"/>
            <a:ext cx="1435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2">
            <a:extLst>
              <a:ext uri="{FF2B5EF4-FFF2-40B4-BE49-F238E27FC236}">
                <a16:creationId xmlns:a16="http://schemas.microsoft.com/office/drawing/2014/main" id="{DBDC104D-225C-AFA8-5B06-BA20D78A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0"/>
            <a:ext cx="1685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17A3981B-DF54-B80B-B007-756D5C84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C77B6-ABA7-4532-9E59-39B9E1789142}" type="slidenum">
              <a:rPr lang="pt-BR" altLang="en-US" smtClean="0"/>
              <a:pPr/>
              <a:t>11</a:t>
            </a:fld>
            <a:endParaRPr lang="pt-BR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E9D07A-740E-3AFD-9A7E-43D567BF3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477000" cy="609600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O que é um Sistema Computacional?</a:t>
            </a:r>
          </a:p>
        </p:txBody>
      </p:sp>
      <p:pic>
        <p:nvPicPr>
          <p:cNvPr id="25604" name="Picture 11">
            <a:extLst>
              <a:ext uri="{FF2B5EF4-FFF2-40B4-BE49-F238E27FC236}">
                <a16:creationId xmlns:a16="http://schemas.microsoft.com/office/drawing/2014/main" id="{24348176-F647-C1F9-FFE3-A2F85FC8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927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>
            <a:extLst>
              <a:ext uri="{FF2B5EF4-FFF2-40B4-BE49-F238E27FC236}">
                <a16:creationId xmlns:a16="http://schemas.microsoft.com/office/drawing/2014/main" id="{FCB2C7A8-40FA-5A83-3D24-914771CF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223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>
            <a:extLst>
              <a:ext uri="{FF2B5EF4-FFF2-40B4-BE49-F238E27FC236}">
                <a16:creationId xmlns:a16="http://schemas.microsoft.com/office/drawing/2014/main" id="{FBB51A8D-668D-A164-EF9F-64F4F2B9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187298FA-5A03-1872-4292-09658DE5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84626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F5074457-C1DC-1C20-41EA-A869F200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219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7">
            <a:extLst>
              <a:ext uri="{FF2B5EF4-FFF2-40B4-BE49-F238E27FC236}">
                <a16:creationId xmlns:a16="http://schemas.microsoft.com/office/drawing/2014/main" id="{F112408B-E75D-2AD0-A161-5E6C751D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153511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8">
            <a:extLst>
              <a:ext uri="{FF2B5EF4-FFF2-40B4-BE49-F238E27FC236}">
                <a16:creationId xmlns:a16="http://schemas.microsoft.com/office/drawing/2014/main" id="{091D3A46-F97A-8B83-2886-D652FC63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4200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6">
            <a:extLst>
              <a:ext uri="{FF2B5EF4-FFF2-40B4-BE49-F238E27FC236}">
                <a16:creationId xmlns:a16="http://schemas.microsoft.com/office/drawing/2014/main" id="{4A6756C5-654E-8F80-BD93-71D17246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154613"/>
            <a:ext cx="1498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m 5">
            <a:extLst>
              <a:ext uri="{FF2B5EF4-FFF2-40B4-BE49-F238E27FC236}">
                <a16:creationId xmlns:a16="http://schemas.microsoft.com/office/drawing/2014/main" id="{3482F316-5B3E-315B-EB45-94B12787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249863"/>
            <a:ext cx="2105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ítulo 1">
            <a:extLst>
              <a:ext uri="{FF2B5EF4-FFF2-40B4-BE49-F238E27FC236}">
                <a16:creationId xmlns:a16="http://schemas.microsoft.com/office/drawing/2014/main" id="{11C4FC1A-3588-2E99-192D-A050B834B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solidFill>
                  <a:srgbClr val="FF0000"/>
                </a:solidFill>
              </a:rPr>
              <a:t>Computador</a:t>
            </a:r>
            <a:r>
              <a:rPr lang="pt-BR" altLang="pt-BR"/>
              <a:t> x </a:t>
            </a:r>
            <a:r>
              <a:rPr lang="pt-BR" altLang="pt-BR">
                <a:solidFill>
                  <a:srgbClr val="0000FF"/>
                </a:solidFill>
              </a:rPr>
              <a:t>Processador</a:t>
            </a:r>
            <a:r>
              <a:rPr lang="pt-BR" altLang="pt-BR"/>
              <a:t> </a:t>
            </a:r>
            <a:r>
              <a:rPr lang="pt-BR" altLang="pt-BR" sz="2400">
                <a:sym typeface="Wingdings" panose="05000000000000000000" pitchFamily="2" charset="2"/>
              </a:rPr>
              <a:t> Semelhanças e diferenças</a:t>
            </a:r>
            <a:r>
              <a:rPr lang="pt-BR" altLang="pt-BR" sz="2400"/>
              <a:t> </a:t>
            </a:r>
            <a:endParaRPr lang="pt-BR" altLang="pt-BR"/>
          </a:p>
        </p:txBody>
      </p:sp>
      <p:sp>
        <p:nvSpPr>
          <p:cNvPr id="27653" name="Espaço Reservado para Número de Slide 2">
            <a:extLst>
              <a:ext uri="{FF2B5EF4-FFF2-40B4-BE49-F238E27FC236}">
                <a16:creationId xmlns:a16="http://schemas.microsoft.com/office/drawing/2014/main" id="{5F59CEF2-0EEF-A940-1530-42EC55A18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B30838-B179-452F-9E6A-F4CE533456E3}" type="slidenum">
              <a:rPr lang="pt-BR" altLang="en-US" smtClean="0"/>
              <a:pPr/>
              <a:t>12</a:t>
            </a:fld>
            <a:endParaRPr lang="pt-B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A37BE-E549-D370-8F54-7501B6CC6B4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552575"/>
            <a:ext cx="8797925" cy="3467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altLang="pt-BR" sz="2400" kern="0" dirty="0">
                <a:solidFill>
                  <a:srgbClr val="0000FF"/>
                </a:solidFill>
              </a:rPr>
              <a:t>Processador</a:t>
            </a:r>
            <a:r>
              <a:rPr lang="pt-BR" altLang="pt-BR" sz="2400" kern="0" dirty="0"/>
              <a:t> </a:t>
            </a:r>
            <a:r>
              <a:rPr lang="pt-BR" altLang="pt-BR" sz="2400" kern="0" dirty="0">
                <a:sym typeface="Wingdings" panose="05000000000000000000" pitchFamily="2" charset="2"/>
              </a:rPr>
              <a:t> o principal componente de um computador – que executa as aplicações (software) </a:t>
            </a:r>
            <a:r>
              <a:rPr lang="pt-BR" altLang="pt-BR" sz="2400" i="1" kern="0" dirty="0">
                <a:sym typeface="Wingdings" panose="05000000000000000000" pitchFamily="2" charset="2"/>
              </a:rPr>
              <a:t>percebidas externamente</a:t>
            </a:r>
            <a:r>
              <a:rPr lang="pt-BR" altLang="pt-BR" sz="2400" kern="0" dirty="0">
                <a:sym typeface="Wingdings" panose="05000000000000000000" pitchFamily="2" charset="2"/>
              </a:rPr>
              <a:t> ao computador (</a:t>
            </a:r>
            <a:r>
              <a:rPr lang="pt-BR" altLang="pt-BR" sz="1400" kern="0" dirty="0">
                <a:sym typeface="Wingdings" panose="05000000000000000000" pitchFamily="2" charset="2"/>
              </a:rPr>
              <a:t>e.g. o browser Chrome, o editor de apresentações </a:t>
            </a:r>
            <a:r>
              <a:rPr lang="pt-BR" altLang="pt-BR" sz="1400" kern="0" dirty="0" err="1">
                <a:sym typeface="Wingdings" panose="05000000000000000000" pitchFamily="2" charset="2"/>
              </a:rPr>
              <a:t>Powerpoint</a:t>
            </a:r>
            <a:r>
              <a:rPr lang="pt-BR" altLang="pt-BR" sz="1400" kern="0" dirty="0">
                <a:sym typeface="Wingdings" panose="05000000000000000000" pitchFamily="2" charset="2"/>
              </a:rPr>
              <a:t>, o editor de imagens Adobe Photoshop, o WhatsApp, etc.</a:t>
            </a:r>
            <a:r>
              <a:rPr lang="pt-BR" altLang="pt-BR" sz="2400" kern="0" dirty="0">
                <a:sym typeface="Wingdings" panose="05000000000000000000" pitchFamily="2" charset="2"/>
              </a:rPr>
              <a:t>)  </a:t>
            </a:r>
            <a:endParaRPr lang="pt-BR" altLang="pt-BR" sz="2400" kern="0" dirty="0"/>
          </a:p>
          <a:p>
            <a:pPr eaLnBrk="1" hangingPunct="1">
              <a:defRPr/>
            </a:pPr>
            <a:r>
              <a:rPr lang="pt-BR" altLang="pt-BR" sz="2400" kern="0" dirty="0"/>
              <a:t>Hoje com frequência é um chip ou circuito integrado</a:t>
            </a:r>
          </a:p>
          <a:p>
            <a:pPr eaLnBrk="1" hangingPunct="1">
              <a:defRPr/>
            </a:pPr>
            <a:r>
              <a:rPr lang="pt-BR" altLang="pt-BR" sz="2400" kern="0" dirty="0"/>
              <a:t>No passado, podia ser um chip, uma placa, um armário enorme cheio de componentes eletrônicos e/ou eletromecânicos, etc.</a:t>
            </a:r>
          </a:p>
          <a:p>
            <a:pPr eaLnBrk="1" hangingPunct="1">
              <a:defRPr/>
            </a:pPr>
            <a:r>
              <a:rPr lang="pt-BR" altLang="pt-BR" sz="2400" kern="0" dirty="0"/>
              <a:t>Podem ser usados em computadores ou em outros artefatos</a:t>
            </a:r>
          </a:p>
        </p:txBody>
      </p:sp>
      <p:pic>
        <p:nvPicPr>
          <p:cNvPr id="27655" name="Imagem 4">
            <a:extLst>
              <a:ext uri="{FF2B5EF4-FFF2-40B4-BE49-F238E27FC236}">
                <a16:creationId xmlns:a16="http://schemas.microsoft.com/office/drawing/2014/main" id="{C733FBCC-FE52-6C91-6559-F02DC9D5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5305425"/>
            <a:ext cx="25193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>
            <a:extLst>
              <a:ext uri="{FF2B5EF4-FFF2-40B4-BE49-F238E27FC236}">
                <a16:creationId xmlns:a16="http://schemas.microsoft.com/office/drawing/2014/main" id="{D08C4B79-7E0F-6B66-744E-90839D83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273675"/>
            <a:ext cx="20018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03FD2ED0-22A3-1625-AD53-444527728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solidFill>
                  <a:srgbClr val="FF0000"/>
                </a:solidFill>
              </a:rPr>
              <a:t>Computador</a:t>
            </a:r>
            <a:r>
              <a:rPr lang="pt-BR" altLang="pt-BR"/>
              <a:t> x </a:t>
            </a:r>
            <a:r>
              <a:rPr lang="pt-BR" altLang="pt-BR">
                <a:solidFill>
                  <a:srgbClr val="0000FF"/>
                </a:solidFill>
              </a:rPr>
              <a:t>Processador</a:t>
            </a:r>
            <a:r>
              <a:rPr lang="pt-BR" altLang="pt-BR"/>
              <a:t> </a:t>
            </a:r>
            <a:r>
              <a:rPr lang="pt-BR" altLang="pt-BR" sz="2400">
                <a:sym typeface="Wingdings" panose="05000000000000000000" pitchFamily="2" charset="2"/>
              </a:rPr>
              <a:t> Semelhanças e diferenças</a:t>
            </a:r>
            <a:r>
              <a:rPr lang="pt-BR" altLang="pt-BR" sz="2400"/>
              <a:t> </a:t>
            </a:r>
            <a:endParaRPr lang="pt-BR" altLang="pt-BR"/>
          </a:p>
        </p:txBody>
      </p:sp>
      <p:sp>
        <p:nvSpPr>
          <p:cNvPr id="28675" name="Espaço Reservado para Número de Slide 2">
            <a:extLst>
              <a:ext uri="{FF2B5EF4-FFF2-40B4-BE49-F238E27FC236}">
                <a16:creationId xmlns:a16="http://schemas.microsoft.com/office/drawing/2014/main" id="{06BE213D-C7EF-4131-5BA7-81B225228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E6274B-9942-4C26-8725-A5717428FFD4}" type="slidenum">
              <a:rPr lang="pt-BR" altLang="en-US" smtClean="0"/>
              <a:pPr/>
              <a:t>13</a:t>
            </a:fld>
            <a:endParaRPr lang="pt-B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27C5F0-46CA-9AA2-5BC8-950C2B1471F4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552575"/>
            <a:ext cx="8797925" cy="2830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altLang="pt-BR" sz="2400" kern="0" dirty="0">
                <a:solidFill>
                  <a:srgbClr val="FF0000"/>
                </a:solidFill>
              </a:rPr>
              <a:t>Computador</a:t>
            </a:r>
            <a:r>
              <a:rPr lang="pt-BR" altLang="pt-BR" sz="2400" kern="0" dirty="0"/>
              <a:t> </a:t>
            </a:r>
            <a:r>
              <a:rPr lang="pt-BR" altLang="pt-BR" sz="2400" kern="0" dirty="0">
                <a:sym typeface="Wingdings" panose="05000000000000000000" pitchFamily="2" charset="2"/>
              </a:rPr>
              <a:t> um equipamento completo, com pelo menos um processador principal e talvez vários outros processadores (dezenas...) que complementam a funcionalidade do equipamento</a:t>
            </a:r>
          </a:p>
          <a:p>
            <a:pPr eaLnBrk="1" hangingPunct="1">
              <a:defRPr/>
            </a:pPr>
            <a:r>
              <a:rPr lang="pt-BR" altLang="pt-BR" sz="2400" kern="0" dirty="0">
                <a:sym typeface="Wingdings" panose="05000000000000000000" pitchFamily="2" charset="2"/>
              </a:rPr>
              <a:t>No passado computadores eram uma coisa e sistemas embarcados outra. Hoje, as fronteiras são difíceis de traçar...</a:t>
            </a:r>
          </a:p>
          <a:p>
            <a:pPr eaLnBrk="1" hangingPunct="1">
              <a:defRPr/>
            </a:pPr>
            <a:r>
              <a:rPr lang="pt-BR" altLang="pt-BR" sz="2400" kern="0" dirty="0">
                <a:sym typeface="Wingdings" panose="05000000000000000000" pitchFamily="2" charset="2"/>
              </a:rPr>
              <a:t>Exemplos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altLang="pt-BR" sz="2400" kern="0" dirty="0">
              <a:sym typeface="Wingdings" panose="05000000000000000000" pitchFamily="2" charset="2"/>
            </a:endParaRP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B281DD3C-873F-F02F-5CCF-35457883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6A3ED8FA-E8A8-3C2B-F734-7EDD0CFF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686300"/>
            <a:ext cx="22526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agem 2">
            <a:extLst>
              <a:ext uri="{FF2B5EF4-FFF2-40B4-BE49-F238E27FC236}">
                <a16:creationId xmlns:a16="http://schemas.microsoft.com/office/drawing/2014/main" id="{36FEE1CC-52C7-7482-5136-D7DC9056C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4532313"/>
            <a:ext cx="30956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11EE8CB0-0E5D-8F5C-606F-8C905825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C8D173-6E76-4897-8EA3-4F104253E6C5}" type="slidenum">
              <a:rPr lang="pt-BR" altLang="en-US" smtClean="0"/>
              <a:pPr/>
              <a:t>14</a:t>
            </a:fld>
            <a:endParaRPr lang="pt-BR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92A30CA-31A7-EA16-37E9-55EE7927E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162800" cy="884238"/>
          </a:xfrm>
        </p:spPr>
        <p:txBody>
          <a:bodyPr/>
          <a:lstStyle/>
          <a:p>
            <a:pPr eaLnBrk="1" hangingPunct="1"/>
            <a:r>
              <a:rPr lang="pt-BR" altLang="pt-BR"/>
              <a:t>Tipos de Computadores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DC01516-1316-D4DD-90CF-BC15F843D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pPr eaLnBrk="1" hangingPunct="1"/>
            <a:r>
              <a:rPr lang="pt-BR" altLang="pt-BR"/>
              <a:t>Computadores pessoais (</a:t>
            </a:r>
            <a:r>
              <a:rPr lang="pt-BR" altLang="pt-BR" i="1"/>
              <a:t>desktop</a:t>
            </a:r>
            <a:r>
              <a:rPr lang="pt-BR" altLang="pt-BR"/>
              <a:t>)</a:t>
            </a:r>
          </a:p>
          <a:p>
            <a:pPr eaLnBrk="1" hangingPunct="1"/>
            <a:r>
              <a:rPr lang="pt-BR" altLang="pt-BR"/>
              <a:t>Computadores portáteis (</a:t>
            </a:r>
            <a:r>
              <a:rPr lang="pt-BR" altLang="pt-BR" i="1"/>
              <a:t>notebooks</a:t>
            </a:r>
            <a:r>
              <a:rPr lang="pt-BR" altLang="pt-BR"/>
              <a:t>)</a:t>
            </a:r>
          </a:p>
          <a:p>
            <a:pPr eaLnBrk="1" hangingPunct="1"/>
            <a:r>
              <a:rPr lang="pt-BR" altLang="pt-BR"/>
              <a:t>Computadores manuais (</a:t>
            </a:r>
            <a:r>
              <a:rPr lang="pt-BR" altLang="pt-BR" i="1"/>
              <a:t>handheld</a:t>
            </a:r>
            <a:r>
              <a:rPr lang="pt-BR" altLang="pt-BR"/>
              <a:t>)</a:t>
            </a:r>
          </a:p>
          <a:p>
            <a:pPr eaLnBrk="1" hangingPunct="1"/>
            <a:r>
              <a:rPr lang="pt-BR" altLang="pt-BR"/>
              <a:t>Servidores, Mainframes</a:t>
            </a:r>
          </a:p>
          <a:p>
            <a:pPr eaLnBrk="1" hangingPunct="1"/>
            <a:r>
              <a:rPr lang="pt-BR" altLang="pt-BR"/>
              <a:t>Supercomputadores</a:t>
            </a:r>
          </a:p>
          <a:p>
            <a:pPr eaLnBrk="1" hangingPunct="1"/>
            <a:r>
              <a:rPr lang="pt-BR" altLang="pt-BR"/>
              <a:t>Sistemas Embarcados – (</a:t>
            </a:r>
            <a:r>
              <a:rPr lang="pt-BR" altLang="pt-BR" sz="1800">
                <a:solidFill>
                  <a:srgbClr val="FF0000"/>
                </a:solidFill>
              </a:rPr>
              <a:t>Todo e qualquer computador que não é percebido como tal por seus usuários</a:t>
            </a:r>
            <a:r>
              <a:rPr lang="pt-BR" altLang="pt-BR"/>
              <a:t>)</a:t>
            </a:r>
          </a:p>
          <a:p>
            <a:pPr eaLnBrk="1" hangingPunct="1"/>
            <a:r>
              <a:rPr lang="pt-BR" altLang="pt-BR"/>
              <a:t>Nodos da Internet das Coisas (</a:t>
            </a:r>
            <a:r>
              <a:rPr lang="pt-BR" altLang="pt-BR" i="1"/>
              <a:t>IoT Nodes</a:t>
            </a:r>
            <a:r>
              <a:rPr lang="pt-BR" altLang="pt-BR"/>
              <a:t>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24DE015F-60C1-A49E-9082-20789DBB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53A66C-9DE8-45B5-A472-E13C63F43AB7}" type="slidenum">
              <a:rPr lang="pt-BR" altLang="en-US" smtClean="0"/>
              <a:pPr/>
              <a:t>15</a:t>
            </a:fld>
            <a:endParaRPr lang="pt-BR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A28D514-5880-4D3C-6860-B138693C6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696200" cy="960438"/>
          </a:xfrm>
        </p:spPr>
        <p:txBody>
          <a:bodyPr/>
          <a:lstStyle/>
          <a:p>
            <a:pPr eaLnBrk="1" hangingPunct="1"/>
            <a:r>
              <a:rPr lang="pt-BR" altLang="pt-BR"/>
              <a:t>Computadores Pessoais (PCs)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758B32C-A6C8-1E0D-C92A-55C02CF63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pt-BR" altLang="pt-BR" sz="2600"/>
              <a:t>Computadores de Mesa (</a:t>
            </a:r>
            <a:r>
              <a:rPr lang="pt-BR" altLang="pt-BR" sz="2600" i="1"/>
              <a:t>desktop</a:t>
            </a:r>
            <a:r>
              <a:rPr lang="pt-BR" altLang="pt-BR" sz="2600"/>
              <a:t>)</a:t>
            </a:r>
          </a:p>
          <a:p>
            <a:pPr lvl="1" eaLnBrk="1" hangingPunct="1"/>
            <a:r>
              <a:rPr lang="pt-BR" altLang="pt-BR" sz="2200"/>
              <a:t>Também conhecidos como PCs, microcomputadores, ou computadores domésticos</a:t>
            </a:r>
          </a:p>
          <a:p>
            <a:pPr eaLnBrk="1" hangingPunct="1"/>
            <a:r>
              <a:rPr lang="pt-BR" altLang="pt-BR" sz="2600"/>
              <a:t>Terminal de Rede</a:t>
            </a:r>
          </a:p>
          <a:p>
            <a:pPr lvl="1" eaLnBrk="1" hangingPunct="1"/>
            <a:r>
              <a:rPr lang="pt-BR" altLang="pt-BR" sz="2200"/>
              <a:t>Unidade central de processamento e memória mínima</a:t>
            </a:r>
          </a:p>
          <a:p>
            <a:pPr lvl="1" eaLnBrk="1" hangingPunct="1"/>
            <a:r>
              <a:rPr lang="pt-BR" altLang="pt-BR" sz="2200"/>
              <a:t>Projetado para ser usado em uma rede</a:t>
            </a:r>
          </a:p>
          <a:p>
            <a:pPr lvl="1" eaLnBrk="1" hangingPunct="1"/>
            <a:r>
              <a:rPr lang="pt-BR" altLang="pt-BR" sz="2200"/>
              <a:t>Às vezes chamado de cliente magro (</a:t>
            </a:r>
            <a:r>
              <a:rPr lang="pt-BR" altLang="pt-BR" sz="2200" i="1"/>
              <a:t>thin client</a:t>
            </a:r>
            <a:r>
              <a:rPr lang="pt-BR" altLang="pt-BR" sz="2200"/>
              <a:t>)</a:t>
            </a:r>
          </a:p>
          <a:p>
            <a:pPr lvl="1" eaLnBrk="1" hangingPunct="1"/>
            <a:r>
              <a:rPr lang="pt-BR" altLang="pt-BR" sz="2200"/>
              <a:t>Realiza a interface entre o usuário e um servidor</a:t>
            </a:r>
          </a:p>
          <a:p>
            <a:pPr lvl="1" eaLnBrk="1" hangingPunct="1"/>
            <a:r>
              <a:rPr lang="pt-BR" altLang="pt-BR" sz="2400"/>
              <a:t>No passado, uma máquina sem poder de processamento local relevante; hoje, um PC mais básico</a:t>
            </a:r>
            <a:endParaRPr lang="pt-BR" altLang="pt-BR" sz="22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48CBAE91-3FB5-8196-18BF-51A06F6C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64A5F2-0E75-4E9F-A7EC-FEF54109FAE8}" type="slidenum">
              <a:rPr lang="pt-BR" altLang="en-US" smtClean="0"/>
              <a:pPr/>
              <a:t>16</a:t>
            </a:fld>
            <a:endParaRPr lang="pt-BR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F97718E-D83E-ED9D-C486-7B7DFC123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162800" cy="884238"/>
          </a:xfrm>
        </p:spPr>
        <p:txBody>
          <a:bodyPr/>
          <a:lstStyle/>
          <a:p>
            <a:pPr eaLnBrk="1" hangingPunct="1"/>
            <a:r>
              <a:rPr lang="pt-BR" altLang="pt-BR"/>
              <a:t>Computadores Portáteis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0145613-3CDD-281D-DA3A-BBE963F952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2938"/>
            <a:ext cx="5257800" cy="4411662"/>
          </a:xfrm>
        </p:spPr>
        <p:txBody>
          <a:bodyPr/>
          <a:lstStyle/>
          <a:p>
            <a:pPr eaLnBrk="1" hangingPunct="1"/>
            <a:r>
              <a:rPr lang="pt-BR" altLang="pt-BR" sz="2600"/>
              <a:t>Computadores pequenos e leves – </a:t>
            </a:r>
            <a:r>
              <a:rPr lang="pt-BR" altLang="pt-BR" sz="2600" i="1"/>
              <a:t>notebooks, </a:t>
            </a:r>
            <a:r>
              <a:rPr lang="pt-BR" altLang="pt-BR" sz="2400" i="1"/>
              <a:t>netbooks</a:t>
            </a:r>
            <a:endParaRPr lang="pt-BR" altLang="pt-BR" sz="2600" i="1"/>
          </a:p>
          <a:p>
            <a:pPr eaLnBrk="1" hangingPunct="1"/>
            <a:r>
              <a:rPr lang="pt-BR" altLang="pt-BR" sz="2600"/>
              <a:t>Suas capacidades se comparam às dos computadores de mesa</a:t>
            </a:r>
          </a:p>
          <a:p>
            <a:pPr lvl="1" eaLnBrk="1" hangingPunct="1"/>
            <a:r>
              <a:rPr lang="pt-BR" altLang="pt-BR" sz="2000"/>
              <a:t>Processamento e memória similares</a:t>
            </a:r>
          </a:p>
          <a:p>
            <a:pPr lvl="1" eaLnBrk="1" hangingPunct="1"/>
            <a:r>
              <a:rPr lang="pt-BR" altLang="pt-BR" sz="2000"/>
              <a:t>Disco rígido, CD/DVD</a:t>
            </a:r>
            <a:endParaRPr lang="pt-BR" altLang="pt-BR" sz="2200"/>
          </a:p>
          <a:p>
            <a:pPr eaLnBrk="1" hangingPunct="1"/>
            <a:r>
              <a:rPr lang="pt-BR" altLang="pt-BR" sz="2600"/>
              <a:t>Capacidade de conexão em rede cabeada e sem fio</a:t>
            </a:r>
          </a:p>
        </p:txBody>
      </p:sp>
      <p:pic>
        <p:nvPicPr>
          <p:cNvPr id="33797" name="Picture 5" descr="7713dp01_07">
            <a:extLst>
              <a:ext uri="{FF2B5EF4-FFF2-40B4-BE49-F238E27FC236}">
                <a16:creationId xmlns:a16="http://schemas.microsoft.com/office/drawing/2014/main" id="{FC32900B-8C2B-6DE7-A58F-A056DC093E2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052638"/>
            <a:ext cx="3036888" cy="4119562"/>
          </a:xfr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4E9499DD-1EE3-86D7-F747-08C9A2CE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423279-795A-4CC0-80C8-83F5AE61B2CA}" type="slidenum">
              <a:rPr lang="pt-BR" altLang="en-US" smtClean="0"/>
              <a:pPr/>
              <a:t>17</a:t>
            </a:fld>
            <a:endParaRPr lang="pt-BR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017C77E-C597-0353-7353-5E88A8EE4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1036638"/>
          </a:xfrm>
        </p:spPr>
        <p:txBody>
          <a:bodyPr/>
          <a:lstStyle/>
          <a:p>
            <a:pPr eaLnBrk="1" hangingPunct="1"/>
            <a:r>
              <a:rPr lang="pt-BR" altLang="pt-BR"/>
              <a:t>Computadores de Mão – Tablets e </a:t>
            </a:r>
            <a:r>
              <a:rPr lang="pt-BR" altLang="pt-BR" i="1"/>
              <a:t>Smartphones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BC18D1F-1B04-0DF6-1B52-DEE00663E2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2030413"/>
            <a:ext cx="5562600" cy="4675187"/>
          </a:xfrm>
        </p:spPr>
        <p:txBody>
          <a:bodyPr/>
          <a:lstStyle/>
          <a:p>
            <a:pPr eaLnBrk="1" hangingPunct="1"/>
            <a:r>
              <a:rPr lang="pt-BR" altLang="pt-BR" sz="2200"/>
              <a:t>Exemplos</a:t>
            </a:r>
          </a:p>
          <a:p>
            <a:pPr lvl="1" eaLnBrk="1" hangingPunct="1"/>
            <a:r>
              <a:rPr lang="pt-BR" altLang="pt-BR" sz="2200"/>
              <a:t>Palm</a:t>
            </a:r>
          </a:p>
          <a:p>
            <a:pPr lvl="1" eaLnBrk="1" hangingPunct="1"/>
            <a:r>
              <a:rPr lang="pt-BR" altLang="pt-BR" sz="2200"/>
              <a:t>Ipad</a:t>
            </a:r>
          </a:p>
          <a:p>
            <a:pPr lvl="1" eaLnBrk="1" hangingPunct="1"/>
            <a:r>
              <a:rPr lang="pt-BR" altLang="pt-BR" sz="2200"/>
              <a:t>Smartphones</a:t>
            </a:r>
          </a:p>
          <a:p>
            <a:pPr eaLnBrk="1" hangingPunct="1"/>
            <a:r>
              <a:rPr lang="pt-BR" altLang="pt-BR" sz="2100"/>
              <a:t>Usos</a:t>
            </a:r>
          </a:p>
          <a:p>
            <a:pPr lvl="1" eaLnBrk="1" hangingPunct="1"/>
            <a:r>
              <a:rPr lang="pt-BR" altLang="pt-BR" sz="1800"/>
              <a:t>Agenda de compromissos, contatos, tarefas</a:t>
            </a:r>
          </a:p>
          <a:p>
            <a:pPr lvl="1" eaLnBrk="1" hangingPunct="1"/>
            <a:r>
              <a:rPr lang="pt-BR" altLang="pt-BR" sz="1800"/>
              <a:t>Rodam versões reduzidas de software: processadores de texto, planilhas eletrônicas, e-mail, acesso à WWW (Web)</a:t>
            </a:r>
          </a:p>
          <a:p>
            <a:pPr lvl="1" eaLnBrk="1" hangingPunct="1"/>
            <a:r>
              <a:rPr lang="pt-BR" altLang="pt-BR" sz="1800"/>
              <a:t>Acesso sem fio (Wi-Fi ou celular) à Internet</a:t>
            </a:r>
          </a:p>
          <a:p>
            <a:pPr eaLnBrk="1" hangingPunct="1"/>
            <a:r>
              <a:rPr lang="pt-BR" altLang="pt-BR" sz="2200"/>
              <a:t>Melhor seria (talvez) não classificá-los como computadores, </a:t>
            </a:r>
            <a:r>
              <a:rPr lang="pt-BR" altLang="pt-BR" sz="2200" i="1"/>
              <a:t>programados,</a:t>
            </a:r>
            <a:r>
              <a:rPr lang="pt-BR" altLang="pt-BR" sz="2200"/>
              <a:t> </a:t>
            </a:r>
            <a:r>
              <a:rPr lang="pt-BR" altLang="pt-BR" sz="2200" i="1"/>
              <a:t>não-programáveis</a:t>
            </a:r>
          </a:p>
        </p:txBody>
      </p:sp>
      <p:pic>
        <p:nvPicPr>
          <p:cNvPr id="35845" name="Picture 5" descr="Dell Axim X51v Handheld">
            <a:extLst>
              <a:ext uri="{FF2B5EF4-FFF2-40B4-BE49-F238E27FC236}">
                <a16:creationId xmlns:a16="http://schemas.microsoft.com/office/drawing/2014/main" id="{FCCFF72E-8F2C-EB68-8F45-B8A76C2E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0833"/>
          <a:stretch>
            <a:fillRect/>
          </a:stretch>
        </p:blipFill>
        <p:spPr bwMode="auto">
          <a:xfrm>
            <a:off x="6248400" y="4003675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photo_tx_overview">
            <a:extLst>
              <a:ext uri="{FF2B5EF4-FFF2-40B4-BE49-F238E27FC236}">
                <a16:creationId xmlns:a16="http://schemas.microsoft.com/office/drawing/2014/main" id="{7F94B526-5BC4-30F9-991C-0FA0BFD6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1955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m 8">
            <a:extLst>
              <a:ext uri="{FF2B5EF4-FFF2-40B4-BE49-F238E27FC236}">
                <a16:creationId xmlns:a16="http://schemas.microsoft.com/office/drawing/2014/main" id="{E4E8A4D0-1DDC-F1A3-7270-34156D00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2"/>
          <a:stretch>
            <a:fillRect/>
          </a:stretch>
        </p:blipFill>
        <p:spPr bwMode="auto">
          <a:xfrm>
            <a:off x="3592513" y="1847850"/>
            <a:ext cx="21526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" descr="Foto 1 - Smartphone Samsung Galaxy S8 Dual Chip Android 7.0 Tela 5.8&quot; Octa-Core 2.3GHz 64GB 4G Câmera 12MP - Ametista">
            <a:extLst>
              <a:ext uri="{FF2B5EF4-FFF2-40B4-BE49-F238E27FC236}">
                <a16:creationId xmlns:a16="http://schemas.microsoft.com/office/drawing/2014/main" id="{8812254C-255F-7581-3CC1-AED6154E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16400"/>
          <a:stretch>
            <a:fillRect/>
          </a:stretch>
        </p:blipFill>
        <p:spPr bwMode="auto">
          <a:xfrm>
            <a:off x="6248400" y="1581150"/>
            <a:ext cx="22066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531BC540-33BA-8C1F-88AC-12DD09C4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1D9A2F-0B21-45EC-8554-410B2D0667AE}" type="slidenum">
              <a:rPr lang="pt-BR" altLang="en-US" smtClean="0"/>
              <a:pPr/>
              <a:t>18</a:t>
            </a:fld>
            <a:endParaRPr lang="pt-BR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4A4C559-96C9-A401-FDEE-8D7C7AECF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162800" cy="884238"/>
          </a:xfrm>
        </p:spPr>
        <p:txBody>
          <a:bodyPr/>
          <a:lstStyle/>
          <a:p>
            <a:pPr eaLnBrk="1" hangingPunct="1"/>
            <a:r>
              <a:rPr lang="pt-BR" altLang="pt-BR"/>
              <a:t>Servidores e Mainframes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1C35572-A50B-9803-CB4A-50105EA47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/>
              <a:t>Computadores multiusuários </a:t>
            </a:r>
            <a:r>
              <a:rPr lang="pt-BR" altLang="pt-BR">
                <a:sym typeface="Wingdings" panose="05000000000000000000" pitchFamily="2" charset="2"/>
              </a:rPr>
              <a:t></a:t>
            </a:r>
            <a:r>
              <a:rPr lang="pt-BR" altLang="pt-BR"/>
              <a:t> para necessidades de organizações de porte médio ou departamentos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pt-BR" altLang="pt-BR"/>
              <a:t>Configurados para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Centenas ou milhares de usuários conectados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Suportam bancos de dados, sistemas integrados de gestão (controle de estoques, pedidos, faturamento) e outras aplicações empresariais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Suportam serviços de rede e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Armazenam arquivos de uso compartilhado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Sistemas de reservas aéreas, sistemas bancários, etc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D6758B3F-20C9-14D9-112C-4806646D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53D6BA-D150-42B1-9D81-D1957B54E1D3}" type="slidenum">
              <a:rPr lang="pt-BR" altLang="en-US" smtClean="0"/>
              <a:pPr/>
              <a:t>19</a:t>
            </a:fld>
            <a:endParaRPr lang="pt-BR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8ADF655-A2D9-B7A1-4091-13E80417E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086600" cy="884238"/>
          </a:xfrm>
        </p:spPr>
        <p:txBody>
          <a:bodyPr/>
          <a:lstStyle/>
          <a:p>
            <a:pPr eaLnBrk="1" hangingPunct="1"/>
            <a:r>
              <a:rPr lang="pt-BR" altLang="pt-BR"/>
              <a:t>Supercomputadores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A12C98E-6675-A909-4D2E-48BDD48A76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953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200"/>
              <a:t>Rápidos e poderosos (</a:t>
            </a:r>
            <a:r>
              <a:rPr lang="pt-BR" altLang="pt-BR" sz="2200" i="1"/>
              <a:t>number crunchers</a:t>
            </a:r>
            <a:r>
              <a:rPr lang="pt-BR" altLang="pt-BR" sz="220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400"/>
              <a:t>Podem processar Petaflops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100"/>
              <a:t>Mas o que é 1 flops?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800"/>
              <a:t>Floating Point Operations per second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pt-BR" altLang="pt-BR" sz="2200"/>
              <a:t>Aplicações numéricas </a:t>
            </a:r>
            <a:r>
              <a:rPr lang="pt-BR" altLang="pt-BR" sz="2200">
                <a:sym typeface="Wingdings" panose="05000000000000000000" pitchFamily="2" charset="2"/>
              </a:rPr>
              <a:t> </a:t>
            </a:r>
            <a:r>
              <a:rPr lang="pt-BR" altLang="pt-BR" sz="2200"/>
              <a:t>grandes quantidades de dados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400"/>
              <a:t>Previsão do tempo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400"/>
              <a:t>Simulações e cálculos de alta precisão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400"/>
              <a:t>Efeitos especiais para cinema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400"/>
              <a:t>Inteligência Artificial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400"/>
              <a:t>Cálculos para ciências, física, química, biologia </a:t>
            </a:r>
          </a:p>
        </p:txBody>
      </p:sp>
      <p:pic>
        <p:nvPicPr>
          <p:cNvPr id="39941" name="Picture 5" descr="AABSINR1">
            <a:extLst>
              <a:ext uri="{FF2B5EF4-FFF2-40B4-BE49-F238E27FC236}">
                <a16:creationId xmlns:a16="http://schemas.microsoft.com/office/drawing/2014/main" id="{165E4C47-A159-A426-BAC1-EBEB999D2BE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311400"/>
            <a:ext cx="3505200" cy="3151188"/>
          </a:xfr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>
            <a:extLst>
              <a:ext uri="{FF2B5EF4-FFF2-40B4-BE49-F238E27FC236}">
                <a16:creationId xmlns:a16="http://schemas.microsoft.com/office/drawing/2014/main" id="{36FF3EFF-F841-99BE-69F8-6097ADBA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FF2247-953A-4EE2-9027-1B095DFC5055}" type="slidenum">
              <a:rPr lang="pt-BR" altLang="en-US" smtClean="0"/>
              <a:pPr/>
              <a:t>2</a:t>
            </a:fld>
            <a:endParaRPr lang="pt-BR" altLang="en-US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D038C0A3-022D-70B9-0BB5-D92AA641F9E7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33A96C-1283-4DAE-B7DA-946107FE897E}" type="slidenum">
              <a:rPr lang="en-US" altLang="pt-BR" sz="1000"/>
              <a:pPr algn="r" eaLnBrk="1" hangingPunct="1"/>
              <a:t>2</a:t>
            </a:fld>
            <a:endParaRPr lang="en-US" altLang="pt-BR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173D2-3D2A-F81F-BF9A-27F609D0DED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pt-BR" sz="30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3000" dirty="0">
                <a:solidFill>
                  <a:srgbClr val="CC0000"/>
                </a:solidFill>
                <a:latin typeface="+mn-lt"/>
              </a:rPr>
              <a:t>Introdução, Definição e Estrutura Interna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3000" kern="0" dirty="0">
                <a:solidFill>
                  <a:schemeClr val="tx2"/>
                </a:solidFill>
                <a:latin typeface="+mn-lt"/>
              </a:rPr>
              <a:t>Hardware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3000" kern="0" dirty="0">
                <a:solidFill>
                  <a:schemeClr val="tx2"/>
                </a:solidFill>
                <a:latin typeface="+mn-lt"/>
              </a:rPr>
              <a:t>Software</a:t>
            </a: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B266C5E4-B0B4-9B5C-B4D8-6EFC11AFD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 b="1"/>
              <a:t>SUMÁRIO</a:t>
            </a:r>
            <a:endParaRPr lang="pt-BR" altLang="pt-BR" b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ACAE53AC-7D05-7034-2204-0FDAE500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50EA3-D971-4B98-9909-776CC4114FDE}" type="slidenum">
              <a:rPr lang="pt-BR" altLang="en-US" smtClean="0"/>
              <a:pPr/>
              <a:t>20</a:t>
            </a:fld>
            <a:endParaRPr lang="pt-BR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29A437D-7278-0DA6-257B-134983894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086600" cy="884238"/>
          </a:xfrm>
        </p:spPr>
        <p:txBody>
          <a:bodyPr/>
          <a:lstStyle/>
          <a:p>
            <a:pPr eaLnBrk="1" hangingPunct="1"/>
            <a:r>
              <a:rPr lang="pt-BR" altLang="pt-BR" i="1"/>
              <a:t>Clusters</a:t>
            </a:r>
            <a:r>
              <a:rPr lang="pt-BR" altLang="pt-BR"/>
              <a:t>, </a:t>
            </a:r>
            <a:r>
              <a:rPr lang="pt-BR" altLang="pt-BR" i="1"/>
              <a:t>Grids</a:t>
            </a:r>
            <a:r>
              <a:rPr lang="pt-BR" altLang="pt-BR"/>
              <a:t>, </a:t>
            </a:r>
            <a:r>
              <a:rPr lang="pt-BR" altLang="pt-BR" i="1"/>
              <a:t>Cloud</a:t>
            </a:r>
            <a:r>
              <a:rPr lang="pt-BR" altLang="pt-BR"/>
              <a:t>, etc.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D08BDFE-FC66-0A6C-ED50-C21C3D887A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488" y="1589088"/>
            <a:ext cx="4953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pt-BR" altLang="pt-BR" sz="2000" i="1"/>
              <a:t>Cluster</a:t>
            </a:r>
            <a:r>
              <a:rPr lang="pt-BR" altLang="pt-BR" sz="2000"/>
              <a:t> </a:t>
            </a:r>
            <a:r>
              <a:rPr lang="pt-BR" altLang="pt-BR" sz="2000">
                <a:sym typeface="Wingdings" panose="05000000000000000000" pitchFamily="2" charset="2"/>
              </a:rPr>
              <a:t> Vários computadores  (iguais) conectados com um acesso de controle (servidor) compartilhado e acesso externo, fisicamente localizados em um mesmo ambiente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pt-BR" altLang="pt-BR" sz="2000" i="1">
                <a:sym typeface="Wingdings" panose="05000000000000000000" pitchFamily="2" charset="2"/>
              </a:rPr>
              <a:t>Grid</a:t>
            </a:r>
            <a:r>
              <a:rPr lang="pt-BR" altLang="pt-BR" sz="2000">
                <a:sym typeface="Wingdings" panose="05000000000000000000" pitchFamily="2" charset="2"/>
              </a:rPr>
              <a:t>  União “</a:t>
            </a:r>
            <a:r>
              <a:rPr lang="pt-BR" altLang="pt-BR" sz="2000" i="1">
                <a:sym typeface="Wingdings" panose="05000000000000000000" pitchFamily="2" charset="2"/>
              </a:rPr>
              <a:t>ad hoc</a:t>
            </a:r>
            <a:r>
              <a:rPr lang="pt-BR" altLang="pt-BR" sz="2000">
                <a:sym typeface="Wingdings" panose="05000000000000000000" pitchFamily="2" charset="2"/>
              </a:rPr>
              <a:t>” de vários computadores (</a:t>
            </a:r>
            <a:r>
              <a:rPr lang="pt-BR" altLang="pt-BR" sz="2000" i="1">
                <a:sym typeface="Wingdings" panose="05000000000000000000" pitchFamily="2" charset="2"/>
              </a:rPr>
              <a:t>desktops</a:t>
            </a:r>
            <a:r>
              <a:rPr lang="pt-BR" altLang="pt-BR" sz="2000">
                <a:sym typeface="Wingdings" panose="05000000000000000000" pitchFamily="2" charset="2"/>
              </a:rPr>
              <a:t>, </a:t>
            </a:r>
            <a:r>
              <a:rPr lang="pt-BR" altLang="pt-BR" sz="2000" i="1">
                <a:sym typeface="Wingdings" panose="05000000000000000000" pitchFamily="2" charset="2"/>
              </a:rPr>
              <a:t>workstations</a:t>
            </a:r>
            <a:r>
              <a:rPr lang="pt-BR" altLang="pt-BR" sz="2000">
                <a:sym typeface="Wingdings" panose="05000000000000000000" pitchFamily="2" charset="2"/>
              </a:rPr>
              <a:t>, servidores, distintos ou não) produzindo um sistema distribuído que pode executar aplicações de forma compartilhada (via e.g. a Sun Grid Engine, SGE)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pt-BR" altLang="pt-BR" sz="2000" i="1">
                <a:sym typeface="Wingdings" panose="05000000000000000000" pitchFamily="2" charset="2"/>
              </a:rPr>
              <a:t>Cloud</a:t>
            </a:r>
            <a:r>
              <a:rPr lang="pt-BR" altLang="pt-BR" sz="2000">
                <a:sym typeface="Wingdings" panose="05000000000000000000" pitchFamily="2" charset="2"/>
              </a:rPr>
              <a:t>  Rede de </a:t>
            </a:r>
            <a:r>
              <a:rPr lang="pt-BR" altLang="pt-BR" sz="2000" i="1">
                <a:sym typeface="Wingdings" panose="05000000000000000000" pitchFamily="2" charset="2"/>
              </a:rPr>
              <a:t>clusters</a:t>
            </a:r>
            <a:r>
              <a:rPr lang="pt-BR" altLang="pt-BR" sz="2000">
                <a:sym typeface="Wingdings" panose="05000000000000000000" pitchFamily="2" charset="2"/>
              </a:rPr>
              <a:t> distribuída (muitas vezes mundialmente) que provê armazenamento e processamento redundante, acessível tipicamente via a Internet</a:t>
            </a:r>
            <a:endParaRPr lang="pt-BR" altLang="pt-BR" sz="2000"/>
          </a:p>
        </p:txBody>
      </p:sp>
      <p:pic>
        <p:nvPicPr>
          <p:cNvPr id="41989" name="Picture 2" descr="Resultado de imagem para computer clusters">
            <a:extLst>
              <a:ext uri="{FF2B5EF4-FFF2-40B4-BE49-F238E27FC236}">
                <a16:creationId xmlns:a16="http://schemas.microsoft.com/office/drawing/2014/main" id="{3D7B1EAE-CB68-59B0-2F7E-B1829EC6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679575"/>
            <a:ext cx="26527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Resultado de imagem para computer clusters">
            <a:extLst>
              <a:ext uri="{FF2B5EF4-FFF2-40B4-BE49-F238E27FC236}">
                <a16:creationId xmlns:a16="http://schemas.microsoft.com/office/drawing/2014/main" id="{2FE11ADE-BF74-1E46-4FE6-406B612A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590925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Imagem 4">
            <a:extLst>
              <a:ext uri="{FF2B5EF4-FFF2-40B4-BE49-F238E27FC236}">
                <a16:creationId xmlns:a16="http://schemas.microsoft.com/office/drawing/2014/main" id="{3CCE1446-24A8-3BAB-E7F8-70768D69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57825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B8B7C2A-DFB4-7013-1057-5F1D663F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FE2F79-42DD-4426-B8C7-AA84C2DA2937}" type="slidenum">
              <a:rPr lang="pt-BR" altLang="en-US" smtClean="0"/>
              <a:pPr/>
              <a:t>21</a:t>
            </a:fld>
            <a:endParaRPr lang="pt-BR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2AAE042-2A4C-2323-6096-4E95614A5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858000" cy="838200"/>
          </a:xfrm>
        </p:spPr>
        <p:txBody>
          <a:bodyPr/>
          <a:lstStyle/>
          <a:p>
            <a:pPr eaLnBrk="1" hangingPunct="1"/>
            <a:r>
              <a:rPr lang="pt-BR" altLang="pt-BR"/>
              <a:t>Estrutura Interna de Computadores</a:t>
            </a:r>
          </a:p>
        </p:txBody>
      </p:sp>
      <p:sp>
        <p:nvSpPr>
          <p:cNvPr id="44036" name="Rectangle 6">
            <a:extLst>
              <a:ext uri="{FF2B5EF4-FFF2-40B4-BE49-F238E27FC236}">
                <a16:creationId xmlns:a16="http://schemas.microsoft.com/office/drawing/2014/main" id="{76CAAC48-A986-ABF8-DE38-79F93CCF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81200"/>
            <a:ext cx="1828800" cy="1447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Entradas</a:t>
            </a:r>
          </a:p>
        </p:txBody>
      </p:sp>
      <p:sp>
        <p:nvSpPr>
          <p:cNvPr id="44037" name="Oval 7">
            <a:extLst>
              <a:ext uri="{FF2B5EF4-FFF2-40B4-BE49-F238E27FC236}">
                <a16:creationId xmlns:a16="http://schemas.microsoft.com/office/drawing/2014/main" id="{ED2F8098-2E22-F532-9C93-B54C0630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81200"/>
            <a:ext cx="2057400" cy="1447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Processamento</a:t>
            </a:r>
          </a:p>
        </p:txBody>
      </p:sp>
      <p:sp>
        <p:nvSpPr>
          <p:cNvPr id="44038" name="Rectangle 8">
            <a:extLst>
              <a:ext uri="{FF2B5EF4-FFF2-40B4-BE49-F238E27FC236}">
                <a16:creationId xmlns:a16="http://schemas.microsoft.com/office/drawing/2014/main" id="{A46D9DC9-50A4-4D5E-7528-4AB2B0320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81200"/>
            <a:ext cx="1828800" cy="1447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Saídas</a:t>
            </a:r>
          </a:p>
        </p:txBody>
      </p:sp>
      <p:sp>
        <p:nvSpPr>
          <p:cNvPr id="44039" name="AutoShape 11">
            <a:extLst>
              <a:ext uri="{FF2B5EF4-FFF2-40B4-BE49-F238E27FC236}">
                <a16:creationId xmlns:a16="http://schemas.microsoft.com/office/drawing/2014/main" id="{18272B9F-CACE-AF66-A101-ADB8FE153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90800"/>
            <a:ext cx="381000" cy="304800"/>
          </a:xfrm>
          <a:prstGeom prst="rightArrow">
            <a:avLst>
              <a:gd name="adj1" fmla="val 36454"/>
              <a:gd name="adj2" fmla="val 4843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4040" name="AutoShape 13">
            <a:extLst>
              <a:ext uri="{FF2B5EF4-FFF2-40B4-BE49-F238E27FC236}">
                <a16:creationId xmlns:a16="http://schemas.microsoft.com/office/drawing/2014/main" id="{A46B722D-AF73-97C6-66F3-06D1BBAA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381000" cy="304800"/>
          </a:xfrm>
          <a:prstGeom prst="rightArrow">
            <a:avLst>
              <a:gd name="adj1" fmla="val 36454"/>
              <a:gd name="adj2" fmla="val 4843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4041" name="Rectangle 14">
            <a:extLst>
              <a:ext uri="{FF2B5EF4-FFF2-40B4-BE49-F238E27FC236}">
                <a16:creationId xmlns:a16="http://schemas.microsoft.com/office/drawing/2014/main" id="{E5A61242-55E0-0EBC-3D82-7DEA49E8B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14800"/>
            <a:ext cx="1828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Dados</a:t>
            </a:r>
          </a:p>
          <a:p>
            <a:pPr algn="ctr"/>
            <a:r>
              <a:rPr lang="pt-BR" altLang="pt-BR"/>
              <a:t>Dados</a:t>
            </a:r>
          </a:p>
          <a:p>
            <a:pPr algn="ctr"/>
            <a:r>
              <a:rPr lang="pt-BR" altLang="pt-BR"/>
              <a:t>Dados</a:t>
            </a:r>
          </a:p>
          <a:p>
            <a:pPr algn="ctr"/>
            <a:r>
              <a:rPr lang="pt-BR" altLang="pt-BR"/>
              <a:t>Dados</a:t>
            </a:r>
          </a:p>
          <a:p>
            <a:pPr algn="ctr"/>
            <a:r>
              <a:rPr lang="pt-BR" altLang="pt-BR"/>
              <a:t>...</a:t>
            </a:r>
          </a:p>
        </p:txBody>
      </p:sp>
      <p:sp>
        <p:nvSpPr>
          <p:cNvPr id="44042" name="Oval 15">
            <a:extLst>
              <a:ext uri="{FF2B5EF4-FFF2-40B4-BE49-F238E27FC236}">
                <a16:creationId xmlns:a16="http://schemas.microsoft.com/office/drawing/2014/main" id="{2822E9E6-8325-3345-ABB2-4C83116AF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2057400" cy="1447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Operações</a:t>
            </a:r>
          </a:p>
          <a:p>
            <a:pPr algn="ctr"/>
            <a:r>
              <a:rPr lang="pt-BR" altLang="pt-BR"/>
              <a:t>(Programa)</a:t>
            </a:r>
          </a:p>
        </p:txBody>
      </p:sp>
      <p:sp>
        <p:nvSpPr>
          <p:cNvPr id="44043" name="Rectangle 16">
            <a:extLst>
              <a:ext uri="{FF2B5EF4-FFF2-40B4-BE49-F238E27FC236}">
                <a16:creationId xmlns:a16="http://schemas.microsoft.com/office/drawing/2014/main" id="{BFE400A3-926C-0E65-E7EF-7FB62BB3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114800"/>
            <a:ext cx="1828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Informação</a:t>
            </a:r>
          </a:p>
          <a:p>
            <a:pPr algn="ctr"/>
            <a:r>
              <a:rPr lang="pt-BR" altLang="pt-BR"/>
              <a:t>!!!</a:t>
            </a:r>
          </a:p>
        </p:txBody>
      </p:sp>
      <p:sp>
        <p:nvSpPr>
          <p:cNvPr id="44044" name="AutoShape 17">
            <a:extLst>
              <a:ext uri="{FF2B5EF4-FFF2-40B4-BE49-F238E27FC236}">
                <a16:creationId xmlns:a16="http://schemas.microsoft.com/office/drawing/2014/main" id="{C7DD968C-E616-41AF-88AE-BCDB1FA1D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381000" cy="304800"/>
          </a:xfrm>
          <a:prstGeom prst="rightArrow">
            <a:avLst>
              <a:gd name="adj1" fmla="val 36454"/>
              <a:gd name="adj2" fmla="val 484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4045" name="AutoShape 18">
            <a:extLst>
              <a:ext uri="{FF2B5EF4-FFF2-40B4-BE49-F238E27FC236}">
                <a16:creationId xmlns:a16="http://schemas.microsoft.com/office/drawing/2014/main" id="{0454761D-E393-4FAA-7C71-B67B3A628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724400"/>
            <a:ext cx="381000" cy="304800"/>
          </a:xfrm>
          <a:prstGeom prst="rightArrow">
            <a:avLst>
              <a:gd name="adj1" fmla="val 36454"/>
              <a:gd name="adj2" fmla="val 484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4046" name="AutoShape 21">
            <a:extLst>
              <a:ext uri="{FF2B5EF4-FFF2-40B4-BE49-F238E27FC236}">
                <a16:creationId xmlns:a16="http://schemas.microsoft.com/office/drawing/2014/main" id="{D0A070C4-86D9-7061-E043-AFDBC816E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67200"/>
            <a:ext cx="6096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49" y="8325"/>
                </a:moveTo>
                <a:cubicBezTo>
                  <a:pt x="15939" y="5815"/>
                  <a:pt x="13505" y="4171"/>
                  <a:pt x="10800" y="4171"/>
                </a:cubicBezTo>
                <a:cubicBezTo>
                  <a:pt x="7138" y="4171"/>
                  <a:pt x="4171" y="7138"/>
                  <a:pt x="417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5207" y="0"/>
                  <a:pt x="19173" y="2678"/>
                  <a:pt x="20819" y="6767"/>
                </a:cubicBezTo>
                <a:lnTo>
                  <a:pt x="23323" y="5759"/>
                </a:lnTo>
                <a:lnTo>
                  <a:pt x="20671" y="11986"/>
                </a:lnTo>
                <a:lnTo>
                  <a:pt x="14444" y="9333"/>
                </a:lnTo>
                <a:lnTo>
                  <a:pt x="16949" y="83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7" name="AutoShape 22">
            <a:extLst>
              <a:ext uri="{FF2B5EF4-FFF2-40B4-BE49-F238E27FC236}">
                <a16:creationId xmlns:a16="http://schemas.microsoft.com/office/drawing/2014/main" id="{AA146585-E4DE-C3DE-02DA-3709F8F77DC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67200" y="4953000"/>
            <a:ext cx="6096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49" y="8325"/>
                </a:moveTo>
                <a:cubicBezTo>
                  <a:pt x="15939" y="5815"/>
                  <a:pt x="13505" y="4171"/>
                  <a:pt x="10800" y="4171"/>
                </a:cubicBezTo>
                <a:cubicBezTo>
                  <a:pt x="7138" y="4171"/>
                  <a:pt x="4171" y="7138"/>
                  <a:pt x="417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5207" y="0"/>
                  <a:pt x="19173" y="2678"/>
                  <a:pt x="20819" y="6767"/>
                </a:cubicBezTo>
                <a:lnTo>
                  <a:pt x="23323" y="5759"/>
                </a:lnTo>
                <a:lnTo>
                  <a:pt x="20671" y="11986"/>
                </a:lnTo>
                <a:lnTo>
                  <a:pt x="14444" y="9333"/>
                </a:lnTo>
                <a:lnTo>
                  <a:pt x="16949" y="83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37A34CD2-D597-73ED-02AD-53E7A4CC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900F00-D4CF-4577-9801-637DED251C11}" type="slidenum">
              <a:rPr lang="pt-BR" altLang="en-US" smtClean="0"/>
              <a:pPr/>
              <a:t>22</a:t>
            </a:fld>
            <a:endParaRPr lang="pt-BR" altLang="en-US"/>
          </a:p>
        </p:txBody>
      </p:sp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58777789-8C5D-B009-6722-9A5CD96C83EF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06C926-5F85-468D-8B5C-FC5BB535B01B}" type="slidenum">
              <a:rPr lang="en-US" altLang="pt-BR" sz="1000"/>
              <a:pPr algn="r" eaLnBrk="1" hangingPunct="1"/>
              <a:t>22</a:t>
            </a:fld>
            <a:endParaRPr lang="en-US" altLang="pt-BR" sz="100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3236BD2B-7ECC-BAD0-2859-333595D6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3900" b="1">
                <a:solidFill>
                  <a:schemeClr val="tx2"/>
                </a:solidFill>
              </a:rPr>
              <a:t>Terminologia</a:t>
            </a:r>
            <a:endParaRPr lang="pt-BR" altLang="pt-BR" sz="3900" b="1">
              <a:solidFill>
                <a:schemeClr val="tx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99914C-2921-7826-FC00-40D77DD3D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400" kern="0" dirty="0">
                <a:solidFill>
                  <a:srgbClr val="0066FF"/>
                </a:solidFill>
                <a:latin typeface="+mn-lt"/>
              </a:rPr>
              <a:t>Dado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kern="0" dirty="0">
                <a:latin typeface="+mn-lt"/>
              </a:rPr>
              <a:t>Valores que são trabalhados durante o processamento</a:t>
            </a:r>
          </a:p>
          <a:p>
            <a:pPr marL="987425" lvl="2" indent="-293688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pt-BR" kern="0" dirty="0">
                <a:latin typeface="+mn-lt"/>
              </a:rPr>
              <a:t>Exemplos</a:t>
            </a:r>
          </a:p>
          <a:p>
            <a:pPr marL="1281113" lvl="3" indent="-2921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pt-BR" sz="1600" kern="0" dirty="0">
                <a:latin typeface="+mn-lt"/>
              </a:rPr>
              <a:t>10 (idade), 12 x 8 (pressão arterial), 1.99 (altura em metros), Maria (nome)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400" kern="0" dirty="0">
                <a:solidFill>
                  <a:srgbClr val="0066FF"/>
                </a:solidFill>
                <a:latin typeface="+mn-lt"/>
              </a:rPr>
              <a:t>Instrução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kern="0" dirty="0">
                <a:solidFill>
                  <a:srgbClr val="CC0000"/>
                </a:solidFill>
                <a:latin typeface="+mn-lt"/>
              </a:rPr>
              <a:t>Uma operação unitária </a:t>
            </a:r>
            <a:r>
              <a:rPr lang="pt-BR" sz="2000" kern="0" dirty="0">
                <a:latin typeface="+mn-lt"/>
              </a:rPr>
              <a:t>que o computador tem a capacidade de processar </a:t>
            </a:r>
            <a:r>
              <a:rPr lang="pt-BR" sz="2000" kern="0" dirty="0">
                <a:latin typeface="+mn-lt"/>
                <a:sym typeface="Wingdings" panose="05000000000000000000" pitchFamily="2" charset="2"/>
              </a:rPr>
              <a:t> é atômica</a:t>
            </a:r>
            <a:endParaRPr lang="pt-BR" sz="2000" kern="0" dirty="0">
              <a:latin typeface="+mn-lt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kern="0" dirty="0">
                <a:latin typeface="+mn-lt"/>
              </a:rPr>
              <a:t>Transforma/transporta dados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kern="0" dirty="0">
                <a:solidFill>
                  <a:srgbClr val="CC0000"/>
                </a:solidFill>
                <a:latin typeface="+mn-lt"/>
              </a:rPr>
              <a:t>São ordens</a:t>
            </a:r>
            <a:r>
              <a:rPr lang="pt-BR" sz="2000" kern="0" dirty="0">
                <a:latin typeface="+mn-lt"/>
              </a:rPr>
              <a:t> executadas pelo computador</a:t>
            </a:r>
          </a:p>
          <a:p>
            <a:pPr marL="987425" lvl="2" indent="-293688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pt-BR" kern="0" dirty="0">
                <a:latin typeface="+mn-lt"/>
              </a:rPr>
              <a:t>Exemplos</a:t>
            </a:r>
          </a:p>
          <a:p>
            <a:pPr marL="1281113" lvl="3" indent="-2921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pt-BR" sz="1600" kern="0" dirty="0">
                <a:latin typeface="+mn-lt"/>
              </a:rPr>
              <a:t>instruções para entrada e saída (E/S) de dados</a:t>
            </a:r>
          </a:p>
          <a:p>
            <a:pPr marL="1281113" lvl="3" indent="-2921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pt-BR" sz="1600" kern="0" dirty="0">
                <a:latin typeface="+mn-lt"/>
              </a:rPr>
              <a:t>instrução de movimentação interna de dados (transferência)</a:t>
            </a:r>
          </a:p>
          <a:p>
            <a:pPr marL="1281113" lvl="3" indent="-2921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pt-BR" sz="1600" kern="0" dirty="0">
                <a:latin typeface="+mn-lt"/>
              </a:rPr>
              <a:t>instruções aritméticas</a:t>
            </a:r>
          </a:p>
          <a:p>
            <a:pPr marL="1281113" lvl="3" indent="-2921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pt-BR" sz="1600" kern="0" dirty="0">
                <a:latin typeface="+mn-lt"/>
              </a:rPr>
              <a:t>instrução de comparação</a:t>
            </a:r>
          </a:p>
          <a:p>
            <a:pPr marL="1281113" lvl="3" indent="-2921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pt-BR" sz="1600" kern="0" dirty="0">
                <a:latin typeface="+mn-lt"/>
              </a:rPr>
              <a:t>etc.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>
            <a:extLst>
              <a:ext uri="{FF2B5EF4-FFF2-40B4-BE49-F238E27FC236}">
                <a16:creationId xmlns:a16="http://schemas.microsoft.com/office/drawing/2014/main" id="{E88518DA-00F1-8124-7E7B-67B133EE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3AA33D-E64B-4ABD-8E87-DBAF8BEB883B}" type="slidenum">
              <a:rPr lang="pt-BR" altLang="en-US" smtClean="0"/>
              <a:pPr/>
              <a:t>23</a:t>
            </a:fld>
            <a:endParaRPr lang="pt-BR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FD9E777-565A-F297-1B10-6F9FC8B87FE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7224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400" b="1" i="1" kern="0" dirty="0">
                <a:solidFill>
                  <a:srgbClr val="0066FF"/>
                </a:solidFill>
                <a:latin typeface="+mn-lt"/>
              </a:rPr>
              <a:t>Programa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b="1" kern="0" dirty="0">
                <a:solidFill>
                  <a:srgbClr val="CC0000"/>
                </a:solidFill>
                <a:latin typeface="+mn-lt"/>
              </a:rPr>
              <a:t>roteiro</a:t>
            </a:r>
            <a:r>
              <a:rPr lang="pt-BR" sz="2000" kern="0" dirty="0">
                <a:latin typeface="+mn-lt"/>
              </a:rPr>
              <a:t> que orienta o computador, determinando a </a:t>
            </a:r>
            <a:r>
              <a:rPr lang="pt-BR" sz="2000" b="1" kern="0" dirty="0">
                <a:solidFill>
                  <a:srgbClr val="CC0000"/>
                </a:solidFill>
                <a:latin typeface="+mn-lt"/>
              </a:rPr>
              <a:t>sequência</a:t>
            </a:r>
            <a:r>
              <a:rPr lang="pt-BR" sz="2000" kern="0" dirty="0">
                <a:latin typeface="+mn-lt"/>
              </a:rPr>
              <a:t> de </a:t>
            </a:r>
            <a:r>
              <a:rPr lang="pt-BR" sz="2000" b="1" kern="0" dirty="0">
                <a:solidFill>
                  <a:srgbClr val="CC0000"/>
                </a:solidFill>
                <a:latin typeface="+mn-lt"/>
              </a:rPr>
              <a:t>operações</a:t>
            </a:r>
            <a:r>
              <a:rPr lang="pt-BR" sz="2000" kern="0" dirty="0">
                <a:latin typeface="+mn-lt"/>
              </a:rPr>
              <a:t> necessárias para executar uma determinada tarefa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kern="0" dirty="0">
                <a:latin typeface="+mn-lt"/>
              </a:rPr>
              <a:t>É uma </a:t>
            </a:r>
            <a:r>
              <a:rPr lang="pt-BR" sz="2000" b="1" kern="0" dirty="0">
                <a:solidFill>
                  <a:srgbClr val="CC0000"/>
                </a:solidFill>
                <a:latin typeface="+mn-lt"/>
              </a:rPr>
              <a:t>sequência de instruções </a:t>
            </a:r>
            <a:r>
              <a:rPr lang="pt-BR" sz="2000" kern="0" dirty="0">
                <a:latin typeface="+mn-lt"/>
              </a:rPr>
              <a:t>que comanda a CPU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400" kern="0" dirty="0">
                <a:solidFill>
                  <a:srgbClr val="0066FF"/>
                </a:solidFill>
                <a:latin typeface="+mn-lt"/>
              </a:rPr>
              <a:t>Hardware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kern="0" dirty="0">
                <a:latin typeface="+mn-lt"/>
              </a:rPr>
              <a:t>conjunto de componentes eletrônicos, elétricos e mecânicos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400" kern="0" dirty="0">
                <a:solidFill>
                  <a:srgbClr val="0066FF"/>
                </a:solidFill>
              </a:rPr>
              <a:t>Software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kern="0" dirty="0"/>
              <a:t>conjunto de programas que permitem o uso do </a:t>
            </a:r>
            <a:r>
              <a:rPr lang="pt-BR" sz="2000" i="1" kern="0" dirty="0"/>
              <a:t>hardware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400" kern="0" dirty="0">
                <a:solidFill>
                  <a:srgbClr val="0066FF"/>
                </a:solidFill>
              </a:rPr>
              <a:t>Sistema Computacional (SC)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pt-BR" sz="2000" kern="0" dirty="0"/>
              <a:t>Denominação mais genérica que computador </a:t>
            </a:r>
            <a:r>
              <a:rPr lang="pt-BR" sz="2000" kern="0" dirty="0">
                <a:sym typeface="Wingdings" panose="05000000000000000000" pitchFamily="2" charset="2"/>
              </a:rPr>
              <a:t> Abrange sistemas embarcados, computadores, etc.</a:t>
            </a:r>
            <a:endParaRPr lang="pt-BR" sz="2000" kern="0" dirty="0"/>
          </a:p>
        </p:txBody>
      </p:sp>
      <p:sp>
        <p:nvSpPr>
          <p:cNvPr id="48132" name="TextBox 3">
            <a:extLst>
              <a:ext uri="{FF2B5EF4-FFF2-40B4-BE49-F238E27FC236}">
                <a16:creationId xmlns:a16="http://schemas.microsoft.com/office/drawing/2014/main" id="{AE9A8AC2-A958-84F1-5802-E74E56635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3900" b="1">
                <a:solidFill>
                  <a:schemeClr val="tx2"/>
                </a:solidFill>
              </a:rPr>
              <a:t>Terminologia</a:t>
            </a:r>
            <a:endParaRPr lang="pt-BR" altLang="pt-BR" sz="39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C46A62DF-B46B-1104-B4E0-E4F51AE1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5AE505-3627-429F-839B-1950F7675238}" type="slidenum">
              <a:rPr lang="pt-BR" altLang="en-US" smtClean="0"/>
              <a:pPr/>
              <a:t>24</a:t>
            </a:fld>
            <a:endParaRPr lang="pt-BR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3B127C3-E88E-26C2-1756-1ED57E6C6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15200" cy="1036638"/>
          </a:xfrm>
        </p:spPr>
        <p:txBody>
          <a:bodyPr/>
          <a:lstStyle/>
          <a:p>
            <a:pPr eaLnBrk="1" hangingPunct="1"/>
            <a:r>
              <a:rPr lang="pt-BR" altLang="pt-BR" sz="3600"/>
              <a:t>Composição de um Sistema Computacional (SC)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DA72AB6-A283-7963-C95F-E4506702A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6172200" cy="3924300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Hardware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pt-BR" altLang="pt-BR"/>
          </a:p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Software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b="1">
              <a:solidFill>
                <a:srgbClr val="0000FF"/>
              </a:solidFill>
            </a:endParaRPr>
          </a:p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Usuário</a:t>
            </a:r>
          </a:p>
        </p:txBody>
      </p:sp>
      <p:pic>
        <p:nvPicPr>
          <p:cNvPr id="50181" name="Picture 2052" descr="03-008 Fig">
            <a:extLst>
              <a:ext uri="{FF2B5EF4-FFF2-40B4-BE49-F238E27FC236}">
                <a16:creationId xmlns:a16="http://schemas.microsoft.com/office/drawing/2014/main" id="{A0BFBAC5-334B-CB7D-FE13-25E15230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410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0012501C-562C-ADEF-CC7C-CD1611D9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BEBCED-BFDA-40F9-B4D6-4BD3C76F6C3F}" type="slidenum">
              <a:rPr lang="en-US" altLang="pt-BR" smtClean="0"/>
              <a:pPr/>
              <a:t>25</a:t>
            </a:fld>
            <a:endParaRPr lang="en-US" altLang="pt-B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8642A9-1C30-C700-9147-B23090A04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162800" cy="960438"/>
          </a:xfrm>
        </p:spPr>
        <p:txBody>
          <a:bodyPr/>
          <a:lstStyle/>
          <a:p>
            <a:pPr eaLnBrk="1" hangingPunct="1"/>
            <a:r>
              <a:rPr lang="en-US" altLang="pt-BR"/>
              <a:t>SUMÁRIO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D576951-8DC0-E743-A646-66A38DCDE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89154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"/>
            </a:pPr>
            <a:r>
              <a:rPr lang="pt-BR" altLang="pt-BR" dirty="0">
                <a:solidFill>
                  <a:schemeClr val="bg2"/>
                </a:solidFill>
              </a:rPr>
              <a:t>Introdução, Definição e Estrutura Interna</a:t>
            </a:r>
          </a:p>
          <a:p>
            <a:pPr eaLnBrk="1" hangingPunct="1"/>
            <a:r>
              <a:rPr lang="pt-BR" altLang="pt-BR" dirty="0">
                <a:solidFill>
                  <a:srgbClr val="CC0000"/>
                </a:solidFill>
              </a:rPr>
              <a:t>Hardware</a:t>
            </a:r>
          </a:p>
          <a:p>
            <a:pPr lvl="1" eaLnBrk="1" hangingPunct="1"/>
            <a:r>
              <a:rPr lang="pt-BR" altLang="pt-BR" dirty="0">
                <a:solidFill>
                  <a:srgbClr val="CC0000"/>
                </a:solidFill>
              </a:rPr>
              <a:t>Organização funcional de um sistema computacional</a:t>
            </a:r>
          </a:p>
          <a:p>
            <a:pPr lvl="2" eaLnBrk="1" hangingPunct="1"/>
            <a:r>
              <a:rPr lang="pt-BR" altLang="pt-BR" dirty="0">
                <a:solidFill>
                  <a:srgbClr val="CC0000"/>
                </a:solidFill>
              </a:rPr>
              <a:t>Sistema central</a:t>
            </a:r>
          </a:p>
          <a:p>
            <a:pPr lvl="2" eaLnBrk="1" hangingPunct="1"/>
            <a:r>
              <a:rPr lang="pt-BR" altLang="pt-BR" dirty="0">
                <a:solidFill>
                  <a:srgbClr val="CC0000"/>
                </a:solidFill>
              </a:rPr>
              <a:t>Sistema de entrada/saída</a:t>
            </a:r>
            <a:endParaRPr lang="pt-BR" altLang="pt-BR" dirty="0">
              <a:solidFill>
                <a:srgbClr val="0000FF"/>
              </a:solidFill>
            </a:endParaRPr>
          </a:p>
          <a:p>
            <a:pPr lvl="1" eaLnBrk="1" hangingPunct="1"/>
            <a:r>
              <a:rPr lang="pt-BR" altLang="pt-BR" dirty="0">
                <a:solidFill>
                  <a:srgbClr val="CC0000"/>
                </a:solidFill>
              </a:rPr>
              <a:t>Representação de dados</a:t>
            </a:r>
          </a:p>
          <a:p>
            <a:pPr lvl="1" eaLnBrk="1" hangingPunct="1"/>
            <a:r>
              <a:rPr lang="pt-BR" altLang="pt-BR" dirty="0">
                <a:solidFill>
                  <a:srgbClr val="CC0000"/>
                </a:solidFill>
              </a:rPr>
              <a:t>Níveis de memória</a:t>
            </a:r>
          </a:p>
          <a:p>
            <a:pPr eaLnBrk="1" hangingPunct="1"/>
            <a:r>
              <a:rPr lang="pt-BR" altLang="pt-BR" dirty="0">
                <a:solidFill>
                  <a:schemeClr val="bg2"/>
                </a:solidFill>
              </a:rPr>
              <a:t>Software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644D0CFC-7E4B-A847-D64B-4429FBCA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D66E6B-A62E-4DB5-A5F4-8F5A79633671}" type="slidenum">
              <a:rPr lang="pt-BR" altLang="en-US" smtClean="0"/>
              <a:pPr/>
              <a:t>26</a:t>
            </a:fld>
            <a:endParaRPr lang="pt-BR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50E5831-5C70-5DB8-EB6E-42F63F8C9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086600" cy="792163"/>
          </a:xfrm>
        </p:spPr>
        <p:txBody>
          <a:bodyPr/>
          <a:lstStyle/>
          <a:p>
            <a:pPr eaLnBrk="1" hangingPunct="1"/>
            <a:r>
              <a:rPr lang="pt-BR" altLang="pt-BR" sz="2800"/>
              <a:t>Exemplo Familiar - Computador Pessoal</a:t>
            </a:r>
          </a:p>
        </p:txBody>
      </p:sp>
      <p:pic>
        <p:nvPicPr>
          <p:cNvPr id="54276" name="Picture 3" descr="03-008 Fig">
            <a:extLst>
              <a:ext uri="{FF2B5EF4-FFF2-40B4-BE49-F238E27FC236}">
                <a16:creationId xmlns:a16="http://schemas.microsoft.com/office/drawing/2014/main" id="{889DA747-20C5-022F-ADB0-D97A0FDB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4913"/>
            <a:ext cx="769620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77" name="Conector reto 2">
            <a:extLst>
              <a:ext uri="{FF2B5EF4-FFF2-40B4-BE49-F238E27FC236}">
                <a16:creationId xmlns:a16="http://schemas.microsoft.com/office/drawing/2014/main" id="{2DC4CA0B-B45F-E902-A4D1-CFEC440721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7000" y="1876425"/>
            <a:ext cx="1905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AFC98C5A-E1D9-7469-9BF9-26168D38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0FD4E9-76C1-4750-8861-9FC8A86F0AA2}" type="slidenum">
              <a:rPr lang="pt-BR" altLang="en-US" smtClean="0"/>
              <a:pPr/>
              <a:t>27</a:t>
            </a:fld>
            <a:endParaRPr lang="pt-BR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9883B52-19A4-88C2-F19A-D0B244CF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162800" cy="609600"/>
          </a:xfrm>
        </p:spPr>
        <p:txBody>
          <a:bodyPr/>
          <a:lstStyle/>
          <a:p>
            <a:pPr eaLnBrk="1" hangingPunct="1"/>
            <a:r>
              <a:rPr lang="pt-BR" altLang="pt-BR"/>
              <a:t>Hardware (HW)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1ADBEAB-B7AF-2BA4-6EDE-2BA79CBF5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b="1" i="1" u="sng" dirty="0">
                <a:latin typeface="Times New Roman" panose="02020603050405020304" pitchFamily="18" charset="0"/>
              </a:rPr>
              <a:t>O hardware é a parte física do sistema computacional</a:t>
            </a:r>
          </a:p>
          <a:p>
            <a:pPr eaLnBrk="1" hangingPunct="1"/>
            <a:endParaRPr lang="pt-BR" altLang="pt-BR" b="1" i="1" u="sng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pt-BR" b="1" dirty="0"/>
              <a:t>Sistema Central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pt-BR" altLang="pt-BR" dirty="0"/>
          </a:p>
          <a:p>
            <a:pPr eaLnBrk="1" hangingPunct="1"/>
            <a:r>
              <a:rPr lang="pt-BR" altLang="pt-BR" b="1" dirty="0"/>
              <a:t>Periféricos</a:t>
            </a:r>
            <a:endParaRPr lang="pt-BR" altLang="pt-BR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pt-BR" altLang="pt-BR" dirty="0"/>
              <a:t>	Entrada, Saída, Armazenamento e Comunicação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60396F53-2ABD-8393-C501-B6BD556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1DF678-E406-4CAA-89AA-76F93E6B42F4}" type="slidenum">
              <a:rPr lang="pt-BR" altLang="en-US" smtClean="0"/>
              <a:pPr/>
              <a:t>28</a:t>
            </a:fld>
            <a:endParaRPr lang="pt-BR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7587296-EEB5-7E20-06CB-054E283A5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7010400" cy="792163"/>
          </a:xfrm>
        </p:spPr>
        <p:txBody>
          <a:bodyPr/>
          <a:lstStyle/>
          <a:p>
            <a:pPr eaLnBrk="1" hangingPunct="1"/>
            <a:r>
              <a:rPr lang="pt-BR" altLang="pt-BR"/>
              <a:t>HW: Periféricos</a:t>
            </a:r>
          </a:p>
        </p:txBody>
      </p:sp>
      <p:sp>
        <p:nvSpPr>
          <p:cNvPr id="58372" name="AutoShape 1030">
            <a:extLst>
              <a:ext uri="{FF2B5EF4-FFF2-40B4-BE49-F238E27FC236}">
                <a16:creationId xmlns:a16="http://schemas.microsoft.com/office/drawing/2014/main" id="{FBF5BF82-40CB-ED45-544B-27E3A364E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343400"/>
            <a:ext cx="914400" cy="5508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8373" name="Picture 1031">
            <a:extLst>
              <a:ext uri="{FF2B5EF4-FFF2-40B4-BE49-F238E27FC236}">
                <a16:creationId xmlns:a16="http://schemas.microsoft.com/office/drawing/2014/main" id="{247EFE0E-FEBD-AABB-0785-C4CB2955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15986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032">
            <a:extLst>
              <a:ext uri="{FF2B5EF4-FFF2-40B4-BE49-F238E27FC236}">
                <a16:creationId xmlns:a16="http://schemas.microsoft.com/office/drawing/2014/main" id="{5EB3B810-ECA0-54F2-556D-59043668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19812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AutoShape 1033">
            <a:extLst>
              <a:ext uri="{FF2B5EF4-FFF2-40B4-BE49-F238E27FC236}">
                <a16:creationId xmlns:a16="http://schemas.microsoft.com/office/drawing/2014/main" id="{A918C106-9597-1A14-9F2C-ADC2B8BDE7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0" y="3505200"/>
            <a:ext cx="914400" cy="5508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8376" name="Picture 1034">
            <a:extLst>
              <a:ext uri="{FF2B5EF4-FFF2-40B4-BE49-F238E27FC236}">
                <a16:creationId xmlns:a16="http://schemas.microsoft.com/office/drawing/2014/main" id="{E4B02413-2AE4-A51C-5AC3-72171D57A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93888"/>
            <a:ext cx="2057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AutoShape 1035">
            <a:extLst>
              <a:ext uri="{FF2B5EF4-FFF2-40B4-BE49-F238E27FC236}">
                <a16:creationId xmlns:a16="http://schemas.microsoft.com/office/drawing/2014/main" id="{D9B18455-86B8-22D3-83AB-4F32371388A6}"/>
              </a:ext>
            </a:extLst>
          </p:cNvPr>
          <p:cNvSpPr>
            <a:spLocks noChangeArrowheads="1"/>
          </p:cNvSpPr>
          <p:nvPr/>
        </p:nvSpPr>
        <p:spPr bwMode="auto">
          <a:xfrm rot="-1350590">
            <a:off x="5715000" y="2895600"/>
            <a:ext cx="762000" cy="3810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58378" name="AutoShape 1036">
            <a:extLst>
              <a:ext uri="{FF2B5EF4-FFF2-40B4-BE49-F238E27FC236}">
                <a16:creationId xmlns:a16="http://schemas.microsoft.com/office/drawing/2014/main" id="{027BA1B0-D09C-A166-17B2-403BEE50FC6B}"/>
              </a:ext>
            </a:extLst>
          </p:cNvPr>
          <p:cNvSpPr>
            <a:spLocks noChangeArrowheads="1"/>
          </p:cNvSpPr>
          <p:nvPr/>
        </p:nvSpPr>
        <p:spPr bwMode="auto">
          <a:xfrm rot="1004761">
            <a:off x="5715000" y="4724400"/>
            <a:ext cx="762000" cy="3810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58379" name="AutoShape 1037">
            <a:extLst>
              <a:ext uri="{FF2B5EF4-FFF2-40B4-BE49-F238E27FC236}">
                <a16:creationId xmlns:a16="http://schemas.microsoft.com/office/drawing/2014/main" id="{47C94CD9-323D-4583-3D6B-45E6054A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648200"/>
            <a:ext cx="1828800" cy="1524000"/>
          </a:xfrm>
          <a:prstGeom prst="flowChartMagneticDisk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58380" name="Text Box 1038">
            <a:extLst>
              <a:ext uri="{FF2B5EF4-FFF2-40B4-BE49-F238E27FC236}">
                <a16:creationId xmlns:a16="http://schemas.microsoft.com/office/drawing/2014/main" id="{78713F8D-D345-B4C2-9C0D-17AF42B0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0292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Entrada</a:t>
            </a:r>
          </a:p>
        </p:txBody>
      </p:sp>
      <p:sp>
        <p:nvSpPr>
          <p:cNvPr id="58381" name="Text Box 1039">
            <a:extLst>
              <a:ext uri="{FF2B5EF4-FFF2-40B4-BE49-F238E27FC236}">
                <a16:creationId xmlns:a16="http://schemas.microsoft.com/office/drawing/2014/main" id="{F478E1E4-F048-6348-08C1-CF9A5EA8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956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Saída</a:t>
            </a:r>
          </a:p>
        </p:txBody>
      </p:sp>
      <p:sp>
        <p:nvSpPr>
          <p:cNvPr id="58382" name="Text Box 1040">
            <a:extLst>
              <a:ext uri="{FF2B5EF4-FFF2-40B4-BE49-F238E27FC236}">
                <a16:creationId xmlns:a16="http://schemas.microsoft.com/office/drawing/2014/main" id="{DE740074-1D61-D1D1-47EB-75D160468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4102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Armazenamento de Grande Volume</a:t>
            </a:r>
          </a:p>
        </p:txBody>
      </p:sp>
      <p:sp>
        <p:nvSpPr>
          <p:cNvPr id="58383" name="Text Box 1041">
            <a:extLst>
              <a:ext uri="{FF2B5EF4-FFF2-40B4-BE49-F238E27FC236}">
                <a16:creationId xmlns:a16="http://schemas.microsoft.com/office/drawing/2014/main" id="{20445AA0-6CA1-3849-62A5-B71F2CB2A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8600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Comunicação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F67EC435-C0C6-6C9D-76AC-9ECD33BC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A81B55-C1D8-49F3-9B2E-831087B0EFC2}" type="slidenum">
              <a:rPr lang="en-US" altLang="pt-BR" smtClean="0"/>
              <a:pPr/>
              <a:t>29</a:t>
            </a:fld>
            <a:endParaRPr lang="en-US" altLang="pt-B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C033519-D750-C184-41A9-BD2880A17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43800" cy="609600"/>
          </a:xfrm>
        </p:spPr>
        <p:txBody>
          <a:bodyPr/>
          <a:lstStyle/>
          <a:p>
            <a:pPr eaLnBrk="1" hangingPunct="1"/>
            <a:r>
              <a:rPr lang="pt-BR" altLang="pt-BR"/>
              <a:t>Organização do HW de um SC</a:t>
            </a:r>
          </a:p>
        </p:txBody>
      </p:sp>
      <p:sp>
        <p:nvSpPr>
          <p:cNvPr id="60420" name="AutoShape 67">
            <a:extLst>
              <a:ext uri="{FF2B5EF4-FFF2-40B4-BE49-F238E27FC236}">
                <a16:creationId xmlns:a16="http://schemas.microsoft.com/office/drawing/2014/main" id="{57AA848A-E873-F7BF-C773-46AB574323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63650" y="1143000"/>
            <a:ext cx="6172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21" name="Line 69">
            <a:extLst>
              <a:ext uri="{FF2B5EF4-FFF2-40B4-BE49-F238E27FC236}">
                <a16:creationId xmlns:a16="http://schemas.microsoft.com/office/drawing/2014/main" id="{9510B821-60ED-E0F0-052B-5491AFD99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-11433175" y="-115998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22" name="Line 70">
            <a:extLst>
              <a:ext uri="{FF2B5EF4-FFF2-40B4-BE49-F238E27FC236}">
                <a16:creationId xmlns:a16="http://schemas.microsoft.com/office/drawing/2014/main" id="{8262EBD6-4282-1994-4E08-3AD851165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-11433175" y="-115998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2502" name="Rectangle 72">
            <a:extLst>
              <a:ext uri="{FF2B5EF4-FFF2-40B4-BE49-F238E27FC236}">
                <a16:creationId xmlns:a16="http://schemas.microsoft.com/office/drawing/2014/main" id="{3FF05928-4290-F8F9-DBC2-A51E00E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550" y="1276350"/>
            <a:ext cx="5486400" cy="4360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60424" name="Agrupar 106">
            <a:extLst>
              <a:ext uri="{FF2B5EF4-FFF2-40B4-BE49-F238E27FC236}">
                <a16:creationId xmlns:a16="http://schemas.microsoft.com/office/drawing/2014/main" id="{715C43CF-503D-720E-2D3D-5C73D17BFC77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1684338"/>
            <a:ext cx="801688" cy="508000"/>
            <a:chOff x="4813300" y="1684337"/>
            <a:chExt cx="801688" cy="508000"/>
          </a:xfrm>
        </p:grpSpPr>
        <p:sp>
          <p:nvSpPr>
            <p:cNvPr id="60465" name="Rectangle 80">
              <a:extLst>
                <a:ext uri="{FF2B5EF4-FFF2-40B4-BE49-F238E27FC236}">
                  <a16:creationId xmlns:a16="http://schemas.microsoft.com/office/drawing/2014/main" id="{1BE805D4-559E-2D1D-E157-FA8C2F09B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1684337"/>
              <a:ext cx="801688" cy="508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0466" name="Rectangle 81">
              <a:extLst>
                <a:ext uri="{FF2B5EF4-FFF2-40B4-BE49-F238E27FC236}">
                  <a16:creationId xmlns:a16="http://schemas.microsoft.com/office/drawing/2014/main" id="{C0561383-EEEA-CEC1-E276-ADA07B882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969" y="1830615"/>
              <a:ext cx="5143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1400" b="1">
                  <a:solidFill>
                    <a:srgbClr val="000000"/>
                  </a:solidFill>
                  <a:latin typeface="AvantGarde" charset="0"/>
                </a:rPr>
                <a:t>CLOCK </a:t>
              </a:r>
              <a:endParaRPr lang="pt-BR" altLang="pt-BR"/>
            </a:p>
          </p:txBody>
        </p:sp>
      </p:grpSp>
      <p:grpSp>
        <p:nvGrpSpPr>
          <p:cNvPr id="60425" name="Agrupar 107">
            <a:extLst>
              <a:ext uri="{FF2B5EF4-FFF2-40B4-BE49-F238E27FC236}">
                <a16:creationId xmlns:a16="http://schemas.microsoft.com/office/drawing/2014/main" id="{2700E5DC-7F7C-41C6-4CC6-A8712F7B318A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1543050"/>
            <a:ext cx="1119188" cy="2355850"/>
            <a:chOff x="5718175" y="1543050"/>
            <a:chExt cx="1119188" cy="2355850"/>
          </a:xfrm>
        </p:grpSpPr>
        <p:sp>
          <p:nvSpPr>
            <p:cNvPr id="60463" name="Rectangle 75">
              <a:extLst>
                <a:ext uri="{FF2B5EF4-FFF2-40B4-BE49-F238E27FC236}">
                  <a16:creationId xmlns:a16="http://schemas.microsoft.com/office/drawing/2014/main" id="{6D68328C-FC3E-3835-A242-A750D37C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175" y="1543050"/>
              <a:ext cx="1119188" cy="2355850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0464" name="Rectangle 82">
              <a:extLst>
                <a:ext uri="{FF2B5EF4-FFF2-40B4-BE49-F238E27FC236}">
                  <a16:creationId xmlns:a16="http://schemas.microsoft.com/office/drawing/2014/main" id="{E29FDF9B-E071-DE41-CCD3-17E5166D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194" y="2505869"/>
              <a:ext cx="8191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1400" b="1">
                  <a:solidFill>
                    <a:srgbClr val="000000"/>
                  </a:solidFill>
                  <a:latin typeface="AvantGarde" charset="0"/>
                </a:rPr>
                <a:t>MEMÓRIA</a:t>
              </a:r>
              <a:br>
                <a:rPr lang="pt-BR" altLang="pt-BR" sz="1400" b="1">
                  <a:solidFill>
                    <a:srgbClr val="000000"/>
                  </a:solidFill>
                  <a:latin typeface="AvantGarde" charset="0"/>
                </a:rPr>
              </a:br>
              <a:r>
                <a:rPr lang="pt-BR" altLang="pt-BR" sz="1400" b="1">
                  <a:solidFill>
                    <a:srgbClr val="000000"/>
                  </a:solidFill>
                  <a:latin typeface="AvantGarde" charset="0"/>
                </a:rPr>
                <a:t>PRINCIPAL</a:t>
              </a:r>
            </a:p>
          </p:txBody>
        </p:sp>
      </p:grpSp>
      <p:sp>
        <p:nvSpPr>
          <p:cNvPr id="60426" name="Rectangle 85">
            <a:extLst>
              <a:ext uri="{FF2B5EF4-FFF2-40B4-BE49-F238E27FC236}">
                <a16:creationId xmlns:a16="http://schemas.microsoft.com/office/drawing/2014/main" id="{D65299B6-CB14-06F2-9238-23AA39865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1371600"/>
            <a:ext cx="37290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300" b="1">
                <a:solidFill>
                  <a:srgbClr val="000000"/>
                </a:solidFill>
                <a:latin typeface="AvantGarde" charset="0"/>
              </a:rPr>
              <a:t>SISTEMA CENTRAL (Placa-mãe, 1 ou mais chips, etc.) </a:t>
            </a:r>
            <a:endParaRPr lang="pt-BR" altLang="pt-BR"/>
          </a:p>
        </p:txBody>
      </p:sp>
      <p:sp>
        <p:nvSpPr>
          <p:cNvPr id="60427" name="Line 89">
            <a:extLst>
              <a:ext uri="{FF2B5EF4-FFF2-40B4-BE49-F238E27FC236}">
                <a16:creationId xmlns:a16="http://schemas.microsoft.com/office/drawing/2014/main" id="{9157E6AF-8122-9C63-79BD-73F8F8E43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3" y="2695575"/>
            <a:ext cx="11541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28" name="Line 91">
            <a:extLst>
              <a:ext uri="{FF2B5EF4-FFF2-40B4-BE49-F238E27FC236}">
                <a16:creationId xmlns:a16="http://schemas.microsoft.com/office/drawing/2014/main" id="{D7ABDF4D-ED75-1A81-54DB-263B0FAEE4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0413" y="1906588"/>
            <a:ext cx="236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29" name="Rectangle 92">
            <a:extLst>
              <a:ext uri="{FF2B5EF4-FFF2-40B4-BE49-F238E27FC236}">
                <a16:creationId xmlns:a16="http://schemas.microsoft.com/office/drawing/2014/main" id="{B9250FE6-EE4E-0C1E-905D-5120944AE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2457450"/>
            <a:ext cx="8334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300" b="1">
                <a:solidFill>
                  <a:srgbClr val="000000"/>
                </a:solidFill>
                <a:latin typeface="AvantGarde" charset="0"/>
              </a:rPr>
              <a:t>Barramento</a:t>
            </a:r>
            <a:endParaRPr lang="pt-BR" altLang="pt-BR"/>
          </a:p>
        </p:txBody>
      </p:sp>
      <p:sp>
        <p:nvSpPr>
          <p:cNvPr id="62523" name="Rectangle 93">
            <a:extLst>
              <a:ext uri="{FF2B5EF4-FFF2-40B4-BE49-F238E27FC236}">
                <a16:creationId xmlns:a16="http://schemas.microsoft.com/office/drawing/2014/main" id="{40E3F66E-D77C-273A-EBE7-B1C086203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4598988"/>
            <a:ext cx="2355850" cy="890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0431" name="Rectangle 94">
            <a:extLst>
              <a:ext uri="{FF2B5EF4-FFF2-40B4-BE49-F238E27FC236}">
                <a16:creationId xmlns:a16="http://schemas.microsoft.com/office/drawing/2014/main" id="{014540DA-E7CF-1F4E-E242-90DF28A0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37125"/>
            <a:ext cx="8572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>
                <a:solidFill>
                  <a:srgbClr val="000000"/>
                </a:solidFill>
                <a:latin typeface="AvantGarde" charset="0"/>
              </a:rPr>
              <a:t>INTERFACE</a:t>
            </a:r>
            <a:endParaRPr lang="pt-BR" altLang="pt-BR"/>
          </a:p>
        </p:txBody>
      </p:sp>
      <p:sp>
        <p:nvSpPr>
          <p:cNvPr id="60432" name="Rectangle 101">
            <a:extLst>
              <a:ext uri="{FF2B5EF4-FFF2-40B4-BE49-F238E27FC236}">
                <a16:creationId xmlns:a16="http://schemas.microsoft.com/office/drawing/2014/main" id="{366D4EE4-D9FC-CF73-7836-F374E77DF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3994150"/>
            <a:ext cx="904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>
                <a:solidFill>
                  <a:srgbClr val="000000"/>
                </a:solidFill>
                <a:latin typeface="AvantGarde" charset="0"/>
              </a:rPr>
              <a:t>Barramento</a:t>
            </a:r>
            <a:endParaRPr lang="pt-BR" altLang="pt-BR"/>
          </a:p>
        </p:txBody>
      </p:sp>
      <p:sp>
        <p:nvSpPr>
          <p:cNvPr id="60433" name="Rectangle 102">
            <a:extLst>
              <a:ext uri="{FF2B5EF4-FFF2-40B4-BE49-F238E27FC236}">
                <a16:creationId xmlns:a16="http://schemas.microsoft.com/office/drawing/2014/main" id="{7F0285CC-EEE6-4987-A4EB-B39150430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6091238"/>
            <a:ext cx="1433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300" b="1">
                <a:solidFill>
                  <a:srgbClr val="000000"/>
                </a:solidFill>
                <a:latin typeface="AvantGarde" charset="0"/>
              </a:rPr>
              <a:t>Unidades de Entrada e Saída (E/S)</a:t>
            </a:r>
            <a:endParaRPr lang="pt-BR" altLang="pt-BR"/>
          </a:p>
        </p:txBody>
      </p:sp>
      <p:sp>
        <p:nvSpPr>
          <p:cNvPr id="62535" name="Rectangle 105">
            <a:extLst>
              <a:ext uri="{FF2B5EF4-FFF2-40B4-BE49-F238E27FC236}">
                <a16:creationId xmlns:a16="http://schemas.microsoft.com/office/drawing/2014/main" id="{216B5D0B-4393-1A70-5EE3-FE334D066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598988"/>
            <a:ext cx="2354263" cy="8905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0435" name="Rectangle 106">
            <a:extLst>
              <a:ext uri="{FF2B5EF4-FFF2-40B4-BE49-F238E27FC236}">
                <a16:creationId xmlns:a16="http://schemas.microsoft.com/office/drawing/2014/main" id="{82022F14-8A5E-9482-334B-FB05CADC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4937125"/>
            <a:ext cx="890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>
                <a:solidFill>
                  <a:srgbClr val="000000"/>
                </a:solidFill>
                <a:latin typeface="AvantGarde" charset="0"/>
              </a:rPr>
              <a:t>INTERFACE</a:t>
            </a:r>
            <a:endParaRPr lang="pt-BR" altLang="pt-BR"/>
          </a:p>
        </p:txBody>
      </p: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230C4E75-B131-B3AB-B6C3-62F198DE9971}"/>
              </a:ext>
            </a:extLst>
          </p:cNvPr>
          <p:cNvGrpSpPr/>
          <p:nvPr/>
        </p:nvGrpSpPr>
        <p:grpSpPr>
          <a:xfrm>
            <a:off x="2027238" y="5922962"/>
            <a:ext cx="1489075" cy="687388"/>
            <a:chOff x="2027238" y="5922962"/>
            <a:chExt cx="1489075" cy="687388"/>
          </a:xfrm>
          <a:solidFill>
            <a:srgbClr val="00B050"/>
          </a:solidFill>
        </p:grpSpPr>
        <p:sp>
          <p:nvSpPr>
            <p:cNvPr id="62516" name="Rectangle 86">
              <a:extLst>
                <a:ext uri="{FF2B5EF4-FFF2-40B4-BE49-F238E27FC236}">
                  <a16:creationId xmlns:a16="http://schemas.microsoft.com/office/drawing/2014/main" id="{E58C79E4-DEB8-65FB-A519-A28377DF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238" y="5922962"/>
              <a:ext cx="1489075" cy="6873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2537" name="Rectangle 107">
              <a:extLst>
                <a:ext uri="{FF2B5EF4-FFF2-40B4-BE49-F238E27FC236}">
                  <a16:creationId xmlns:a16="http://schemas.microsoft.com/office/drawing/2014/main" id="{CE26C252-A310-3CBF-EC67-C92D166E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550" y="6166644"/>
              <a:ext cx="806450" cy="20002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1300" b="1" dirty="0">
                  <a:solidFill>
                    <a:srgbClr val="000000"/>
                  </a:solidFill>
                  <a:latin typeface="AvantGarde" charset="0"/>
                </a:rPr>
                <a:t>PERIFÉRICO</a:t>
              </a:r>
              <a:endParaRPr lang="pt-BR" altLang="pt-BR" dirty="0"/>
            </a:p>
          </p:txBody>
        </p:sp>
      </p:grpSp>
      <p:grpSp>
        <p:nvGrpSpPr>
          <p:cNvPr id="102" name="Agrupar 101">
            <a:extLst>
              <a:ext uri="{FF2B5EF4-FFF2-40B4-BE49-F238E27FC236}">
                <a16:creationId xmlns:a16="http://schemas.microsoft.com/office/drawing/2014/main" id="{5CFF2E97-EF23-7B12-E373-A299F69279EB}"/>
              </a:ext>
            </a:extLst>
          </p:cNvPr>
          <p:cNvGrpSpPr/>
          <p:nvPr/>
        </p:nvGrpSpPr>
        <p:grpSpPr>
          <a:xfrm>
            <a:off x="3998913" y="5935662"/>
            <a:ext cx="1489075" cy="687388"/>
            <a:chOff x="3998913" y="5935662"/>
            <a:chExt cx="1489075" cy="687388"/>
          </a:xfrm>
          <a:solidFill>
            <a:srgbClr val="92D050"/>
          </a:solidFill>
        </p:grpSpPr>
        <p:sp>
          <p:nvSpPr>
            <p:cNvPr id="62538" name="Rectangle 108">
              <a:extLst>
                <a:ext uri="{FF2B5EF4-FFF2-40B4-BE49-F238E27FC236}">
                  <a16:creationId xmlns:a16="http://schemas.microsoft.com/office/drawing/2014/main" id="{8B5F59C5-2925-8620-BD2A-3CF3CCF04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913" y="5935662"/>
              <a:ext cx="1489075" cy="6873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2542" name="Rectangle 112">
              <a:extLst>
                <a:ext uri="{FF2B5EF4-FFF2-40B4-BE49-F238E27FC236}">
                  <a16:creationId xmlns:a16="http://schemas.microsoft.com/office/drawing/2014/main" id="{5307E03E-1EE0-C50D-2806-330BE0670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5" y="6179344"/>
              <a:ext cx="806450" cy="20002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1300" b="1" dirty="0">
                  <a:solidFill>
                    <a:srgbClr val="000000"/>
                  </a:solidFill>
                  <a:latin typeface="AvantGarde" charset="0"/>
                </a:rPr>
                <a:t>PERIFÉRICO</a:t>
              </a:r>
              <a:endParaRPr lang="pt-BR" altLang="pt-BR" dirty="0"/>
            </a:p>
          </p:txBody>
        </p:sp>
      </p:grpSp>
      <p:sp>
        <p:nvSpPr>
          <p:cNvPr id="60438" name="Line 118">
            <a:extLst>
              <a:ext uri="{FF2B5EF4-FFF2-40B4-BE49-F238E27FC236}">
                <a16:creationId xmlns:a16="http://schemas.microsoft.com/office/drawing/2014/main" id="{363E3119-39CC-2EB5-7A5F-6605F8DAE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6100" y="4197350"/>
            <a:ext cx="50530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39" name="Line 121">
            <a:extLst>
              <a:ext uri="{FF2B5EF4-FFF2-40B4-BE49-F238E27FC236}">
                <a16:creationId xmlns:a16="http://schemas.microsoft.com/office/drawing/2014/main" id="{15CC1DF5-D6C0-E245-71B9-6F113CAEDE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6875" y="4197350"/>
            <a:ext cx="0" cy="4016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40" name="Rectangle 125">
            <a:extLst>
              <a:ext uri="{FF2B5EF4-FFF2-40B4-BE49-F238E27FC236}">
                <a16:creationId xmlns:a16="http://schemas.microsoft.com/office/drawing/2014/main" id="{362DFC83-96DD-3311-388B-ECAB7584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4835525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500" b="1">
                <a:solidFill>
                  <a:srgbClr val="000000"/>
                </a:solidFill>
                <a:latin typeface="AvantGarde" charset="0"/>
              </a:rPr>
              <a:t>... </a:t>
            </a:r>
            <a:endParaRPr lang="pt-BR" altLang="pt-BR"/>
          </a:p>
        </p:txBody>
      </p:sp>
      <p:sp>
        <p:nvSpPr>
          <p:cNvPr id="60441" name="Rectangle 126">
            <a:extLst>
              <a:ext uri="{FF2B5EF4-FFF2-40B4-BE49-F238E27FC236}">
                <a16:creationId xmlns:a16="http://schemas.microsoft.com/office/drawing/2014/main" id="{F4A40A5D-7BAA-C0F7-F134-BDC47D0D7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4848225"/>
            <a:ext cx="25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500" b="1">
                <a:solidFill>
                  <a:srgbClr val="000000"/>
                </a:solidFill>
                <a:latin typeface="AvantGarde" charset="0"/>
              </a:rPr>
              <a:t>... </a:t>
            </a:r>
            <a:endParaRPr lang="pt-BR" altLang="pt-BR"/>
          </a:p>
        </p:txBody>
      </p:sp>
      <p:sp>
        <p:nvSpPr>
          <p:cNvPr id="60442" name="Line 121">
            <a:extLst>
              <a:ext uri="{FF2B5EF4-FFF2-40B4-BE49-F238E27FC236}">
                <a16:creationId xmlns:a16="http://schemas.microsoft.com/office/drawing/2014/main" id="{FF49C495-7D03-3191-6705-E8ED7D94BC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191000"/>
            <a:ext cx="0" cy="4016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43" name="Line 121">
            <a:extLst>
              <a:ext uri="{FF2B5EF4-FFF2-40B4-BE49-F238E27FC236}">
                <a16:creationId xmlns:a16="http://schemas.microsoft.com/office/drawing/2014/main" id="{805DB0C0-6F5E-C457-BCB8-89E270B6E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5489575"/>
            <a:ext cx="12700" cy="4524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44" name="Line 121">
            <a:extLst>
              <a:ext uri="{FF2B5EF4-FFF2-40B4-BE49-F238E27FC236}">
                <a16:creationId xmlns:a16="http://schemas.microsoft.com/office/drawing/2014/main" id="{26759720-B938-05EC-1B1C-A2F85280E6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1763" y="5483225"/>
            <a:ext cx="12700" cy="4524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45" name="CaixaDeTexto 97">
            <a:extLst>
              <a:ext uri="{FF2B5EF4-FFF2-40B4-BE49-F238E27FC236}">
                <a16:creationId xmlns:a16="http://schemas.microsoft.com/office/drawing/2014/main" id="{2B4CE799-F5D7-0007-A46F-586348DF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3" y="2192338"/>
            <a:ext cx="2016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pt-BR" altLang="pt-BR" sz="1200" b="1">
                <a:solidFill>
                  <a:srgbClr val="FF0000"/>
                </a:solidFill>
              </a:rPr>
              <a:t>Sistema Central monoprocessado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altLang="pt-BR" sz="1200" b="1">
                <a:solidFill>
                  <a:srgbClr val="FF0000"/>
                </a:solidFill>
              </a:rPr>
              <a:t>Hoje é antigo, mas estrutura geral permanece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pt-BR" altLang="pt-BR" sz="1200" b="1">
                <a:solidFill>
                  <a:srgbClr val="FF0000"/>
                </a:solidFill>
              </a:rPr>
              <a:t>Replicando a UCP n vezes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pt-BR" altLang="pt-BR" sz="1200" b="1">
                <a:solidFill>
                  <a:srgbClr val="FF0000"/>
                </a:solidFill>
              </a:rPr>
              <a:t>Adicionando níveis de memória entre a UCP e a memória principal (Caches L1, L2 ...), etc.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pt-BR" altLang="pt-BR" sz="1200" b="1">
                <a:solidFill>
                  <a:srgbClr val="FF0000"/>
                </a:solidFill>
              </a:rPr>
              <a:t>Replicando as unidades de processamento (PF ou FPU, GPUs, etc.)  </a:t>
            </a:r>
          </a:p>
        </p:txBody>
      </p:sp>
      <p:sp>
        <p:nvSpPr>
          <p:cNvPr id="60446" name="Line 121">
            <a:extLst>
              <a:ext uri="{FF2B5EF4-FFF2-40B4-BE49-F238E27FC236}">
                <a16:creationId xmlns:a16="http://schemas.microsoft.com/office/drawing/2014/main" id="{DB1605AE-4A77-75A6-49D4-761D3D81CB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695575"/>
            <a:ext cx="0" cy="15017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0447" name="Agrupar 109">
            <a:extLst>
              <a:ext uri="{FF2B5EF4-FFF2-40B4-BE49-F238E27FC236}">
                <a16:creationId xmlns:a16="http://schemas.microsoft.com/office/drawing/2014/main" id="{6A708766-532D-EC25-8598-A345BDE1B5F1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1687513"/>
            <a:ext cx="2862262" cy="1933575"/>
            <a:chOff x="1719262" y="1687114"/>
            <a:chExt cx="2862263" cy="1933576"/>
          </a:xfrm>
        </p:grpSpPr>
        <p:sp>
          <p:nvSpPr>
            <p:cNvPr id="62503" name="Rectangle 73">
              <a:extLst>
                <a:ext uri="{FF2B5EF4-FFF2-40B4-BE49-F238E27FC236}">
                  <a16:creationId xmlns:a16="http://schemas.microsoft.com/office/drawing/2014/main" id="{1BE25DF8-B2FF-2A7E-DD6F-DD73BC02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2" y="1687114"/>
              <a:ext cx="2862263" cy="19335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60450" name="Agrupar 104">
              <a:extLst>
                <a:ext uri="{FF2B5EF4-FFF2-40B4-BE49-F238E27FC236}">
                  <a16:creationId xmlns:a16="http://schemas.microsoft.com/office/drawing/2014/main" id="{B4782979-D189-BAB0-F70F-40C462BC2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8532" y="2923776"/>
              <a:ext cx="1808163" cy="623888"/>
              <a:chOff x="2105025" y="2867025"/>
              <a:chExt cx="1808163" cy="623888"/>
            </a:xfrm>
          </p:grpSpPr>
          <p:sp>
            <p:nvSpPr>
              <p:cNvPr id="60461" name="Rectangle 97">
                <a:extLst>
                  <a:ext uri="{FF2B5EF4-FFF2-40B4-BE49-F238E27FC236}">
                    <a16:creationId xmlns:a16="http://schemas.microsoft.com/office/drawing/2014/main" id="{B78BB15D-1508-0FEA-8A31-762C36CB3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025" y="2867025"/>
                <a:ext cx="1808163" cy="623888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60462" name="Rectangle 98">
                <a:extLst>
                  <a:ext uri="{FF2B5EF4-FFF2-40B4-BE49-F238E27FC236}">
                    <a16:creationId xmlns:a16="http://schemas.microsoft.com/office/drawing/2014/main" id="{59C27CB9-3186-7B8B-9BED-68FF58419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167" y="3078942"/>
                <a:ext cx="1523879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pt-BR" altLang="pt-BR" sz="1300" b="1">
                    <a:solidFill>
                      <a:srgbClr val="000000"/>
                    </a:solidFill>
                    <a:latin typeface="AvantGarde" charset="0"/>
                  </a:rPr>
                  <a:t> BLOCO DE CONTROLE</a:t>
                </a:r>
                <a:endParaRPr lang="pt-BR" altLang="pt-BR"/>
              </a:p>
            </p:txBody>
          </p:sp>
        </p:grpSp>
        <p:grpSp>
          <p:nvGrpSpPr>
            <p:cNvPr id="60451" name="Agrupar 105">
              <a:extLst>
                <a:ext uri="{FF2B5EF4-FFF2-40B4-BE49-F238E27FC236}">
                  <a16:creationId xmlns:a16="http://schemas.microsoft.com/office/drawing/2014/main" id="{21BB6925-CE09-5792-205E-8217A7569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4513" y="1952225"/>
              <a:ext cx="2616201" cy="885561"/>
              <a:chOff x="1803399" y="1924049"/>
              <a:chExt cx="2616201" cy="885561"/>
            </a:xfrm>
          </p:grpSpPr>
          <p:sp>
            <p:nvSpPr>
              <p:cNvPr id="60453" name="Retângulo 99">
                <a:extLst>
                  <a:ext uri="{FF2B5EF4-FFF2-40B4-BE49-F238E27FC236}">
                    <a16:creationId xmlns:a16="http://schemas.microsoft.com/office/drawing/2014/main" id="{6305C9ED-E66E-BA44-53D1-25A6FFBD0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399" y="1924049"/>
                <a:ext cx="2616201" cy="88556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grpSp>
            <p:nvGrpSpPr>
              <p:cNvPr id="60454" name="Agrupar 102">
                <a:extLst>
                  <a:ext uri="{FF2B5EF4-FFF2-40B4-BE49-F238E27FC236}">
                    <a16:creationId xmlns:a16="http://schemas.microsoft.com/office/drawing/2014/main" id="{BE89711F-CFA0-C120-0876-F34B6CFA0A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3410" y="2132012"/>
                <a:ext cx="1271587" cy="611188"/>
                <a:chOff x="1903410" y="2040731"/>
                <a:chExt cx="1271587" cy="611188"/>
              </a:xfrm>
            </p:grpSpPr>
            <p:sp>
              <p:nvSpPr>
                <p:cNvPr id="60459" name="Rectangle 74">
                  <a:extLst>
                    <a:ext uri="{FF2B5EF4-FFF2-40B4-BE49-F238E27FC236}">
                      <a16:creationId xmlns:a16="http://schemas.microsoft.com/office/drawing/2014/main" id="{87F71DF9-50DB-215C-DFB5-0F473A79C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3410" y="2040731"/>
                  <a:ext cx="1271587" cy="611188"/>
                </a:xfrm>
                <a:prstGeom prst="rect">
                  <a:avLst/>
                </a:prstGeom>
                <a:solidFill>
                  <a:srgbClr val="FF9933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60460" name="Rectangle 77">
                  <a:extLst>
                    <a:ext uri="{FF2B5EF4-FFF2-40B4-BE49-F238E27FC236}">
                      <a16:creationId xmlns:a16="http://schemas.microsoft.com/office/drawing/2014/main" id="{4F8B11D5-E97A-7C78-4E6D-EE3B837147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012" y="2069306"/>
                  <a:ext cx="1130382" cy="553998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t-BR" altLang="pt-BR" sz="1200" b="1">
                      <a:solidFill>
                        <a:srgbClr val="000000"/>
                      </a:solidFill>
                      <a:latin typeface="AvantGarde" charset="0"/>
                    </a:rPr>
                    <a:t>UNIDADE LÓGICA E ARITMÉTICA (ULA)</a:t>
                  </a:r>
                </a:p>
              </p:txBody>
            </p:sp>
          </p:grpSp>
          <p:sp>
            <p:nvSpPr>
              <p:cNvPr id="60455" name="Rectangle 98">
                <a:extLst>
                  <a:ext uri="{FF2B5EF4-FFF2-40B4-BE49-F238E27FC236}">
                    <a16:creationId xmlns:a16="http://schemas.microsoft.com/office/drawing/2014/main" id="{ADFC04B4-530E-F19A-F84F-28F1C8589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425" y="1927345"/>
                <a:ext cx="1274323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pt-BR" altLang="pt-BR" sz="1300" b="1">
                    <a:solidFill>
                      <a:srgbClr val="000000"/>
                    </a:solidFill>
                    <a:latin typeface="AvantGarde" charset="0"/>
                  </a:rPr>
                  <a:t> BLOCO DE DADOS</a:t>
                </a:r>
                <a:endParaRPr lang="pt-BR" altLang="pt-BR"/>
              </a:p>
            </p:txBody>
          </p:sp>
          <p:grpSp>
            <p:nvGrpSpPr>
              <p:cNvPr id="60456" name="Agrupar 103">
                <a:extLst>
                  <a:ext uri="{FF2B5EF4-FFF2-40B4-BE49-F238E27FC236}">
                    <a16:creationId xmlns:a16="http://schemas.microsoft.com/office/drawing/2014/main" id="{24BB3C38-EBB9-CD62-7921-33C90F716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3586" y="2132012"/>
                <a:ext cx="973138" cy="611188"/>
                <a:chOff x="3303586" y="2040731"/>
                <a:chExt cx="973138" cy="611188"/>
              </a:xfrm>
            </p:grpSpPr>
            <p:sp>
              <p:nvSpPr>
                <p:cNvPr id="60457" name="Rectangle 74">
                  <a:extLst>
                    <a:ext uri="{FF2B5EF4-FFF2-40B4-BE49-F238E27FC236}">
                      <a16:creationId xmlns:a16="http://schemas.microsoft.com/office/drawing/2014/main" id="{CDCF030A-6A8B-85C9-4211-C97F26E36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3586" y="2040731"/>
                  <a:ext cx="973138" cy="611188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60458" name="Rectangle 77">
                  <a:extLst>
                    <a:ext uri="{FF2B5EF4-FFF2-40B4-BE49-F238E27FC236}">
                      <a16:creationId xmlns:a16="http://schemas.microsoft.com/office/drawing/2014/main" id="{C5D9C7A1-737A-F8D4-9080-DED079E150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4860" y="2115493"/>
                  <a:ext cx="890590" cy="46166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t-BR" altLang="pt-BR" sz="1000" b="1">
                      <a:solidFill>
                        <a:srgbClr val="000000"/>
                      </a:solidFill>
                      <a:latin typeface="AvantGarde" charset="0"/>
                    </a:rPr>
                    <a:t>BANCO DE REGISTRADORES</a:t>
                  </a:r>
                </a:p>
                <a:p>
                  <a:pPr algn="ctr"/>
                  <a:r>
                    <a:rPr lang="pt-BR" altLang="pt-BR" sz="1000" b="1">
                      <a:solidFill>
                        <a:srgbClr val="000000"/>
                      </a:solidFill>
                      <a:latin typeface="AvantGarde" charset="0"/>
                    </a:rPr>
                    <a:t>(Memória)</a:t>
                  </a:r>
                </a:p>
              </p:txBody>
            </p:sp>
          </p:grpSp>
        </p:grpSp>
        <p:sp>
          <p:nvSpPr>
            <p:cNvPr id="60452" name="Rectangle 76">
              <a:extLst>
                <a:ext uri="{FF2B5EF4-FFF2-40B4-BE49-F238E27FC236}">
                  <a16:creationId xmlns:a16="http://schemas.microsoft.com/office/drawing/2014/main" id="{2F88F0EF-8964-5FA8-1608-02629F5FD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1" y="1717231"/>
              <a:ext cx="15336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300" b="1">
                  <a:solidFill>
                    <a:srgbClr val="000000"/>
                  </a:solidFill>
                  <a:latin typeface="AvantGarde" charset="0"/>
                </a:rPr>
                <a:t>PROCESSADOR  (UCP) </a:t>
              </a:r>
              <a:endParaRPr lang="pt-BR" altLang="pt-BR"/>
            </a:p>
          </p:txBody>
        </p:sp>
      </p:grpSp>
      <p:sp>
        <p:nvSpPr>
          <p:cNvPr id="60448" name="CaixaDeTexto 149">
            <a:extLst>
              <a:ext uri="{FF2B5EF4-FFF2-40B4-BE49-F238E27FC236}">
                <a16:creationId xmlns:a16="http://schemas.microsoft.com/office/drawing/2014/main" id="{5B8B3859-0596-8CC6-968E-750BC579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3135313"/>
            <a:ext cx="13795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>
                <a:solidFill>
                  <a:srgbClr val="FF0000"/>
                </a:solidFill>
              </a:rPr>
              <a:t>Detalhamento do Sistema Central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F93A04A6-D326-C9CF-8553-C49CEBF0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99CF1D-33BA-49B6-85C7-AB8B85882804}" type="slidenum">
              <a:rPr lang="pt-BR" altLang="en-US" smtClean="0"/>
              <a:pPr/>
              <a:t>3</a:t>
            </a:fld>
            <a:endParaRPr lang="pt-BR" altLang="en-US"/>
          </a:p>
        </p:txBody>
      </p:sp>
      <p:sp>
        <p:nvSpPr>
          <p:cNvPr id="9219" name="Rectangle 1026">
            <a:extLst>
              <a:ext uri="{FF2B5EF4-FFF2-40B4-BE49-F238E27FC236}">
                <a16:creationId xmlns:a16="http://schemas.microsoft.com/office/drawing/2014/main" id="{EA479696-2832-0669-88E1-9DFF9B412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010400" cy="808038"/>
          </a:xfrm>
        </p:spPr>
        <p:txBody>
          <a:bodyPr/>
          <a:lstStyle/>
          <a:p>
            <a:pPr eaLnBrk="1" hangingPunct="1"/>
            <a:r>
              <a:rPr lang="pt-BR" altLang="pt-BR"/>
              <a:t>Tecnologia da Informação</a:t>
            </a:r>
          </a:p>
        </p:txBody>
      </p:sp>
      <p:sp>
        <p:nvSpPr>
          <p:cNvPr id="9220" name="Rectangle 1027">
            <a:extLst>
              <a:ext uri="{FF2B5EF4-FFF2-40B4-BE49-F238E27FC236}">
                <a16:creationId xmlns:a16="http://schemas.microsoft.com/office/drawing/2014/main" id="{480E79F0-36C8-0242-4B73-1034E78F90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6324600" cy="4411662"/>
          </a:xfrm>
        </p:spPr>
        <p:txBody>
          <a:bodyPr/>
          <a:lstStyle/>
          <a:p>
            <a:pPr eaLnBrk="1" hangingPunct="1"/>
            <a:r>
              <a:rPr lang="pt-BR" altLang="pt-BR" sz="2200"/>
              <a:t>Bases tradicionais da economia</a:t>
            </a:r>
          </a:p>
          <a:p>
            <a:pPr lvl="1" eaLnBrk="1" hangingPunct="1"/>
            <a:r>
              <a:rPr lang="pt-BR" altLang="pt-BR" sz="2000"/>
              <a:t>Terra / Meios de Produção</a:t>
            </a:r>
          </a:p>
          <a:p>
            <a:pPr lvl="1" eaLnBrk="1" hangingPunct="1"/>
            <a:r>
              <a:rPr lang="pt-BR" altLang="pt-BR" sz="2000"/>
              <a:t>Trabalho</a:t>
            </a:r>
          </a:p>
          <a:p>
            <a:pPr lvl="1" eaLnBrk="1" hangingPunct="1"/>
            <a:r>
              <a:rPr lang="pt-BR" altLang="pt-BR" sz="2000"/>
              <a:t>Capital Financeiro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pt-BR" altLang="pt-BR" sz="2000"/>
          </a:p>
          <a:p>
            <a:pPr eaLnBrk="1" hangingPunct="1"/>
            <a:r>
              <a:rPr lang="pt-BR" altLang="pt-BR" sz="2200"/>
              <a:t>Novo elemento</a:t>
            </a:r>
          </a:p>
          <a:p>
            <a:pPr lvl="1" eaLnBrk="1" hangingPunct="1"/>
            <a:r>
              <a:rPr lang="pt-BR" altLang="pt-BR" sz="2000"/>
              <a:t>Informação</a:t>
            </a:r>
          </a:p>
          <a:p>
            <a:pPr lvl="1" eaLnBrk="1" hangingPunct="1"/>
            <a:endParaRPr lang="pt-BR" altLang="pt-BR" sz="2000"/>
          </a:p>
          <a:p>
            <a:pPr eaLnBrk="1" hangingPunct="1"/>
            <a:r>
              <a:rPr lang="pt-BR" altLang="pt-BR" sz="2200"/>
              <a:t>Terceira Revolução Industrial (tecno-científica)</a:t>
            </a:r>
          </a:p>
          <a:p>
            <a:pPr lvl="1" eaLnBrk="1" hangingPunct="1"/>
            <a:r>
              <a:rPr lang="pt-BR" altLang="pt-BR" sz="2000"/>
              <a:t>Era da Informação</a:t>
            </a:r>
          </a:p>
          <a:p>
            <a:pPr lvl="1" eaLnBrk="1" hangingPunct="1"/>
            <a:r>
              <a:rPr lang="pt-BR" altLang="pt-BR" sz="2000"/>
              <a:t>Computação + Telecomunicações</a:t>
            </a:r>
          </a:p>
          <a:p>
            <a:pPr lvl="1" eaLnBrk="1" hangingPunct="1"/>
            <a:endParaRPr lang="pt-BR" altLang="pt-BR" sz="2000"/>
          </a:p>
        </p:txBody>
      </p:sp>
      <p:pic>
        <p:nvPicPr>
          <p:cNvPr id="9221" name="Picture 1028" descr="AACBSNG1">
            <a:extLst>
              <a:ext uri="{FF2B5EF4-FFF2-40B4-BE49-F238E27FC236}">
                <a16:creationId xmlns:a16="http://schemas.microsoft.com/office/drawing/2014/main" id="{F117B327-70F8-04EB-44EF-F7465E6CDEF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057400"/>
            <a:ext cx="2973388" cy="2455863"/>
          </a:xfr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6083EF1A-AF47-A88A-8E9E-FD4DD026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9F4BC-A846-4A47-8919-21FE82A5E92E}" type="slidenum">
              <a:rPr lang="en-US" altLang="pt-BR" smtClean="0"/>
              <a:pPr/>
              <a:t>30</a:t>
            </a:fld>
            <a:endParaRPr lang="en-US" altLang="pt-B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8E596A4-C6BF-4AC8-6E09-BEE92E47E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010400" cy="808038"/>
          </a:xfrm>
        </p:spPr>
        <p:txBody>
          <a:bodyPr/>
          <a:lstStyle/>
          <a:p>
            <a:pPr eaLnBrk="1" hangingPunct="1"/>
            <a:r>
              <a:rPr lang="pt-BR" altLang="pt-BR" sz="3600"/>
              <a:t>Organização do HW de um SC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B2302A7-598D-224A-DDC3-A607FC7FB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pt-BR" altLang="pt-BR" sz="2800"/>
              <a:t>Sistema Central contém</a:t>
            </a:r>
          </a:p>
          <a:p>
            <a:pPr lvl="1" eaLnBrk="1" hangingPunct="1"/>
            <a:r>
              <a:rPr lang="pt-BR" altLang="pt-BR" sz="2400"/>
              <a:t>UCP Unidade Central de Processamento</a:t>
            </a:r>
          </a:p>
          <a:p>
            <a:pPr lvl="2" eaLnBrk="1" hangingPunct="1"/>
            <a:r>
              <a:rPr lang="pt-BR" altLang="pt-BR" sz="2000"/>
              <a:t>Bloco de Controle (BC)</a:t>
            </a:r>
          </a:p>
          <a:p>
            <a:pPr lvl="2" eaLnBrk="1" hangingPunct="1"/>
            <a:r>
              <a:rPr lang="pt-BR" altLang="pt-BR" sz="2000"/>
              <a:t>Unidade Lógica e Aritmética</a:t>
            </a:r>
          </a:p>
          <a:p>
            <a:pPr lvl="2" eaLnBrk="1" hangingPunct="1"/>
            <a:r>
              <a:rPr lang="pt-BR" altLang="pt-BR" sz="2000"/>
              <a:t>Banco de Registradores</a:t>
            </a:r>
          </a:p>
          <a:p>
            <a:pPr lvl="1" eaLnBrk="1" hangingPunct="1"/>
            <a:r>
              <a:rPr lang="pt-BR" altLang="pt-BR" sz="2400"/>
              <a:t>Sistema de Geração do relógio (Clock)</a:t>
            </a:r>
          </a:p>
          <a:p>
            <a:pPr lvl="1" eaLnBrk="1" hangingPunct="1"/>
            <a:r>
              <a:rPr lang="pt-BR" altLang="pt-BR" sz="2400"/>
              <a:t>Memória Principal</a:t>
            </a:r>
          </a:p>
          <a:p>
            <a:pPr lvl="1" eaLnBrk="1" hangingPunct="1"/>
            <a:r>
              <a:rPr lang="pt-BR" altLang="pt-BR" sz="2400"/>
              <a:t>Interfaces de Comunicação </a:t>
            </a:r>
          </a:p>
          <a:p>
            <a:pPr eaLnBrk="1" hangingPunct="1"/>
            <a:r>
              <a:rPr lang="pt-BR" altLang="pt-BR" sz="2800"/>
              <a:t>Unidades de Entrada e Saída (E/S)</a:t>
            </a:r>
          </a:p>
          <a:p>
            <a:pPr lvl="1" eaLnBrk="1" hangingPunct="1"/>
            <a:r>
              <a:rPr lang="pt-BR" altLang="pt-BR" sz="2400"/>
              <a:t>Teclado, mouse, impressora, vídeo, etc...</a:t>
            </a:r>
          </a:p>
        </p:txBody>
      </p:sp>
      <p:sp>
        <p:nvSpPr>
          <p:cNvPr id="62469" name="Chave Direita 1">
            <a:extLst>
              <a:ext uri="{FF2B5EF4-FFF2-40B4-BE49-F238E27FC236}">
                <a16:creationId xmlns:a16="http://schemas.microsoft.com/office/drawing/2014/main" id="{9C6CE219-0E26-1AB9-F730-205525D68802}"/>
              </a:ext>
            </a:extLst>
          </p:cNvPr>
          <p:cNvSpPr>
            <a:spLocks/>
          </p:cNvSpPr>
          <p:nvPr/>
        </p:nvSpPr>
        <p:spPr bwMode="auto">
          <a:xfrm>
            <a:off x="4572000" y="2895600"/>
            <a:ext cx="381000" cy="76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000"/>
          </a:p>
        </p:txBody>
      </p:sp>
      <p:sp>
        <p:nvSpPr>
          <p:cNvPr id="62470" name="CaixaDeTexto 2">
            <a:extLst>
              <a:ext uri="{FF2B5EF4-FFF2-40B4-BE49-F238E27FC236}">
                <a16:creationId xmlns:a16="http://schemas.microsoft.com/office/drawing/2014/main" id="{5F13579D-8F2B-268E-CA53-6C3D529F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3082925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/>
              <a:t>Bloco de Dados (BD)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5ECF9513-BAF2-73C8-EFB7-844B6A85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C3CED-803E-469D-8657-5437ACCFBB69}" type="slidenum">
              <a:rPr lang="en-US" altLang="pt-BR" smtClean="0"/>
              <a:pPr/>
              <a:t>31</a:t>
            </a:fld>
            <a:endParaRPr lang="en-US" altLang="pt-B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1583472-A650-C945-ECC5-436097604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086600" cy="884238"/>
          </a:xfrm>
        </p:spPr>
        <p:txBody>
          <a:bodyPr/>
          <a:lstStyle/>
          <a:p>
            <a:pPr eaLnBrk="1" hangingPunct="1"/>
            <a:r>
              <a:rPr lang="pt-BR" altLang="pt-BR" sz="3600"/>
              <a:t>Exemplo </a:t>
            </a:r>
            <a:r>
              <a:rPr lang="pt-BR" altLang="pt-BR" sz="3600">
                <a:sym typeface="Wingdings" panose="05000000000000000000" pitchFamily="2" charset="2"/>
              </a:rPr>
              <a:t></a:t>
            </a:r>
            <a:r>
              <a:rPr lang="pt-BR" altLang="pt-BR" sz="3600"/>
              <a:t> placa-mãe (</a:t>
            </a:r>
            <a:r>
              <a:rPr lang="pt-BR" altLang="pt-BR" sz="3600" i="1"/>
              <a:t>motherboard</a:t>
            </a:r>
            <a:r>
              <a:rPr lang="pt-BR" altLang="pt-BR" sz="3600"/>
              <a:t>) de um </a:t>
            </a:r>
            <a:r>
              <a:rPr lang="pt-BR" altLang="pt-BR" sz="3600" i="1"/>
              <a:t>desktop</a:t>
            </a:r>
            <a:endParaRPr lang="en-US" altLang="pt-BR" sz="3600" i="1"/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DB3A0EF6-8A28-7F5A-A155-D4856940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6864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B2389947-94C1-1482-31FC-B3F4755A3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752600"/>
            <a:ext cx="3276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="1"/>
              <a:t>A- Processador (UCP-CPU)</a:t>
            </a:r>
          </a:p>
          <a:p>
            <a:r>
              <a:rPr lang="pt-BR" altLang="pt-BR" sz="1600" b="1"/>
              <a:t>B- Memória RAM (Slots)</a:t>
            </a:r>
          </a:p>
          <a:p>
            <a:r>
              <a:rPr lang="pt-BR" altLang="pt-BR" sz="1600" b="1"/>
              <a:t>C- Slots de Expansão (E/S)</a:t>
            </a:r>
          </a:p>
          <a:p>
            <a:r>
              <a:rPr lang="pt-BR" altLang="pt-BR" sz="1600" b="1"/>
              <a:t>D- Connector do cabo de força</a:t>
            </a:r>
          </a:p>
          <a:p>
            <a:r>
              <a:rPr lang="pt-BR" altLang="pt-BR" sz="1600" b="1"/>
              <a:t>E- Conector HD (Padrão antigo)</a:t>
            </a:r>
          </a:p>
          <a:p>
            <a:r>
              <a:rPr lang="pt-BR" altLang="pt-BR" sz="1600" b="1"/>
              <a:t>F1- Bateria</a:t>
            </a:r>
          </a:p>
          <a:p>
            <a:r>
              <a:rPr lang="pt-BR" altLang="pt-BR" sz="1600" b="1"/>
              <a:t>F2- BIOS (Basic I/O Subsystem)</a:t>
            </a:r>
          </a:p>
          <a:p>
            <a:r>
              <a:rPr lang="pt-BR" altLang="pt-BR" sz="1600" b="1"/>
              <a:t>G- Outros Conectores (USB, impressora, etc.)</a:t>
            </a:r>
          </a:p>
          <a:p>
            <a:r>
              <a:rPr lang="pt-BR" altLang="pt-BR" sz="1600" b="1"/>
              <a:t>H- Furos para prender a placa</a:t>
            </a:r>
          </a:p>
          <a:p>
            <a:r>
              <a:rPr lang="pt-BR" altLang="pt-BR" sz="1600" b="1"/>
              <a:t>I- Chips de controle da placa - Bridges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880D23C-A7B1-52BF-5775-B74E06C1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E197E8-D6B5-4A1D-87B8-0E3B038C59D6}" type="slidenum">
              <a:rPr lang="pt-BR" altLang="en-US" smtClean="0"/>
              <a:pPr/>
              <a:t>32</a:t>
            </a:fld>
            <a:endParaRPr lang="pt-BR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E970C9E-D260-C809-2DBD-78266722A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86600" cy="609600"/>
          </a:xfrm>
        </p:spPr>
        <p:txBody>
          <a:bodyPr/>
          <a:lstStyle/>
          <a:p>
            <a:pPr eaLnBrk="1" hangingPunct="1"/>
            <a:r>
              <a:rPr lang="pt-BR" altLang="pt-BR"/>
              <a:t>Processador e memória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6741856-680E-8BE3-B273-94AA352F2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eaLnBrk="1" hangingPunct="1"/>
            <a:r>
              <a:rPr lang="pt-BR" altLang="pt-BR" sz="2600"/>
              <a:t>Processador </a:t>
            </a:r>
          </a:p>
          <a:p>
            <a:pPr lvl="1" eaLnBrk="1" hangingPunct="1"/>
            <a:r>
              <a:rPr lang="pt-BR" altLang="pt-BR" sz="2200"/>
              <a:t>Unidade Central de Processamento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pt-BR" altLang="pt-BR" sz="2200"/>
              <a:t>	(CPU – Central Processing Unit)</a:t>
            </a:r>
          </a:p>
          <a:p>
            <a:pPr eaLnBrk="1" hangingPunct="1"/>
            <a:endParaRPr lang="pt-BR" altLang="pt-BR" sz="2600"/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600"/>
          </a:p>
          <a:p>
            <a:pPr eaLnBrk="1" hangingPunct="1"/>
            <a:r>
              <a:rPr lang="pt-BR" altLang="pt-BR" sz="2600"/>
              <a:t>Memória (armazenamento primário)</a:t>
            </a:r>
          </a:p>
          <a:p>
            <a:pPr lvl="1" eaLnBrk="1" hangingPunct="1"/>
            <a:r>
              <a:rPr lang="pt-BR" altLang="pt-BR" sz="2200"/>
              <a:t>Memória RAM</a:t>
            </a:r>
          </a:p>
          <a:p>
            <a:pPr lvl="1" eaLnBrk="1" hangingPunct="1"/>
            <a:r>
              <a:rPr lang="pt-BR" altLang="pt-BR" sz="2200"/>
              <a:t>Há outras tais como memórias </a:t>
            </a:r>
            <a:r>
              <a:rPr lang="pt-BR" altLang="pt-BR" sz="2200" i="1"/>
              <a:t>Cache</a:t>
            </a:r>
          </a:p>
        </p:txBody>
      </p:sp>
      <p:pic>
        <p:nvPicPr>
          <p:cNvPr id="66565" name="Picture 4">
            <a:extLst>
              <a:ext uri="{FF2B5EF4-FFF2-40B4-BE49-F238E27FC236}">
                <a16:creationId xmlns:a16="http://schemas.microsoft.com/office/drawing/2014/main" id="{E3A18552-3CF5-673D-F32E-77C6746C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882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>
            <a:extLst>
              <a:ext uri="{FF2B5EF4-FFF2-40B4-BE49-F238E27FC236}">
                <a16:creationId xmlns:a16="http://schemas.microsoft.com/office/drawing/2014/main" id="{904E1DA5-8094-0D4E-64CA-25EC21529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03675"/>
            <a:ext cx="2286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0EA21069-4629-0E69-C8EA-8A1B3ED0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519AAD-9AEC-4429-AD05-74C389BCC4B5}" type="slidenum">
              <a:rPr lang="en-US" altLang="pt-BR" smtClean="0"/>
              <a:pPr/>
              <a:t>33</a:t>
            </a:fld>
            <a:endParaRPr lang="en-US" altLang="pt-B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6CCE07C-D0B1-15B7-31C6-37FB4EDF8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1036638"/>
          </a:xfrm>
        </p:spPr>
        <p:txBody>
          <a:bodyPr/>
          <a:lstStyle/>
          <a:p>
            <a:pPr eaLnBrk="1" hangingPunct="1"/>
            <a:r>
              <a:rPr lang="pt-BR" altLang="pt-BR"/>
              <a:t>Unidade Central de Processamento (UCP)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A10119E-94CD-7453-AFA1-C8028DA0D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0375" y="1417638"/>
            <a:ext cx="4035425" cy="5287962"/>
          </a:xfrm>
        </p:spPr>
        <p:txBody>
          <a:bodyPr/>
          <a:lstStyle/>
          <a:p>
            <a:pPr eaLnBrk="1" hangingPunct="1"/>
            <a:r>
              <a:rPr lang="pt-BR" altLang="pt-BR" sz="2000" b="1"/>
              <a:t>CPU</a:t>
            </a:r>
          </a:p>
          <a:p>
            <a:pPr lvl="1" eaLnBrk="1" hangingPunct="1"/>
            <a:r>
              <a:rPr lang="pt-BR" altLang="pt-BR" sz="1800" b="1"/>
              <a:t>Bloco de Controle (BC)</a:t>
            </a:r>
            <a:endParaRPr lang="pt-BR" altLang="pt-BR" sz="1800"/>
          </a:p>
          <a:p>
            <a:pPr lvl="2" eaLnBrk="1" hangingPunct="1"/>
            <a:r>
              <a:rPr lang="pt-BR" altLang="pt-BR" sz="1600"/>
              <a:t>Controla </a:t>
            </a:r>
            <a:r>
              <a:rPr lang="pt-BR" altLang="pt-BR" sz="1600" b="1">
                <a:solidFill>
                  <a:srgbClr val="CC0000"/>
                </a:solidFill>
              </a:rPr>
              <a:t>fluxo</a:t>
            </a:r>
            <a:r>
              <a:rPr lang="pt-BR" altLang="pt-BR" sz="1600"/>
              <a:t> de informações, executa as instruções na </a:t>
            </a:r>
            <a:r>
              <a:rPr lang="pt-BR" altLang="pt-BR" sz="1600" b="1">
                <a:solidFill>
                  <a:srgbClr val="CC0000"/>
                </a:solidFill>
              </a:rPr>
              <a:t>sequência correta</a:t>
            </a:r>
          </a:p>
          <a:p>
            <a:pPr lvl="1" eaLnBrk="1" hangingPunct="1"/>
            <a:r>
              <a:rPr lang="pt-BR" altLang="pt-BR" sz="1800" b="1"/>
              <a:t>Unidade Lógica e Aritmética (ULA ou ALU)</a:t>
            </a:r>
            <a:endParaRPr lang="en-US" altLang="pt-BR" sz="1800" b="1"/>
          </a:p>
          <a:p>
            <a:pPr lvl="2" eaLnBrk="1" hangingPunct="1"/>
            <a:r>
              <a:rPr lang="pt-BR" altLang="pt-BR" sz="1600" b="1">
                <a:solidFill>
                  <a:srgbClr val="CC0000"/>
                </a:solidFill>
              </a:rPr>
              <a:t>Operações aritméticas</a:t>
            </a:r>
            <a:r>
              <a:rPr lang="pt-BR" altLang="pt-BR" sz="1600"/>
              <a:t> (+,-,*,/) e </a:t>
            </a:r>
            <a:r>
              <a:rPr lang="pt-BR" altLang="pt-BR" sz="1600" b="1">
                <a:solidFill>
                  <a:srgbClr val="CC0000"/>
                </a:solidFill>
              </a:rPr>
              <a:t>lógicas</a:t>
            </a:r>
            <a:r>
              <a:rPr lang="pt-BR" altLang="pt-BR" sz="1600"/>
              <a:t> (AND, OR, XOR, NOT, etc.)</a:t>
            </a:r>
          </a:p>
          <a:p>
            <a:pPr lvl="1" eaLnBrk="1" hangingPunct="1"/>
            <a:r>
              <a:rPr lang="pt-BR" altLang="pt-BR" sz="1800"/>
              <a:t>Na placa mãe (</a:t>
            </a:r>
            <a:r>
              <a:rPr lang="pt-BR" altLang="pt-BR" sz="1800" i="1"/>
              <a:t>motherboard</a:t>
            </a:r>
            <a:r>
              <a:rPr lang="pt-BR" altLang="pt-BR" sz="1800"/>
              <a:t>)</a:t>
            </a:r>
          </a:p>
          <a:p>
            <a:pPr eaLnBrk="1" hangingPunct="1"/>
            <a:r>
              <a:rPr lang="pt-BR" altLang="pt-BR" sz="2000" b="1"/>
              <a:t>Clock (relógio)</a:t>
            </a:r>
            <a:endParaRPr lang="pt-BR" altLang="pt-BR" sz="2000"/>
          </a:p>
          <a:p>
            <a:pPr lvl="1" eaLnBrk="1" hangingPunct="1"/>
            <a:r>
              <a:rPr lang="pt-BR" altLang="pt-BR" sz="1800"/>
              <a:t>Padrão de tempo (</a:t>
            </a:r>
            <a:r>
              <a:rPr lang="pt-BR" altLang="pt-BR" sz="1600" i="1"/>
              <a:t>clock</a:t>
            </a:r>
            <a:r>
              <a:rPr lang="pt-BR" altLang="pt-BR" sz="1600"/>
              <a:t>)</a:t>
            </a:r>
            <a:r>
              <a:rPr lang="pt-BR" altLang="pt-BR" sz="1600" i="1"/>
              <a:t> </a:t>
            </a:r>
            <a:r>
              <a:rPr lang="pt-BR" altLang="pt-BR" sz="1600" i="1">
                <a:sym typeface="Wingdings" panose="05000000000000000000" pitchFamily="2" charset="2"/>
              </a:rPr>
              <a:t> onda periódica</a:t>
            </a:r>
            <a:endParaRPr lang="pt-BR" altLang="pt-BR" sz="1600" i="1"/>
          </a:p>
          <a:p>
            <a:pPr lvl="1" eaLnBrk="1" hangingPunct="1"/>
            <a:r>
              <a:rPr lang="pt-BR" altLang="pt-BR" sz="1800"/>
              <a:t>Entrada do sistema </a:t>
            </a:r>
            <a:r>
              <a:rPr lang="pt-BR" altLang="pt-BR" sz="1800">
                <a:sym typeface="Wingdings" panose="05000000000000000000" pitchFamily="2" charset="2"/>
              </a:rPr>
              <a:t> </a:t>
            </a:r>
            <a:r>
              <a:rPr lang="pt-BR" altLang="pt-BR" sz="1800"/>
              <a:t>gera pulsos a intervalos regulares</a:t>
            </a:r>
          </a:p>
          <a:p>
            <a:pPr lvl="2" eaLnBrk="1" hangingPunct="1"/>
            <a:r>
              <a:rPr lang="pt-BR" altLang="pt-BR" sz="1500"/>
              <a:t>A cada pulso uma ou mais operações realizadas</a:t>
            </a:r>
          </a:p>
        </p:txBody>
      </p:sp>
      <p:pic>
        <p:nvPicPr>
          <p:cNvPr id="35846" name="Picture 6" descr="Imagem relacionada">
            <a:extLst>
              <a:ext uri="{FF2B5EF4-FFF2-40B4-BE49-F238E27FC236}">
                <a16:creationId xmlns:a16="http://schemas.microsoft.com/office/drawing/2014/main" id="{C624D2C3-0BB7-BD62-2CCE-5F9A0BAC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47913"/>
            <a:ext cx="3963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58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71B5CFF6-CFE5-1B60-4A7E-59867866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C58207-5F41-43CE-B4EC-9990EAF16417}" type="slidenum">
              <a:rPr lang="en-US" altLang="pt-BR" smtClean="0"/>
              <a:pPr/>
              <a:t>34</a:t>
            </a:fld>
            <a:endParaRPr lang="en-US" altLang="pt-B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9F09091-CA5C-E7C8-4AFD-FB31E01D2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162800" cy="1112838"/>
          </a:xfrm>
        </p:spPr>
        <p:txBody>
          <a:bodyPr/>
          <a:lstStyle/>
          <a:p>
            <a:pPr eaLnBrk="1" hangingPunct="1"/>
            <a:r>
              <a:rPr lang="pt-BR" altLang="pt-BR"/>
              <a:t>Memória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916FC83-3DE0-BF83-5CDA-8A13D493E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000" b="1"/>
              <a:t>Memória principal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Armazena temporariamente as informações (</a:t>
            </a:r>
            <a:r>
              <a:rPr lang="pt-BR" altLang="pt-BR" sz="1800"/>
              <a:t>instruções e dados)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Dados ficam disponíveis p/ processamento (pela ULA) e para transferência para os equipamentos de saída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Organizada em porções de armazenamento, cada qual com um endereço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1800" b="1"/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ROM (</a:t>
            </a:r>
            <a:r>
              <a:rPr lang="pt-BR" altLang="pt-BR" sz="1800" b="1" i="1"/>
              <a:t>Read Only Memory</a:t>
            </a:r>
            <a:r>
              <a:rPr lang="pt-BR" altLang="pt-BR" sz="1800" b="1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não depende de alimentação (de energia) para manter o conteúdo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memória permanente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informações não podem ser apagadas (há casos especiais)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geralmente vem gravada do fabricante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apenas de leitura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600"/>
              <a:t>Programas em memória ROM: Basic Input/Output Subsystem (BIOS)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pt-BR" sz="1400"/>
              <a:t>rotinas de inicialização do computador, reconhecimento do hardware, identificação do sistema operacional, contagem de memória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pt-BR" sz="1400"/>
              <a:t>Orientar o computador nas 1ªs operações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6C8D23AD-A9F3-56A7-FDF5-779FA94B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52470-EB72-4662-8830-40230CDDD0FF}" type="slidenum">
              <a:rPr lang="en-US" altLang="pt-BR" smtClean="0"/>
              <a:pPr/>
              <a:t>35</a:t>
            </a:fld>
            <a:endParaRPr lang="en-US" altLang="pt-B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DBF4EA9F-7046-C272-AC2E-52BB9FB2B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781800" cy="960438"/>
          </a:xfrm>
        </p:spPr>
        <p:txBody>
          <a:bodyPr/>
          <a:lstStyle/>
          <a:p>
            <a:pPr eaLnBrk="1" hangingPunct="1"/>
            <a:r>
              <a:rPr lang="pt-BR" altLang="pt-BR"/>
              <a:t>Memória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1386959-B8D3-7923-C8A4-A23E9885D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pt-BR" altLang="pt-BR" b="1"/>
              <a:t>Memória principal</a:t>
            </a:r>
          </a:p>
          <a:p>
            <a:pPr lvl="1" eaLnBrk="1" hangingPunct="1"/>
            <a:r>
              <a:rPr lang="pt-BR" altLang="pt-BR" b="1"/>
              <a:t>RAM (</a:t>
            </a:r>
            <a:r>
              <a:rPr lang="pt-BR" altLang="pt-BR" b="1" i="1"/>
              <a:t>Random Access Memory</a:t>
            </a:r>
            <a:r>
              <a:rPr lang="pt-BR" altLang="pt-BR" b="1"/>
              <a:t>)</a:t>
            </a:r>
          </a:p>
          <a:p>
            <a:pPr lvl="2" eaLnBrk="1" hangingPunct="1"/>
            <a:r>
              <a:rPr lang="pt-BR" altLang="pt-BR"/>
              <a:t>memória de armazenamento temporário</a:t>
            </a:r>
          </a:p>
          <a:p>
            <a:pPr lvl="2" eaLnBrk="1" hangingPunct="1"/>
            <a:r>
              <a:rPr lang="pt-BR" altLang="pt-BR"/>
              <a:t>utilizada pelo usuário para executar programas</a:t>
            </a:r>
          </a:p>
          <a:p>
            <a:pPr lvl="2" eaLnBrk="1" hangingPunct="1"/>
            <a:r>
              <a:rPr lang="pt-BR" altLang="pt-BR"/>
              <a:t>restringe-se ao período em que o equipamento está em funcionamento</a:t>
            </a:r>
          </a:p>
          <a:p>
            <a:pPr lvl="2" eaLnBrk="1" hangingPunct="1"/>
            <a:r>
              <a:rPr lang="pt-BR" altLang="pt-BR"/>
              <a:t>memória é volátil (seu conteúdo desaparece ao desligar) </a:t>
            </a:r>
          </a:p>
          <a:p>
            <a:pPr lvl="3" eaLnBrk="1" hangingPunct="1"/>
            <a:r>
              <a:rPr lang="pt-BR" altLang="pt-BR"/>
              <a:t>armazena programas e dados</a:t>
            </a:r>
          </a:p>
          <a:p>
            <a:pPr lvl="3" eaLnBrk="1" hangingPunct="1"/>
            <a:r>
              <a:rPr lang="pt-BR" altLang="pt-BR"/>
              <a:t>guarda resultados intermediários do processamento</a:t>
            </a:r>
          </a:p>
          <a:p>
            <a:pPr lvl="2" eaLnBrk="1" hangingPunct="1"/>
            <a:r>
              <a:rPr lang="pt-BR" altLang="pt-BR"/>
              <a:t>Informações podem ser lidas e gravadas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DB430D5F-B197-A2D7-99FF-1379FB71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2967-73B5-4F0B-A0FA-D19A6ED3044E}" type="slidenum">
              <a:rPr lang="en-US" altLang="pt-BR" smtClean="0"/>
              <a:pPr/>
              <a:t>36</a:t>
            </a:fld>
            <a:endParaRPr lang="en-US" altLang="pt-B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D81D4CC-ABCC-932E-ABA2-E4C2A2F30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477000" cy="731838"/>
          </a:xfrm>
        </p:spPr>
        <p:txBody>
          <a:bodyPr/>
          <a:lstStyle/>
          <a:p>
            <a:pPr eaLnBrk="1" hangingPunct="1"/>
            <a:r>
              <a:rPr lang="pt-BR" altLang="pt-BR"/>
              <a:t>Sistemas de E/S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1F3557C-F7E3-BC08-DB7B-8EDA77EF43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eaLnBrk="1" hangingPunct="1"/>
            <a:r>
              <a:rPr lang="pt-BR" altLang="pt-BR" sz="2400" b="1"/>
              <a:t>Periféricos (ou Unidades de Entrada e Saída)</a:t>
            </a:r>
          </a:p>
          <a:p>
            <a:pPr marL="762000" lvl="1" indent="-304800" eaLnBrk="1" hangingPunct="1"/>
            <a:r>
              <a:rPr lang="pt-BR" altLang="pt-BR" sz="2000"/>
              <a:t>dispositivos conectados a um computador que possibilitam a comunicação do computador com o mundo externo</a:t>
            </a:r>
          </a:p>
          <a:p>
            <a:pPr marL="762000" lvl="1" indent="-304800" eaLnBrk="1" hangingPunct="1"/>
            <a:r>
              <a:rPr lang="pt-BR" altLang="pt-BR" sz="2000" b="1"/>
              <a:t>Unidades de entrada</a:t>
            </a:r>
          </a:p>
          <a:p>
            <a:pPr marL="1181100" lvl="2" indent="-266700" eaLnBrk="1" hangingPunct="1"/>
            <a:r>
              <a:rPr lang="pt-BR" altLang="pt-BR" sz="1800"/>
              <a:t>Permitem que informações sejam introduzidas na memória do computador</a:t>
            </a:r>
          </a:p>
          <a:p>
            <a:pPr marL="1181100" lvl="2" indent="-266700" eaLnBrk="1" hangingPunct="1"/>
            <a:r>
              <a:rPr lang="pt-BR" altLang="pt-BR" sz="1800"/>
              <a:t>Exemplos</a:t>
            </a:r>
          </a:p>
          <a:p>
            <a:pPr lvl="3" eaLnBrk="1" hangingPunct="1"/>
            <a:r>
              <a:rPr lang="pt-BR" altLang="pt-BR" sz="1600"/>
              <a:t>Mouse, teclado</a:t>
            </a:r>
          </a:p>
          <a:p>
            <a:pPr marL="762000" lvl="1" indent="-304800" eaLnBrk="1" hangingPunct="1"/>
            <a:r>
              <a:rPr lang="pt-BR" altLang="pt-BR" sz="2000" b="1"/>
              <a:t>Unidades de saída</a:t>
            </a:r>
          </a:p>
          <a:p>
            <a:pPr marL="1181100" lvl="2" indent="-266700" eaLnBrk="1" hangingPunct="1"/>
            <a:r>
              <a:rPr lang="pt-BR" altLang="pt-BR" sz="1800"/>
              <a:t>Transformam a codificação interna dos dados em uma forma legível pelo usuário</a:t>
            </a:r>
          </a:p>
          <a:p>
            <a:pPr marL="1181100" lvl="2" indent="-266700" eaLnBrk="1" hangingPunct="1"/>
            <a:r>
              <a:rPr lang="pt-BR" altLang="pt-BR" sz="1800"/>
              <a:t>Exemplos</a:t>
            </a:r>
          </a:p>
          <a:p>
            <a:pPr lvl="3" eaLnBrk="1" hangingPunct="1"/>
            <a:r>
              <a:rPr lang="pt-BR" altLang="pt-BR" sz="1600"/>
              <a:t>Impressora, vídeo, caixa de som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F5514D8B-99EC-0D35-923F-981BF11F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6DB234-ECA6-497D-9D54-6A0BA704774E}" type="slidenum">
              <a:rPr lang="en-US" altLang="pt-BR" smtClean="0"/>
              <a:pPr/>
              <a:t>37</a:t>
            </a:fld>
            <a:endParaRPr lang="en-US" altLang="pt-B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D082885-3B2B-4F28-9D76-FCF73D27A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858000" cy="731838"/>
          </a:xfrm>
        </p:spPr>
        <p:txBody>
          <a:bodyPr/>
          <a:lstStyle/>
          <a:p>
            <a:pPr eaLnBrk="1" hangingPunct="1"/>
            <a:r>
              <a:rPr lang="pt-BR" altLang="pt-BR"/>
              <a:t>Representação dos Dados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C29C47E-9F0A-AFB4-1206-C2289B131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pPr eaLnBrk="1" hangingPunct="1"/>
            <a:r>
              <a:rPr lang="pt-BR" altLang="pt-BR" sz="2800" b="1"/>
              <a:t>Bit</a:t>
            </a:r>
          </a:p>
          <a:p>
            <a:pPr lvl="1" eaLnBrk="1" hangingPunct="1"/>
            <a:r>
              <a:rPr lang="pt-BR" altLang="pt-BR" sz="2400" i="1"/>
              <a:t>BInary digiT</a:t>
            </a:r>
            <a:endParaRPr lang="pt-BR" altLang="pt-BR" sz="2400"/>
          </a:p>
          <a:p>
            <a:pPr lvl="1" eaLnBrk="1" hangingPunct="1"/>
            <a:r>
              <a:rPr lang="pt-BR" altLang="pt-BR" sz="2400"/>
              <a:t>componente básico da memória </a:t>
            </a:r>
          </a:p>
          <a:p>
            <a:pPr lvl="1" eaLnBrk="1" hangingPunct="1"/>
            <a:r>
              <a:rPr lang="pt-BR" altLang="pt-BR" sz="2400"/>
              <a:t>menor unidade de informação</a:t>
            </a:r>
          </a:p>
          <a:p>
            <a:pPr lvl="1" eaLnBrk="1" hangingPunct="1"/>
            <a:r>
              <a:rPr lang="pt-BR" altLang="pt-BR" sz="2400"/>
              <a:t>pode  assumir  dois  valores</a:t>
            </a:r>
          </a:p>
          <a:p>
            <a:pPr lvl="2" eaLnBrk="1" hangingPunct="1"/>
            <a:r>
              <a:rPr lang="pt-BR" altLang="pt-BR" sz="2000"/>
              <a:t>1 --&gt; ligado (</a:t>
            </a:r>
            <a:r>
              <a:rPr lang="pt-BR" altLang="pt-BR" sz="2000" i="1"/>
              <a:t>ON</a:t>
            </a:r>
            <a:r>
              <a:rPr lang="pt-BR" altLang="pt-BR" sz="2000"/>
              <a:t>)   ou  0  --&gt;  desligado (</a:t>
            </a:r>
            <a:r>
              <a:rPr lang="pt-BR" altLang="pt-BR" sz="2000" i="1"/>
              <a:t>OFF</a:t>
            </a:r>
            <a:r>
              <a:rPr lang="pt-BR" altLang="pt-BR" sz="2000"/>
              <a:t>)</a:t>
            </a:r>
          </a:p>
          <a:p>
            <a:pPr eaLnBrk="1" hangingPunct="1"/>
            <a:r>
              <a:rPr lang="pt-BR" altLang="pt-BR" sz="2800" b="1"/>
              <a:t>Byte</a:t>
            </a:r>
          </a:p>
          <a:p>
            <a:pPr lvl="1" eaLnBrk="1" hangingPunct="1"/>
            <a:r>
              <a:rPr lang="pt-BR" altLang="pt-BR" sz="2400"/>
              <a:t>Agrupamento de 8 bits</a:t>
            </a:r>
          </a:p>
          <a:p>
            <a:pPr lvl="1" eaLnBrk="1" hangingPunct="1"/>
            <a:r>
              <a:rPr lang="pt-BR" altLang="pt-BR" sz="2400"/>
              <a:t>Pode corresponder a um caractere: letra, dígito numérico, caractere de pontuação,...</a:t>
            </a:r>
          </a:p>
          <a:p>
            <a:pPr lvl="1" eaLnBrk="1" hangingPunct="1"/>
            <a:r>
              <a:rPr lang="pt-BR" altLang="pt-BR" sz="2400"/>
              <a:t>Com um byte é possível representar-se até 2</a:t>
            </a:r>
            <a:r>
              <a:rPr lang="pt-BR" altLang="pt-BR" sz="2400" baseline="30000"/>
              <a:t>8</a:t>
            </a:r>
            <a:r>
              <a:rPr lang="pt-BR" altLang="pt-BR" sz="2400"/>
              <a:t> = 256 símbolos diferentes</a:t>
            </a:r>
            <a:endParaRPr lang="pt-BR" altLang="pt-BR" sz="2400" b="1"/>
          </a:p>
          <a:p>
            <a:pPr eaLnBrk="1" hangingPunct="1"/>
            <a:endParaRPr lang="pt-BR" altLang="pt-BR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7">
            <a:extLst>
              <a:ext uri="{FF2B5EF4-FFF2-40B4-BE49-F238E27FC236}">
                <a16:creationId xmlns:a16="http://schemas.microsoft.com/office/drawing/2014/main" id="{4C2CFC48-2D3B-68AB-BFB7-3E748D8D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44691F-ECC0-478E-8BF5-594A29CE25DE}" type="slidenum">
              <a:rPr lang="en-US" altLang="pt-BR" smtClean="0"/>
              <a:pPr/>
              <a:t>38</a:t>
            </a:fld>
            <a:endParaRPr lang="en-US" altLang="pt-B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4CEA7A3-BD6D-464F-AD63-DD0DFF513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391400" cy="533400"/>
          </a:xfrm>
        </p:spPr>
        <p:txBody>
          <a:bodyPr/>
          <a:lstStyle/>
          <a:p>
            <a:pPr eaLnBrk="1" hangingPunct="1"/>
            <a:r>
              <a:rPr lang="pt-BR" altLang="pt-BR"/>
              <a:t>Representação dos Dados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68A5E9B-70FF-B099-AB47-FD83A357D9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000" b="1" dirty="0"/>
              <a:t>Códigos de representação de dados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1800" dirty="0"/>
              <a:t>O caractere </a:t>
            </a:r>
            <a:r>
              <a:rPr lang="pt-BR" sz="1800" dirty="0">
                <a:sym typeface="Wingdings" panose="05000000000000000000" pitchFamily="2" charset="2"/>
              </a:rPr>
              <a:t> </a:t>
            </a:r>
            <a:r>
              <a:rPr lang="pt-BR" sz="1800" dirty="0"/>
              <a:t>unidade básica de armazenamento nos sistemas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1800" dirty="0"/>
              <a:t>Armazenamento de caracteres (letras, algarismos e outros símbolos) </a:t>
            </a:r>
            <a:r>
              <a:rPr lang="pt-BR" sz="1800" dirty="0">
                <a:sym typeface="Wingdings" panose="05000000000000000000" pitchFamily="2" charset="2"/>
              </a:rPr>
              <a:t> usa</a:t>
            </a:r>
            <a:r>
              <a:rPr lang="pt-BR" sz="1800" dirty="0"/>
              <a:t> código específico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sz="1600" dirty="0"/>
              <a:t>certos conjuntos de bits representam certos caracteres (via padrão)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1800" dirty="0"/>
              <a:t>Bastante utilizados no passado: </a:t>
            </a:r>
            <a:r>
              <a:rPr lang="pt-BR" sz="1800" b="1" dirty="0"/>
              <a:t>ASCII, </a:t>
            </a:r>
            <a:r>
              <a:rPr lang="pt-BR" sz="1800" dirty="0"/>
              <a:t> </a:t>
            </a:r>
            <a:r>
              <a:rPr lang="pt-BR" sz="1800" b="1" dirty="0"/>
              <a:t>EBCDIC </a:t>
            </a:r>
            <a:r>
              <a:rPr lang="pt-BR" sz="1800" dirty="0"/>
              <a:t>e </a:t>
            </a:r>
            <a:r>
              <a:rPr lang="pt-BR" sz="1800" b="1" dirty="0"/>
              <a:t>UNICODE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sz="1600" b="1" dirty="0"/>
              <a:t>Hoje, usa-se ASCII-E </a:t>
            </a:r>
            <a:r>
              <a:rPr lang="pt-BR" sz="1600" dirty="0"/>
              <a:t>(</a:t>
            </a:r>
            <a:r>
              <a:rPr lang="pt-BR" sz="1600" i="1" dirty="0"/>
              <a:t>American Standard </a:t>
            </a:r>
            <a:r>
              <a:rPr lang="pt-BR" sz="1600" i="1" dirty="0" err="1"/>
              <a:t>Code</a:t>
            </a:r>
            <a:r>
              <a:rPr lang="pt-BR" sz="1600" i="1" dirty="0"/>
              <a:t> for </a:t>
            </a:r>
            <a:r>
              <a:rPr lang="pt-BR" sz="1600" i="1" dirty="0" err="1"/>
              <a:t>Information</a:t>
            </a:r>
            <a:r>
              <a:rPr lang="pt-BR" sz="1600" i="1" dirty="0"/>
              <a:t> </a:t>
            </a:r>
            <a:r>
              <a:rPr lang="pt-BR" sz="1600" i="1" dirty="0" err="1"/>
              <a:t>Interchange</a:t>
            </a:r>
            <a:r>
              <a:rPr lang="pt-BR" sz="1600" i="1" dirty="0"/>
              <a:t> - </a:t>
            </a:r>
            <a:r>
              <a:rPr lang="pt-BR" sz="1600" i="1" dirty="0" err="1"/>
              <a:t>Extended</a:t>
            </a:r>
            <a:r>
              <a:rPr lang="pt-BR" sz="1600" dirty="0"/>
              <a:t>), de 8 bits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pt-BR" sz="1200" dirty="0"/>
          </a:p>
          <a:p>
            <a:pPr lvl="3" eaLnBrk="1" hangingPunct="1">
              <a:lnSpc>
                <a:spcPct val="90000"/>
              </a:lnSpc>
              <a:defRPr/>
            </a:pPr>
            <a:endParaRPr lang="pt-BR" sz="12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sz="1200" b="1" dirty="0"/>
          </a:p>
          <a:p>
            <a:pPr eaLnBrk="1" hangingPunct="1">
              <a:lnSpc>
                <a:spcPct val="90000"/>
              </a:lnSpc>
              <a:defRPr/>
            </a:pPr>
            <a:endParaRPr lang="pt-BR" sz="12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/>
              <a:t>Unidades de Medida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1600" dirty="0"/>
              <a:t>Servem para quantificar quantidades de informação (memória, transferências, etc.)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1600" dirty="0"/>
              <a:t>Indicam capacidade de armazenamento (disco, CD, etc.), usualmente </a:t>
            </a:r>
            <a:r>
              <a:rPr lang="pt-BR" sz="1600" b="1" dirty="0"/>
              <a:t>em</a:t>
            </a:r>
            <a:r>
              <a:rPr lang="pt-BR" sz="1600" dirty="0"/>
              <a:t> </a:t>
            </a:r>
            <a:r>
              <a:rPr lang="pt-BR" sz="1600" b="1" dirty="0"/>
              <a:t>bytes </a:t>
            </a:r>
          </a:p>
        </p:txBody>
      </p:sp>
      <p:graphicFrame>
        <p:nvGraphicFramePr>
          <p:cNvPr id="78853" name="Object 38">
            <a:extLst>
              <a:ext uri="{FF2B5EF4-FFF2-40B4-BE49-F238E27FC236}">
                <a16:creationId xmlns:a16="http://schemas.microsoft.com/office/drawing/2014/main" id="{3752CCF7-45A8-1C99-CFC7-D59AC26304EC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295400" y="3228975"/>
          <a:ext cx="5972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0" imgH="0" progId="Paint.Picture">
                  <p:embed/>
                </p:oleObj>
              </mc:Choice>
              <mc:Fallback>
                <p:oleObj name="Imagem de Bitmap" r:id="rId3" imgW="0" imgH="0" progId="Paint.Picture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28975"/>
                        <a:ext cx="59721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1B6610D-47DA-E560-A232-51DFFA45664F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533400" y="5029200"/>
          <a:ext cx="7696200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Quilo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Mil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10</a:t>
                      </a:r>
                      <a:endParaRPr lang="pt-BR" sz="1400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1.024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Mega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Milhão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20</a:t>
                      </a:r>
                      <a:endParaRPr lang="pt-BR" sz="1400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1.048.576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1400" dirty="0"/>
                        <a:t>G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Giga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Bilhão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30</a:t>
                      </a:r>
                      <a:endParaRPr lang="pt-BR" sz="1400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1.073.741.824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1400" dirty="0"/>
                        <a:t>T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Tera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Trilhão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40</a:t>
                      </a:r>
                      <a:endParaRPr lang="pt-BR" sz="1400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1.099.511.627.776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pt-BR" sz="1400" dirty="0"/>
                        <a:t>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Peta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err="1"/>
                        <a:t>Quatrilhão</a:t>
                      </a:r>
                      <a:endParaRPr lang="pt-B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2</a:t>
                      </a:r>
                      <a:r>
                        <a:rPr lang="pt-BR" sz="1400" baseline="30000" dirty="0"/>
                        <a:t>50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1.125.899.906.842.624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F12B8AF9-9BB6-1341-B2E1-983D473F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7DC8B-BAC3-4078-BBB8-E3713EADF1DA}" type="slidenum">
              <a:rPr lang="en-US" altLang="pt-BR" smtClean="0"/>
              <a:pPr/>
              <a:t>39</a:t>
            </a:fld>
            <a:endParaRPr lang="en-US" altLang="pt-BR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3C90782-E385-30E9-A5E5-D78CA7B58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086600" cy="1066800"/>
          </a:xfrm>
        </p:spPr>
        <p:txBody>
          <a:bodyPr/>
          <a:lstStyle/>
          <a:p>
            <a:pPr eaLnBrk="1" hangingPunct="1"/>
            <a:r>
              <a:rPr lang="pt-BR" altLang="pt-BR"/>
              <a:t>Níveis de Hierarquia de Memória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C85DE8FC-BC24-28B5-EB1C-5254DF35DD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382000" cy="5029200"/>
          </a:xfrm>
        </p:spPr>
        <p:txBody>
          <a:bodyPr/>
          <a:lstStyle/>
          <a:p>
            <a:pPr eaLnBrk="1" hangingPunct="1"/>
            <a:r>
              <a:rPr lang="pt-BR" altLang="pt-BR" sz="1800"/>
              <a:t>Diferentes velocidades de acesso</a:t>
            </a:r>
          </a:p>
          <a:p>
            <a:pPr eaLnBrk="1" hangingPunct="1"/>
            <a:endParaRPr lang="pt-BR" altLang="pt-BR" sz="1800"/>
          </a:p>
          <a:p>
            <a:pPr eaLnBrk="1" hangingPunct="1"/>
            <a:endParaRPr lang="pt-BR" altLang="pt-BR" sz="1800"/>
          </a:p>
          <a:p>
            <a:pPr eaLnBrk="1" hangingPunct="1"/>
            <a:endParaRPr lang="pt-BR" altLang="pt-BR" sz="1800"/>
          </a:p>
          <a:p>
            <a:pPr eaLnBrk="1" hangingPunct="1"/>
            <a:endParaRPr lang="pt-BR" altLang="pt-BR" sz="1800"/>
          </a:p>
          <a:p>
            <a:pPr eaLnBrk="1" hangingPunct="1"/>
            <a:endParaRPr lang="pt-BR" altLang="pt-BR" sz="1800"/>
          </a:p>
          <a:p>
            <a:pPr eaLnBrk="1" hangingPunct="1"/>
            <a:endParaRPr lang="pt-BR" altLang="pt-BR" sz="1800"/>
          </a:p>
          <a:p>
            <a:pPr eaLnBrk="1" hangingPunct="1"/>
            <a:endParaRPr lang="pt-BR" altLang="pt-BR" sz="900"/>
          </a:p>
          <a:p>
            <a:pPr eaLnBrk="1" hangingPunct="1"/>
            <a:r>
              <a:rPr lang="pt-BR" altLang="pt-BR" sz="1800"/>
              <a:t>Memória Cache</a:t>
            </a:r>
          </a:p>
          <a:p>
            <a:pPr lvl="1" eaLnBrk="1" hangingPunct="1"/>
            <a:r>
              <a:rPr lang="pt-BR" altLang="pt-BR" sz="1600"/>
              <a:t>altíssima velocidade de acesso </a:t>
            </a:r>
          </a:p>
          <a:p>
            <a:pPr lvl="1" eaLnBrk="1" hangingPunct="1"/>
            <a:r>
              <a:rPr lang="pt-BR" altLang="pt-BR" sz="1600"/>
              <a:t>acelera o processo de busca de informações na memória</a:t>
            </a:r>
          </a:p>
          <a:p>
            <a:pPr lvl="1" eaLnBrk="1" hangingPunct="1"/>
            <a:r>
              <a:rPr lang="pt-BR" altLang="pt-BR" sz="1600"/>
              <a:t>localizada logicamente entre o processador e a memória principal </a:t>
            </a:r>
          </a:p>
          <a:p>
            <a:pPr lvl="1" eaLnBrk="1" hangingPunct="1"/>
            <a:r>
              <a:rPr lang="pt-BR" altLang="pt-BR" sz="1600"/>
              <a:t>pode tanto integrar o microprocessador (</a:t>
            </a:r>
            <a:r>
              <a:rPr lang="pt-BR" altLang="pt-BR" sz="1600" i="1"/>
              <a:t>cache</a:t>
            </a:r>
            <a:r>
              <a:rPr lang="pt-BR" altLang="pt-BR" sz="1600"/>
              <a:t> interna), como consistir de chips adicionais instalados na placa-mãe do micro (</a:t>
            </a:r>
            <a:r>
              <a:rPr lang="pt-BR" altLang="pt-BR" sz="1600" i="1"/>
              <a:t>cache</a:t>
            </a:r>
            <a:r>
              <a:rPr lang="pt-BR" altLang="pt-BR" sz="1600"/>
              <a:t> externa)</a:t>
            </a:r>
          </a:p>
          <a:p>
            <a:pPr lvl="1" eaLnBrk="1" hangingPunct="1"/>
            <a:r>
              <a:rPr lang="pt-BR" altLang="pt-BR" sz="1600"/>
              <a:t>tamanho tipicamente pequeno </a:t>
            </a:r>
          </a:p>
          <a:p>
            <a:pPr eaLnBrk="1" hangingPunct="1"/>
            <a:r>
              <a:rPr lang="pt-BR" altLang="pt-BR" sz="1800"/>
              <a:t>Memórias  Auxiliar  e Auxiliar-</a:t>
            </a:r>
            <a:r>
              <a:rPr lang="pt-BR" altLang="pt-BR" sz="1800" i="1"/>
              <a:t>Backup</a:t>
            </a:r>
          </a:p>
          <a:p>
            <a:pPr lvl="1" eaLnBrk="1" hangingPunct="1"/>
            <a:r>
              <a:rPr lang="pt-BR" altLang="pt-BR" sz="1600" i="1"/>
              <a:t>discos, CDs e fitas</a:t>
            </a:r>
          </a:p>
        </p:txBody>
      </p:sp>
      <p:pic>
        <p:nvPicPr>
          <p:cNvPr id="80901" name="Picture 4">
            <a:extLst>
              <a:ext uri="{FF2B5EF4-FFF2-40B4-BE49-F238E27FC236}">
                <a16:creationId xmlns:a16="http://schemas.microsoft.com/office/drawing/2014/main" id="{62AA4CF2-ECC0-15A9-6F70-36370047AF3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0" y="1295400"/>
            <a:ext cx="4648200" cy="32258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16989C7B-8F2D-89D1-D973-BADB7940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C7E2D5-99D4-4FE1-BE53-560AB01DDD0D}" type="slidenum">
              <a:rPr lang="pt-BR" altLang="en-US" smtClean="0"/>
              <a:pPr/>
              <a:t>4</a:t>
            </a:fld>
            <a:endParaRPr lang="pt-BR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962594C-5EF9-D3FF-3BA4-5859EDD51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629400" cy="808038"/>
          </a:xfrm>
        </p:spPr>
        <p:txBody>
          <a:bodyPr/>
          <a:lstStyle/>
          <a:p>
            <a:pPr eaLnBrk="1" hangingPunct="1"/>
            <a:r>
              <a:rPr lang="pt-BR" altLang="pt-BR"/>
              <a:t>Transformação Social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A7E7045F-E131-4591-413E-95C0540AB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600"/>
              <a:t>Comunicação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i="1"/>
              <a:t>	E-mail, conversa on-line, vídeo conferência, redes sociais,...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pt-BR" altLang="pt-BR" sz="2600"/>
              <a:t>Entretenimento e multimídia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i="1"/>
              <a:t>	Vídeo game, música eletrônica, estúdio de som, imagem e vídeo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pt-BR" altLang="pt-BR" sz="2600"/>
              <a:t>Empresas, Governo e Burocracia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i="1"/>
              <a:t>	Automação do controle, documentação e processamento digital das informações, ...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pt-BR" altLang="pt-BR" sz="2600"/>
              <a:t>Indústria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i="1"/>
              <a:t>	Máquinas autônomas, de precisão...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pt-BR" altLang="pt-BR" sz="2600"/>
              <a:t>Comércio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	</a:t>
            </a:r>
            <a:r>
              <a:rPr lang="pt-BR" altLang="pt-BR" sz="2200" i="1"/>
              <a:t>Vendas pela Internet, organização da logística...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200" i="1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9683FB90-E297-BC32-0787-7F734160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C24CA9-535B-4AA3-A99D-472AECC69BA7}" type="slidenum">
              <a:rPr lang="en-US" altLang="pt-BR" smtClean="0"/>
              <a:pPr/>
              <a:t>40</a:t>
            </a:fld>
            <a:endParaRPr lang="en-US" altLang="pt-BR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F9473FE-1454-4A4C-FFFB-521563003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934200" cy="808038"/>
          </a:xfrm>
        </p:spPr>
        <p:txBody>
          <a:bodyPr/>
          <a:lstStyle/>
          <a:p>
            <a:pPr eaLnBrk="1" hangingPunct="1"/>
            <a:r>
              <a:rPr lang="en-US" altLang="pt-BR"/>
              <a:t>SUMÁRIO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8E33DA1-EB9C-5683-33B3-52896A359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"/>
            </a:pPr>
            <a:r>
              <a:rPr lang="pt-BR" altLang="pt-BR">
                <a:solidFill>
                  <a:schemeClr val="bg2"/>
                </a:solidFill>
              </a:rPr>
              <a:t>Introdução, Definição e Estrutura Interna</a:t>
            </a:r>
          </a:p>
          <a:p>
            <a:pPr eaLnBrk="1" hangingPunct="1">
              <a:buFont typeface="Wingdings" panose="05000000000000000000" pitchFamily="2" charset="2"/>
              <a:buChar char=""/>
            </a:pPr>
            <a:r>
              <a:rPr lang="pt-BR" altLang="pt-BR">
                <a:solidFill>
                  <a:schemeClr val="bg2"/>
                </a:solidFill>
              </a:rPr>
              <a:t>Hardware</a:t>
            </a:r>
          </a:p>
          <a:p>
            <a:pPr eaLnBrk="1" hangingPunct="1"/>
            <a:r>
              <a:rPr lang="pt-BR" altLang="pt-BR">
                <a:solidFill>
                  <a:srgbClr val="CC0000"/>
                </a:solidFill>
              </a:rPr>
              <a:t>Software</a:t>
            </a:r>
          </a:p>
          <a:p>
            <a:pPr lvl="1" eaLnBrk="1" hangingPunct="1"/>
            <a:r>
              <a:rPr lang="pt-BR" altLang="pt-BR">
                <a:solidFill>
                  <a:srgbClr val="CC0000"/>
                </a:solidFill>
              </a:rPr>
              <a:t>Software aplicativo</a:t>
            </a:r>
          </a:p>
          <a:p>
            <a:pPr lvl="1" eaLnBrk="1" hangingPunct="1"/>
            <a:r>
              <a:rPr lang="pt-BR" altLang="pt-BR">
                <a:solidFill>
                  <a:srgbClr val="CC0000"/>
                </a:solidFill>
              </a:rPr>
              <a:t>Software básico</a:t>
            </a:r>
          </a:p>
          <a:p>
            <a:pPr lvl="2" eaLnBrk="1" hangingPunct="1"/>
            <a:r>
              <a:rPr lang="pt-BR" altLang="pt-BR">
                <a:solidFill>
                  <a:srgbClr val="CC0000"/>
                </a:solidFill>
              </a:rPr>
              <a:t>Sistema operacional</a:t>
            </a:r>
          </a:p>
          <a:p>
            <a:pPr lvl="2" eaLnBrk="1" hangingPunct="1"/>
            <a:r>
              <a:rPr lang="pt-BR" altLang="pt-BR">
                <a:solidFill>
                  <a:srgbClr val="CC0000"/>
                </a:solidFill>
              </a:rPr>
              <a:t>Linguagens de programação</a:t>
            </a:r>
          </a:p>
          <a:p>
            <a:pPr lvl="2" eaLnBrk="1" hangingPunct="1"/>
            <a:r>
              <a:rPr lang="pt-BR" altLang="pt-BR">
                <a:solidFill>
                  <a:srgbClr val="CC0000"/>
                </a:solidFill>
              </a:rPr>
              <a:t>Utilitários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18FBC329-E798-A7DD-FDF8-1707FCF5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205F1A-523A-4D84-B29F-506C94CD2D64}" type="slidenum">
              <a:rPr lang="en-US" altLang="pt-BR" smtClean="0"/>
              <a:pPr/>
              <a:t>41</a:t>
            </a:fld>
            <a:endParaRPr lang="en-US" altLang="pt-BR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1F42C30-AF75-6FFB-7E21-6A7489D28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010400" cy="884238"/>
          </a:xfrm>
        </p:spPr>
        <p:txBody>
          <a:bodyPr/>
          <a:lstStyle/>
          <a:p>
            <a:pPr eaLnBrk="1" hangingPunct="1"/>
            <a:r>
              <a:rPr lang="pt-BR" altLang="pt-BR" sz="3600"/>
              <a:t>Software (SW) - Introdução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3EE6758-92B9-77F5-28A2-552C0D904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/>
            <a:r>
              <a:rPr lang="pt-BR" altLang="pt-BR" sz="2800"/>
              <a:t>Programa</a:t>
            </a:r>
          </a:p>
          <a:p>
            <a:pPr lvl="1" eaLnBrk="1" hangingPunct="1"/>
            <a:r>
              <a:rPr lang="pt-BR" altLang="pt-BR" sz="2400"/>
              <a:t>Uma sequência de instruções</a:t>
            </a:r>
          </a:p>
          <a:p>
            <a:pPr eaLnBrk="1" hangingPunct="1"/>
            <a:r>
              <a:rPr lang="pt-BR" altLang="pt-BR" sz="2800"/>
              <a:t>Processador decodifica e executa instruções uma a uma (vale para 1 </a:t>
            </a:r>
            <a:r>
              <a:rPr lang="pt-BR" altLang="pt-BR" sz="2800" i="1"/>
              <a:t>core</a:t>
            </a:r>
            <a:r>
              <a:rPr lang="pt-BR" altLang="pt-BR" sz="2800"/>
              <a:t>)</a:t>
            </a:r>
          </a:p>
          <a:p>
            <a:pPr eaLnBrk="1" hangingPunct="1"/>
            <a:r>
              <a:rPr lang="pt-BR" altLang="pt-BR" sz="2800"/>
              <a:t>Transformação de dados ocorre no BD (via ULA) ou componentes similares, sob coordenação do BC</a:t>
            </a:r>
          </a:p>
          <a:p>
            <a:pPr eaLnBrk="1" hangingPunct="1"/>
            <a:r>
              <a:rPr lang="pt-BR" altLang="pt-BR" sz="2800"/>
              <a:t>Na execução</a:t>
            </a:r>
          </a:p>
          <a:p>
            <a:pPr lvl="1" eaLnBrk="1" hangingPunct="1"/>
            <a:r>
              <a:rPr lang="pt-BR" altLang="pt-BR" sz="2400"/>
              <a:t>instruções e dados estão na memória</a:t>
            </a:r>
          </a:p>
          <a:p>
            <a:pPr lvl="1" eaLnBrk="1" hangingPunct="1"/>
            <a:r>
              <a:rPr lang="pt-BR" altLang="pt-BR" sz="2400"/>
              <a:t>são trazidos da memória para a UCP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6893D658-5781-501D-147F-FFC087F7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B75456-B0C5-4466-8B0A-1136414ECC45}" type="slidenum">
              <a:rPr lang="en-US" altLang="pt-BR" smtClean="0"/>
              <a:pPr/>
              <a:t>42</a:t>
            </a:fld>
            <a:endParaRPr lang="en-US" altLang="pt-BR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B9CBC9F-D4B6-D699-A8A5-0D2F5A560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858000" cy="609600"/>
          </a:xfrm>
        </p:spPr>
        <p:txBody>
          <a:bodyPr/>
          <a:lstStyle/>
          <a:p>
            <a:pPr eaLnBrk="1" hangingPunct="1"/>
            <a:r>
              <a:rPr lang="pt-BR" altLang="pt-BR" sz="4000"/>
              <a:t>Software (SW) - Introdução</a:t>
            </a:r>
            <a:endParaRPr lang="en-US" altLang="pt-BR"/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0C784C1-4FCD-FF5B-C665-DB0B86082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pt-BR" sz="2800"/>
              <a:t>Classes de Instruções</a:t>
            </a:r>
          </a:p>
          <a:p>
            <a:pPr lvl="1" eaLnBrk="1" hangingPunct="1"/>
            <a:r>
              <a:rPr lang="en-US" altLang="pt-BR" sz="2400"/>
              <a:t>Instruções de E/S</a:t>
            </a:r>
          </a:p>
          <a:p>
            <a:pPr lvl="2" eaLnBrk="1" hangingPunct="1"/>
            <a:r>
              <a:rPr lang="en-US" altLang="pt-BR" sz="2100"/>
              <a:t>Leituras/escritas de/para fita, disco magnético, pendrive, CD, DVD, gravação, etc.</a:t>
            </a:r>
          </a:p>
          <a:p>
            <a:pPr lvl="1" eaLnBrk="1" hangingPunct="1"/>
            <a:r>
              <a:rPr lang="en-US" altLang="pt-BR" sz="2400"/>
              <a:t>Instruções de transferência</a:t>
            </a:r>
          </a:p>
          <a:p>
            <a:pPr lvl="2" eaLnBrk="1" hangingPunct="1"/>
            <a:r>
              <a:rPr lang="en-US" altLang="pt-BR" sz="2100"/>
              <a:t>da memória para a CPU, de um registrador para outro</a:t>
            </a:r>
          </a:p>
          <a:p>
            <a:pPr lvl="1" eaLnBrk="1" hangingPunct="1"/>
            <a:r>
              <a:rPr lang="en-US" altLang="pt-BR" sz="2400"/>
              <a:t>Instruções Aritméticas</a:t>
            </a:r>
          </a:p>
          <a:p>
            <a:pPr lvl="2" eaLnBrk="1" hangingPunct="1"/>
            <a:r>
              <a:rPr lang="en-US" altLang="pt-BR" sz="2100"/>
              <a:t>adição, subtração, multiplicação, divisão</a:t>
            </a:r>
          </a:p>
          <a:p>
            <a:pPr lvl="1" eaLnBrk="1" hangingPunct="1"/>
            <a:r>
              <a:rPr lang="en-US" altLang="pt-BR" sz="2400"/>
              <a:t>Instruções Lógicas</a:t>
            </a:r>
          </a:p>
          <a:p>
            <a:pPr lvl="2" eaLnBrk="1" hangingPunct="1"/>
            <a:r>
              <a:rPr lang="en-US" altLang="pt-BR" sz="2100"/>
              <a:t>E (AND), OU (OR), NÃO (NOT), OU-Exclusivo (XOR), etc.</a:t>
            </a:r>
          </a:p>
          <a:p>
            <a:pPr lvl="1" eaLnBrk="1" hangingPunct="1"/>
            <a:r>
              <a:rPr lang="en-US" altLang="pt-BR" sz="2400"/>
              <a:t>Instruções de Comparação</a:t>
            </a:r>
          </a:p>
          <a:p>
            <a:pPr lvl="2" eaLnBrk="1" hangingPunct="1"/>
            <a:r>
              <a:rPr lang="en-US" altLang="pt-BR" sz="2100"/>
              <a:t>=, &lt;, &gt;, ….</a:t>
            </a:r>
          </a:p>
          <a:p>
            <a:pPr eaLnBrk="1" hangingPunct="1"/>
            <a:endParaRPr lang="en-US" altLang="pt-BR" sz="2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809420F4-7D62-221A-F37D-BCECBCE7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B1111E-0F82-4B96-8BAB-8ED087C17CDF}" type="slidenum">
              <a:rPr lang="en-US" altLang="pt-BR" smtClean="0"/>
              <a:pPr/>
              <a:t>43</a:t>
            </a:fld>
            <a:endParaRPr lang="en-US" altLang="pt-BR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D31D3C1-F944-C77C-CB8C-5C7A61D3A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010400" cy="914400"/>
          </a:xfrm>
        </p:spPr>
        <p:txBody>
          <a:bodyPr/>
          <a:lstStyle/>
          <a:p>
            <a:pPr eaLnBrk="1" hangingPunct="1"/>
            <a:r>
              <a:rPr lang="pt-BR" altLang="pt-BR" sz="3600"/>
              <a:t>Software (SW) - Introdução</a:t>
            </a:r>
            <a:endParaRPr lang="en-US" altLang="pt-BR"/>
          </a:p>
        </p:txBody>
      </p:sp>
      <p:sp>
        <p:nvSpPr>
          <p:cNvPr id="89092" name="AutoShape 3">
            <a:extLst>
              <a:ext uri="{FF2B5EF4-FFF2-40B4-BE49-F238E27FC236}">
                <a16:creationId xmlns:a16="http://schemas.microsoft.com/office/drawing/2014/main" id="{7EE54D0E-703D-2E32-CD42-8547E1FF9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81200"/>
            <a:ext cx="2895600" cy="3886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t-BR" altLang="pt-BR" sz="1600">
              <a:latin typeface="Times New Roman" panose="02020603050405020304" pitchFamily="18" charset="0"/>
            </a:endParaRPr>
          </a:p>
        </p:txBody>
      </p:sp>
      <p:sp>
        <p:nvSpPr>
          <p:cNvPr id="89093" name="Line 4">
            <a:extLst>
              <a:ext uri="{FF2B5EF4-FFF2-40B4-BE49-F238E27FC236}">
                <a16:creationId xmlns:a16="http://schemas.microsoft.com/office/drawing/2014/main" id="{FBD98D8E-95BE-E8D9-E4AE-7395CFF70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4" name="Line 5">
            <a:extLst>
              <a:ext uri="{FF2B5EF4-FFF2-40B4-BE49-F238E27FC236}">
                <a16:creationId xmlns:a16="http://schemas.microsoft.com/office/drawing/2014/main" id="{BDAC4079-C4A4-B5B0-6DBE-310A4AF49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7719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5" name="Line 6">
            <a:extLst>
              <a:ext uri="{FF2B5EF4-FFF2-40B4-BE49-F238E27FC236}">
                <a16:creationId xmlns:a16="http://schemas.microsoft.com/office/drawing/2014/main" id="{0B4F7D87-4B76-1544-98A4-8F101D938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267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6" name="Line 7">
            <a:extLst>
              <a:ext uri="{FF2B5EF4-FFF2-40B4-BE49-F238E27FC236}">
                <a16:creationId xmlns:a16="http://schemas.microsoft.com/office/drawing/2014/main" id="{DA301E38-11CB-7020-414C-7C7D7603F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7625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7" name="Line 8">
            <a:extLst>
              <a:ext uri="{FF2B5EF4-FFF2-40B4-BE49-F238E27FC236}">
                <a16:creationId xmlns:a16="http://schemas.microsoft.com/office/drawing/2014/main" id="{05CD714B-6769-17D1-DE31-05F725848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257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8" name="Line 9">
            <a:extLst>
              <a:ext uri="{FF2B5EF4-FFF2-40B4-BE49-F238E27FC236}">
                <a16:creationId xmlns:a16="http://schemas.microsoft.com/office/drawing/2014/main" id="{51EC3D5A-9387-D5CE-AAA5-BA932D1ABE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590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9" name="Line 10">
            <a:extLst>
              <a:ext uri="{FF2B5EF4-FFF2-40B4-BE49-F238E27FC236}">
                <a16:creationId xmlns:a16="http://schemas.microsoft.com/office/drawing/2014/main" id="{D2C3965C-9B36-6B61-3BEE-6397457417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1400" y="3098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0" name="Line 11">
            <a:extLst>
              <a:ext uri="{FF2B5EF4-FFF2-40B4-BE49-F238E27FC236}">
                <a16:creationId xmlns:a16="http://schemas.microsoft.com/office/drawing/2014/main" id="{7D089105-218C-6366-1670-9577C1A44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581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1" name="Line 12">
            <a:extLst>
              <a:ext uri="{FF2B5EF4-FFF2-40B4-BE49-F238E27FC236}">
                <a16:creationId xmlns:a16="http://schemas.microsoft.com/office/drawing/2014/main" id="{6726A390-3056-46F8-DF4F-8428A002D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0767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2" name="Line 13">
            <a:extLst>
              <a:ext uri="{FF2B5EF4-FFF2-40B4-BE49-F238E27FC236}">
                <a16:creationId xmlns:a16="http://schemas.microsoft.com/office/drawing/2014/main" id="{D5691A3C-F7E7-2499-4E3F-FE62F5B03F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572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3" name="Text Box 14">
            <a:extLst>
              <a:ext uri="{FF2B5EF4-FFF2-40B4-BE49-F238E27FC236}">
                <a16:creationId xmlns:a16="http://schemas.microsoft.com/office/drawing/2014/main" id="{6E2D623A-4652-262A-629B-516EC6811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95600"/>
            <a:ext cx="1735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1ª posição da memória</a:t>
            </a:r>
          </a:p>
        </p:txBody>
      </p:sp>
      <p:sp>
        <p:nvSpPr>
          <p:cNvPr id="89104" name="Text Box 15">
            <a:extLst>
              <a:ext uri="{FF2B5EF4-FFF2-40B4-BE49-F238E27FC236}">
                <a16:creationId xmlns:a16="http://schemas.microsoft.com/office/drawing/2014/main" id="{5F4407AD-366C-79B0-5CA5-A00C3C78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29000"/>
            <a:ext cx="1735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2ª posição da memória</a:t>
            </a:r>
          </a:p>
        </p:txBody>
      </p:sp>
      <p:sp>
        <p:nvSpPr>
          <p:cNvPr id="89105" name="Text Box 16">
            <a:extLst>
              <a:ext uri="{FF2B5EF4-FFF2-40B4-BE49-F238E27FC236}">
                <a16:creationId xmlns:a16="http://schemas.microsoft.com/office/drawing/2014/main" id="{55EC5833-D3B0-8CB7-C2E2-73EEE3F9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86200"/>
            <a:ext cx="1735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3ª posição da memória</a:t>
            </a:r>
          </a:p>
        </p:txBody>
      </p:sp>
      <p:sp>
        <p:nvSpPr>
          <p:cNvPr id="89106" name="Text Box 17">
            <a:extLst>
              <a:ext uri="{FF2B5EF4-FFF2-40B4-BE49-F238E27FC236}">
                <a16:creationId xmlns:a16="http://schemas.microsoft.com/office/drawing/2014/main" id="{0A95878E-4CC2-5028-21E1-132CE8E2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33600"/>
            <a:ext cx="687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= some</a:t>
            </a:r>
          </a:p>
        </p:txBody>
      </p:sp>
      <p:sp>
        <p:nvSpPr>
          <p:cNvPr id="89107" name="Text Box 18">
            <a:extLst>
              <a:ext uri="{FF2B5EF4-FFF2-40B4-BE49-F238E27FC236}">
                <a16:creationId xmlns:a16="http://schemas.microsoft.com/office/drawing/2014/main" id="{04A72589-EFE4-1074-0339-04F3F1EB0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743200"/>
            <a:ext cx="98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= variável A</a:t>
            </a:r>
          </a:p>
        </p:txBody>
      </p:sp>
      <p:sp>
        <p:nvSpPr>
          <p:cNvPr id="89108" name="Text Box 19">
            <a:extLst>
              <a:ext uri="{FF2B5EF4-FFF2-40B4-BE49-F238E27FC236}">
                <a16:creationId xmlns:a16="http://schemas.microsoft.com/office/drawing/2014/main" id="{930E789D-2BB6-04FA-DBD3-1299E6C45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00400"/>
            <a:ext cx="98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= variável B</a:t>
            </a:r>
          </a:p>
        </p:txBody>
      </p:sp>
      <p:sp>
        <p:nvSpPr>
          <p:cNvPr id="89109" name="Text Box 20">
            <a:extLst>
              <a:ext uri="{FF2B5EF4-FFF2-40B4-BE49-F238E27FC236}">
                <a16:creationId xmlns:a16="http://schemas.microsoft.com/office/drawing/2014/main" id="{AE47F777-690A-8CDB-3239-040BB39D1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90800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010...</a:t>
            </a:r>
          </a:p>
        </p:txBody>
      </p:sp>
      <p:sp>
        <p:nvSpPr>
          <p:cNvPr id="89110" name="Text Box 21">
            <a:extLst>
              <a:ext uri="{FF2B5EF4-FFF2-40B4-BE49-F238E27FC236}">
                <a16:creationId xmlns:a16="http://schemas.microsoft.com/office/drawing/2014/main" id="{3367D810-091D-F3A4-56DB-59B5C733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76600"/>
            <a:ext cx="522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110..</a:t>
            </a:r>
          </a:p>
        </p:txBody>
      </p:sp>
      <p:sp>
        <p:nvSpPr>
          <p:cNvPr id="89111" name="Text Box 22">
            <a:extLst>
              <a:ext uri="{FF2B5EF4-FFF2-40B4-BE49-F238E27FC236}">
                <a16:creationId xmlns:a16="http://schemas.microsoft.com/office/drawing/2014/main" id="{9A4C412C-AF42-EF66-E4AB-47D3A20D1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33800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/>
              <a:t>111...</a:t>
            </a:r>
          </a:p>
        </p:txBody>
      </p:sp>
      <p:sp>
        <p:nvSpPr>
          <p:cNvPr id="89112" name="CaixaDeTexto 1">
            <a:extLst>
              <a:ext uri="{FF2B5EF4-FFF2-40B4-BE49-F238E27FC236}">
                <a16:creationId xmlns:a16="http://schemas.microsoft.com/office/drawing/2014/main" id="{D13B0821-925F-34B6-ECFB-10248F66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>
                <a:solidFill>
                  <a:srgbClr val="C00000"/>
                </a:solidFill>
              </a:rPr>
              <a:t>Exemplo de uma Instrução Codificada</a:t>
            </a:r>
            <a:endParaRPr lang="pt-BR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>
            <a:extLst>
              <a:ext uri="{FF2B5EF4-FFF2-40B4-BE49-F238E27FC236}">
                <a16:creationId xmlns:a16="http://schemas.microsoft.com/office/drawing/2014/main" id="{B6941F27-E223-DF43-0D15-95EF3A81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FFA5A-D688-488E-BC22-E04669A7300B}" type="slidenum">
              <a:rPr lang="en-US" altLang="pt-BR" smtClean="0"/>
              <a:pPr/>
              <a:t>44</a:t>
            </a:fld>
            <a:endParaRPr lang="en-US" altLang="pt-BR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63E311C-8F0E-9F3D-4DFF-927E0C958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162800" cy="685800"/>
          </a:xfrm>
        </p:spPr>
        <p:txBody>
          <a:bodyPr/>
          <a:lstStyle/>
          <a:p>
            <a:pPr eaLnBrk="1" hangingPunct="1"/>
            <a:r>
              <a:rPr lang="pt-BR" altLang="pt-BR"/>
              <a:t>Software (SW)</a:t>
            </a: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FA8C059D-6B4F-BB07-3DE9-E6BACCED1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3388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b="1" dirty="0"/>
              <a:t>Software aplicativo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400" b="1" dirty="0"/>
              <a:t>Programas criados para solucionar problemas do usuário final do computador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altLang="pt-BR" sz="2000" b="1" dirty="0"/>
              <a:t>Exemplos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pt-BR" altLang="pt-BR" sz="1800" dirty="0"/>
              <a:t>Contabilidade (planilhas), folha de pagamento, correção de provas</a:t>
            </a:r>
            <a:r>
              <a:rPr lang="en-US" altLang="pt-BR" sz="1800" dirty="0"/>
              <a:t>, editor de </a:t>
            </a:r>
            <a:r>
              <a:rPr lang="en-US" altLang="pt-BR" sz="1800" dirty="0" err="1"/>
              <a:t>texto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etc</a:t>
            </a:r>
            <a:endParaRPr lang="pt-BR" altLang="pt-BR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b="1" dirty="0"/>
              <a:t>Software básico (I)</a:t>
            </a:r>
          </a:p>
          <a:p>
            <a:pPr marL="344487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altLang="pt-BR" sz="2400" b="1" dirty="0"/>
              <a:t>Programas que</a:t>
            </a:r>
            <a:r>
              <a:rPr lang="pt-BR" altLang="pt-BR" sz="2400" b="1" dirty="0">
                <a:sym typeface="Wingdings" panose="05000000000000000000" pitchFamily="2" charset="2"/>
              </a:rPr>
              <a:t> </a:t>
            </a:r>
            <a:r>
              <a:rPr lang="pt-BR" altLang="pt-BR" sz="2400" b="1" dirty="0"/>
              <a:t>permitem a usuários especiais (desenvolvedores) criar e modificar  software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altLang="pt-BR" sz="2000" dirty="0"/>
              <a:t>O Sistema Operacional, Suporte a Linguagens de Programação, Utilitários</a:t>
            </a:r>
            <a:endParaRPr lang="pt-BR" altLang="pt-BR" sz="20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400" b="1" dirty="0"/>
              <a:t>Sistema Operacional  </a:t>
            </a:r>
            <a:r>
              <a:rPr lang="pt-BR" altLang="pt-BR" sz="1800" dirty="0"/>
              <a:t>(</a:t>
            </a:r>
            <a:r>
              <a:rPr lang="pt-BR" altLang="pt-BR" sz="1800" dirty="0" err="1"/>
              <a:t>ex</a:t>
            </a:r>
            <a:r>
              <a:rPr lang="pt-BR" altLang="pt-BR" sz="1800" dirty="0"/>
              <a:t>: Windows, Unix, Linux, DOS, iOS, </a:t>
            </a:r>
            <a:r>
              <a:rPr lang="pt-BR" altLang="pt-BR" sz="1800" dirty="0" err="1"/>
              <a:t>Android</a:t>
            </a:r>
            <a:r>
              <a:rPr lang="pt-BR" altLang="pt-BR" sz="1800" dirty="0"/>
              <a:t>, etc.)</a:t>
            </a:r>
            <a:endParaRPr lang="pt-BR" altLang="pt-BR" sz="24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altLang="pt-BR" sz="2000" dirty="0"/>
              <a:t>Gerência de memória, do processador, de arquivos, e dos dispositivos de E/S</a:t>
            </a:r>
            <a:endParaRPr lang="pt-BR" alt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>
            <a:extLst>
              <a:ext uri="{FF2B5EF4-FFF2-40B4-BE49-F238E27FC236}">
                <a16:creationId xmlns:a16="http://schemas.microsoft.com/office/drawing/2014/main" id="{61F6710F-0D7E-9434-EF7F-252E7CAA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4BBB1-D746-4606-A9A4-943E0EB41EDD}" type="slidenum">
              <a:rPr lang="en-US" altLang="pt-BR" smtClean="0"/>
              <a:pPr/>
              <a:t>45</a:t>
            </a:fld>
            <a:endParaRPr lang="en-US" altLang="pt-BR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57A2371A-00E9-D800-F8CE-9FFC125FB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934200" cy="914400"/>
          </a:xfrm>
        </p:spPr>
        <p:txBody>
          <a:bodyPr/>
          <a:lstStyle/>
          <a:p>
            <a:pPr eaLnBrk="1" hangingPunct="1"/>
            <a:r>
              <a:rPr lang="pt-BR" altLang="pt-BR"/>
              <a:t>Software Básico - II </a:t>
            </a: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9F0FBD0-B2D9-B4FF-4C5B-5821C2690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Suporte a Linguagens de Programação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600" b="1"/>
              <a:t>Exemplos de linguagens - </a:t>
            </a:r>
            <a:r>
              <a:rPr lang="pt-BR" altLang="pt-BR" sz="1600"/>
              <a:t>Lisp, Prolog, Cobol, Pascal, C, C++, C#, Java, etc.</a:t>
            </a:r>
            <a:endParaRPr lang="pt-BR" altLang="pt-BR" sz="2000"/>
          </a:p>
          <a:p>
            <a:pPr lvl="1" eaLnBrk="1" hangingPunct="1"/>
            <a:r>
              <a:rPr lang="pt-BR" altLang="pt-BR" sz="2000"/>
              <a:t>Linguagem = conjunto de convenções e regras que especificam como instruir o computador a executar tarefas</a:t>
            </a:r>
          </a:p>
          <a:p>
            <a:pPr lvl="1" eaLnBrk="1" hangingPunct="1"/>
            <a:r>
              <a:rPr lang="pt-BR" altLang="pt-BR" sz="2000"/>
              <a:t>Linguagem é meio de comunicação entre o programador que deseja criar um software (para tratar determinado problema) </a:t>
            </a:r>
          </a:p>
          <a:p>
            <a:pPr lvl="1" eaLnBrk="1" hangingPunct="1"/>
            <a:r>
              <a:rPr lang="pt-BR" altLang="pt-BR" sz="2000" b="1"/>
              <a:t>Gerações de linguagens (Não muito preciso!)</a:t>
            </a:r>
          </a:p>
          <a:p>
            <a:pPr lvl="2" eaLnBrk="1" hangingPunct="1"/>
            <a:r>
              <a:rPr lang="pt-BR" altLang="pt-BR" sz="1800"/>
              <a:t>1ª geração:		linguagens em nível de máquina</a:t>
            </a:r>
          </a:p>
          <a:p>
            <a:pPr lvl="2" eaLnBrk="1" hangingPunct="1"/>
            <a:r>
              <a:rPr lang="pt-BR" altLang="pt-BR" sz="1800"/>
              <a:t>2ª geração:		linguagens de montagem (</a:t>
            </a:r>
            <a:r>
              <a:rPr lang="pt-BR" altLang="pt-BR" sz="1800" i="1"/>
              <a:t>Assembly</a:t>
            </a:r>
            <a:r>
              <a:rPr lang="pt-BR" altLang="pt-BR" sz="1800"/>
              <a:t>)</a:t>
            </a:r>
          </a:p>
          <a:p>
            <a:pPr lvl="2" eaLnBrk="1" hangingPunct="1"/>
            <a:r>
              <a:rPr lang="pt-BR" altLang="pt-BR" sz="1800"/>
              <a:t>3ª geração:		linguagens orientadas ao usuário</a:t>
            </a:r>
          </a:p>
          <a:p>
            <a:pPr lvl="2" eaLnBrk="1" hangingPunct="1"/>
            <a:r>
              <a:rPr lang="pt-BR" altLang="pt-BR" sz="1800"/>
              <a:t>4ª geração:		linguagens orientadas à aplicação</a:t>
            </a:r>
          </a:p>
          <a:p>
            <a:pPr lvl="2" eaLnBrk="1" hangingPunct="1"/>
            <a:r>
              <a:rPr lang="pt-BR" altLang="pt-BR" sz="1800"/>
              <a:t>5ª geração:		linguagens de conhecimento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>
            <a:extLst>
              <a:ext uri="{FF2B5EF4-FFF2-40B4-BE49-F238E27FC236}">
                <a16:creationId xmlns:a16="http://schemas.microsoft.com/office/drawing/2014/main" id="{94D01023-EB02-4F7A-8201-A215707C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054AA-A084-4B0D-BA4E-82BAE45D5F67}" type="slidenum">
              <a:rPr lang="en-US" altLang="pt-BR" smtClean="0"/>
              <a:pPr/>
              <a:t>46</a:t>
            </a:fld>
            <a:endParaRPr lang="en-US" altLang="pt-BR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BC298EB4-586E-71EB-1E17-24F0740BD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162800" cy="731838"/>
          </a:xfrm>
        </p:spPr>
        <p:txBody>
          <a:bodyPr/>
          <a:lstStyle/>
          <a:p>
            <a:pPr eaLnBrk="1" hangingPunct="1"/>
            <a:r>
              <a:rPr lang="pt-BR" altLang="pt-BR" sz="3600"/>
              <a:t>Linguagens de Programação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6C42C79-3E41-C904-1E51-734F637A2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000" b="1">
                <a:solidFill>
                  <a:srgbClr val="0066FF"/>
                </a:solidFill>
              </a:rPr>
              <a:t>1ª Geração: Linguagens em nível de máquina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Instrução   0010 0001 0110 1100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realiza a soma (código de operação 0010) do dado armazenado no registrador 0001, com o dado armazenado na posição de memória 108 (0110 1100)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Programa: sequência de zeros e uns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programação trabalhosa, cansativa e fortemente sujeita a erros</a:t>
            </a:r>
          </a:p>
          <a:p>
            <a:pPr eaLnBrk="1" hangingPunct="1">
              <a:lnSpc>
                <a:spcPct val="90000"/>
              </a:lnSpc>
            </a:pPr>
            <a:endParaRPr lang="pt-BR" altLang="pt-BR" sz="2000" b="1"/>
          </a:p>
          <a:p>
            <a:pPr eaLnBrk="1" hangingPunct="1">
              <a:lnSpc>
                <a:spcPct val="90000"/>
              </a:lnSpc>
            </a:pPr>
            <a:r>
              <a:rPr lang="pt-BR" altLang="pt-BR" sz="2000" b="1">
                <a:solidFill>
                  <a:srgbClr val="0066FF"/>
                </a:solidFill>
              </a:rPr>
              <a:t>2ª geração: Linguagens de Montagem (</a:t>
            </a:r>
            <a:r>
              <a:rPr lang="pt-BR" altLang="pt-BR" sz="2000" b="1" i="1">
                <a:solidFill>
                  <a:srgbClr val="0066FF"/>
                </a:solidFill>
              </a:rPr>
              <a:t>Assembly</a:t>
            </a:r>
            <a:r>
              <a:rPr lang="pt-BR" altLang="pt-BR" sz="2000" b="1">
                <a:solidFill>
                  <a:srgbClr val="0066FF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Minimiza dificuldades da programação em notação binária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Códigos de operação e endereços binários substituídos por mnemônicos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ADD R1, TOTAL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E.g. - R1 representa o registrador 1 e TOTAL é o nome atribuído ao endereço de memória 108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 b="1"/>
              <a:t>Processamento requer  tradução para linguagem de máquina</a:t>
            </a:r>
          </a:p>
        </p:txBody>
      </p:sp>
      <p:sp>
        <p:nvSpPr>
          <p:cNvPr id="95237" name="Rectangle 4">
            <a:extLst>
              <a:ext uri="{FF2B5EF4-FFF2-40B4-BE49-F238E27FC236}">
                <a16:creationId xmlns:a16="http://schemas.microsoft.com/office/drawing/2014/main" id="{DA41037B-A54A-4F79-9DF4-955964D6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30400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95238" name="Rectangle 5">
            <a:extLst>
              <a:ext uri="{FF2B5EF4-FFF2-40B4-BE49-F238E27FC236}">
                <a16:creationId xmlns:a16="http://schemas.microsoft.com/office/drawing/2014/main" id="{DE38BB36-A402-A152-EA67-74CBFAA8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1930400"/>
            <a:ext cx="533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95239" name="Rectangle 6">
            <a:extLst>
              <a:ext uri="{FF2B5EF4-FFF2-40B4-BE49-F238E27FC236}">
                <a16:creationId xmlns:a16="http://schemas.microsoft.com/office/drawing/2014/main" id="{249279B4-D9BC-CCDF-02FF-2A5896805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1943100"/>
            <a:ext cx="11049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>
            <a:extLst>
              <a:ext uri="{FF2B5EF4-FFF2-40B4-BE49-F238E27FC236}">
                <a16:creationId xmlns:a16="http://schemas.microsoft.com/office/drawing/2014/main" id="{C20D1F0B-A836-695A-936D-FB31FFE7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EB7EDE-409F-4AF3-A42C-574B20DF4063}" type="slidenum">
              <a:rPr lang="en-US" altLang="pt-BR" smtClean="0"/>
              <a:pPr/>
              <a:t>47</a:t>
            </a:fld>
            <a:endParaRPr lang="en-US" altLang="pt-BR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46DF3EC-24FA-9A90-594D-1190DAF12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</p:spPr>
        <p:txBody>
          <a:bodyPr/>
          <a:lstStyle/>
          <a:p>
            <a:pPr eaLnBrk="1" hangingPunct="1"/>
            <a:r>
              <a:rPr lang="pt-BR" altLang="pt-BR" sz="3600"/>
              <a:t>Linguagens de Programação</a:t>
            </a: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4F6148D8-F685-EC18-1A04-4DA6E26F5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257800"/>
          </a:xfrm>
        </p:spPr>
        <p:txBody>
          <a:bodyPr/>
          <a:lstStyle/>
          <a:p>
            <a:pPr eaLnBrk="1" hangingPunct="1"/>
            <a:r>
              <a:rPr lang="pt-BR" altLang="pt-BR" sz="2400" b="1">
                <a:solidFill>
                  <a:srgbClr val="0066FF"/>
                </a:solidFill>
              </a:rPr>
              <a:t>3ª geração: Linguagens  Orientadas ao Usuário</a:t>
            </a:r>
          </a:p>
          <a:p>
            <a:pPr lvl="1" eaLnBrk="1" hangingPunct="1"/>
            <a:r>
              <a:rPr lang="pt-BR" altLang="pt-BR" sz="2000" b="1"/>
              <a:t>Maioria surgiu nas décadas de 50 e 60:</a:t>
            </a:r>
          </a:p>
          <a:p>
            <a:pPr lvl="2" eaLnBrk="1" hangingPunct="1"/>
            <a:r>
              <a:rPr lang="pt-BR" altLang="pt-BR" sz="1800"/>
              <a:t>FORTRAN, COBOL, PL/1, Pascal, Basic, C, ...</a:t>
            </a:r>
          </a:p>
          <a:p>
            <a:pPr eaLnBrk="1" hangingPunct="1"/>
            <a:endParaRPr lang="pt-BR" altLang="pt-BR" sz="2400" b="1">
              <a:solidFill>
                <a:srgbClr val="0066FF"/>
              </a:solidFill>
            </a:endParaRPr>
          </a:p>
          <a:p>
            <a:pPr eaLnBrk="1" hangingPunct="1"/>
            <a:r>
              <a:rPr lang="pt-BR" altLang="pt-BR" sz="2400" b="1">
                <a:solidFill>
                  <a:srgbClr val="0066FF"/>
                </a:solidFill>
              </a:rPr>
              <a:t>4ª geração:  Linguagens Orientadas à Aplicação</a:t>
            </a:r>
          </a:p>
          <a:p>
            <a:pPr lvl="1" eaLnBrk="1" hangingPunct="1"/>
            <a:r>
              <a:rPr lang="pt-BR" altLang="pt-BR" sz="2000" b="1"/>
              <a:t>Facilita o processo de desenvolvimento de aplicações</a:t>
            </a:r>
          </a:p>
          <a:p>
            <a:pPr lvl="1" eaLnBrk="1" hangingPunct="1"/>
            <a:r>
              <a:rPr lang="pt-BR" altLang="pt-BR" sz="2000" b="1"/>
              <a:t>Gera código sem erros a partir de requisitos de expressões de alto nível</a:t>
            </a:r>
          </a:p>
          <a:p>
            <a:pPr lvl="1" eaLnBrk="1" hangingPunct="1"/>
            <a:r>
              <a:rPr lang="pt-BR" altLang="pt-BR" sz="2000" b="1"/>
              <a:t>Facilita o uso de linguagens </a:t>
            </a:r>
            <a:r>
              <a:rPr lang="pt-BR" altLang="pt-BR" sz="2000" b="1">
                <a:sym typeface="Wingdings" panose="05000000000000000000" pitchFamily="2" charset="2"/>
              </a:rPr>
              <a:t> </a:t>
            </a:r>
            <a:r>
              <a:rPr lang="pt-BR" altLang="pt-BR" sz="2000" b="1"/>
              <a:t>usuários finais podem resolver problemas computacionais sem intermediários</a:t>
            </a:r>
          </a:p>
          <a:p>
            <a:pPr lvl="2" eaLnBrk="1" hangingPunct="1"/>
            <a:r>
              <a:rPr lang="en-US" altLang="pt-BR" sz="1800"/>
              <a:t>SQL</a:t>
            </a:r>
          </a:p>
          <a:p>
            <a:pPr lvl="3" eaLnBrk="1" hangingPunct="1"/>
            <a:r>
              <a:rPr lang="en-US" altLang="pt-BR" sz="1600"/>
              <a:t>select nome from alunos where CodCurso=“EngCivil”</a:t>
            </a:r>
            <a:endParaRPr lang="pt-BR" altLang="pt-BR" sz="1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>
            <a:extLst>
              <a:ext uri="{FF2B5EF4-FFF2-40B4-BE49-F238E27FC236}">
                <a16:creationId xmlns:a16="http://schemas.microsoft.com/office/drawing/2014/main" id="{3E352213-B569-8629-09B6-2FFE8B5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F7DFC9-2DDF-4586-9142-2E9C623BCA42}" type="slidenum">
              <a:rPr lang="en-US" altLang="pt-BR" smtClean="0"/>
              <a:pPr/>
              <a:t>48</a:t>
            </a:fld>
            <a:endParaRPr lang="en-US" altLang="pt-BR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B7955C74-C863-CD20-EBB0-6C743A4C1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781800" cy="655638"/>
          </a:xfrm>
        </p:spPr>
        <p:txBody>
          <a:bodyPr/>
          <a:lstStyle/>
          <a:p>
            <a:pPr eaLnBrk="1" hangingPunct="1"/>
            <a:r>
              <a:rPr lang="pt-BR" altLang="pt-BR" sz="3600"/>
              <a:t>Linguagens de Programação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3885F72-445B-832C-083A-998BDE805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b="1">
                <a:solidFill>
                  <a:srgbClr val="0000FF"/>
                </a:solidFill>
              </a:rPr>
              <a:t>5ª geração: Linguagens de Conhecimento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Mecanismos da área de inteligência artificial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/>
              <a:t>Sistemas especialistas, processadores de língua natural e sistemas com bases de conhecimento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Um sistema de 5ª geração armazena conhecimento complexo de modo que a máquina pode obter inferências a partir da informação codificada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Ex: PROLOG</a:t>
            </a:r>
          </a:p>
          <a:p>
            <a:pPr eaLnBrk="1" hangingPunct="1">
              <a:lnSpc>
                <a:spcPct val="90000"/>
              </a:lnSpc>
            </a:pPr>
            <a:endParaRPr lang="pt-BR" altLang="pt-BR" sz="1800" b="1"/>
          </a:p>
          <a:p>
            <a:pPr eaLnBrk="1" hangingPunct="1">
              <a:lnSpc>
                <a:spcPct val="90000"/>
              </a:lnSpc>
            </a:pPr>
            <a:r>
              <a:rPr lang="pt-BR" altLang="pt-BR" sz="2800" b="1"/>
              <a:t>Níveis de linguagem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linguagens de baixo nível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/>
              <a:t>primeira e segunda geração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linguagens de alto nível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/>
              <a:t>terceira geração em diante</a:t>
            </a:r>
            <a:endParaRPr lang="pt-BR" alt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Agrupar 101542">
            <a:extLst>
              <a:ext uri="{FF2B5EF4-FFF2-40B4-BE49-F238E27FC236}">
                <a16:creationId xmlns:a16="http://schemas.microsoft.com/office/drawing/2014/main" id="{77660CA5-ECC5-8038-9788-4280F2736DD2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2852738"/>
            <a:ext cx="3314700" cy="2971800"/>
            <a:chOff x="1143000" y="3505200"/>
            <a:chExt cx="3314700" cy="2971800"/>
          </a:xfrm>
        </p:grpSpPr>
        <p:sp>
          <p:nvSpPr>
            <p:cNvPr id="101394" name="Oval 28">
              <a:extLst>
                <a:ext uri="{FF2B5EF4-FFF2-40B4-BE49-F238E27FC236}">
                  <a16:creationId xmlns:a16="http://schemas.microsoft.com/office/drawing/2014/main" id="{C2242FB0-37AA-C581-D666-76322DBB5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05200"/>
              <a:ext cx="3314700" cy="2971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en-US"/>
            </a:p>
          </p:txBody>
        </p:sp>
        <p:sp>
          <p:nvSpPr>
            <p:cNvPr id="101395" name="Oval 115">
              <a:extLst>
                <a:ext uri="{FF2B5EF4-FFF2-40B4-BE49-F238E27FC236}">
                  <a16:creationId xmlns:a16="http://schemas.microsoft.com/office/drawing/2014/main" id="{B3E1BCAC-DE81-FC8D-7AE5-9ADCC79A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962400"/>
              <a:ext cx="2400300" cy="20574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en-US"/>
            </a:p>
          </p:txBody>
        </p:sp>
        <p:sp>
          <p:nvSpPr>
            <p:cNvPr id="101396" name="Oval 116">
              <a:extLst>
                <a:ext uri="{FF2B5EF4-FFF2-40B4-BE49-F238E27FC236}">
                  <a16:creationId xmlns:a16="http://schemas.microsoft.com/office/drawing/2014/main" id="{D4BFCF09-591D-D27B-FB9C-024CB44E3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305300"/>
              <a:ext cx="1485900" cy="1371600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en-US"/>
            </a:p>
          </p:txBody>
        </p:sp>
      </p:grpSp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21ABE8BB-5429-03DD-9D0F-1C980FCD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B5F879-102F-47D3-A4E3-CE684E91E323}" type="slidenum">
              <a:rPr lang="en-US" altLang="pt-BR" smtClean="0"/>
              <a:pPr/>
              <a:t>49</a:t>
            </a:fld>
            <a:endParaRPr lang="en-US" altLang="pt-BR"/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15AD24F1-559C-0854-4846-72B45EEE7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245350" cy="1112838"/>
          </a:xfrm>
        </p:spPr>
        <p:txBody>
          <a:bodyPr/>
          <a:lstStyle/>
          <a:p>
            <a:pPr eaLnBrk="1" hangingPunct="1"/>
            <a:r>
              <a:rPr lang="pt-BR" altLang="pt-BR"/>
              <a:t>Tradutores de Linguagens de Programação </a:t>
            </a:r>
          </a:p>
        </p:txBody>
      </p:sp>
      <p:sp>
        <p:nvSpPr>
          <p:cNvPr id="101381" name="AutoShape 6">
            <a:extLst>
              <a:ext uri="{FF2B5EF4-FFF2-40B4-BE49-F238E27FC236}">
                <a16:creationId xmlns:a16="http://schemas.microsoft.com/office/drawing/2014/main" id="{C18761AF-4191-817C-30A7-1631F9210A4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58863" y="1828800"/>
            <a:ext cx="5951537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2" name="Line 8">
            <a:extLst>
              <a:ext uri="{FF2B5EF4-FFF2-40B4-BE49-F238E27FC236}">
                <a16:creationId xmlns:a16="http://schemas.microsoft.com/office/drawing/2014/main" id="{89EF15CA-BE6F-13D8-8312-783967AEA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-11525250" y="-119681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3" name="Line 9">
            <a:extLst>
              <a:ext uri="{FF2B5EF4-FFF2-40B4-BE49-F238E27FC236}">
                <a16:creationId xmlns:a16="http://schemas.microsoft.com/office/drawing/2014/main" id="{B676D26B-75B9-8B59-884E-D33FDEF24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-11525250" y="-119681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4" name="Line 58">
            <a:extLst>
              <a:ext uri="{FF2B5EF4-FFF2-40B4-BE49-F238E27FC236}">
                <a16:creationId xmlns:a16="http://schemas.microsoft.com/office/drawing/2014/main" id="{AB328AA4-2BB3-2B1E-F255-5B4449BF13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8950" y="4922838"/>
            <a:ext cx="66040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5" name="Rectangle 83">
            <a:extLst>
              <a:ext uri="{FF2B5EF4-FFF2-40B4-BE49-F238E27FC236}">
                <a16:creationId xmlns:a16="http://schemas.microsoft.com/office/drawing/2014/main" id="{19E6D36B-0EF8-9971-C106-D78629CC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5443538"/>
            <a:ext cx="177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300" b="1">
                <a:solidFill>
                  <a:srgbClr val="000000"/>
                </a:solidFill>
                <a:latin typeface="AvantGarde" charset="0"/>
              </a:rPr>
              <a:t>  </a:t>
            </a:r>
            <a:endParaRPr lang="pt-BR" altLang="pt-BR"/>
          </a:p>
        </p:txBody>
      </p:sp>
      <p:sp>
        <p:nvSpPr>
          <p:cNvPr id="101386" name="Rectangle 98">
            <a:extLst>
              <a:ext uri="{FF2B5EF4-FFF2-40B4-BE49-F238E27FC236}">
                <a16:creationId xmlns:a16="http://schemas.microsoft.com/office/drawing/2014/main" id="{460308FB-427A-0F09-C6BE-5D473B14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5608638"/>
            <a:ext cx="177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300" b="1">
                <a:solidFill>
                  <a:srgbClr val="000000"/>
                </a:solidFill>
                <a:latin typeface="AvantGarde" charset="0"/>
              </a:rPr>
              <a:t>  </a:t>
            </a:r>
            <a:endParaRPr lang="pt-BR" altLang="pt-BR"/>
          </a:p>
        </p:txBody>
      </p:sp>
      <p:sp>
        <p:nvSpPr>
          <p:cNvPr id="101387" name="Freeform 117">
            <a:extLst>
              <a:ext uri="{FF2B5EF4-FFF2-40B4-BE49-F238E27FC236}">
                <a16:creationId xmlns:a16="http://schemas.microsoft.com/office/drawing/2014/main" id="{1160FBDE-B6EE-93ED-3C5A-6D74DC0D328B}"/>
              </a:ext>
            </a:extLst>
          </p:cNvPr>
          <p:cNvSpPr>
            <a:spLocks/>
          </p:cNvSpPr>
          <p:nvPr/>
        </p:nvSpPr>
        <p:spPr bwMode="auto">
          <a:xfrm>
            <a:off x="4946650" y="3525838"/>
            <a:ext cx="152400" cy="88900"/>
          </a:xfrm>
          <a:custGeom>
            <a:avLst/>
            <a:gdLst>
              <a:gd name="T0" fmla="*/ 0 w 12"/>
              <a:gd name="T1" fmla="*/ 0 h 7"/>
              <a:gd name="T2" fmla="*/ 2147483646 w 12"/>
              <a:gd name="T3" fmla="*/ 2147483646 h 7"/>
              <a:gd name="T4" fmla="*/ 2147483646 w 12"/>
              <a:gd name="T5" fmla="*/ 0 h 7"/>
              <a:gd name="T6" fmla="*/ 0 w 1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7">
                <a:moveTo>
                  <a:pt x="0" y="0"/>
                </a:moveTo>
                <a:cubicBezTo>
                  <a:pt x="0" y="2"/>
                  <a:pt x="1" y="5"/>
                  <a:pt x="3" y="7"/>
                </a:cubicBez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8" name="Line 118">
            <a:extLst>
              <a:ext uri="{FF2B5EF4-FFF2-40B4-BE49-F238E27FC236}">
                <a16:creationId xmlns:a16="http://schemas.microsoft.com/office/drawing/2014/main" id="{2AFCAA95-AD60-039F-A30E-A6798A55DE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6050" y="3576638"/>
            <a:ext cx="1016000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9" name="Line 159">
            <a:extLst>
              <a:ext uri="{FF2B5EF4-FFF2-40B4-BE49-F238E27FC236}">
                <a16:creationId xmlns:a16="http://schemas.microsoft.com/office/drawing/2014/main" id="{677FBDE4-AB30-F038-745C-7CF8EF89EE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550" y="2268538"/>
            <a:ext cx="1981200" cy="171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90" name="CaixaDeTexto 101541">
            <a:extLst>
              <a:ext uri="{FF2B5EF4-FFF2-40B4-BE49-F238E27FC236}">
                <a16:creationId xmlns:a16="http://schemas.microsoft.com/office/drawing/2014/main" id="{4B303E5C-0621-35B6-51E7-09A65993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1920875"/>
            <a:ext cx="1168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en-US" sz="1300" b="1">
                <a:latin typeface="AvantGarde" charset="0"/>
              </a:rPr>
              <a:t>Linguagem de máquina</a:t>
            </a:r>
          </a:p>
        </p:txBody>
      </p:sp>
      <p:sp>
        <p:nvSpPr>
          <p:cNvPr id="101391" name="CaixaDeTexto 101543">
            <a:extLst>
              <a:ext uri="{FF2B5EF4-FFF2-40B4-BE49-F238E27FC236}">
                <a16:creationId xmlns:a16="http://schemas.microsoft.com/office/drawing/2014/main" id="{2050234E-29C0-58C1-F11C-85544B53FB9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772151" y="2786062"/>
            <a:ext cx="200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1200">
                <a:solidFill>
                  <a:srgbClr val="FF0000"/>
                </a:solidFill>
              </a:rPr>
              <a:t>Linguagens de Baixo Nível</a:t>
            </a:r>
          </a:p>
        </p:txBody>
      </p:sp>
      <p:sp>
        <p:nvSpPr>
          <p:cNvPr id="101392" name="CaixaDeTexto 203">
            <a:extLst>
              <a:ext uri="{FF2B5EF4-FFF2-40B4-BE49-F238E27FC236}">
                <a16:creationId xmlns:a16="http://schemas.microsoft.com/office/drawing/2014/main" id="{17C44E4C-F3BC-CDFC-74E2-F587B835A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3130550"/>
            <a:ext cx="1828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en-US" sz="1300" b="1">
                <a:latin typeface="AvantGarde" charset="0"/>
              </a:rPr>
              <a:t>Linguagem de Montagem (Assembly)</a:t>
            </a:r>
          </a:p>
          <a:p>
            <a:pPr algn="ctr"/>
            <a:r>
              <a:rPr lang="pt-BR" altLang="en-US" sz="1300" b="1">
                <a:latin typeface="AvantGarde" charset="0"/>
              </a:rPr>
              <a:t>Tradutor </a:t>
            </a:r>
            <a:r>
              <a:rPr lang="pt-BR" altLang="en-US" sz="1300" b="1">
                <a:latin typeface="AvantGarde" charset="0"/>
                <a:sym typeface="Wingdings" panose="05000000000000000000" pitchFamily="2" charset="2"/>
              </a:rPr>
              <a:t> Montador</a:t>
            </a:r>
            <a:endParaRPr lang="pt-BR" altLang="en-US" sz="1300" b="1">
              <a:latin typeface="AvantGarde" charset="0"/>
            </a:endParaRPr>
          </a:p>
        </p:txBody>
      </p:sp>
      <p:sp>
        <p:nvSpPr>
          <p:cNvPr id="101393" name="CaixaDeTexto 204">
            <a:extLst>
              <a:ext uri="{FF2B5EF4-FFF2-40B4-BE49-F238E27FC236}">
                <a16:creationId xmlns:a16="http://schemas.microsoft.com/office/drawing/2014/main" id="{3D2C0434-19E8-58B9-1172-53B24952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4729163"/>
            <a:ext cx="194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en-US" sz="1200">
                <a:solidFill>
                  <a:srgbClr val="FF0000"/>
                </a:solidFill>
              </a:rPr>
              <a:t>Linguagens de Alto Nível</a:t>
            </a:r>
          </a:p>
          <a:p>
            <a:pPr algn="ctr"/>
            <a:r>
              <a:rPr lang="pt-BR" altLang="en-US" sz="1200" b="1"/>
              <a:t>Tradutores: Compilador ou Interpretador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8E485F4E-6529-F84A-B426-67D1C370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56906D-AFD9-4D65-886E-E8B9A84DB121}" type="slidenum">
              <a:rPr lang="pt-BR" altLang="en-US" smtClean="0"/>
              <a:pPr/>
              <a:t>5</a:t>
            </a:fld>
            <a:endParaRPr lang="pt-BR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24E8E4E-0D2E-34C4-CDEC-AC5255E0B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7924800" cy="457200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Características de Sistemas Computacionais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AC75882-8C0D-2E97-02C0-A80C5EE98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114800"/>
          </a:xfrm>
        </p:spPr>
        <p:txBody>
          <a:bodyPr/>
          <a:lstStyle/>
          <a:p>
            <a:pPr eaLnBrk="1" hangingPunct="1"/>
            <a:r>
              <a:rPr lang="pt-BR" altLang="pt-BR" sz="2400" dirty="0"/>
              <a:t>Alta velocidade de processamento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/>
              <a:t>Alta capacidade de armazenamento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/>
              <a:t>Possibilidade de replicação de informação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/>
              <a:t>Processamento ininterrupto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/>
              <a:t>Programáveis (</a:t>
            </a:r>
            <a:r>
              <a:rPr lang="pt-BR" altLang="pt-BR" sz="2400" dirty="0">
                <a:solidFill>
                  <a:srgbClr val="FF0000"/>
                </a:solidFill>
              </a:rPr>
              <a:t>!!??</a:t>
            </a:r>
            <a:r>
              <a:rPr lang="pt-BR" altLang="pt-BR" sz="2400" dirty="0"/>
              <a:t>)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6">
            <a:extLst>
              <a:ext uri="{FF2B5EF4-FFF2-40B4-BE49-F238E27FC236}">
                <a16:creationId xmlns:a16="http://schemas.microsoft.com/office/drawing/2014/main" id="{0369DF06-731F-23AA-C345-93D2777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23379-38C5-4D1F-83AA-F1A6E08432EF}" type="slidenum">
              <a:rPr lang="en-US" altLang="pt-BR" smtClean="0"/>
              <a:pPr/>
              <a:t>50</a:t>
            </a:fld>
            <a:endParaRPr lang="en-US" altLang="pt-BR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C85B9DE5-A26E-1925-7C8C-8E1A16E22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162800" cy="960438"/>
          </a:xfrm>
        </p:spPr>
        <p:txBody>
          <a:bodyPr/>
          <a:lstStyle/>
          <a:p>
            <a:pPr eaLnBrk="1" hangingPunct="1"/>
            <a:r>
              <a:rPr lang="pt-BR" altLang="pt-BR"/>
              <a:t>Tradutores de Linguagens de Programação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505EFB2-B5A8-9F4B-82F2-CFF6EA7184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pt-BR" altLang="pt-BR" sz="2000"/>
              <a:t>Tradutor</a:t>
            </a:r>
          </a:p>
          <a:p>
            <a:pPr lvl="1" eaLnBrk="1" hangingPunct="1"/>
            <a:r>
              <a:rPr lang="pt-BR" altLang="pt-BR" sz="1800"/>
              <a:t>programa que recebe como </a:t>
            </a:r>
            <a:r>
              <a:rPr lang="pt-BR" altLang="pt-BR" sz="1800" b="1">
                <a:solidFill>
                  <a:srgbClr val="CC0000"/>
                </a:solidFill>
              </a:rPr>
              <a:t>entrada</a:t>
            </a:r>
            <a:r>
              <a:rPr lang="pt-BR" altLang="pt-BR" sz="1800"/>
              <a:t> um </a:t>
            </a:r>
            <a:r>
              <a:rPr lang="pt-BR" altLang="pt-BR" sz="1800" b="1">
                <a:solidFill>
                  <a:srgbClr val="CC0000"/>
                </a:solidFill>
              </a:rPr>
              <a:t>programa</a:t>
            </a:r>
            <a:r>
              <a:rPr lang="pt-BR" altLang="pt-BR" sz="1800"/>
              <a:t> escrito em uma linguagem de programação (a </a:t>
            </a:r>
            <a:r>
              <a:rPr lang="pt-BR" altLang="pt-BR" sz="1800" b="1"/>
              <a:t>linguagem fonte</a:t>
            </a:r>
            <a:r>
              <a:rPr lang="pt-BR" altLang="pt-BR" sz="1800"/>
              <a:t>) e produz  como </a:t>
            </a:r>
            <a:r>
              <a:rPr lang="pt-BR" altLang="pt-BR" sz="1800" b="1">
                <a:solidFill>
                  <a:srgbClr val="CC0000"/>
                </a:solidFill>
              </a:rPr>
              <a:t>resultado</a:t>
            </a:r>
            <a:r>
              <a:rPr lang="pt-BR" altLang="pt-BR" sz="1800"/>
              <a:t> as instruções deste programa traduzidas para linguagem de </a:t>
            </a:r>
            <a:r>
              <a:rPr lang="pt-BR" altLang="pt-BR" sz="1800" b="1">
                <a:solidFill>
                  <a:srgbClr val="CC0000"/>
                </a:solidFill>
              </a:rPr>
              <a:t>máquina</a:t>
            </a:r>
            <a:r>
              <a:rPr lang="pt-BR" altLang="pt-BR" sz="1800"/>
              <a:t> (a </a:t>
            </a:r>
            <a:r>
              <a:rPr lang="pt-BR" altLang="pt-BR" sz="1800" b="1"/>
              <a:t>linguagem objeto</a:t>
            </a:r>
            <a:r>
              <a:rPr lang="pt-BR" altLang="pt-BR" sz="1800"/>
              <a:t>)</a:t>
            </a:r>
          </a:p>
          <a:p>
            <a:pPr eaLnBrk="1" hangingPunct="1"/>
            <a:r>
              <a:rPr lang="pt-BR" altLang="pt-BR" sz="2000"/>
              <a:t>Se a linguagem do programa fonte é uma linguagem de montagem (</a:t>
            </a:r>
            <a:r>
              <a:rPr lang="pt-BR" altLang="pt-BR" sz="2000" i="1"/>
              <a:t>assembly language</a:t>
            </a:r>
            <a:r>
              <a:rPr lang="pt-BR" altLang="pt-BR" sz="2000"/>
              <a:t>) o tradutor é chamado de Montador (</a:t>
            </a:r>
            <a:r>
              <a:rPr lang="pt-BR" altLang="pt-BR" sz="2000" i="1"/>
              <a:t>assembler</a:t>
            </a:r>
            <a:r>
              <a:rPr lang="pt-BR" altLang="pt-BR" sz="2000"/>
              <a:t>)</a:t>
            </a:r>
          </a:p>
          <a:p>
            <a:pPr eaLnBrk="1" hangingPunct="1"/>
            <a:r>
              <a:rPr lang="pt-BR" altLang="pt-BR" sz="2000"/>
              <a:t>Tradutores que traduzem os programas escritos em linguagem de alto nível</a:t>
            </a:r>
          </a:p>
          <a:p>
            <a:pPr lvl="1" eaLnBrk="1" hangingPunct="1"/>
            <a:r>
              <a:rPr lang="pt-BR" altLang="pt-BR" sz="1800" b="1" i="1"/>
              <a:t>compiladores</a:t>
            </a:r>
            <a:r>
              <a:rPr lang="pt-BR" altLang="pt-BR" sz="1800"/>
              <a:t> e/ou </a:t>
            </a:r>
            <a:r>
              <a:rPr lang="pt-BR" altLang="pt-BR" sz="1800" b="1" i="1"/>
              <a:t>interpretadores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>
            <a:extLst>
              <a:ext uri="{FF2B5EF4-FFF2-40B4-BE49-F238E27FC236}">
                <a16:creationId xmlns:a16="http://schemas.microsoft.com/office/drawing/2014/main" id="{ED06B28C-2735-65E3-4F71-06541A7F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ECA30F-E11A-4279-99F6-BB296F4D3817}" type="slidenum">
              <a:rPr lang="en-US" altLang="pt-BR" smtClean="0"/>
              <a:pPr/>
              <a:t>51</a:t>
            </a:fld>
            <a:endParaRPr lang="en-US" altLang="pt-BR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D897E04-E47C-E0C2-A6EB-27C6641E0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15200" cy="1036638"/>
          </a:xfrm>
        </p:spPr>
        <p:txBody>
          <a:bodyPr/>
          <a:lstStyle/>
          <a:p>
            <a:pPr eaLnBrk="1" hangingPunct="1"/>
            <a:r>
              <a:rPr lang="pt-BR" altLang="pt-BR"/>
              <a:t>Tradutores de Linguagens de Programação</a:t>
            </a: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70FFA0DD-1A20-CD1A-63C4-D475695B1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000"/>
              <a:t>Compilador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/>
              <a:t>traduz um programa escrito  em linguagem de alto nível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/>
              <a:t>produz um programa em linguagem objeto (linguagem executável, ou seja, linguagem de máquina)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600"/>
              <a:t>pode ser executado uma ou mais vezes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000"/>
              <a:t>Interpretador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/>
              <a:t>traduz um programa escrito em linguagem fonte, instrução a instrução, enquanto o executa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/>
              <a:t>cada vez que um programa interpretado tiver que ser re-executado, todo o processo de  interpretação é refeito, independentemente de ter havido ou não modificações no código fonte do programa desde sua última execução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000"/>
              <a:t>Programas compilados tendem a ser executados mais rapidamente que seus correspondentes interpretados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>
            <a:extLst>
              <a:ext uri="{FF2B5EF4-FFF2-40B4-BE49-F238E27FC236}">
                <a16:creationId xmlns:a16="http://schemas.microsoft.com/office/drawing/2014/main" id="{F7CE037B-B6DE-2FCA-3EAA-4D37B8C6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BE881C-E7AC-4883-98AB-0A70F92B4427}" type="slidenum">
              <a:rPr lang="en-US" altLang="pt-BR" smtClean="0"/>
              <a:pPr/>
              <a:t>52</a:t>
            </a:fld>
            <a:endParaRPr lang="en-US" altLang="pt-BR"/>
          </a:p>
        </p:txBody>
      </p:sp>
      <p:sp>
        <p:nvSpPr>
          <p:cNvPr id="107523" name="Rectangle 5">
            <a:extLst>
              <a:ext uri="{FF2B5EF4-FFF2-40B4-BE49-F238E27FC236}">
                <a16:creationId xmlns:a16="http://schemas.microsoft.com/office/drawing/2014/main" id="{65DAF809-7FA8-E57D-0850-F9E405FEE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277100" cy="1036638"/>
          </a:xfrm>
        </p:spPr>
        <p:txBody>
          <a:bodyPr/>
          <a:lstStyle/>
          <a:p>
            <a:pPr eaLnBrk="1" hangingPunct="1"/>
            <a:r>
              <a:rPr lang="pt-BR" altLang="pt-BR"/>
              <a:t>Tradutores de Linguagens de Programação</a:t>
            </a:r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F6896E45-064E-84CC-8D06-E8C27CCE08A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1931988"/>
            <a:ext cx="6324600" cy="3860800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>
            <a:extLst>
              <a:ext uri="{FF2B5EF4-FFF2-40B4-BE49-F238E27FC236}">
                <a16:creationId xmlns:a16="http://schemas.microsoft.com/office/drawing/2014/main" id="{4AA7795C-1485-38BB-582F-DEF45A82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4B36B3-E3AD-45CD-9EF0-01C29D70C8B8}" type="slidenum">
              <a:rPr lang="en-US" altLang="pt-BR" smtClean="0"/>
              <a:pPr/>
              <a:t>53</a:t>
            </a:fld>
            <a:endParaRPr lang="en-US" altLang="pt-BR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C8DB52A6-F9D9-06EB-2CFF-AE46EA065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533400"/>
            <a:ext cx="7239000" cy="884238"/>
          </a:xfrm>
        </p:spPr>
        <p:txBody>
          <a:bodyPr/>
          <a:lstStyle/>
          <a:p>
            <a:pPr eaLnBrk="1" hangingPunct="1"/>
            <a:r>
              <a:rPr lang="pt-BR" altLang="pt-BR"/>
              <a:t>Software Básico - Utilitários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7AF0BAE6-ECCC-1E10-68C5-5E8BC1E8D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pt-BR" altLang="pt-BR" b="1"/>
              <a:t>Utilitários</a:t>
            </a:r>
          </a:p>
          <a:p>
            <a:pPr lvl="1" eaLnBrk="1" hangingPunct="1"/>
            <a:r>
              <a:rPr lang="pt-BR" altLang="pt-BR" b="1" i="1"/>
              <a:t>Software</a:t>
            </a:r>
            <a:r>
              <a:rPr lang="pt-BR" altLang="pt-BR" b="1"/>
              <a:t>s de apoio à solução de problemas de disco, memória, etc</a:t>
            </a:r>
          </a:p>
          <a:p>
            <a:pPr lvl="2" eaLnBrk="1" hangingPunct="1"/>
            <a:r>
              <a:rPr lang="pt-BR" altLang="pt-BR" b="1"/>
              <a:t>Desfragmentador, limpeza de disco, ...</a:t>
            </a:r>
          </a:p>
          <a:p>
            <a:pPr lvl="1" eaLnBrk="1" hangingPunct="1"/>
            <a:r>
              <a:rPr lang="pt-BR" altLang="pt-BR" b="1"/>
              <a:t>Compactadores e descompactadores de arquivos, programas anti-vírus</a:t>
            </a:r>
            <a:endParaRPr lang="en-US" altLang="pt-BR" b="1"/>
          </a:p>
          <a:p>
            <a:pPr lvl="2" eaLnBrk="1" hangingPunct="1"/>
            <a:r>
              <a:rPr lang="pt-BR" altLang="pt-BR" b="1"/>
              <a:t>Vírus</a:t>
            </a:r>
          </a:p>
          <a:p>
            <a:pPr lvl="3" eaLnBrk="1" hangingPunct="1"/>
            <a:r>
              <a:rPr lang="pt-BR" altLang="pt-BR"/>
              <a:t>Programas capazes de se instalar de forma clandestina nos sistemas</a:t>
            </a:r>
          </a:p>
          <a:p>
            <a:pPr lvl="3" eaLnBrk="1" hangingPunct="1"/>
            <a:r>
              <a:rPr lang="pt-BR" altLang="pt-BR"/>
              <a:t>Podem adotar procedimentos perturbadores </a:t>
            </a:r>
          </a:p>
          <a:p>
            <a:pPr lvl="4" eaLnBrk="1" hangingPunct="1"/>
            <a:r>
              <a:rPr lang="pt-BR" altLang="pt-BR"/>
              <a:t>fazer uma bolinha pular na tela, ...</a:t>
            </a:r>
          </a:p>
          <a:p>
            <a:pPr lvl="4" eaLnBrk="1" hangingPunct="1"/>
            <a:r>
              <a:rPr lang="pt-BR" altLang="pt-BR"/>
              <a:t>declaradamente destrutivos (apagar informações)</a:t>
            </a:r>
            <a:endParaRPr lang="en-US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491866E3-1F11-650F-63E7-301CC1DE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CC39-4F36-4FDA-98BA-4AB8B62A0E59}" type="slidenum">
              <a:rPr lang="pt-BR" altLang="en-US" smtClean="0"/>
              <a:pPr/>
              <a:t>6</a:t>
            </a:fld>
            <a:endParaRPr lang="pt-BR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1D22B8C-6048-00D3-5CCA-4B1C83491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990600"/>
          </a:xfrm>
        </p:spPr>
        <p:txBody>
          <a:bodyPr/>
          <a:lstStyle/>
          <a:p>
            <a:pPr eaLnBrk="1" hangingPunct="1"/>
            <a:r>
              <a:rPr lang="pt-BR" altLang="pt-BR" sz="3500" dirty="0"/>
              <a:t>Benefícios trazidos por Sistemas Computacionais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6ED90D5-78A2-C1AA-439D-A45DBC6BB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19300"/>
            <a:ext cx="8534400" cy="4533900"/>
          </a:xfrm>
        </p:spPr>
        <p:txBody>
          <a:bodyPr/>
          <a:lstStyle/>
          <a:p>
            <a:pPr eaLnBrk="1" hangingPunct="1"/>
            <a:r>
              <a:rPr lang="pt-BR" altLang="pt-BR" sz="2400"/>
              <a:t>Confiabilidade e Exatidão</a:t>
            </a:r>
          </a:p>
          <a:p>
            <a:pPr eaLnBrk="1" hangingPunct="1"/>
            <a:r>
              <a:rPr lang="pt-BR" altLang="pt-BR" sz="2400"/>
              <a:t>Precisão no controle de processos</a:t>
            </a:r>
          </a:p>
          <a:p>
            <a:pPr eaLnBrk="1" hangingPunct="1"/>
            <a:r>
              <a:rPr lang="pt-BR" altLang="pt-BR" sz="2400"/>
              <a:t>Aumento da produtividade</a:t>
            </a:r>
          </a:p>
          <a:p>
            <a:pPr eaLnBrk="1" hangingPunct="1"/>
            <a:r>
              <a:rPr lang="pt-BR" altLang="pt-BR" sz="2400"/>
              <a:t>Análise de grandes quantidades de dados – </a:t>
            </a:r>
            <a:r>
              <a:rPr lang="pt-BR" altLang="pt-BR" sz="2400">
                <a:solidFill>
                  <a:srgbClr val="FF0000"/>
                </a:solidFill>
              </a:rPr>
              <a:t>Big Data</a:t>
            </a:r>
          </a:p>
          <a:p>
            <a:pPr eaLnBrk="1" hangingPunct="1"/>
            <a:r>
              <a:rPr lang="pt-BR" altLang="pt-BR" sz="2400"/>
              <a:t>Auxílio à tomada de decisões</a:t>
            </a:r>
          </a:p>
          <a:p>
            <a:pPr eaLnBrk="1" hangingPunct="1"/>
            <a:r>
              <a:rPr lang="pt-BR" altLang="pt-BR" sz="2400"/>
              <a:t>Agilidade nas operações</a:t>
            </a:r>
          </a:p>
          <a:p>
            <a:pPr eaLnBrk="1" hangingPunct="1"/>
            <a:r>
              <a:rPr lang="pt-BR" altLang="pt-BR" sz="2400"/>
              <a:t>Redução da burocracia</a:t>
            </a:r>
          </a:p>
        </p:txBody>
      </p:sp>
      <p:pic>
        <p:nvPicPr>
          <p:cNvPr id="15365" name="Picture 1029">
            <a:extLst>
              <a:ext uri="{FF2B5EF4-FFF2-40B4-BE49-F238E27FC236}">
                <a16:creationId xmlns:a16="http://schemas.microsoft.com/office/drawing/2014/main" id="{51F7141E-DCA7-D940-1102-468FE116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624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42F443CF-30E4-8D5F-CED5-353332B6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3576D8-9075-4358-B932-25E82EE0A5E9}" type="slidenum">
              <a:rPr lang="pt-BR" altLang="en-US" smtClean="0"/>
              <a:pPr/>
              <a:t>7</a:t>
            </a:fld>
            <a:endParaRPr lang="pt-BR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E3B7B5C-87F7-F878-98DC-05B5AA871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010400" cy="762000"/>
          </a:xfrm>
        </p:spPr>
        <p:txBody>
          <a:bodyPr/>
          <a:lstStyle/>
          <a:p>
            <a:pPr eaLnBrk="1" hangingPunct="1"/>
            <a:r>
              <a:rPr lang="pt-BR" altLang="pt-BR"/>
              <a:t>Desvantagens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386BDC8-7085-426B-5FAF-8505C78BB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533900"/>
          </a:xfrm>
        </p:spPr>
        <p:txBody>
          <a:bodyPr/>
          <a:lstStyle/>
          <a:p>
            <a:pPr eaLnBrk="1" hangingPunct="1"/>
            <a:r>
              <a:rPr lang="pt-BR" altLang="pt-BR" sz="2700"/>
              <a:t>Limitado ao que está programado</a:t>
            </a:r>
          </a:p>
          <a:p>
            <a:pPr eaLnBrk="1" hangingPunct="1"/>
            <a:r>
              <a:rPr lang="pt-BR" altLang="pt-BR" sz="2700"/>
              <a:t>Sem criatividade</a:t>
            </a:r>
          </a:p>
          <a:p>
            <a:pPr eaLnBrk="1" hangingPunct="1"/>
            <a:r>
              <a:rPr lang="pt-BR" altLang="pt-BR" sz="2700"/>
              <a:t>Difícil tratamento da ambiguidade</a:t>
            </a:r>
          </a:p>
          <a:p>
            <a:pPr eaLnBrk="1" hangingPunct="1"/>
            <a:r>
              <a:rPr lang="pt-BR" altLang="pt-BR" sz="2700"/>
              <a:t>Obsolescência</a:t>
            </a:r>
          </a:p>
          <a:p>
            <a:pPr eaLnBrk="1" hangingPunct="1"/>
            <a:r>
              <a:rPr lang="pt-BR" altLang="pt-BR" sz="2700"/>
              <a:t>Dependência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70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2F8BD195-5617-3EBC-193B-7BB1FAE5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5867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9ED1FE12-DF3E-A49F-59CD-1E97E9232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828800"/>
            <a:ext cx="2098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2035BDEE-4476-35D8-3EFE-8243B36A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5620F6-69A2-4A9A-93C5-7F3DDAE4F38A}" type="slidenum">
              <a:rPr lang="pt-BR" altLang="en-US" smtClean="0"/>
              <a:pPr/>
              <a:t>8</a:t>
            </a:fld>
            <a:endParaRPr lang="pt-BR" altLang="en-US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CCA76E00-F89B-3F8C-071D-6A663359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>
            <a:extLst>
              <a:ext uri="{FF2B5EF4-FFF2-40B4-BE49-F238E27FC236}">
                <a16:creationId xmlns:a16="http://schemas.microsoft.com/office/drawing/2014/main" id="{2156CC63-D91A-63F3-96A9-50CF86DC2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29400" cy="609600"/>
          </a:xfrm>
        </p:spPr>
        <p:txBody>
          <a:bodyPr/>
          <a:lstStyle/>
          <a:p>
            <a:pPr eaLnBrk="1" hangingPunct="1"/>
            <a:r>
              <a:rPr lang="pt-BR" altLang="pt-BR"/>
              <a:t>Definição</a:t>
            </a:r>
          </a:p>
        </p:txBody>
      </p:sp>
      <p:sp>
        <p:nvSpPr>
          <p:cNvPr id="19461" name="CaixaDeTexto 1">
            <a:extLst>
              <a:ext uri="{FF2B5EF4-FFF2-40B4-BE49-F238E27FC236}">
                <a16:creationId xmlns:a16="http://schemas.microsoft.com/office/drawing/2014/main" id="{F8B554E5-EE63-6B14-2933-72D103F33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1382713"/>
            <a:ext cx="4262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 dirty="0">
                <a:solidFill>
                  <a:srgbClr val="FF0000"/>
                </a:solidFill>
              </a:rPr>
              <a:t>O que é um Sistema Computacional?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14756DB1-BF07-9A54-B300-52D1FC1E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154FD0-FDE6-4ACC-8369-63BD953F8CFD}" type="slidenum">
              <a:rPr lang="pt-BR" altLang="en-US" smtClean="0"/>
              <a:pPr/>
              <a:t>9</a:t>
            </a:fld>
            <a:endParaRPr lang="pt-BR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421741A-8E33-8042-29F7-F1BA80311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781800" cy="533400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O que é um Sistema Computacional?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17A25DA-2405-53AE-BCC6-8B32C371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048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67FF870C-E34D-928E-B050-CECC31A0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>
            <a:extLst>
              <a:ext uri="{FF2B5EF4-FFF2-40B4-BE49-F238E27FC236}">
                <a16:creationId xmlns:a16="http://schemas.microsoft.com/office/drawing/2014/main" id="{3D0F07D8-E73D-A875-38DC-AF1A856A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714500"/>
            <a:ext cx="15922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m 1">
            <a:extLst>
              <a:ext uri="{FF2B5EF4-FFF2-40B4-BE49-F238E27FC236}">
                <a16:creationId xmlns:a16="http://schemas.microsoft.com/office/drawing/2014/main" id="{1EE811B5-EF48-0EDB-5678-FC8255E0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2"/>
          <a:stretch>
            <a:fillRect/>
          </a:stretch>
        </p:blipFill>
        <p:spPr bwMode="auto">
          <a:xfrm>
            <a:off x="904875" y="4524375"/>
            <a:ext cx="21526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m 2">
            <a:extLst>
              <a:ext uri="{FF2B5EF4-FFF2-40B4-BE49-F238E27FC236}">
                <a16:creationId xmlns:a16="http://schemas.microsoft.com/office/drawing/2014/main" id="{AB850AF0-BAF8-7AF8-EFFC-2543CC28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654425"/>
            <a:ext cx="424021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4850</TotalTime>
  <Words>3030</Words>
  <Application>Microsoft Office PowerPoint</Application>
  <PresentationFormat>Apresentação na tela (4:3)</PresentationFormat>
  <Paragraphs>606</Paragraphs>
  <Slides>53</Slides>
  <Notes>51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0" baseType="lpstr">
      <vt:lpstr>Arial</vt:lpstr>
      <vt:lpstr>Wingdings</vt:lpstr>
      <vt:lpstr>Helvetica</vt:lpstr>
      <vt:lpstr>Times New Roman</vt:lpstr>
      <vt:lpstr>AvantGarde</vt:lpstr>
      <vt:lpstr>Rede</vt:lpstr>
      <vt:lpstr>Imagem do Paintbrush</vt:lpstr>
      <vt:lpstr>Introdução à Sistemas Computacionais</vt:lpstr>
      <vt:lpstr>Apresentação do PowerPoint</vt:lpstr>
      <vt:lpstr>Tecnologia da Informação</vt:lpstr>
      <vt:lpstr>Transformação Social</vt:lpstr>
      <vt:lpstr>Características de Sistemas Computacionais</vt:lpstr>
      <vt:lpstr>Benefícios trazidos por Sistemas Computacionais</vt:lpstr>
      <vt:lpstr>Desvantagens</vt:lpstr>
      <vt:lpstr>Definição</vt:lpstr>
      <vt:lpstr>O que é um Sistema Computacional?</vt:lpstr>
      <vt:lpstr>O que é um Sistema Computacional?</vt:lpstr>
      <vt:lpstr>O que é um Sistema Computacional?</vt:lpstr>
      <vt:lpstr>Computador x Processador  Semelhanças e diferenças </vt:lpstr>
      <vt:lpstr>Computador x Processador  Semelhanças e diferenças </vt:lpstr>
      <vt:lpstr>Tipos de Computadores</vt:lpstr>
      <vt:lpstr>Computadores Pessoais (PCs)</vt:lpstr>
      <vt:lpstr>Computadores Portáteis</vt:lpstr>
      <vt:lpstr>Computadores de Mão – Tablets e Smartphones</vt:lpstr>
      <vt:lpstr>Servidores e Mainframes</vt:lpstr>
      <vt:lpstr>Supercomputadores</vt:lpstr>
      <vt:lpstr>Clusters, Grids, Cloud, etc.</vt:lpstr>
      <vt:lpstr>Estrutura Interna de Computadores</vt:lpstr>
      <vt:lpstr>Apresentação do PowerPoint</vt:lpstr>
      <vt:lpstr>Apresentação do PowerPoint</vt:lpstr>
      <vt:lpstr>Composição de um Sistema Computacional (SC)</vt:lpstr>
      <vt:lpstr>SUMÁRIO</vt:lpstr>
      <vt:lpstr>Exemplo Familiar - Computador Pessoal</vt:lpstr>
      <vt:lpstr>Hardware (HW)</vt:lpstr>
      <vt:lpstr>HW: Periféricos</vt:lpstr>
      <vt:lpstr>Organização do HW de um SC</vt:lpstr>
      <vt:lpstr>Organização do HW de um SC</vt:lpstr>
      <vt:lpstr>Exemplo  placa-mãe (motherboard) de um desktop</vt:lpstr>
      <vt:lpstr>Processador e memória</vt:lpstr>
      <vt:lpstr>Unidade Central de Processamento (UCP)</vt:lpstr>
      <vt:lpstr>Memória</vt:lpstr>
      <vt:lpstr>Memória</vt:lpstr>
      <vt:lpstr>Sistemas de E/S</vt:lpstr>
      <vt:lpstr>Representação dos Dados</vt:lpstr>
      <vt:lpstr>Representação dos Dados</vt:lpstr>
      <vt:lpstr>Níveis de Hierarquia de Memória</vt:lpstr>
      <vt:lpstr>SUMÁRIO</vt:lpstr>
      <vt:lpstr>Software (SW) - Introdução</vt:lpstr>
      <vt:lpstr>Software (SW) - Introdução</vt:lpstr>
      <vt:lpstr>Software (SW) - Introdução</vt:lpstr>
      <vt:lpstr>Software (SW)</vt:lpstr>
      <vt:lpstr>Software Básico - II </vt:lpstr>
      <vt:lpstr>Linguagens de Programação</vt:lpstr>
      <vt:lpstr>Linguagens de Programação</vt:lpstr>
      <vt:lpstr>Linguagens de Programação</vt:lpstr>
      <vt:lpstr>Tradutores de Linguagens de Programação </vt:lpstr>
      <vt:lpstr>Tradutores de Linguagens de Programação</vt:lpstr>
      <vt:lpstr>Tradutores de Linguagens de Programação</vt:lpstr>
      <vt:lpstr>Tradutores de Linguagens de Programação</vt:lpstr>
      <vt:lpstr>Software Básico - Utilitários</vt:lpstr>
    </vt:vector>
  </TitlesOfParts>
  <Company>Instituto de Informática - UFRGS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Informática</dc:title>
  <dc:subject>Computadores: Introdução</dc:subject>
  <dc:creator>Filipo S. Perotto</dc:creator>
  <dc:description>INF01040 e INF01210</dc:description>
  <cp:lastModifiedBy>Ney Calazans</cp:lastModifiedBy>
  <cp:revision>174</cp:revision>
  <cp:lastPrinted>1601-01-01T00:00:00Z</cp:lastPrinted>
  <dcterms:created xsi:type="dcterms:W3CDTF">2002-12-28T21:45:55Z</dcterms:created>
  <dcterms:modified xsi:type="dcterms:W3CDTF">2022-10-17T20:47:56Z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