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71" r:id="rId14"/>
    <p:sldId id="268" r:id="rId15"/>
    <p:sldId id="258" r:id="rId16"/>
    <p:sldId id="269" r:id="rId17"/>
    <p:sldId id="270" r:id="rId18"/>
    <p:sldId id="271" r:id="rId19"/>
    <p:sldId id="273" r:id="rId20"/>
    <p:sldId id="272" r:id="rId21"/>
    <p:sldId id="263" r:id="rId22"/>
    <p:sldId id="274" r:id="rId23"/>
    <p:sldId id="275" r:id="rId24"/>
    <p:sldId id="276" r:id="rId25"/>
    <p:sldId id="277" r:id="rId26"/>
    <p:sldId id="278" r:id="rId27"/>
    <p:sldId id="279" r:id="rId28"/>
    <p:sldId id="358" r:id="rId29"/>
    <p:sldId id="280" r:id="rId30"/>
    <p:sldId id="281" r:id="rId31"/>
    <p:sldId id="283" r:id="rId32"/>
    <p:sldId id="361" r:id="rId33"/>
    <p:sldId id="362" r:id="rId34"/>
    <p:sldId id="365" r:id="rId35"/>
    <p:sldId id="363" r:id="rId36"/>
    <p:sldId id="366" r:id="rId37"/>
    <p:sldId id="367" r:id="rId38"/>
    <p:sldId id="369" r:id="rId39"/>
    <p:sldId id="291" r:id="rId40"/>
    <p:sldId id="310" r:id="rId41"/>
    <p:sldId id="311" r:id="rId42"/>
    <p:sldId id="292" r:id="rId43"/>
    <p:sldId id="293" r:id="rId44"/>
    <p:sldId id="294" r:id="rId45"/>
    <p:sldId id="295" r:id="rId46"/>
    <p:sldId id="359" r:id="rId47"/>
    <p:sldId id="370" r:id="rId48"/>
    <p:sldId id="360" r:id="rId49"/>
    <p:sldId id="296" r:id="rId50"/>
    <p:sldId id="297" r:id="rId51"/>
    <p:sldId id="29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E981C-3718-47D9-8056-9A24F12A71F4}" v="154" dt="2020-09-03T22:58:16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2" autoAdjust="0"/>
    <p:restoredTop sz="92732"/>
  </p:normalViewPr>
  <p:slideViewPr>
    <p:cSldViewPr snapToGrid="0" snapToObjects="1">
      <p:cViewPr varScale="1">
        <p:scale>
          <a:sx n="134" d="100"/>
          <a:sy n="134" d="100"/>
        </p:scale>
        <p:origin x="15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1334-C500-7940-8726-92A311F419F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ey.calazans@pucrs.br" TargetMode="External"/><Relationship Id="rId2" Type="http://schemas.openxmlformats.org/officeDocument/2006/relationships/hyperlink" Target="http://www.inf.pucrs.br/~calazans/laborg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s.ucm.es/id/eprint/27357/1/Manual_VHDL_ENG_v1.pdf" TargetMode="External"/><Relationship Id="rId2" Type="http://schemas.openxmlformats.org/officeDocument/2006/relationships/hyperlink" Target="https://course.ccs.neu.edu/cs3650/ssl/TEXT-CD/Content/Tutorials/VHDL/vhdl-tutori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Q4bYmp0mquJEx7wLG8E8t3Un7GW5Z3pm" TargetMode="External"/><Relationship Id="rId4" Type="http://schemas.openxmlformats.org/officeDocument/2006/relationships/hyperlink" Target="http://esd.cs.ucr.edu/labs/tutoria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rpucrs-my.sharepoint.com/:u:/g/personal/10026091_pucrs_br/EShmRaBeyXFIjMVY0WL4XIsBuvWAdMNBvAEf5qCndda0sA?e=q974M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.pucrs.br/~calazans/undergrad/laborg/Apoio/Datasheets/SN7474-etc_datashee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2" y="299074"/>
            <a:ext cx="2085474" cy="2085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25177"/>
            <a:ext cx="12191999" cy="191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LABORG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198" y="4937584"/>
            <a:ext cx="3737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Prof. Ney Calazans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8390" y="991575"/>
            <a:ext cx="872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70C0"/>
                </a:solidFill>
              </a:rPr>
              <a:t>Pontifícia Universidade Católica do Rio Grande do Sul Escola Politécnica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78" y="6350151"/>
            <a:ext cx="967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pt-BR"/>
              <a:t>Baseado em materiais originais dos Profs. </a:t>
            </a:r>
            <a:r>
              <a:rPr lang="pt-BR" b="1"/>
              <a:t>Fernando Moraes, Ney Calazans e Rafael Garibotti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87C6F128-8E09-470E-B502-AFE8861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74" y="5864330"/>
            <a:ext cx="3794307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2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200" b="0" dirty="0">
                <a:solidFill>
                  <a:schemeClr val="accent2"/>
                </a:solidFill>
                <a:latin typeface="Helvetica" panose="020B0604020202020204" pitchFamily="34" charset="0"/>
              </a:rPr>
              <a:t>Última alteração: 13/08/2021</a:t>
            </a:r>
          </a:p>
        </p:txBody>
      </p:sp>
    </p:spTree>
    <p:extLst>
      <p:ext uri="{BB962C8B-B14F-4D97-AF65-F5344CB8AC3E}">
        <p14:creationId xmlns:p14="http://schemas.microsoft.com/office/powerpoint/2010/main" val="10680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AVALIAÇÃO DOS RELATÓRIOS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670" y="1524002"/>
            <a:ext cx="113257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000" b="1" dirty="0">
                <a:solidFill>
                  <a:srgbClr val="FF0000"/>
                </a:solidFill>
              </a:rPr>
              <a:t>10%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Organização na entrega dos arquivos</a:t>
            </a:r>
            <a:endParaRPr lang="pt-BR" sz="20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dirty="0"/>
              <a:t>Verificar se os nomes, formatos estão corretos, além de verificar se o relatório está em PDF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>
              <a:buClr>
                <a:srgbClr val="0070C0"/>
              </a:buClr>
            </a:pPr>
            <a:r>
              <a:rPr lang="pt-BR" sz="2000" b="1" dirty="0">
                <a:solidFill>
                  <a:srgbClr val="FF0000"/>
                </a:solidFill>
              </a:rPr>
              <a:t>20%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Funcionalidade PARCIAL do trabalho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dirty="0"/>
              <a:t>Este item avalia o quanto do trabalho foi efetuado. Em outras palavras, o trabalho terá consideradas suas partes corretas, resultando em uma nota proporcional ao trabalho efetuado. Por exemplo, se o mesmo está funcionando 70%, o aluno receberá por isso, 70% desta nota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>
              <a:buClr>
                <a:srgbClr val="0070C0"/>
              </a:buClr>
            </a:pPr>
            <a:r>
              <a:rPr lang="pt-BR" sz="2000" b="1" dirty="0">
                <a:solidFill>
                  <a:srgbClr val="FF0000"/>
                </a:solidFill>
              </a:rPr>
              <a:t>10%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Funcionalidade FINAL do trabalho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dirty="0"/>
              <a:t>Verificar se o trabalho final está de acordo com o esperado, e se ele está correto. Este item não avalia os detalhes da implementação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>
              <a:buClr>
                <a:srgbClr val="0070C0"/>
              </a:buClr>
            </a:pPr>
            <a:r>
              <a:rPr lang="pt-BR" sz="2000" b="1" dirty="0">
                <a:solidFill>
                  <a:srgbClr val="FF0000"/>
                </a:solidFill>
              </a:rPr>
              <a:t>60% </a:t>
            </a:r>
            <a:r>
              <a:rPr lang="pt-BR" sz="2000" dirty="0"/>
              <a:t>- </a:t>
            </a:r>
            <a:r>
              <a:rPr lang="pt-BR" sz="2000" dirty="0">
                <a:solidFill>
                  <a:srgbClr val="0070C0"/>
                </a:solidFill>
              </a:rPr>
              <a:t>Qualidade do relatório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dirty="0"/>
              <a:t>Este item avalia a qualidade do relatório. Mede se ele atende aos requisitos mínimos, se é suficientemente detalhado e de fácil entendimento. O relatório deve conter</a:t>
            </a:r>
          </a:p>
          <a:p>
            <a:pPr marL="1257300" lvl="2" indent="-342900">
              <a:buClr>
                <a:srgbClr val="0070C0"/>
              </a:buClr>
              <a:buFont typeface="Arial" charset="0"/>
              <a:buChar char="•"/>
            </a:pPr>
            <a:r>
              <a:rPr lang="pt-BR" dirty="0"/>
              <a:t>A descrição do problema e solução encontrada pelos autores. Devem constar comentários pessoais de como se resolveu o problema, das diversas soluções encontradas se este for o caso etc.</a:t>
            </a:r>
          </a:p>
          <a:p>
            <a:pPr marL="1257300" lvl="2" indent="-342900">
              <a:buClr>
                <a:srgbClr val="0070C0"/>
              </a:buClr>
              <a:buFont typeface="Arial" charset="0"/>
              <a:buChar char="•"/>
            </a:pPr>
            <a:r>
              <a:rPr lang="pt-BR" dirty="0"/>
              <a:t>A implementação da solução com descrições passo-a-passo de como foi feito o trabalho. Por exemplo: mostrar a solução VHDL e comentar a estrutura do código, justificando-o</a:t>
            </a:r>
          </a:p>
          <a:p>
            <a:pPr marL="1257300" lvl="2" indent="-342900">
              <a:buClr>
                <a:srgbClr val="0070C0"/>
              </a:buClr>
              <a:buFont typeface="Arial" charset="0"/>
              <a:buChar char="•"/>
            </a:pPr>
            <a:r>
              <a:rPr lang="pt-BR" dirty="0"/>
              <a:t>A simulação com capturas de tela e formas de ondas e/ou fotos e filmes (anexos) do eventual protótipo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081787-3B5C-416F-8046-90F09561DC83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254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INFORMAÇÕES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3" y="1580177"/>
            <a:ext cx="1127759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Material disponível no Moodle  e (alternativamente) na homepage </a:t>
            </a:r>
            <a:r>
              <a:rPr lang="pt-BR" sz="2000" dirty="0">
                <a:hlinkClick r:id="rId2"/>
              </a:rPr>
              <a:t>http://www.inf.pucrs.br/~calazans/laborg.html</a:t>
            </a:r>
            <a:endParaRPr lang="pt-BR" sz="2000" dirty="0"/>
          </a:p>
          <a:p>
            <a:pPr marL="171450" indent="-171450">
              <a:buClr>
                <a:srgbClr val="0070C0"/>
              </a:buClr>
              <a:buFont typeface="Wingdings" charset="2"/>
              <a:buChar char="Ø"/>
            </a:pPr>
            <a:endParaRPr lang="pt-BR" sz="9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Trabalhos serão entregues via Moodle</a:t>
            </a:r>
          </a:p>
          <a:p>
            <a:pPr marL="171450" indent="-171450">
              <a:buFont typeface="Wingdings" charset="2"/>
              <a:buChar char="Ø"/>
            </a:pPr>
            <a:endParaRPr lang="pt-BR" sz="9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Atendimento (dúvidas sobre trabalhos e outras)</a:t>
            </a:r>
          </a:p>
          <a:p>
            <a:pPr marL="171450" indent="-171450">
              <a:buFont typeface="Wingdings" charset="2"/>
              <a:buChar char="Ø"/>
            </a:pPr>
            <a:endParaRPr lang="pt-BR" sz="900" dirty="0"/>
          </a:p>
          <a:p>
            <a:pPr marL="800100" lvl="1" indent="-342900">
              <a:buClr>
                <a:srgbClr val="0070C0"/>
              </a:buClr>
              <a:buSzPct val="100000"/>
              <a:buFont typeface="Wingdings" charset="2"/>
              <a:buChar char="ü"/>
            </a:pPr>
            <a:r>
              <a:rPr lang="pt-BR" sz="2000" dirty="0"/>
              <a:t>Por e-mail: </a:t>
            </a:r>
            <a:r>
              <a:rPr lang="pt-BR" sz="2000" dirty="0">
                <a:hlinkClick r:id="rId3"/>
              </a:rPr>
              <a:t>ney.calazans@pucrs.br</a:t>
            </a:r>
            <a:endParaRPr lang="pt-BR" sz="500" dirty="0"/>
          </a:p>
          <a:p>
            <a:pPr marL="800100" lvl="1" indent="-342900">
              <a:buClr>
                <a:srgbClr val="0070C0"/>
              </a:buClr>
              <a:buSzPct val="100000"/>
              <a:buFont typeface="Wingdings" charset="2"/>
              <a:buChar char="ü"/>
            </a:pPr>
            <a:r>
              <a:rPr lang="pt-BR" sz="2000" dirty="0"/>
              <a:t>Favor, IDENTIFICAR A TURMA acrescentando antes do assunto: </a:t>
            </a:r>
            <a:r>
              <a:rPr lang="pt-BR" sz="2000" dirty="0">
                <a:solidFill>
                  <a:srgbClr val="0070C0"/>
                </a:solidFill>
              </a:rPr>
              <a:t>[LABORG-010] Assunto</a:t>
            </a:r>
          </a:p>
          <a:p>
            <a:pPr marL="342900" indent="-342900">
              <a:buClr>
                <a:srgbClr val="0070C0"/>
              </a:buClr>
              <a:buSzPct val="100000"/>
              <a:buFont typeface="Wingdings" charset="2"/>
              <a:buChar char="ü"/>
            </a:pPr>
            <a:endParaRPr lang="pt-BR" sz="500" dirty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SzPct val="100000"/>
              <a:buFont typeface="Wingdings" charset="2"/>
              <a:buChar char="ü"/>
            </a:pPr>
            <a:r>
              <a:rPr lang="pt-BR" sz="2000" dirty="0"/>
              <a:t>Usem o fórum Moodle da disciplina</a:t>
            </a:r>
          </a:p>
          <a:p>
            <a:pPr marL="171450" indent="-171450">
              <a:buFont typeface="Wingdings" charset="2"/>
              <a:buChar char="Ø"/>
            </a:pPr>
            <a:endParaRPr lang="pt-BR" sz="9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Metodologia de ensino e andamento das aulas</a:t>
            </a:r>
          </a:p>
          <a:p>
            <a:pPr marL="171450" indent="-171450">
              <a:buFont typeface="Wingdings" charset="2"/>
              <a:buChar char="Ø"/>
            </a:pPr>
            <a:endParaRPr lang="pt-BR" sz="9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Conteúdo e cronograma (Apresentação da teoria)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ü"/>
            </a:pPr>
            <a:endParaRPr lang="pt-BR" sz="5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Aulas práticas visando desenvolvimento para fins de entrega dos trabalhos propostos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ü"/>
            </a:pPr>
            <a:endParaRPr lang="pt-BR" sz="5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Comportamento esperado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527D908-CCF0-4F5B-95A9-3AE24ADDA9BD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43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BIBLIOGRAFIA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177" y="1635497"/>
            <a:ext cx="1129364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400" b="1" u="sng" dirty="0">
                <a:solidFill>
                  <a:srgbClr val="0070C0"/>
                </a:solidFill>
              </a:rPr>
              <a:t>B</a:t>
            </a:r>
            <a:r>
              <a:rPr lang="en-US" sz="2400" b="1" u="sng" dirty="0">
                <a:solidFill>
                  <a:srgbClr val="0070C0"/>
                </a:solidFill>
              </a:rPr>
              <a:t>ÁSICA</a:t>
            </a:r>
          </a:p>
          <a:p>
            <a:pPr>
              <a:buClr>
                <a:srgbClr val="0070C0"/>
              </a:buClr>
            </a:pPr>
            <a:endParaRPr lang="en-US" sz="10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ASHENDEN, P. J. The Student’s Guide to VHDL. Morgan Kaufmann Publishers, Inc. San Francisco, CA, 1998.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US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dirty="0"/>
              <a:t>PATTERSON, D. A., HENNESSY, J. L. </a:t>
            </a:r>
            <a:r>
              <a:rPr lang="pt-BR" dirty="0" err="1"/>
              <a:t>Organização</a:t>
            </a:r>
            <a:r>
              <a:rPr lang="pt-BR" dirty="0"/>
              <a:t> e Projeto de Computadores: A interface hardware/software. Livros </a:t>
            </a:r>
            <a:r>
              <a:rPr lang="pt-BR" dirty="0" err="1"/>
              <a:t>Técnicos</a:t>
            </a:r>
            <a:r>
              <a:rPr lang="pt-BR" dirty="0"/>
              <a:t> e </a:t>
            </a:r>
            <a:r>
              <a:rPr lang="pt-BR" dirty="0" err="1"/>
              <a:t>Científicos</a:t>
            </a:r>
            <a:r>
              <a:rPr lang="pt-BR" dirty="0"/>
              <a:t> S.A., Rio de Janeiro, RJ, 2000.</a:t>
            </a:r>
          </a:p>
          <a:p>
            <a:pPr>
              <a:buClr>
                <a:srgbClr val="0070C0"/>
              </a:buClr>
            </a:pPr>
            <a:endParaRPr lang="en-US" sz="2000" dirty="0"/>
          </a:p>
          <a:p>
            <a:pPr>
              <a:buClr>
                <a:srgbClr val="0070C0"/>
              </a:buClr>
            </a:pPr>
            <a:r>
              <a:rPr lang="en-US" sz="2400" b="1" u="sng" dirty="0">
                <a:solidFill>
                  <a:srgbClr val="0070C0"/>
                </a:solidFill>
              </a:rPr>
              <a:t>COMPLEMENTAR</a:t>
            </a:r>
          </a:p>
          <a:p>
            <a:pPr>
              <a:buClr>
                <a:srgbClr val="0070C0"/>
              </a:buClr>
            </a:pPr>
            <a:endParaRPr lang="en-US" sz="10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RUSHTON, A. VHDL for Logic Synthesis. John Wiley &amp; Sons, Inc. </a:t>
            </a:r>
            <a:r>
              <a:rPr lang="en-US" dirty="0" err="1"/>
              <a:t>Chichester</a:t>
            </a:r>
            <a:r>
              <a:rPr lang="en-US" dirty="0"/>
              <a:t>, NY,1998.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US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CHANG, K. C. Digital Design and Modeling with VHDL and Synthesis. IEEE Computer Society Press. Los Alamitos, CA, 1997.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US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ASHENDEN, P. J. The Designer’s Guide to VHDL. Morgan Kaufmann Publishers, Inc. San Francisco, CA, 1996.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en-US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dirty="0"/>
              <a:t>MAZOR, S., LANGSTRAAT, P. A Guide to VHDL. Boston: Kluwer Academic Publishers. Norwell, MA, 1996.</a:t>
            </a:r>
          </a:p>
          <a:p>
            <a:pPr>
              <a:buClr>
                <a:srgbClr val="0070C0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4A2A5D3-A57A-48BE-86DD-9559A872AEF8}" type="slidenum">
              <a:rPr lang="en-US" sz="2000" smtClean="0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43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BIBLIOGRAFIA ADICIONAL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177" y="1635497"/>
            <a:ext cx="1129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pt-BR" sz="2400" b="1" u="sng" dirty="0">
                <a:solidFill>
                  <a:srgbClr val="FF0000"/>
                </a:solidFill>
              </a:rPr>
              <a:t>OBSERVAÇÃO: </a:t>
            </a:r>
            <a:r>
              <a:rPr lang="pt-BR" sz="2400" dirty="0">
                <a:solidFill>
                  <a:srgbClr val="FF0000"/>
                </a:solidFill>
              </a:rPr>
              <a:t>Há muito material sobre o tema na Biblioteca, e na Internet, mas tomem cuidado, tem muita porcaria que mais atrapalha que ajuda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4A2A5D3-A57A-48BE-86DD-9559A872AEF8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459C3D1-D3DE-4736-990B-D4C0FDED157A}"/>
              </a:ext>
            </a:extLst>
          </p:cNvPr>
          <p:cNvSpPr txBox="1"/>
          <p:nvPr/>
        </p:nvSpPr>
        <p:spPr>
          <a:xfrm>
            <a:off x="337173" y="2746687"/>
            <a:ext cx="115336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Wingdings" charset="2"/>
              <a:buChar char="Ø"/>
            </a:pPr>
            <a:r>
              <a:rPr lang="pt-BR" sz="1600" dirty="0"/>
              <a:t>Eu ainda não achei, infelizmente, nenhum material </a:t>
            </a:r>
            <a:r>
              <a:rPr lang="pt-BR" sz="1600" u="sng" dirty="0"/>
              <a:t>realmente bom </a:t>
            </a:r>
            <a:r>
              <a:rPr lang="pt-BR" sz="1600" dirty="0"/>
              <a:t>sobre VHDL em Português, melhor usar em Inglês, por exemplo</a:t>
            </a: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charset="2"/>
              <a:buChar char="Ø"/>
            </a:pPr>
            <a:r>
              <a:rPr lang="pt-BR" sz="1600" dirty="0"/>
              <a:t>VHDL Tutorial, de Peter </a:t>
            </a:r>
            <a:r>
              <a:rPr lang="pt-BR" sz="1600" dirty="0" err="1"/>
              <a:t>Ashenden</a:t>
            </a:r>
            <a:r>
              <a:rPr lang="pt-BR" sz="1600" dirty="0"/>
              <a:t>: </a:t>
            </a:r>
            <a:r>
              <a:rPr lang="pt-BR" sz="1600" dirty="0">
                <a:hlinkClick r:id="rId2"/>
              </a:rPr>
              <a:t>https://course.ccs.neu.edu/cs3650/ssl/TEXT-CD/Content/Tutorials/VHDL/vhdl-tutorial.pdf</a:t>
            </a:r>
            <a:endParaRPr lang="pt-BR" sz="1600" dirty="0"/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charset="2"/>
              <a:buChar char="Ø"/>
            </a:pPr>
            <a:r>
              <a:rPr lang="pt-BR" sz="1600" dirty="0" err="1"/>
              <a:t>Introduction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VHDL </a:t>
            </a:r>
            <a:r>
              <a:rPr lang="pt-BR" sz="1600" dirty="0" err="1"/>
              <a:t>Programming</a:t>
            </a:r>
            <a:r>
              <a:rPr lang="pt-BR" sz="1600" dirty="0"/>
              <a:t>, de Juan Clemente: </a:t>
            </a:r>
            <a:r>
              <a:rPr lang="pt-BR" sz="1600" dirty="0">
                <a:hlinkClick r:id="rId3"/>
              </a:rPr>
              <a:t>https://eprints.ucm.es/id/eprint/27357/1/Manual_VHDL_ENG_v1.pdf</a:t>
            </a:r>
            <a:r>
              <a:rPr lang="pt-BR" sz="1600" dirty="0"/>
              <a:t>  </a:t>
            </a: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charset="2"/>
              <a:buChar char="Ø"/>
            </a:pPr>
            <a:r>
              <a:rPr lang="en-US" sz="1600" dirty="0"/>
              <a:t>VHDL Tutorial: Learn by Example, de </a:t>
            </a:r>
            <a:r>
              <a:rPr lang="en-US" sz="1600" dirty="0" err="1"/>
              <a:t>Weijun</a:t>
            </a:r>
            <a:r>
              <a:rPr lang="en-US" sz="1600" dirty="0"/>
              <a:t> Zhang: </a:t>
            </a:r>
            <a:r>
              <a:rPr lang="en-US" sz="1600" dirty="0">
                <a:hlinkClick r:id="rId4"/>
              </a:rPr>
              <a:t>http://esd.cs.ucr.edu/labs/tutorial/</a:t>
            </a:r>
            <a:r>
              <a:rPr lang="en-US" sz="1600" dirty="0"/>
              <a:t> </a:t>
            </a:r>
            <a:endParaRPr lang="pt-BR" sz="1600" dirty="0"/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charset="2"/>
              <a:buChar char="Ø"/>
            </a:pPr>
            <a:r>
              <a:rPr lang="pt-BR" sz="1600" dirty="0"/>
              <a:t>Um pequeno Curso de VHDL e FPGAs em vídeo de VHDL e FPGAs (em Português, em linguagem acessível): </a:t>
            </a:r>
            <a:r>
              <a:rPr lang="pt-BR" sz="1600" dirty="0">
                <a:hlinkClick r:id="rId5"/>
              </a:rPr>
              <a:t>https://www.youtube.com/playlist?list=PLQ4bYmp0mquJEx7wLG8E8t3Un7GW5Z3pm</a:t>
            </a:r>
            <a:r>
              <a:rPr lang="pt-BR" sz="1600" dirty="0"/>
              <a:t> (Tenho algumas críticas à abordagem, mas sem dúvida pode ser útil)</a:t>
            </a:r>
          </a:p>
        </p:txBody>
      </p:sp>
    </p:spTree>
    <p:extLst>
      <p:ext uri="{BB962C8B-B14F-4D97-AF65-F5344CB8AC3E}">
        <p14:creationId xmlns:p14="http://schemas.microsoft.com/office/powerpoint/2010/main" val="255671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r>
              <a:rPr lang="en-US" sz="5400" dirty="0"/>
              <a:t>INTRODUÇÃO A SIMULAÇÃO DE HARDWARE DIGITAL SÍNCRONO EM VHDL</a:t>
            </a:r>
          </a:p>
        </p:txBody>
      </p:sp>
    </p:spTree>
    <p:extLst>
      <p:ext uri="{BB962C8B-B14F-4D97-AF65-F5344CB8AC3E}">
        <p14:creationId xmlns:p14="http://schemas.microsoft.com/office/powerpoint/2010/main" val="59078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INTRODUÇÃO A VHDL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CDEEF8D-AD0B-4C08-AA7F-8CF2A8D1C1EE}" type="slidenum">
              <a:rPr lang="en-US" sz="2000" smtClean="0"/>
              <a:t>15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534460"/>
            <a:ext cx="12191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VHDL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/>
              <a:t>Uma linguagem para </a:t>
            </a:r>
            <a:r>
              <a:rPr lang="pt-BR" sz="2400" i="1" dirty="0">
                <a:solidFill>
                  <a:srgbClr val="0070C0"/>
                </a:solidFill>
              </a:rPr>
              <a:t>descrever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sistemas digitais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Existem diversas outras: </a:t>
            </a:r>
            <a:r>
              <a:rPr lang="pt-BR" sz="2400" b="1" dirty="0">
                <a:solidFill>
                  <a:srgbClr val="0070C0"/>
                </a:solidFill>
              </a:rPr>
              <a:t>SystemC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0070C0"/>
                </a:solidFill>
              </a:rPr>
              <a:t>Verilog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0070C0"/>
                </a:solidFill>
              </a:rPr>
              <a:t>SystemVerilog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0070C0"/>
                </a:solidFill>
              </a:rPr>
              <a:t>Handel-C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0070C0"/>
                </a:solidFill>
              </a:rPr>
              <a:t>ISP</a:t>
            </a:r>
            <a:r>
              <a:rPr lang="pt-BR" sz="2400" dirty="0"/>
              <a:t> etc...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Praticamente VHDL e [System]Verilog são as mais usadas (sugestão, estudem [System]Verilog também!!)</a:t>
            </a:r>
          </a:p>
          <a:p>
            <a:pPr marL="342900" indent="-342900">
              <a:buClr>
                <a:srgbClr val="0070C0"/>
              </a:buClr>
              <a:buAutoNum type="arabicPeriod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u="sng" dirty="0"/>
              <a:t>Origem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400" u="sng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b="1" dirty="0">
                <a:solidFill>
                  <a:srgbClr val="0070C0"/>
                </a:solidFill>
              </a:rPr>
              <a:t>VHDL</a:t>
            </a:r>
            <a:r>
              <a:rPr lang="pt-BR" sz="2400" dirty="0"/>
              <a:t>: </a:t>
            </a:r>
            <a:r>
              <a:rPr lang="pt-BR" sz="2400" b="1" dirty="0">
                <a:solidFill>
                  <a:srgbClr val="0070C0"/>
                </a:solidFill>
              </a:rPr>
              <a:t>V</a:t>
            </a:r>
            <a:r>
              <a:rPr lang="pt-BR" sz="2400" dirty="0"/>
              <a:t>HSIC </a:t>
            </a:r>
            <a:r>
              <a:rPr lang="pt-BR" sz="2400" b="1" dirty="0">
                <a:solidFill>
                  <a:srgbClr val="0070C0"/>
                </a:solidFill>
              </a:rPr>
              <a:t>H</a:t>
            </a:r>
            <a:r>
              <a:rPr lang="pt-BR" sz="2400" dirty="0"/>
              <a:t>ardware </a:t>
            </a:r>
            <a:r>
              <a:rPr lang="pt-BR" sz="2400" b="1" dirty="0" err="1">
                <a:solidFill>
                  <a:srgbClr val="0070C0"/>
                </a:solidFill>
              </a:rPr>
              <a:t>D</a:t>
            </a:r>
            <a:r>
              <a:rPr lang="pt-BR" sz="2400" dirty="0" err="1"/>
              <a:t>escription</a:t>
            </a:r>
            <a:r>
              <a:rPr lang="pt-BR" sz="2400" dirty="0"/>
              <a:t> </a:t>
            </a:r>
            <a:r>
              <a:rPr lang="pt-BR" sz="2400" b="1" dirty="0" err="1">
                <a:solidFill>
                  <a:srgbClr val="0070C0"/>
                </a:solidFill>
              </a:rPr>
              <a:t>L</a:t>
            </a:r>
            <a:r>
              <a:rPr lang="pt-BR" sz="2400" dirty="0" err="1"/>
              <a:t>anguage</a:t>
            </a:r>
            <a:endParaRPr lang="pt-BR" sz="2400" dirty="0"/>
          </a:p>
          <a:p>
            <a:pPr marL="1257300" lvl="2" indent="-342900">
              <a:buClr>
                <a:srgbClr val="0070C0"/>
              </a:buClr>
              <a:buFont typeface="Arial" charset="0"/>
              <a:buChar char="•"/>
            </a:pPr>
            <a:r>
              <a:rPr lang="pt-BR" sz="2000" dirty="0"/>
              <a:t>Criado no programa do </a:t>
            </a:r>
            <a:r>
              <a:rPr lang="pt-BR" sz="2000" dirty="0" err="1"/>
              <a:t>DoD</a:t>
            </a:r>
            <a:r>
              <a:rPr lang="pt-BR" sz="2000" dirty="0"/>
              <a:t> dos EUA: “</a:t>
            </a:r>
            <a:r>
              <a:rPr lang="pt-BR" sz="2000" i="1" dirty="0" err="1"/>
              <a:t>Very</a:t>
            </a:r>
            <a:r>
              <a:rPr lang="pt-BR" sz="2000" i="1" dirty="0"/>
              <a:t> High </a:t>
            </a:r>
            <a:r>
              <a:rPr lang="pt-BR" sz="2000" i="1" dirty="0" err="1"/>
              <a:t>Speed</a:t>
            </a:r>
            <a:r>
              <a:rPr lang="pt-BR" sz="2000" i="1" dirty="0"/>
              <a:t> </a:t>
            </a:r>
            <a:r>
              <a:rPr lang="pt-BR" sz="2000" i="1" dirty="0" err="1"/>
              <a:t>Integrated</a:t>
            </a:r>
            <a:r>
              <a:rPr lang="pt-BR" sz="2000" i="1" dirty="0"/>
              <a:t> </a:t>
            </a:r>
            <a:r>
              <a:rPr lang="pt-BR" sz="2000" i="1" dirty="0" err="1"/>
              <a:t>Circuits</a:t>
            </a:r>
            <a:r>
              <a:rPr lang="pt-BR" sz="2000" dirty="0"/>
              <a:t>” (VHSIC), de 1980.</a:t>
            </a:r>
          </a:p>
          <a:p>
            <a:pPr marL="1257300" lvl="2" indent="-342900">
              <a:buClr>
                <a:srgbClr val="0070C0"/>
              </a:buClr>
              <a:buFont typeface="Arial" charset="0"/>
              <a:buChar char="•"/>
            </a:pPr>
            <a:r>
              <a:rPr lang="pt-BR" sz="2000" dirty="0"/>
              <a:t>Uma das linguagem padronizadas pelo “</a:t>
            </a:r>
            <a:r>
              <a:rPr lang="pt-BR" sz="2000" i="1" dirty="0" err="1"/>
              <a:t>Institute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</a:t>
            </a:r>
            <a:r>
              <a:rPr lang="pt-BR" sz="2000" i="1" dirty="0" err="1"/>
              <a:t>Electrical</a:t>
            </a:r>
            <a:r>
              <a:rPr lang="pt-BR" sz="2000" i="1" dirty="0"/>
              <a:t> </a:t>
            </a:r>
            <a:r>
              <a:rPr lang="pt-BR" sz="2000" i="1" dirty="0" err="1"/>
              <a:t>and</a:t>
            </a:r>
            <a:r>
              <a:rPr lang="pt-BR" sz="2000" i="1" dirty="0"/>
              <a:t> </a:t>
            </a:r>
            <a:r>
              <a:rPr lang="pt-BR" sz="2000" i="1" dirty="0" err="1"/>
              <a:t>Electronics</a:t>
            </a:r>
            <a:r>
              <a:rPr lang="pt-BR" sz="2000" i="1" dirty="0"/>
              <a:t> </a:t>
            </a:r>
            <a:r>
              <a:rPr lang="pt-BR" sz="2000" i="1" dirty="0" err="1"/>
              <a:t>Engineers</a:t>
            </a:r>
            <a:r>
              <a:rPr lang="pt-BR" sz="2000" dirty="0"/>
              <a:t>” (IEEE) em 1987, revisado em 1993, 2000, 2002, 2004, 2009,…</a:t>
            </a:r>
            <a:endParaRPr lang="pt-BR" sz="2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Feita para </a:t>
            </a:r>
            <a:r>
              <a:rPr lang="pt-BR" sz="2400" i="1" dirty="0">
                <a:solidFill>
                  <a:srgbClr val="0070C0"/>
                </a:solidFill>
              </a:rPr>
              <a:t>especificar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hardware. Atualmente serve também para </a:t>
            </a:r>
            <a:r>
              <a:rPr lang="pt-BR" sz="2400" dirty="0">
                <a:solidFill>
                  <a:srgbClr val="FF0000"/>
                </a:solidFill>
              </a:rPr>
              <a:t>simulação </a:t>
            </a:r>
            <a:r>
              <a:rPr lang="pt-BR" sz="2400" dirty="0"/>
              <a:t>e </a:t>
            </a:r>
            <a:r>
              <a:rPr lang="pt-BR" sz="2400" dirty="0">
                <a:solidFill>
                  <a:srgbClr val="FF0000"/>
                </a:solidFill>
              </a:rPr>
              <a:t>síntese</a:t>
            </a:r>
            <a:r>
              <a:rPr lang="pt-BR" sz="2400" dirty="0"/>
              <a:t>!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Linguagem utilizada mundialmente por empresas de CAD, com grande adoção na Europa e Japão. Já </a:t>
            </a:r>
            <a:r>
              <a:rPr lang="pt-BR" sz="2400" i="1" dirty="0">
                <a:solidFill>
                  <a:srgbClr val="0070C0"/>
                </a:solidFill>
              </a:rPr>
              <a:t>Verilog</a:t>
            </a:r>
            <a:r>
              <a:rPr lang="pt-BR" sz="2400" dirty="0"/>
              <a:t> é muito usada nos EUA e junto com </a:t>
            </a:r>
            <a:r>
              <a:rPr lang="pt-BR" sz="2400" i="1" dirty="0">
                <a:solidFill>
                  <a:srgbClr val="0070C0"/>
                </a:solidFill>
              </a:rPr>
              <a:t>SystemVerilog</a:t>
            </a:r>
            <a:r>
              <a:rPr lang="pt-BR" sz="2400" dirty="0"/>
              <a:t>, muito usada em chip design </a:t>
            </a:r>
          </a:p>
        </p:txBody>
      </p:sp>
    </p:spTree>
    <p:extLst>
      <p:ext uri="{BB962C8B-B14F-4D97-AF65-F5344CB8AC3E}">
        <p14:creationId xmlns:p14="http://schemas.microsoft.com/office/powerpoint/2010/main" val="7129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BENEFÍCIOS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B107E8-867A-4318-AC97-76F938403AA1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0261" y="1513145"/>
            <a:ext cx="11927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>
                <a:solidFill>
                  <a:srgbClr val="0070C0"/>
                </a:solidFill>
              </a:rPr>
              <a:t>Especificação do sistema digital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400" b="1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Projetos independentes da tecnologia (implementação física é postergada)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Ferramentas de CAD compatíveis entre si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Permite explorar, em um nível mais alto de abstração (em relação a diagramas de esquemáticos) diferentes alternativas de implementação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Permite, através de simulação, verificar o comportamento do sistema digital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160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>
                <a:solidFill>
                  <a:srgbClr val="0070C0"/>
                </a:solidFill>
              </a:rPr>
              <a:t>Nível físico: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Reduz tempo de projeto (favorece níveis abstratos de projeto)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Reduz custo do projeto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Elimina erros de baixo nível (se usado como base de ferramentas automatizadas)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>
                <a:solidFill>
                  <a:srgbClr val="0070C0"/>
                </a:solidFill>
              </a:rPr>
              <a:t>Consequência:</a:t>
            </a:r>
            <a:r>
              <a:rPr lang="pt-BR" sz="2400"/>
              <a:t> reduz “</a:t>
            </a:r>
            <a:r>
              <a:rPr lang="pt-BR" sz="2400" i="1"/>
              <a:t>time-to-market</a:t>
            </a:r>
            <a:r>
              <a:rPr lang="pt-BR" sz="2400"/>
              <a:t>” (tempo de chegada de um produto ao mercado)</a:t>
            </a:r>
          </a:p>
        </p:txBody>
      </p:sp>
    </p:spTree>
    <p:extLst>
      <p:ext uri="{BB962C8B-B14F-4D97-AF65-F5344CB8AC3E}">
        <p14:creationId xmlns:p14="http://schemas.microsoft.com/office/powerpoint/2010/main" val="184698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DESVANTAGENS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9DEA1-778B-4051-92C4-0C364982B85D}" type="slidenum">
              <a:rPr lang="en-US" sz="2000" smtClean="0"/>
              <a:t>17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7" y="1601323"/>
            <a:ext cx="8979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u="sng"/>
              <a:t>Em relação a diagramas de esquemáticos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400" b="1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Hardware gerado pode ser menos otimizado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/>
              <a:t>Controlabilidade / Observabilidade de projeto reduzidas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" y="3806081"/>
            <a:ext cx="3793360" cy="2480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341" y="3258758"/>
            <a:ext cx="6729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VHDL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lvl="1">
              <a:buClr>
                <a:srgbClr val="0070C0"/>
              </a:buClr>
            </a:pP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signal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A : in 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std_logic_vector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(3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downto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0);</a:t>
            </a:r>
          </a:p>
          <a:p>
            <a:pPr lvl="1">
              <a:buClr>
                <a:srgbClr val="0070C0"/>
              </a:buClr>
            </a:pP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signal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B : in 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std_logic_vector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(3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downto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0);</a:t>
            </a:r>
          </a:p>
          <a:p>
            <a:pPr lvl="1">
              <a:buClr>
                <a:srgbClr val="0070C0"/>
              </a:buClr>
            </a:pP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comparador : out 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std_logic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Clr>
                <a:srgbClr val="0070C0"/>
              </a:buClr>
            </a:pP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pPr lvl="1">
              <a:buClr>
                <a:srgbClr val="0070C0"/>
              </a:buClr>
            </a:pP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comparador &lt;= ‘1’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when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A=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b="1" dirty="0" err="1"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 ‘0’;</a:t>
            </a:r>
            <a:endParaRPr lang="pt-BR" sz="20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7" y="3165628"/>
            <a:ext cx="421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>
                <a:solidFill>
                  <a:srgbClr val="0070C0"/>
                </a:solidFill>
              </a:rPr>
              <a:t>Circuito Lógico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109" y="6177517"/>
            <a:ext cx="297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1200" u="sng"/>
              <a:t>Fonte:</a:t>
            </a:r>
            <a:r>
              <a:rPr lang="pt-BR" sz="1200"/>
              <a:t> Profa. Dra. Fernanda Gusmão de Lima</a:t>
            </a:r>
          </a:p>
          <a:p>
            <a:pPr>
              <a:buClr>
                <a:srgbClr val="0070C0"/>
              </a:buClr>
            </a:pPr>
            <a:r>
              <a:rPr lang="pt-BR" sz="1200"/>
              <a:t>Kastensmidt. Sistemas Digitais. UFRGS.</a:t>
            </a:r>
            <a:endParaRPr lang="pt-BR" sz="120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1669" y="4544038"/>
            <a:ext cx="55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pt-BR" sz="4400" dirty="0" err="1">
                <a:solidFill>
                  <a:srgbClr val="0070C0"/>
                </a:solidFill>
              </a:rPr>
              <a:t>X</a:t>
            </a:r>
            <a:endParaRPr lang="pt-BR" sz="4000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1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200" dirty="0"/>
              <a:t>VHDL É UMA LINGUAGEM DE PROGRAMAÇÃO?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B1F6B45-DDFD-4D30-B5FC-DEE719E21DBD}" type="slidenum">
              <a:rPr lang="en-US" sz="2000" smtClean="0"/>
              <a:t>18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5151" y="2232870"/>
            <a:ext cx="6321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Código é executado em um </a:t>
            </a:r>
            <a:r>
              <a:rPr lang="pt-BR" sz="2200" i="1" dirty="0">
                <a:solidFill>
                  <a:srgbClr val="0070C0"/>
                </a:solidFill>
              </a:rPr>
              <a:t>simulador</a:t>
            </a:r>
            <a:endParaRPr lang="pt-BR" sz="2200" i="1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00" i="1" dirty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Não se enxerga o “compilador” de VHDL, não há um “código executável” visível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200" dirty="0"/>
              <a:t>Projeto do usuário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Especificado no nível de abstração denominado de transferência em registradores (em inglês, </a:t>
            </a:r>
            <a:r>
              <a:rPr lang="pt-BR" sz="2000" i="1" dirty="0"/>
              <a:t>Register – </a:t>
            </a:r>
            <a:r>
              <a:rPr lang="pt-BR" sz="2000" i="1" dirty="0" err="1"/>
              <a:t>Transfer</a:t>
            </a:r>
            <a:r>
              <a:rPr lang="pt-BR" sz="2000" i="1" dirty="0"/>
              <a:t> </a:t>
            </a:r>
            <a:r>
              <a:rPr lang="pt-BR" sz="2000" i="1" dirty="0" err="1"/>
              <a:t>Level</a:t>
            </a:r>
            <a:r>
              <a:rPr lang="pt-BR" sz="2000" i="1" dirty="0"/>
              <a:t> </a:t>
            </a:r>
            <a:r>
              <a:rPr lang="pt-BR" sz="2000" dirty="0"/>
              <a:t>ou </a:t>
            </a:r>
            <a:r>
              <a:rPr lang="pt-BR" sz="2000" b="1" dirty="0">
                <a:solidFill>
                  <a:srgbClr val="0070C0"/>
                </a:solidFill>
              </a:rPr>
              <a:t>RTL</a:t>
            </a:r>
            <a:r>
              <a:rPr lang="pt-BR" sz="2000" dirty="0"/>
              <a:t>), mas não apenas neste nível!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38490" y="2535988"/>
            <a:ext cx="5355891" cy="2247232"/>
            <a:chOff x="6602658" y="1942430"/>
            <a:chExt cx="5355891" cy="2247232"/>
          </a:xfrm>
        </p:grpSpPr>
        <p:sp>
          <p:nvSpPr>
            <p:cNvPr id="5" name="Rectangle 1041"/>
            <p:cNvSpPr>
              <a:spLocks noChangeArrowheads="1"/>
            </p:cNvSpPr>
            <p:nvPr/>
          </p:nvSpPr>
          <p:spPr bwMode="auto">
            <a:xfrm>
              <a:off x="6602658" y="1951788"/>
              <a:ext cx="5355891" cy="22378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6726735" y="2332788"/>
              <a:ext cx="1873250" cy="6858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400" b="1" dirty="0">
                  <a:latin typeface="Arial" charset="0"/>
                </a:rPr>
                <a:t>Geração de estímulos</a:t>
              </a:r>
            </a:p>
            <a:p>
              <a:pPr algn="ctr"/>
              <a:r>
                <a:rPr lang="pt-BR" altLang="en-US" sz="1400" b="1" dirty="0">
                  <a:latin typeface="Arial" charset="0"/>
                </a:rPr>
                <a:t>e</a:t>
              </a:r>
            </a:p>
            <a:p>
              <a:pPr algn="ctr"/>
              <a:r>
                <a:rPr lang="pt-BR" altLang="en-US" sz="1400" b="1" dirty="0">
                  <a:latin typeface="Arial" charset="0"/>
                </a:rPr>
                <a:t>Captura de saídas</a:t>
              </a:r>
            </a:p>
          </p:txBody>
        </p:sp>
        <p:sp>
          <p:nvSpPr>
            <p:cNvPr id="8" name="Rectangle 1029"/>
            <p:cNvSpPr>
              <a:spLocks noChangeArrowheads="1"/>
            </p:cNvSpPr>
            <p:nvPr/>
          </p:nvSpPr>
          <p:spPr bwMode="auto">
            <a:xfrm>
              <a:off x="10087472" y="2332788"/>
              <a:ext cx="1752600" cy="6858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b="1">
                  <a:latin typeface="Arial" charset="0"/>
                </a:rPr>
                <a:t>Circuito (RTL)</a:t>
              </a:r>
              <a:endParaRPr lang="pt-BR" altLang="en-US" sz="1800">
                <a:latin typeface="Arial" charset="0"/>
              </a:endParaRPr>
            </a:p>
          </p:txBody>
        </p:sp>
        <p:sp>
          <p:nvSpPr>
            <p:cNvPr id="9" name="Line 1030"/>
            <p:cNvSpPr>
              <a:spLocks noChangeShapeType="1"/>
            </p:cNvSpPr>
            <p:nvPr/>
          </p:nvSpPr>
          <p:spPr bwMode="auto">
            <a:xfrm>
              <a:off x="8834935" y="256138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Line 1031"/>
            <p:cNvSpPr>
              <a:spLocks noChangeShapeType="1"/>
            </p:cNvSpPr>
            <p:nvPr/>
          </p:nvSpPr>
          <p:spPr bwMode="auto">
            <a:xfrm flipH="1">
              <a:off x="8834935" y="286618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AutoShape 1033"/>
            <p:cNvSpPr>
              <a:spLocks noChangeArrowheads="1"/>
            </p:cNvSpPr>
            <p:nvPr/>
          </p:nvSpPr>
          <p:spPr bwMode="auto">
            <a:xfrm>
              <a:off x="6726735" y="3580062"/>
              <a:ext cx="1474787" cy="533400"/>
            </a:xfrm>
            <a:prstGeom prst="can">
              <a:avLst>
                <a:gd name="adj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6895010" y="3780588"/>
              <a:ext cx="11382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pt-BR" altLang="en-US" sz="1400" b="1">
                  <a:latin typeface="Arial" charset="0"/>
                </a:rPr>
                <a:t>Resultados</a:t>
              </a:r>
            </a:p>
          </p:txBody>
        </p:sp>
        <p:grpSp>
          <p:nvGrpSpPr>
            <p:cNvPr id="13" name="Group 1044"/>
            <p:cNvGrpSpPr>
              <a:grpSpLocks/>
            </p:cNvGrpSpPr>
            <p:nvPr/>
          </p:nvGrpSpPr>
          <p:grpSpPr bwMode="auto">
            <a:xfrm>
              <a:off x="10290672" y="3451726"/>
              <a:ext cx="1571625" cy="658813"/>
              <a:chOff x="3764" y="3369"/>
              <a:chExt cx="990" cy="415"/>
            </a:xfrm>
            <a:solidFill>
              <a:srgbClr val="92D050"/>
            </a:solidFill>
          </p:grpSpPr>
          <p:sp>
            <p:nvSpPr>
              <p:cNvPr id="14" name="AutoShape 1035"/>
              <p:cNvSpPr>
                <a:spLocks noChangeArrowheads="1"/>
              </p:cNvSpPr>
              <p:nvPr/>
            </p:nvSpPr>
            <p:spPr bwMode="auto">
              <a:xfrm>
                <a:off x="3764" y="3369"/>
                <a:ext cx="990" cy="415"/>
              </a:xfrm>
              <a:prstGeom prst="can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Text Box 1036"/>
              <p:cNvSpPr txBox="1">
                <a:spLocks noChangeArrowheads="1"/>
              </p:cNvSpPr>
              <p:nvPr/>
            </p:nvSpPr>
            <p:spPr bwMode="auto">
              <a:xfrm>
                <a:off x="3822" y="3449"/>
                <a:ext cx="87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pt-BR" altLang="en-US" sz="1400" b="1">
                    <a:latin typeface="Arial" charset="0"/>
                  </a:rPr>
                  <a:t>Resultados esperados</a:t>
                </a:r>
              </a:p>
            </p:txBody>
          </p:sp>
        </p:grpSp>
        <p:sp>
          <p:nvSpPr>
            <p:cNvPr id="16" name="Line 1037"/>
            <p:cNvSpPr>
              <a:spLocks noChangeShapeType="1"/>
            </p:cNvSpPr>
            <p:nvPr/>
          </p:nvSpPr>
          <p:spPr bwMode="auto">
            <a:xfrm>
              <a:off x="8353922" y="386882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8599985" y="3537033"/>
              <a:ext cx="12588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pt-BR" altLang="en-US" sz="1400" b="1">
                  <a:latin typeface="Arial" charset="0"/>
                </a:rPr>
                <a:t>Comparação</a:t>
              </a:r>
            </a:p>
          </p:txBody>
        </p:sp>
        <p:sp>
          <p:nvSpPr>
            <p:cNvPr id="18" name="Line 1039"/>
            <p:cNvSpPr>
              <a:spLocks noChangeShapeType="1"/>
            </p:cNvSpPr>
            <p:nvPr/>
          </p:nvSpPr>
          <p:spPr bwMode="auto">
            <a:xfrm>
              <a:off x="7463502" y="312286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Text Box 1040"/>
            <p:cNvSpPr txBox="1">
              <a:spLocks noChangeArrowheads="1"/>
            </p:cNvSpPr>
            <p:nvPr/>
          </p:nvSpPr>
          <p:spPr bwMode="auto">
            <a:xfrm>
              <a:off x="6634742" y="1942430"/>
              <a:ext cx="43576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pt-BR" altLang="en-US" sz="1800" b="1" dirty="0">
                  <a:latin typeface="Arial" charset="0"/>
                </a:rPr>
                <a:t>Estrutura Geral de um </a:t>
              </a:r>
              <a:r>
                <a:rPr lang="pt-BR" altLang="en-US" sz="1800" b="1" dirty="0" err="1">
                  <a:latin typeface="Arial" charset="0"/>
                </a:rPr>
                <a:t>Testbench</a:t>
              </a:r>
              <a:endParaRPr lang="pt-BR" altLang="en-US" sz="1800" b="1" dirty="0">
                <a:latin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887" y="5019842"/>
            <a:ext cx="11354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200" b="1" dirty="0" err="1">
                <a:solidFill>
                  <a:srgbClr val="0070C0"/>
                </a:solidFill>
              </a:rPr>
              <a:t>Testbench</a:t>
            </a:r>
            <a:r>
              <a:rPr lang="pt-BR" sz="2200" dirty="0"/>
              <a:t> = descrição em VHDL (ou outra linguagem) do procedimento de teste de um circuito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Especificação comportamental do ambiente externo ao projeto (estímulos externos)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2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Interage com o projeto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2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Não precisa ser descrito em VHDL (o projeto VHDL pode ser validado em ambiente C/C++!!)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500" y="1692533"/>
            <a:ext cx="9910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200" b="1" dirty="0">
                <a:solidFill>
                  <a:srgbClr val="FF0000"/>
                </a:solidFill>
              </a:rPr>
              <a:t>NÃO. </a:t>
            </a:r>
            <a:r>
              <a:rPr lang="pt-BR" sz="2200" dirty="0"/>
              <a:t>Pois é uma linguagem de </a:t>
            </a:r>
            <a:r>
              <a:rPr lang="pt-BR" sz="2200" b="1" dirty="0">
                <a:solidFill>
                  <a:srgbClr val="FF0000"/>
                </a:solidFill>
              </a:rPr>
              <a:t>descrição</a:t>
            </a:r>
            <a:r>
              <a:rPr lang="pt-BR" sz="2200" dirty="0"/>
              <a:t> de hardware!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03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TIPO PADRÃO PARA SÍNTESE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CD4211-B40A-44AA-A688-04DD84658F93}" type="slidenum">
              <a:rPr lang="en-US" sz="2000" smtClean="0"/>
              <a:t>19</a:t>
            </a:fld>
            <a:endParaRPr lang="en-US" sz="2000" dirty="0"/>
          </a:p>
        </p:txBody>
      </p:sp>
      <p:sp>
        <p:nvSpPr>
          <p:cNvPr id="11" name="Rectangle 1026"/>
          <p:cNvSpPr txBox="1">
            <a:spLocks noChangeArrowheads="1"/>
          </p:cNvSpPr>
          <p:nvPr/>
        </p:nvSpPr>
        <p:spPr>
          <a:xfrm>
            <a:off x="316828" y="1636295"/>
            <a:ext cx="11137235" cy="4828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70C0"/>
              </a:buClr>
              <a:buFont typeface="Wingdings" charset="2"/>
              <a:buChar char="Ø"/>
            </a:pPr>
            <a:r>
              <a:rPr lang="pt-BR" altLang="en-US" sz="3100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pt-BR" altLang="en-US" sz="3100" b="1" dirty="0" err="1">
                <a:solidFill>
                  <a:srgbClr val="0070C0"/>
                </a:solidFill>
                <a:ea typeface="ＭＳ Ｐゴシック" charset="-128"/>
              </a:rPr>
              <a:t>standard_ulogic</a:t>
            </a:r>
            <a:endParaRPr lang="pt-BR" altLang="en-US" sz="3100" b="1" dirty="0">
              <a:solidFill>
                <a:srgbClr val="0070C0"/>
              </a:solidFill>
              <a:ea typeface="ＭＳ Ｐゴシック" charset="-128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Font typeface="Wingdings" charset="2"/>
              <a:buChar char="Ø"/>
            </a:pPr>
            <a:endParaRPr lang="pt-BR" altLang="en-US" sz="400" b="1" dirty="0">
              <a:solidFill>
                <a:srgbClr val="0070C0"/>
              </a:solidFill>
              <a:ea typeface="ＭＳ Ｐゴシック" charset="-128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charset="2"/>
              <a:buChar char="ü"/>
            </a:pPr>
            <a:r>
              <a:rPr lang="pt-BR" altLang="en-US" sz="2600" dirty="0">
                <a:solidFill>
                  <a:srgbClr val="0070C0"/>
                </a:solidFill>
                <a:ea typeface="ＭＳ Ｐゴシック" charset="-128"/>
              </a:rPr>
              <a:t> Tipo não </a:t>
            </a:r>
            <a:r>
              <a:rPr lang="ja-JP" altLang="pt-BR" sz="2600" dirty="0">
                <a:solidFill>
                  <a:srgbClr val="0070C0"/>
                </a:solidFill>
                <a:ea typeface="ＭＳ Ｐゴシック" charset="-128"/>
              </a:rPr>
              <a:t>“</a:t>
            </a:r>
            <a:r>
              <a:rPr lang="pt-BR" altLang="ja-JP" sz="2600" dirty="0">
                <a:solidFill>
                  <a:srgbClr val="0070C0"/>
                </a:solidFill>
                <a:ea typeface="ＭＳ Ｐゴシック" charset="-128"/>
              </a:rPr>
              <a:t>resolvido</a:t>
            </a:r>
            <a:r>
              <a:rPr lang="ja-JP" altLang="pt-BR" sz="2600" dirty="0">
                <a:solidFill>
                  <a:srgbClr val="0070C0"/>
                </a:solidFill>
                <a:ea typeface="ＭＳ Ｐゴシック" charset="-128"/>
              </a:rPr>
              <a:t>”</a:t>
            </a:r>
            <a:endParaRPr lang="pt-BR" altLang="en-US" sz="2200" dirty="0">
              <a:ea typeface="ＭＳ Ｐゴシック" charset="-128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charset="2"/>
              <a:buChar char="ü"/>
            </a:pPr>
            <a:endParaRPr lang="pt-BR" altLang="en-US" sz="400" dirty="0">
              <a:ea typeface="ＭＳ Ｐゴシック" charset="-128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charset="2"/>
              <a:buChar char="ü"/>
            </a:pPr>
            <a:r>
              <a:rPr lang="pt-BR" altLang="en-US" sz="2600" dirty="0">
                <a:ea typeface="ＭＳ Ｐゴシック" charset="-128"/>
              </a:rPr>
              <a:t> Enumeração com 9 níveis lógicos</a:t>
            </a:r>
            <a:endParaRPr lang="pt-BR" altLang="ja-JP" sz="2600" dirty="0">
              <a:ea typeface="ＭＳ Ｐゴシック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400" dirty="0">
                <a:latin typeface="Courier New" charset="0"/>
                <a:ea typeface="ＭＳ Ｐゴシック" charset="-128"/>
              </a:rPr>
              <a:t>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BR" altLang="en-US" sz="500" dirty="0">
              <a:latin typeface="Courier New" charset="0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-- Fonte: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stdlogic.vhd</a:t>
            </a:r>
            <a:endParaRPr lang="pt-BR" altLang="en-US" sz="19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-------------------------------------------------------------------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logic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state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system  (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unresolved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-------------------------------------------------------------------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TYPE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std_ulogic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IS ( '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Uninitialized</a:t>
            </a:r>
            <a:endParaRPr lang="pt-BR" altLang="en-US" sz="19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Forcing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Unknown</a:t>
            </a:r>
            <a:endParaRPr lang="pt-BR" altLang="en-US" sz="19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'0',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Forcing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0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'1',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Forcing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1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',  -- High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Impedance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'W',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Weak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Unknown</a:t>
            </a:r>
            <a:endParaRPr lang="pt-BR" altLang="en-US" sz="19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'L',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Weak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0   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'H',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Weak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1   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  '-'   --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Don't</a:t>
            </a: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900" b="1" dirty="0" err="1">
                <a:latin typeface="Courier New" charset="0"/>
                <a:ea typeface="Courier New" charset="0"/>
                <a:cs typeface="Courier New" charset="0"/>
              </a:rPr>
              <a:t>care</a:t>
            </a:r>
            <a:endParaRPr lang="pt-BR" altLang="en-US" sz="19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en-US" sz="1900" b="1" dirty="0">
                <a:latin typeface="Courier New" charset="0"/>
                <a:ea typeface="Courier New" charset="0"/>
                <a:cs typeface="Courier New" charset="0"/>
              </a:rPr>
              <a:t>                       );</a:t>
            </a:r>
          </a:p>
          <a:p>
            <a:pPr lvl="1"/>
            <a:endParaRPr lang="en-US" altLang="en-US" sz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30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5600" dirty="0"/>
              <a:t>INTRODUÇÃO AO CURSO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26106"/>
            <a:ext cx="232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AULA SOBRE</a:t>
            </a:r>
          </a:p>
        </p:txBody>
      </p:sp>
    </p:spTree>
    <p:extLst>
      <p:ext uri="{BB962C8B-B14F-4D97-AF65-F5344CB8AC3E}">
        <p14:creationId xmlns:p14="http://schemas.microsoft.com/office/powerpoint/2010/main" val="153727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TIPO PADRÃO PARA SÍNTESE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821C4ED-2336-4466-9AA7-B782E341C244}" type="slidenum">
              <a:rPr lang="en-US" sz="2000" smtClean="0"/>
              <a:t>20</a:t>
            </a:fld>
            <a:endParaRPr lang="en-US" sz="2000" dirty="0"/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312821" y="1530350"/>
            <a:ext cx="11189368" cy="5158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pt-BR" altLang="en-US" dirty="0">
                <a:solidFill>
                  <a:srgbClr val="0070C0"/>
                </a:solidFill>
                <a:ea typeface="ＭＳ Ｐゴシック" charset="-128"/>
              </a:rPr>
              <a:t> </a:t>
            </a:r>
            <a:r>
              <a:rPr lang="pt-BR" altLang="en-US" sz="2600" b="1" dirty="0" err="1">
                <a:solidFill>
                  <a:srgbClr val="0070C0"/>
                </a:solidFill>
                <a:ea typeface="ＭＳ Ｐゴシック" charset="-128"/>
              </a:rPr>
              <a:t>standard_logic</a:t>
            </a:r>
            <a:endParaRPr lang="pt-BR" altLang="en-US" sz="2600" b="1" dirty="0">
              <a:solidFill>
                <a:srgbClr val="0070C0"/>
              </a:solidFill>
              <a:ea typeface="ＭＳ Ｐゴシック" charset="-128"/>
            </a:endParaRPr>
          </a:p>
          <a:p>
            <a:pPr>
              <a:spcBef>
                <a:spcPts val="600"/>
              </a:spcBef>
              <a:buFont typeface="Wingdings" charset="2"/>
              <a:buChar char="Ø"/>
            </a:pPr>
            <a:endParaRPr lang="pt-BR" altLang="en-US" sz="100" dirty="0">
              <a:solidFill>
                <a:srgbClr val="0070C0"/>
              </a:solidFill>
              <a:ea typeface="ＭＳ Ｐゴシック" charset="-128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charset="2"/>
              <a:buChar char="ü"/>
            </a:pPr>
            <a:r>
              <a:rPr lang="pt-BR" altLang="en-US" sz="2000" dirty="0">
                <a:ea typeface="ＭＳ Ｐゴシック" charset="-128"/>
              </a:rPr>
              <a:t> </a:t>
            </a:r>
            <a:r>
              <a:rPr lang="pt-BR" altLang="en-US" dirty="0">
                <a:solidFill>
                  <a:srgbClr val="0070C0"/>
                </a:solidFill>
                <a:ea typeface="ＭＳ Ｐゴシック" charset="-128"/>
              </a:rPr>
              <a:t>Tipo </a:t>
            </a:r>
            <a:r>
              <a:rPr lang="ja-JP" altLang="pt-BR" dirty="0">
                <a:solidFill>
                  <a:srgbClr val="0070C0"/>
                </a:solidFill>
                <a:ea typeface="ＭＳ Ｐゴシック" charset="-128"/>
              </a:rPr>
              <a:t>“</a:t>
            </a:r>
            <a:r>
              <a:rPr lang="pt-BR" altLang="ja-JP" dirty="0">
                <a:solidFill>
                  <a:srgbClr val="0070C0"/>
                </a:solidFill>
                <a:ea typeface="ＭＳ Ｐゴシック" charset="-128"/>
              </a:rPr>
              <a:t>resolvido</a:t>
            </a:r>
            <a:r>
              <a:rPr lang="ja-JP" altLang="pt-BR" dirty="0">
                <a:solidFill>
                  <a:srgbClr val="0070C0"/>
                </a:solidFill>
                <a:ea typeface="ＭＳ Ｐゴシック" charset="-128"/>
              </a:rPr>
              <a:t>”</a:t>
            </a:r>
            <a:r>
              <a:rPr lang="pt-BR" altLang="ja-JP" dirty="0">
                <a:solidFill>
                  <a:srgbClr val="0070C0"/>
                </a:solidFill>
                <a:ea typeface="ＭＳ Ｐゴシック" charset="-128"/>
              </a:rPr>
              <a:t> </a:t>
            </a:r>
            <a:r>
              <a:rPr lang="pt-BR" altLang="ja-JP" dirty="0">
                <a:ea typeface="ＭＳ Ｐゴシック" charset="-128"/>
              </a:rPr>
              <a:t>- permite por exemplo implementação de barramentos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charset="2"/>
              <a:buChar char="ü"/>
            </a:pPr>
            <a:r>
              <a:rPr lang="pt-BR" altLang="en-US" sz="2000" dirty="0">
                <a:ea typeface="ＭＳ Ｐゴシック" charset="-128"/>
              </a:rPr>
              <a:t> </a:t>
            </a:r>
            <a:r>
              <a:rPr lang="pt-BR" altLang="en-US" dirty="0">
                <a:ea typeface="ＭＳ Ｐゴシック" charset="-128"/>
              </a:rPr>
              <a:t>Tipo mais utilizado em descrições de hardware – Vejam abaixo como ele é definido formalmente, em VHDL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charset="2"/>
              <a:buChar char="ü"/>
            </a:pPr>
            <a:endParaRPr lang="pt-BR" altLang="en-US" sz="10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SUBTYPE </a:t>
            </a:r>
            <a:r>
              <a:rPr lang="pt-BR" altLang="en-US" sz="17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std_logic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IS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resolved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std_ulogic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TYPE </a:t>
            </a:r>
            <a:r>
              <a:rPr lang="pt-BR" altLang="en-US" sz="17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std_logic_vector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IS ARRAY ( NATURAL RANGE &lt;&gt;) OF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std_logic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-------------------------------------------------------------------   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--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resolution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function</a:t>
            </a:r>
            <a:endParaRPr lang="pt-BR" altLang="en-US" sz="17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-------------------------------------------------------------------   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CONSTANT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resolution_table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: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stdlogic_table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:= (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--      ---------------------------------------------------------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--      | 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0    1   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W    L    H    -        |   | 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--      ---------------------------------------------------------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'0',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'0', '0', '0', '0',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0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'1', '1', '1', '1', '1',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1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'0', '1',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'W', 'L', 'H',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'0', '1', 'W', 'W', 'W', 'W',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W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'0', '1', 'L', 'W', 'L', 'W',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L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'0', '1', 'H', 'W', 'W', 'H',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), -- | H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    (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U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', '</a:t>
            </a:r>
            <a:r>
              <a:rPr lang="pt-BR" altLang="en-US" sz="1700" b="1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' )  -- | - |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b="1" dirty="0">
                <a:latin typeface="Courier New" charset="0"/>
                <a:ea typeface="Courier New" charset="0"/>
                <a:cs typeface="Courier New" charset="0"/>
              </a:rPr>
              <a:t>        );</a:t>
            </a:r>
          </a:p>
        </p:txBody>
      </p:sp>
    </p:spTree>
    <p:extLst>
      <p:ext uri="{BB962C8B-B14F-4D97-AF65-F5344CB8AC3E}">
        <p14:creationId xmlns:p14="http://schemas.microsoft.com/office/powerpoint/2010/main" val="38355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TIPO PADRÃO PARA SÍNTESE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500E07-C9DE-421F-810F-8E8EC6097DDE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6" name="Text Box 2051"/>
          <p:cNvSpPr txBox="1">
            <a:spLocks noChangeArrowheads="1"/>
          </p:cNvSpPr>
          <p:nvPr/>
        </p:nvSpPr>
        <p:spPr bwMode="auto">
          <a:xfrm>
            <a:off x="517358" y="1716505"/>
            <a:ext cx="95410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2000" dirty="0" err="1">
                <a:latin typeface="Courier New" charset="0"/>
              </a:rPr>
              <a:t>signal</a:t>
            </a:r>
            <a:r>
              <a:rPr lang="pt-BR" altLang="en-US" sz="2000" dirty="0">
                <a:latin typeface="Courier New" charset="0"/>
              </a:rPr>
              <a:t> </a:t>
            </a:r>
            <a:r>
              <a:rPr lang="pt-BR" altLang="en-US" sz="2000" b="1" dirty="0">
                <a:latin typeface="Courier New" charset="0"/>
              </a:rPr>
              <a:t>a, </a:t>
            </a:r>
            <a:r>
              <a:rPr lang="pt-BR" altLang="en-US" sz="2000" b="1" dirty="0" err="1">
                <a:latin typeface="Courier New" charset="0"/>
              </a:rPr>
              <a:t>b</a:t>
            </a:r>
            <a:r>
              <a:rPr lang="pt-BR" altLang="en-US" sz="2000" b="1" dirty="0">
                <a:latin typeface="Courier New" charset="0"/>
              </a:rPr>
              <a:t>, </a:t>
            </a:r>
            <a:r>
              <a:rPr lang="pt-BR" altLang="en-US" sz="2000" b="1" dirty="0" err="1">
                <a:latin typeface="Courier New" charset="0"/>
              </a:rPr>
              <a:t>z</a:t>
            </a:r>
            <a:r>
              <a:rPr lang="pt-BR" altLang="en-US" sz="2000" dirty="0">
                <a:latin typeface="Courier New" charset="0"/>
              </a:rPr>
              <a:t> :&lt;tipo pré-definido, não </a:t>
            </a:r>
            <a:r>
              <a:rPr lang="ja-JP" altLang="pt-BR" sz="2000" dirty="0">
                <a:latin typeface="Arial" charset="0"/>
              </a:rPr>
              <a:t>“</a:t>
            </a:r>
            <a:r>
              <a:rPr lang="pt-BR" altLang="ja-JP" sz="2000" dirty="0">
                <a:latin typeface="Courier New" charset="0"/>
              </a:rPr>
              <a:t>resolvido</a:t>
            </a:r>
            <a:r>
              <a:rPr lang="ja-JP" altLang="pt-BR" sz="2000" dirty="0">
                <a:latin typeface="Arial" charset="0"/>
              </a:rPr>
              <a:t>”</a:t>
            </a:r>
            <a:r>
              <a:rPr lang="pt-BR" altLang="ja-JP" sz="2000" dirty="0">
                <a:latin typeface="Courier New" charset="0"/>
              </a:rPr>
              <a:t>&gt;;</a:t>
            </a:r>
          </a:p>
          <a:p>
            <a:r>
              <a:rPr lang="pt-BR" altLang="en-US" sz="2000" dirty="0" err="1">
                <a:latin typeface="Courier New" charset="0"/>
              </a:rPr>
              <a:t>signal</a:t>
            </a:r>
            <a:r>
              <a:rPr lang="pt-BR" altLang="en-US" sz="2000" dirty="0">
                <a:latin typeface="Courier New" charset="0"/>
              </a:rPr>
              <a:t> </a:t>
            </a:r>
            <a:r>
              <a:rPr lang="pt-BR" altLang="en-US" sz="2000" b="1" dirty="0" err="1">
                <a:latin typeface="Courier New" charset="0"/>
              </a:rPr>
              <a:t>res_z</a:t>
            </a:r>
            <a:r>
              <a:rPr lang="pt-BR" altLang="en-US" sz="2000" dirty="0">
                <a:latin typeface="Courier New" charset="0"/>
              </a:rPr>
              <a:t> : &lt;</a:t>
            </a:r>
            <a:r>
              <a:rPr lang="pt-BR" altLang="en-US" sz="2000" dirty="0" err="1">
                <a:latin typeface="Courier New" charset="0"/>
              </a:rPr>
              <a:t>tipo_resolvido</a:t>
            </a:r>
            <a:r>
              <a:rPr lang="pt-BR" altLang="en-US" sz="2000" dirty="0">
                <a:latin typeface="Courier New" charset="0"/>
              </a:rPr>
              <a:t>&gt;;</a:t>
            </a:r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2225839" y="3456905"/>
            <a:ext cx="1261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2000" dirty="0" err="1">
                <a:latin typeface="Courier New" charset="0"/>
              </a:rPr>
              <a:t>z</a:t>
            </a:r>
            <a:r>
              <a:rPr lang="pt-BR" altLang="en-US" sz="2000" dirty="0">
                <a:latin typeface="Courier New" charset="0"/>
              </a:rPr>
              <a:t> &lt;= a;</a:t>
            </a:r>
          </a:p>
          <a:p>
            <a:r>
              <a:rPr lang="pt-BR" altLang="en-US" sz="2000" dirty="0" err="1">
                <a:latin typeface="Courier New" charset="0"/>
              </a:rPr>
              <a:t>z</a:t>
            </a:r>
            <a:r>
              <a:rPr lang="pt-BR" altLang="en-US" sz="2000" dirty="0">
                <a:latin typeface="Courier New" charset="0"/>
              </a:rPr>
              <a:t> &lt;= </a:t>
            </a:r>
            <a:r>
              <a:rPr lang="pt-BR" altLang="en-US" sz="2000" dirty="0" err="1">
                <a:latin typeface="Courier New" charset="0"/>
              </a:rPr>
              <a:t>b</a:t>
            </a:r>
            <a:r>
              <a:rPr lang="pt-BR" altLang="en-US" sz="2000" dirty="0">
                <a:latin typeface="Courier New" charset="0"/>
              </a:rPr>
              <a:t>;</a:t>
            </a:r>
          </a:p>
        </p:txBody>
      </p:sp>
      <p:sp>
        <p:nvSpPr>
          <p:cNvPr id="9" name="Text Box 2054"/>
          <p:cNvSpPr txBox="1">
            <a:spLocks noChangeArrowheads="1"/>
          </p:cNvSpPr>
          <p:nvPr/>
        </p:nvSpPr>
        <p:spPr bwMode="auto">
          <a:xfrm>
            <a:off x="7026439" y="466023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1800" dirty="0" err="1">
                <a:latin typeface="Courier New" charset="0"/>
              </a:rPr>
              <a:t>res_z</a:t>
            </a:r>
            <a:r>
              <a:rPr lang="pt-BR" altLang="en-US" sz="1800" dirty="0">
                <a:latin typeface="Courier New" charset="0"/>
              </a:rPr>
              <a:t> &lt;= a;</a:t>
            </a:r>
          </a:p>
          <a:p>
            <a:r>
              <a:rPr lang="pt-BR" altLang="en-US" sz="1800" dirty="0" err="1">
                <a:latin typeface="Courier New" charset="0"/>
              </a:rPr>
              <a:t>res_z</a:t>
            </a:r>
            <a:r>
              <a:rPr lang="pt-BR" altLang="en-US" sz="1800" dirty="0">
                <a:latin typeface="Courier New" charset="0"/>
              </a:rPr>
              <a:t> &lt;= </a:t>
            </a:r>
            <a:r>
              <a:rPr lang="pt-BR" altLang="en-US" sz="1800" dirty="0" err="1">
                <a:latin typeface="Courier New" charset="0"/>
              </a:rPr>
              <a:t>b</a:t>
            </a:r>
            <a:r>
              <a:rPr lang="pt-BR" altLang="en-US" sz="1800" dirty="0">
                <a:latin typeface="Courier New" charset="0"/>
              </a:rPr>
              <a:t>;</a:t>
            </a:r>
          </a:p>
        </p:txBody>
      </p:sp>
      <p:sp>
        <p:nvSpPr>
          <p:cNvPr id="10" name="Text Box 2055"/>
          <p:cNvSpPr txBox="1">
            <a:spLocks noChangeArrowheads="1"/>
          </p:cNvSpPr>
          <p:nvPr/>
        </p:nvSpPr>
        <p:spPr bwMode="auto">
          <a:xfrm>
            <a:off x="4903952" y="344103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3200" b="1" dirty="0" err="1">
                <a:solidFill>
                  <a:srgbClr val="0070C0"/>
                </a:solidFill>
              </a:rPr>
              <a:t>X</a:t>
            </a:r>
            <a:endParaRPr lang="pt-BR" altLang="en-US" dirty="0">
              <a:solidFill>
                <a:srgbClr val="0070C0"/>
              </a:solidFill>
            </a:endParaRPr>
          </a:p>
        </p:txBody>
      </p:sp>
      <p:grpSp>
        <p:nvGrpSpPr>
          <p:cNvPr id="11" name="Group 2056"/>
          <p:cNvGrpSpPr>
            <a:grpSpLocks/>
          </p:cNvGrpSpPr>
          <p:nvPr/>
        </p:nvGrpSpPr>
        <p:grpSpPr bwMode="auto">
          <a:xfrm>
            <a:off x="6580352" y="3136230"/>
            <a:ext cx="2847975" cy="1296988"/>
            <a:chOff x="1440" y="2880"/>
            <a:chExt cx="1794" cy="817"/>
          </a:xfrm>
        </p:grpSpPr>
        <p:grpSp>
          <p:nvGrpSpPr>
            <p:cNvPr id="12" name="Group 2057"/>
            <p:cNvGrpSpPr>
              <a:grpSpLocks/>
            </p:cNvGrpSpPr>
            <p:nvPr/>
          </p:nvGrpSpPr>
          <p:grpSpPr bwMode="auto">
            <a:xfrm>
              <a:off x="1872" y="2880"/>
              <a:ext cx="192" cy="192"/>
              <a:chOff x="1776" y="3024"/>
              <a:chExt cx="192" cy="192"/>
            </a:xfrm>
          </p:grpSpPr>
          <p:sp>
            <p:nvSpPr>
              <p:cNvPr id="28" name="Line 2058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" name="Line 2059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Line 2060"/>
              <p:cNvSpPr>
                <a:spLocks noChangeShapeType="1"/>
              </p:cNvSpPr>
              <p:nvPr/>
            </p:nvSpPr>
            <p:spPr bwMode="auto">
              <a:xfrm flipV="1">
                <a:off x="1776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" name="Group 2061"/>
            <p:cNvGrpSpPr>
              <a:grpSpLocks/>
            </p:cNvGrpSpPr>
            <p:nvPr/>
          </p:nvGrpSpPr>
          <p:grpSpPr bwMode="auto">
            <a:xfrm>
              <a:off x="1872" y="3456"/>
              <a:ext cx="192" cy="192"/>
              <a:chOff x="1776" y="3024"/>
              <a:chExt cx="192" cy="192"/>
            </a:xfrm>
          </p:grpSpPr>
          <p:sp>
            <p:nvSpPr>
              <p:cNvPr id="25" name="Line 2062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Line 2063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Line 2064"/>
              <p:cNvSpPr>
                <a:spLocks noChangeShapeType="1"/>
              </p:cNvSpPr>
              <p:nvPr/>
            </p:nvSpPr>
            <p:spPr bwMode="auto">
              <a:xfrm flipV="1">
                <a:off x="1776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" name="Line 2065"/>
            <p:cNvSpPr>
              <a:spLocks noChangeShapeType="1"/>
            </p:cNvSpPr>
            <p:nvPr/>
          </p:nvSpPr>
          <p:spPr bwMode="auto">
            <a:xfrm>
              <a:off x="1680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Line 2066"/>
            <p:cNvSpPr>
              <a:spLocks noChangeShapeType="1"/>
            </p:cNvSpPr>
            <p:nvPr/>
          </p:nvSpPr>
          <p:spPr bwMode="auto">
            <a:xfrm>
              <a:off x="1680" y="35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Line 2067"/>
            <p:cNvSpPr>
              <a:spLocks noChangeShapeType="1"/>
            </p:cNvSpPr>
            <p:nvPr/>
          </p:nvSpPr>
          <p:spPr bwMode="auto">
            <a:xfrm>
              <a:off x="2064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Line 2068"/>
            <p:cNvSpPr>
              <a:spLocks noChangeShapeType="1"/>
            </p:cNvSpPr>
            <p:nvPr/>
          </p:nvSpPr>
          <p:spPr bwMode="auto">
            <a:xfrm>
              <a:off x="2064" y="35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Line 2069"/>
            <p:cNvSpPr>
              <a:spLocks noChangeShapeType="1"/>
            </p:cNvSpPr>
            <p:nvPr/>
          </p:nvSpPr>
          <p:spPr bwMode="auto">
            <a:xfrm>
              <a:off x="2256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Line 2070"/>
            <p:cNvSpPr>
              <a:spLocks noChangeShapeType="1"/>
            </p:cNvSpPr>
            <p:nvPr/>
          </p:nvSpPr>
          <p:spPr bwMode="auto">
            <a:xfrm>
              <a:off x="2256" y="34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Oval 2071"/>
            <p:cNvSpPr>
              <a:spLocks noChangeArrowheads="1"/>
            </p:cNvSpPr>
            <p:nvPr/>
          </p:nvSpPr>
          <p:spPr bwMode="auto">
            <a:xfrm>
              <a:off x="2112" y="31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800">
                  <a:latin typeface="Courier New" charset="0"/>
                </a:rPr>
                <a:t>?</a:t>
              </a:r>
            </a:p>
          </p:txBody>
        </p:sp>
        <p:sp>
          <p:nvSpPr>
            <p:cNvPr id="21" name="Line 2072"/>
            <p:cNvSpPr>
              <a:spLocks noChangeShapeType="1"/>
            </p:cNvSpPr>
            <p:nvPr/>
          </p:nvSpPr>
          <p:spPr bwMode="auto">
            <a:xfrm>
              <a:off x="2400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Text Box 2073"/>
            <p:cNvSpPr txBox="1">
              <a:spLocks noChangeArrowheads="1"/>
            </p:cNvSpPr>
            <p:nvPr/>
          </p:nvSpPr>
          <p:spPr bwMode="auto">
            <a:xfrm>
              <a:off x="1440" y="2890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pt-BR" altLang="en-US" sz="1800">
                  <a:latin typeface="Courier New" charset="0"/>
                </a:rPr>
                <a:t>a</a:t>
              </a:r>
            </a:p>
          </p:txBody>
        </p:sp>
        <p:sp>
          <p:nvSpPr>
            <p:cNvPr id="23" name="Text Box 2074"/>
            <p:cNvSpPr txBox="1">
              <a:spLocks noChangeArrowheads="1"/>
            </p:cNvSpPr>
            <p:nvPr/>
          </p:nvSpPr>
          <p:spPr bwMode="auto">
            <a:xfrm>
              <a:off x="1468" y="3466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pt-BR" altLang="en-US" sz="1800">
                  <a:latin typeface="Courier New" charset="0"/>
                </a:rPr>
                <a:t>b</a:t>
              </a:r>
            </a:p>
          </p:txBody>
        </p:sp>
        <p:sp>
          <p:nvSpPr>
            <p:cNvPr id="24" name="Text Box 2075"/>
            <p:cNvSpPr txBox="1">
              <a:spLocks noChangeArrowheads="1"/>
            </p:cNvSpPr>
            <p:nvPr/>
          </p:nvSpPr>
          <p:spPr bwMode="auto">
            <a:xfrm>
              <a:off x="2688" y="3178"/>
              <a:ext cx="5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pt-BR" altLang="en-US" sz="1800" dirty="0" err="1">
                  <a:latin typeface="Courier New" charset="0"/>
                </a:rPr>
                <a:t>res_z</a:t>
              </a:r>
              <a:endParaRPr lang="pt-BR" altLang="en-US" sz="1800" dirty="0">
                <a:latin typeface="Courier New" charset="0"/>
              </a:endParaRPr>
            </a:p>
          </p:txBody>
        </p:sp>
      </p:grpSp>
      <p:sp>
        <p:nvSpPr>
          <p:cNvPr id="31" name="Freeform 2076"/>
          <p:cNvSpPr>
            <a:spLocks/>
          </p:cNvSpPr>
          <p:nvPr/>
        </p:nvSpPr>
        <p:spPr bwMode="auto">
          <a:xfrm flipH="1">
            <a:off x="2759239" y="4203030"/>
            <a:ext cx="793750" cy="1041400"/>
          </a:xfrm>
          <a:custGeom>
            <a:avLst/>
            <a:gdLst>
              <a:gd name="T0" fmla="*/ 0 w 500"/>
              <a:gd name="T1" fmla="*/ 2147483647 h 656"/>
              <a:gd name="T2" fmla="*/ 2147483647 w 500"/>
              <a:gd name="T3" fmla="*/ 2147483647 h 656"/>
              <a:gd name="T4" fmla="*/ 2147483647 w 500"/>
              <a:gd name="T5" fmla="*/ 0 h 656"/>
              <a:gd name="T6" fmla="*/ 0 60000 65536"/>
              <a:gd name="T7" fmla="*/ 0 60000 65536"/>
              <a:gd name="T8" fmla="*/ 0 60000 65536"/>
              <a:gd name="T9" fmla="*/ 0 w 500"/>
              <a:gd name="T10" fmla="*/ 0 h 656"/>
              <a:gd name="T11" fmla="*/ 500 w 500"/>
              <a:gd name="T12" fmla="*/ 656 h 6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656">
                <a:moveTo>
                  <a:pt x="0" y="656"/>
                </a:moveTo>
                <a:lnTo>
                  <a:pt x="240" y="656"/>
                </a:lnTo>
                <a:lnTo>
                  <a:pt x="50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Text Box 2077"/>
          <p:cNvSpPr txBox="1">
            <a:spLocks noChangeArrowheads="1"/>
          </p:cNvSpPr>
          <p:nvPr/>
        </p:nvSpPr>
        <p:spPr bwMode="auto">
          <a:xfrm>
            <a:off x="2632238" y="5320630"/>
            <a:ext cx="2982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85750" indent="-285750" algn="just">
              <a:buFont typeface="Wingdings" charset="2"/>
              <a:buChar char="ü"/>
            </a:pPr>
            <a:r>
              <a:rPr lang="pt-BR" altLang="en-US" sz="1800" dirty="0">
                <a:latin typeface="+mn-lt"/>
              </a:rPr>
              <a:t>Erro de </a:t>
            </a:r>
            <a:r>
              <a:rPr lang="ja-JP" altLang="pt-BR" sz="1800" dirty="0">
                <a:latin typeface="+mn-lt"/>
              </a:rPr>
              <a:t>“</a:t>
            </a:r>
            <a:r>
              <a:rPr lang="pt-BR" altLang="ja-JP" sz="1800" b="1" i="1" dirty="0" err="1">
                <a:latin typeface="+mn-lt"/>
              </a:rPr>
              <a:t>multiple</a:t>
            </a:r>
            <a:r>
              <a:rPr lang="pt-BR" altLang="ja-JP" sz="1800" b="1" i="1" dirty="0">
                <a:latin typeface="+mn-lt"/>
              </a:rPr>
              <a:t> drivers</a:t>
            </a:r>
            <a:r>
              <a:rPr lang="ja-JP" altLang="pt-BR" sz="1800" dirty="0">
                <a:latin typeface="+mn-lt"/>
              </a:rPr>
              <a:t>”</a:t>
            </a:r>
            <a:r>
              <a:rPr lang="pt-BR" altLang="ja-JP" sz="1800" dirty="0">
                <a:latin typeface="+mn-lt"/>
              </a:rPr>
              <a:t>, ou seja, curto-circuito</a:t>
            </a:r>
            <a:endParaRPr lang="pt-BR" altLang="en-US" sz="18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3" name="Text Box 2080"/>
          <p:cNvSpPr txBox="1">
            <a:spLocks noChangeArrowheads="1"/>
          </p:cNvSpPr>
          <p:nvPr/>
        </p:nvSpPr>
        <p:spPr bwMode="auto">
          <a:xfrm>
            <a:off x="6340639" y="5650830"/>
            <a:ext cx="3781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85750" indent="-285750" algn="just">
              <a:buFont typeface="Wingdings" charset="2"/>
              <a:buChar char="ü"/>
            </a:pPr>
            <a:r>
              <a:rPr lang="pt-BR" altLang="en-US" sz="1800" dirty="0">
                <a:latin typeface="+mn-lt"/>
              </a:rPr>
              <a:t>Resolução por tabela pré-definida na linguagem ou em biblioteca da linguagem (como um header file em C ou Java)</a:t>
            </a:r>
            <a:endParaRPr lang="pt-BR" altLang="en-US" sz="1800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9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VALIDAÇÃO POR SIMULAÇÃO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FF1490C-074E-43E4-A5B3-1A24CCEB89DB}" type="slidenum">
              <a:rPr lang="en-US" sz="2000" smtClean="0"/>
              <a:t>22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4430" y="1529187"/>
            <a:ext cx="11129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 err="1">
                <a:solidFill>
                  <a:srgbClr val="0070C0"/>
                </a:solidFill>
              </a:rPr>
              <a:t>Testbenches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-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Uma forma simples de testar o projeto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800" b="1" dirty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Na sua forma mais simples, um </a:t>
            </a:r>
            <a:r>
              <a:rPr lang="pt-BR" sz="2400" i="1" dirty="0" err="1">
                <a:solidFill>
                  <a:srgbClr val="0070C0"/>
                </a:solidFill>
              </a:rPr>
              <a:t>testbench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consiste em um ou mais “processos geradores de estímulos” e uma instância do projeto que se quer testar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O </a:t>
            </a:r>
            <a:r>
              <a:rPr lang="pt-BR" sz="2400" i="1" dirty="0" err="1">
                <a:solidFill>
                  <a:srgbClr val="0070C0"/>
                </a:solidFill>
              </a:rPr>
              <a:t>testbench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é construído como um módulo VHDL que não contém portas de entrada/saída. Ou seja, trata-se de um sistema fechado, ou autônomo!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02624"/>
              </p:ext>
            </p:extLst>
          </p:nvPr>
        </p:nvGraphicFramePr>
        <p:xfrm>
          <a:off x="3112168" y="3948363"/>
          <a:ext cx="5294433" cy="238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95700" imgH="1663700" progId="Word.Picture.8">
                  <p:embed/>
                </p:oleObj>
              </mc:Choice>
              <mc:Fallback>
                <p:oleObj name="Picture" r:id="rId2" imgW="3695700" imgH="1663700" progId="Word.Picture.8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68" y="3948363"/>
                        <a:ext cx="5294433" cy="2388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30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COMO DESCREVER HARDWARE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CD846A-FEB6-403B-B33F-2431B0FB11F4}" type="slidenum">
              <a:rPr lang="en-US" sz="2000" smtClean="0"/>
              <a:t>23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4640" y="1593355"/>
            <a:ext cx="11129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 err="1">
                <a:solidFill>
                  <a:srgbClr val="0070C0"/>
                </a:solidFill>
              </a:rPr>
              <a:t>Entity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–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Interface Externa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800" b="1" dirty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Especifica somente a interface entre o hardware e o ambiente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Não contém definição do comportamento ou da estrutura internos do Hw</a:t>
            </a:r>
          </a:p>
        </p:txBody>
      </p:sp>
      <p:grpSp>
        <p:nvGrpSpPr>
          <p:cNvPr id="6" name="Group 1146"/>
          <p:cNvGrpSpPr>
            <a:grpSpLocks/>
          </p:cNvGrpSpPr>
          <p:nvPr/>
        </p:nvGrpSpPr>
        <p:grpSpPr bwMode="auto">
          <a:xfrm>
            <a:off x="4529304" y="3529205"/>
            <a:ext cx="3675323" cy="1784745"/>
            <a:chOff x="120" y="1434"/>
            <a:chExt cx="3225" cy="1384"/>
          </a:xfrm>
        </p:grpSpPr>
        <p:grpSp>
          <p:nvGrpSpPr>
            <p:cNvPr id="9" name="Group 1038"/>
            <p:cNvGrpSpPr>
              <a:grpSpLocks/>
            </p:cNvGrpSpPr>
            <p:nvPr/>
          </p:nvGrpSpPr>
          <p:grpSpPr bwMode="auto">
            <a:xfrm>
              <a:off x="351" y="1883"/>
              <a:ext cx="2994" cy="935"/>
              <a:chOff x="1560" y="1920"/>
              <a:chExt cx="2994" cy="935"/>
            </a:xfrm>
          </p:grpSpPr>
          <p:sp>
            <p:nvSpPr>
              <p:cNvPr id="11" name="Rectangle 1028"/>
              <p:cNvSpPr>
                <a:spLocks noChangeArrowheads="1"/>
              </p:cNvSpPr>
              <p:nvPr/>
            </p:nvSpPr>
            <p:spPr bwMode="auto">
              <a:xfrm>
                <a:off x="2208" y="1920"/>
                <a:ext cx="960" cy="9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Text Box 1029"/>
              <p:cNvSpPr txBox="1">
                <a:spLocks noChangeArrowheads="1"/>
              </p:cNvSpPr>
              <p:nvPr/>
            </p:nvSpPr>
            <p:spPr bwMode="auto">
              <a:xfrm>
                <a:off x="1560" y="1929"/>
                <a:ext cx="336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pt-BR" altLang="en-US" b="1" dirty="0">
                    <a:latin typeface="Courier New" charset="0"/>
                  </a:rPr>
                  <a:t>A</a:t>
                </a:r>
              </a:p>
            </p:txBody>
          </p:sp>
          <p:sp>
            <p:nvSpPr>
              <p:cNvPr id="13" name="Text Box 1030"/>
              <p:cNvSpPr txBox="1">
                <a:spLocks noChangeArrowheads="1"/>
              </p:cNvSpPr>
              <p:nvPr/>
            </p:nvSpPr>
            <p:spPr bwMode="auto">
              <a:xfrm>
                <a:off x="1584" y="2462"/>
                <a:ext cx="35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pt-BR" altLang="en-US" b="1" dirty="0">
                    <a:latin typeface="Courier New" charset="0"/>
                  </a:rPr>
                  <a:t>B</a:t>
                </a:r>
              </a:p>
            </p:txBody>
          </p:sp>
          <p:sp>
            <p:nvSpPr>
              <p:cNvPr id="14" name="Text Box 1031"/>
              <p:cNvSpPr txBox="1">
                <a:spLocks noChangeArrowheads="1"/>
              </p:cNvSpPr>
              <p:nvPr/>
            </p:nvSpPr>
            <p:spPr bwMode="auto">
              <a:xfrm>
                <a:off x="3552" y="1980"/>
                <a:ext cx="736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pt-BR" altLang="en-US" b="1" dirty="0">
                    <a:latin typeface="Courier New" charset="0"/>
                  </a:rPr>
                  <a:t>Sum</a:t>
                </a:r>
              </a:p>
            </p:txBody>
          </p:sp>
          <p:sp>
            <p:nvSpPr>
              <p:cNvPr id="15" name="Text Box 1032"/>
              <p:cNvSpPr txBox="1">
                <a:spLocks noChangeArrowheads="1"/>
              </p:cNvSpPr>
              <p:nvPr/>
            </p:nvSpPr>
            <p:spPr bwMode="auto">
              <a:xfrm>
                <a:off x="3533" y="2497"/>
                <a:ext cx="102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pt-BR" altLang="en-US" b="1" dirty="0" err="1">
                    <a:latin typeface="Courier New" charset="0"/>
                  </a:rPr>
                  <a:t>Carry</a:t>
                </a:r>
                <a:endParaRPr lang="pt-BR" altLang="en-US" b="1" dirty="0">
                  <a:latin typeface="Courier New" charset="0"/>
                </a:endParaRPr>
              </a:p>
            </p:txBody>
          </p:sp>
          <p:sp>
            <p:nvSpPr>
              <p:cNvPr id="16" name="Line 1034"/>
              <p:cNvSpPr>
                <a:spLocks noChangeShapeType="1"/>
              </p:cNvSpPr>
              <p:nvPr/>
            </p:nvSpPr>
            <p:spPr bwMode="auto">
              <a:xfrm>
                <a:off x="1872" y="211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Line 1035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Line 1036"/>
              <p:cNvSpPr>
                <a:spLocks noChangeShapeType="1"/>
              </p:cNvSpPr>
              <p:nvPr/>
            </p:nvSpPr>
            <p:spPr bwMode="auto">
              <a:xfrm>
                <a:off x="3168" y="211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Line 1037"/>
              <p:cNvSpPr>
                <a:spLocks noChangeShapeType="1"/>
              </p:cNvSpPr>
              <p:nvPr/>
            </p:nvSpPr>
            <p:spPr bwMode="auto">
              <a:xfrm>
                <a:off x="3168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" name="Text Box 1145"/>
            <p:cNvSpPr txBox="1">
              <a:spLocks noChangeArrowheads="1"/>
            </p:cNvSpPr>
            <p:nvPr/>
          </p:nvSpPr>
          <p:spPr bwMode="auto">
            <a:xfrm>
              <a:off x="120" y="1434"/>
              <a:ext cx="27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r>
                <a:rPr lang="pt-BR" altLang="en-US" sz="2200" u="sng" dirty="0">
                  <a:solidFill>
                    <a:srgbClr val="0070C0"/>
                  </a:solidFill>
                  <a:latin typeface="+mn-lt"/>
                </a:rPr>
                <a:t>Esquemático da Interface</a:t>
              </a:r>
              <a:endParaRPr lang="en-US" altLang="en-US" sz="2200" u="sng" dirty="0">
                <a:solidFill>
                  <a:srgbClr val="0070C0"/>
                </a:solidFill>
                <a:latin typeface="+mn-lt"/>
              </a:endParaRPr>
            </a:p>
          </p:txBody>
        </p:sp>
      </p:grpSp>
      <p:graphicFrame>
        <p:nvGraphicFramePr>
          <p:cNvPr id="20" name="Group 114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44877460"/>
              </p:ext>
            </p:extLst>
          </p:nvPr>
        </p:nvGraphicFramePr>
        <p:xfrm>
          <a:off x="8521867" y="3960156"/>
          <a:ext cx="3236913" cy="2006602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Carry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spcAft>
                          <a:spcPts val="300"/>
                        </a:spcAft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 sz="1400" b="1">
                          <a:solidFill>
                            <a:srgbClr val="000066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defRPr sz="12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1144"/>
          <p:cNvSpPr txBox="1">
            <a:spLocks noChangeArrowheads="1"/>
          </p:cNvSpPr>
          <p:nvPr/>
        </p:nvSpPr>
        <p:spPr bwMode="auto">
          <a:xfrm>
            <a:off x="9133188" y="3458265"/>
            <a:ext cx="2014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pt-BR" altLang="en-US" sz="2200" u="sng" dirty="0">
                <a:solidFill>
                  <a:srgbClr val="0070C0"/>
                </a:solidFill>
                <a:latin typeface="+mn-lt"/>
              </a:rPr>
              <a:t>Tabela Verdade</a:t>
            </a:r>
            <a:endParaRPr lang="en-US" altLang="en-US" sz="2200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" name="Text Box 1033"/>
          <p:cNvSpPr txBox="1">
            <a:spLocks noChangeArrowheads="1"/>
          </p:cNvSpPr>
          <p:nvPr/>
        </p:nvSpPr>
        <p:spPr bwMode="auto">
          <a:xfrm>
            <a:off x="348208" y="4046402"/>
            <a:ext cx="42578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halfadd</a:t>
            </a:r>
            <a:r>
              <a:rPr lang="pt-BR" altLang="en-US" sz="1600" dirty="0">
                <a:latin typeface="Courier New" charset="0"/>
              </a:rPr>
              <a:t>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>
                <a:latin typeface="Courier New" charset="0"/>
              </a:rPr>
              <a:t>(A, </a:t>
            </a:r>
            <a:r>
              <a:rPr lang="pt-BR" altLang="en-US" sz="1600" dirty="0" err="1">
                <a:latin typeface="Courier New" charset="0"/>
              </a:rPr>
              <a:t>B</a:t>
            </a:r>
            <a:r>
              <a:rPr lang="pt-BR" altLang="en-US" sz="1600" dirty="0">
                <a:latin typeface="Courier New" charset="0"/>
              </a:rPr>
              <a:t>: 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in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std_logic</a:t>
            </a:r>
            <a:r>
              <a:rPr lang="pt-BR" altLang="en-US" sz="1600" dirty="0">
                <a:latin typeface="Courier New" charset="0"/>
              </a:rPr>
              <a:t>;</a:t>
            </a:r>
          </a:p>
          <a:p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pt-BR" altLang="en-US" sz="1600" dirty="0">
                <a:latin typeface="Courier New" charset="0"/>
              </a:rPr>
              <a:t>Sum, </a:t>
            </a:r>
            <a:r>
              <a:rPr lang="pt-BR" altLang="en-US" sz="1600" dirty="0" err="1">
                <a:latin typeface="Courier New" charset="0"/>
              </a:rPr>
              <a:t>Carry</a:t>
            </a:r>
            <a:r>
              <a:rPr lang="pt-BR" altLang="en-US" sz="1600" dirty="0">
                <a:latin typeface="Courier New" charset="0"/>
              </a:rPr>
              <a:t>: </a:t>
            </a:r>
            <a:r>
              <a:rPr lang="pt-BR" altLang="en-US" sz="1600" b="1" dirty="0">
                <a:solidFill>
                  <a:srgbClr val="0070C0"/>
                </a:solidFill>
                <a:latin typeface="Courier New" charset="0"/>
              </a:rPr>
              <a:t>out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std_logic</a:t>
            </a:r>
            <a:r>
              <a:rPr lang="pt-BR" altLang="en-US" sz="1600" dirty="0">
                <a:latin typeface="Courier New" charset="0"/>
              </a:rPr>
              <a:t>);</a:t>
            </a:r>
          </a:p>
          <a:p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6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halfadd</a:t>
            </a:r>
            <a:r>
              <a:rPr lang="pt-BR" altLang="en-US" sz="1600" dirty="0">
                <a:latin typeface="Courier New" charset="0"/>
              </a:rPr>
              <a:t>;</a:t>
            </a:r>
          </a:p>
        </p:txBody>
      </p:sp>
      <p:sp>
        <p:nvSpPr>
          <p:cNvPr id="23" name="Text Box 1144"/>
          <p:cNvSpPr txBox="1">
            <a:spLocks noChangeArrowheads="1"/>
          </p:cNvSpPr>
          <p:nvPr/>
        </p:nvSpPr>
        <p:spPr bwMode="auto">
          <a:xfrm>
            <a:off x="336985" y="3464186"/>
            <a:ext cx="31700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pt-BR" altLang="en-US" sz="2200" u="sng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altLang="en-US" sz="2200" u="sng" dirty="0" err="1">
                <a:solidFill>
                  <a:srgbClr val="0070C0"/>
                </a:solidFill>
                <a:latin typeface="+mn-lt"/>
              </a:rPr>
              <a:t>ódigo</a:t>
            </a:r>
            <a:r>
              <a:rPr lang="en-US" altLang="en-US" sz="2200" u="sng" dirty="0">
                <a:solidFill>
                  <a:srgbClr val="0070C0"/>
                </a:solidFill>
                <a:latin typeface="+mn-lt"/>
              </a:rPr>
              <a:t> VHDL da </a:t>
            </a:r>
            <a:r>
              <a:rPr lang="en-US" altLang="en-US" sz="2200" u="sng" dirty="0" err="1">
                <a:solidFill>
                  <a:srgbClr val="0070C0"/>
                </a:solidFill>
                <a:latin typeface="+mn-lt"/>
              </a:rPr>
              <a:t>entidade</a:t>
            </a:r>
            <a:endParaRPr lang="en-US" altLang="en-US" sz="2200" u="sng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20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COMO DESCREVER HARDWARE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15E3EF-9C44-479F-B9D5-3431B6B82237}" type="slidenum">
              <a:rPr lang="en-US" sz="2000" smtClean="0"/>
              <a:t>24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4640" y="1593355"/>
            <a:ext cx="11129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 err="1">
                <a:solidFill>
                  <a:srgbClr val="0070C0"/>
                </a:solidFill>
              </a:rPr>
              <a:t>Architecture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–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Comportamento do Hw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800" b="1" dirty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Especifica o comportamento e/ou a estrutura internos de uma </a:t>
            </a:r>
            <a:r>
              <a:rPr lang="pt-BR" sz="2400" i="1" dirty="0" err="1">
                <a:solidFill>
                  <a:srgbClr val="0070C0"/>
                </a:solidFill>
              </a:rPr>
              <a:t>entity</a:t>
            </a:r>
            <a:endParaRPr lang="pt-BR" sz="2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Deve ser associada a exatamente uma </a:t>
            </a:r>
            <a:r>
              <a:rPr lang="pt-BR" sz="2400" i="1" dirty="0" err="1">
                <a:solidFill>
                  <a:srgbClr val="0070C0"/>
                </a:solidFill>
              </a:rPr>
              <a:t>entity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específica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Uma </a:t>
            </a:r>
            <a:r>
              <a:rPr lang="pt-BR" sz="2400" i="1" dirty="0" err="1">
                <a:solidFill>
                  <a:srgbClr val="0070C0"/>
                </a:solidFill>
              </a:rPr>
              <a:t>entity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pode ter associada a si várias </a:t>
            </a:r>
            <a:r>
              <a:rPr lang="pt-BR" sz="2400" b="1" i="1" dirty="0" err="1">
                <a:solidFill>
                  <a:srgbClr val="FF0000"/>
                </a:solidFill>
              </a:rPr>
              <a:t>architecture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(representando diferentes formas de implementar um mesmo Hw)</a:t>
            </a:r>
          </a:p>
        </p:txBody>
      </p:sp>
      <p:sp>
        <p:nvSpPr>
          <p:cNvPr id="22" name="Text Box 1033"/>
          <p:cNvSpPr txBox="1">
            <a:spLocks noChangeArrowheads="1"/>
          </p:cNvSpPr>
          <p:nvPr/>
        </p:nvSpPr>
        <p:spPr bwMode="auto">
          <a:xfrm>
            <a:off x="638736" y="4528479"/>
            <a:ext cx="40110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architecture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comp</a:t>
            </a:r>
            <a:r>
              <a:rPr lang="pt-BR" altLang="en-US" sz="1600" dirty="0">
                <a:latin typeface="Courier New" charset="0"/>
              </a:rPr>
              <a:t>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of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halfadd</a:t>
            </a:r>
            <a:r>
              <a:rPr lang="pt-BR" altLang="en-US" sz="1600" dirty="0">
                <a:latin typeface="Courier New" charset="0"/>
              </a:rPr>
              <a:t>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begin</a:t>
            </a:r>
            <a:endParaRPr lang="pt-BR" altLang="en-US" sz="16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600" dirty="0">
                <a:latin typeface="Courier New" charset="0"/>
              </a:rPr>
              <a:t>  Sum   &lt;= A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xor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B</a:t>
            </a:r>
            <a:r>
              <a:rPr lang="pt-BR" altLang="en-US" sz="1600" dirty="0">
                <a:latin typeface="Courier New" charset="0"/>
              </a:rPr>
              <a:t>;</a:t>
            </a:r>
          </a:p>
          <a:p>
            <a:r>
              <a:rPr lang="pt-BR" altLang="en-US" sz="1600" dirty="0">
                <a:latin typeface="Courier New" charset="0"/>
              </a:rPr>
              <a:t>  </a:t>
            </a:r>
            <a:r>
              <a:rPr lang="pt-BR" altLang="en-US" sz="1600" dirty="0" err="1">
                <a:latin typeface="Courier New" charset="0"/>
              </a:rPr>
              <a:t>Carry</a:t>
            </a:r>
            <a:r>
              <a:rPr lang="pt-BR" altLang="en-US" sz="1600" dirty="0">
                <a:latin typeface="Courier New" charset="0"/>
              </a:rPr>
              <a:t> &lt;= A </a:t>
            </a:r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and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B</a:t>
            </a:r>
            <a:r>
              <a:rPr lang="pt-BR" altLang="en-US" sz="1600" dirty="0">
                <a:latin typeface="Courier New" charset="0"/>
              </a:rPr>
              <a:t>;</a:t>
            </a:r>
          </a:p>
          <a:p>
            <a:r>
              <a:rPr lang="pt-BR" altLang="en-US" sz="16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6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600" dirty="0" err="1">
                <a:latin typeface="Courier New" charset="0"/>
              </a:rPr>
              <a:t>comp</a:t>
            </a:r>
            <a:r>
              <a:rPr lang="pt-BR" altLang="en-US" sz="1600" dirty="0">
                <a:latin typeface="Courier New" charset="0"/>
              </a:rPr>
              <a:t>;</a:t>
            </a:r>
          </a:p>
        </p:txBody>
      </p:sp>
      <p:sp>
        <p:nvSpPr>
          <p:cNvPr id="23" name="Text Box 1144"/>
          <p:cNvSpPr txBox="1">
            <a:spLocks noChangeArrowheads="1"/>
          </p:cNvSpPr>
          <p:nvPr/>
        </p:nvSpPr>
        <p:spPr bwMode="auto">
          <a:xfrm>
            <a:off x="413174" y="4023542"/>
            <a:ext cx="3366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pt-BR" altLang="en-US" sz="2200" u="sng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altLang="en-US" sz="2200" u="sng" dirty="0" err="1">
                <a:solidFill>
                  <a:srgbClr val="0070C0"/>
                </a:solidFill>
                <a:latin typeface="+mn-lt"/>
              </a:rPr>
              <a:t>ódigo</a:t>
            </a:r>
            <a:r>
              <a:rPr lang="en-US" altLang="en-US" sz="2200" u="sng" dirty="0">
                <a:solidFill>
                  <a:srgbClr val="0070C0"/>
                </a:solidFill>
                <a:latin typeface="+mn-lt"/>
              </a:rPr>
              <a:t> VHDL da </a:t>
            </a:r>
            <a:r>
              <a:rPr lang="en-US" altLang="en-US" sz="2200" u="sng" dirty="0" err="1">
                <a:solidFill>
                  <a:srgbClr val="0070C0"/>
                </a:solidFill>
                <a:latin typeface="+mn-lt"/>
              </a:rPr>
              <a:t>arquitetura</a:t>
            </a:r>
            <a:endParaRPr lang="en-US" altLang="en-US" sz="2200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 Box 1145">
            <a:extLst>
              <a:ext uri="{FF2B5EF4-FFF2-40B4-BE49-F238E27FC236}">
                <a16:creationId xmlns:a16="http://schemas.microsoft.com/office/drawing/2014/main" id="{05861CB5-C85F-4495-9974-C616469A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150" y="3737329"/>
            <a:ext cx="52274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pt-BR" altLang="en-US" sz="2200" u="sng" dirty="0">
                <a:solidFill>
                  <a:srgbClr val="0070C0"/>
                </a:solidFill>
                <a:latin typeface="+mn-lt"/>
              </a:rPr>
              <a:t>Esquemático equivalente desta arquitetura</a:t>
            </a:r>
            <a:endParaRPr lang="en-US" altLang="en-US" sz="2200" u="sng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F89EF009-8DE6-4C4C-BDD9-95AEA509E84A}"/>
              </a:ext>
            </a:extLst>
          </p:cNvPr>
          <p:cNvGrpSpPr/>
          <p:nvPr/>
        </p:nvGrpSpPr>
        <p:grpSpPr>
          <a:xfrm>
            <a:off x="6952535" y="4390599"/>
            <a:ext cx="2581275" cy="1285875"/>
            <a:chOff x="6952535" y="4390599"/>
            <a:chExt cx="2581275" cy="1285875"/>
          </a:xfrm>
        </p:grpSpPr>
        <p:pic>
          <p:nvPicPr>
            <p:cNvPr id="5" name="Imagem 4" descr="Uma imagem contendo relógio, desenho, espelho, mesa&#10;&#10;Descrição gerada automaticamente">
              <a:extLst>
                <a:ext uri="{FF2B5EF4-FFF2-40B4-BE49-F238E27FC236}">
                  <a16:creationId xmlns:a16="http://schemas.microsoft.com/office/drawing/2014/main" id="{FDCE8C75-B350-457B-B646-6C70B920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2535" y="4390599"/>
              <a:ext cx="2581275" cy="1285875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C6B36C2-E983-4F15-AE92-6F59FAF995FB}"/>
                </a:ext>
              </a:extLst>
            </p:cNvPr>
            <p:cNvSpPr/>
            <p:nvPr/>
          </p:nvSpPr>
          <p:spPr>
            <a:xfrm>
              <a:off x="7109310" y="4454429"/>
              <a:ext cx="163502" cy="15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CAF2E40-B2C9-451C-AB8B-38063AFD17DF}"/>
                </a:ext>
              </a:extLst>
            </p:cNvPr>
            <p:cNvSpPr/>
            <p:nvPr/>
          </p:nvSpPr>
          <p:spPr>
            <a:xfrm>
              <a:off x="7109310" y="4836772"/>
              <a:ext cx="163502" cy="15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4FA7A5A-7809-43ED-873F-66A4D74D61FA}"/>
                </a:ext>
              </a:extLst>
            </p:cNvPr>
            <p:cNvSpPr/>
            <p:nvPr/>
          </p:nvSpPr>
          <p:spPr>
            <a:xfrm>
              <a:off x="9027319" y="4662488"/>
              <a:ext cx="145256" cy="13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D6F25878-14EE-479C-AF07-0BE19AF27F46}"/>
                </a:ext>
              </a:extLst>
            </p:cNvPr>
            <p:cNvSpPr/>
            <p:nvPr/>
          </p:nvSpPr>
          <p:spPr>
            <a:xfrm>
              <a:off x="9027320" y="5329237"/>
              <a:ext cx="145256" cy="13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80004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UMA DESCRIÇÃO COMPLETA DE HARDWARE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3E1B271-D253-46B9-B313-FC0104258841}" type="slidenum">
              <a:rPr lang="en-US" sz="2000" smtClean="0"/>
              <a:t>25</a:t>
            </a:fld>
            <a:endParaRPr lang="en-US" sz="2000" dirty="0"/>
          </a:p>
        </p:txBody>
      </p:sp>
      <p:sp>
        <p:nvSpPr>
          <p:cNvPr id="22" name="Text Box 1033"/>
          <p:cNvSpPr txBox="1">
            <a:spLocks noChangeArrowheads="1"/>
          </p:cNvSpPr>
          <p:nvPr/>
        </p:nvSpPr>
        <p:spPr bwMode="auto">
          <a:xfrm>
            <a:off x="1034161" y="1827051"/>
            <a:ext cx="579197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library</a:t>
            </a:r>
            <a:r>
              <a:rPr lang="pt-BR" altLang="en-US" sz="2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b="1" dirty="0">
                <a:latin typeface="Courier New" charset="0"/>
              </a:rPr>
              <a:t>IEEE</a:t>
            </a:r>
            <a:r>
              <a:rPr lang="pt-BR" altLang="en-US" sz="2200" b="1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r>
              <a:rPr lang="pt-BR" altLang="en-US" sz="2200" b="1" dirty="0">
                <a:solidFill>
                  <a:srgbClr val="0070C0"/>
                </a:solidFill>
                <a:latin typeface="Courier New" charset="0"/>
              </a:rPr>
              <a:t>use </a:t>
            </a:r>
            <a:r>
              <a:rPr lang="pt-BR" altLang="en-US" sz="2200" b="1" dirty="0">
                <a:latin typeface="Courier New" charset="0"/>
              </a:rPr>
              <a:t>IEEE.std_logic_1164.</a:t>
            </a:r>
            <a:r>
              <a:rPr lang="pt-BR" altLang="en-US" sz="2200" b="1" dirty="0">
                <a:solidFill>
                  <a:srgbClr val="0070C0"/>
                </a:solidFill>
                <a:latin typeface="Courier New" charset="0"/>
              </a:rPr>
              <a:t>all;</a:t>
            </a:r>
          </a:p>
          <a:p>
            <a:endParaRPr lang="pt-BR" altLang="en-US" sz="2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22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halfadd</a:t>
            </a:r>
            <a:r>
              <a:rPr lang="pt-BR" altLang="en-US" sz="2200" dirty="0">
                <a:latin typeface="Courier New" charset="0"/>
              </a:rPr>
              <a:t> </a:t>
            </a:r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2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22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200" dirty="0">
                <a:latin typeface="Courier New" charset="0"/>
              </a:rPr>
              <a:t>(A, </a:t>
            </a:r>
            <a:r>
              <a:rPr lang="pt-BR" altLang="en-US" sz="2200" dirty="0" err="1">
                <a:latin typeface="Courier New" charset="0"/>
              </a:rPr>
              <a:t>B</a:t>
            </a:r>
            <a:r>
              <a:rPr lang="pt-BR" altLang="en-US" sz="2200" dirty="0">
                <a:latin typeface="Courier New" charset="0"/>
              </a:rPr>
              <a:t>: </a:t>
            </a:r>
            <a:r>
              <a:rPr lang="pt-BR" altLang="en-US" sz="2200" b="1" dirty="0">
                <a:solidFill>
                  <a:srgbClr val="0070C0"/>
                </a:solidFill>
                <a:latin typeface="Courier New" charset="0"/>
              </a:rPr>
              <a:t>in</a:t>
            </a:r>
            <a:r>
              <a:rPr lang="pt-BR" altLang="en-US" sz="22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std_logic</a:t>
            </a:r>
            <a:r>
              <a:rPr lang="pt-BR" altLang="en-US" sz="2200" dirty="0">
                <a:latin typeface="Courier New" charset="0"/>
              </a:rPr>
              <a:t>;</a:t>
            </a:r>
          </a:p>
          <a:p>
            <a:r>
              <a:rPr lang="pt-BR" altLang="en-US" sz="2200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pt-BR" altLang="en-US" sz="2200" dirty="0">
                <a:latin typeface="Courier New" charset="0"/>
              </a:rPr>
              <a:t>Sum, </a:t>
            </a:r>
            <a:r>
              <a:rPr lang="pt-BR" altLang="en-US" sz="2200" dirty="0" err="1">
                <a:latin typeface="Courier New" charset="0"/>
              </a:rPr>
              <a:t>Carry</a:t>
            </a:r>
            <a:r>
              <a:rPr lang="pt-BR" altLang="en-US" sz="2200" dirty="0">
                <a:latin typeface="Courier New" charset="0"/>
              </a:rPr>
              <a:t>: </a:t>
            </a:r>
            <a:r>
              <a:rPr lang="pt-BR" altLang="en-US" sz="2200" b="1" dirty="0">
                <a:solidFill>
                  <a:srgbClr val="0070C0"/>
                </a:solidFill>
                <a:latin typeface="Courier New" charset="0"/>
              </a:rPr>
              <a:t>out</a:t>
            </a:r>
            <a:r>
              <a:rPr lang="pt-BR" altLang="en-US" sz="22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std_logic</a:t>
            </a:r>
            <a:r>
              <a:rPr lang="pt-BR" altLang="en-US" sz="2200" dirty="0">
                <a:latin typeface="Courier New" charset="0"/>
              </a:rPr>
              <a:t>);</a:t>
            </a:r>
          </a:p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22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halfadd</a:t>
            </a:r>
            <a:r>
              <a:rPr lang="pt-BR" altLang="en-US" sz="2200" dirty="0">
                <a:latin typeface="Courier New" charset="0"/>
              </a:rPr>
              <a:t>;</a:t>
            </a:r>
          </a:p>
          <a:p>
            <a:endParaRPr lang="pt-BR" altLang="en-US" sz="2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architecture</a:t>
            </a:r>
            <a:r>
              <a:rPr lang="pt-BR" altLang="en-US" sz="22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comp</a:t>
            </a:r>
            <a:r>
              <a:rPr lang="pt-BR" altLang="en-US" sz="2200" dirty="0">
                <a:latin typeface="Courier New" charset="0"/>
              </a:rPr>
              <a:t> </a:t>
            </a:r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of</a:t>
            </a:r>
            <a:r>
              <a:rPr lang="pt-BR" altLang="en-US" sz="22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halfadd</a:t>
            </a:r>
            <a:r>
              <a:rPr lang="pt-BR" altLang="en-US" sz="2200" dirty="0">
                <a:latin typeface="Courier New" charset="0"/>
              </a:rPr>
              <a:t> </a:t>
            </a:r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2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begin</a:t>
            </a:r>
            <a:endParaRPr lang="pt-BR" altLang="en-US" sz="2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2200" dirty="0">
                <a:latin typeface="Courier New" charset="0"/>
              </a:rPr>
              <a:t>  Sum   &lt;= A </a:t>
            </a:r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xor</a:t>
            </a:r>
            <a:r>
              <a:rPr lang="pt-BR" altLang="en-US" sz="22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B</a:t>
            </a:r>
            <a:r>
              <a:rPr lang="pt-BR" altLang="en-US" sz="2200" dirty="0">
                <a:latin typeface="Courier New" charset="0"/>
              </a:rPr>
              <a:t>;</a:t>
            </a:r>
          </a:p>
          <a:p>
            <a:r>
              <a:rPr lang="pt-BR" altLang="en-US" sz="2200" dirty="0">
                <a:latin typeface="Courier New" charset="0"/>
              </a:rPr>
              <a:t>  </a:t>
            </a:r>
            <a:r>
              <a:rPr lang="pt-BR" altLang="en-US" sz="2200" dirty="0" err="1">
                <a:latin typeface="Courier New" charset="0"/>
              </a:rPr>
              <a:t>Carry</a:t>
            </a:r>
            <a:r>
              <a:rPr lang="pt-BR" altLang="en-US" sz="2200" dirty="0">
                <a:latin typeface="Courier New" charset="0"/>
              </a:rPr>
              <a:t> &lt;= A </a:t>
            </a:r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and</a:t>
            </a:r>
            <a:r>
              <a:rPr lang="pt-BR" altLang="en-US" sz="22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B</a:t>
            </a:r>
            <a:r>
              <a:rPr lang="pt-BR" altLang="en-US" sz="2200" dirty="0">
                <a:latin typeface="Courier New" charset="0"/>
              </a:rPr>
              <a:t>;</a:t>
            </a:r>
          </a:p>
          <a:p>
            <a:r>
              <a:rPr lang="pt-BR" altLang="en-US" sz="22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22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200" dirty="0" err="1">
                <a:latin typeface="Courier New" charset="0"/>
              </a:rPr>
              <a:t>comp</a:t>
            </a:r>
            <a:r>
              <a:rPr lang="pt-BR" altLang="en-US" sz="2200" dirty="0">
                <a:latin typeface="Courier New" charset="0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11827" y="1392575"/>
            <a:ext cx="8044069" cy="1569660"/>
            <a:chOff x="1768457" y="2280471"/>
            <a:chExt cx="9789877" cy="1237182"/>
          </a:xfrm>
        </p:grpSpPr>
        <p:sp>
          <p:nvSpPr>
            <p:cNvPr id="3" name="TextBox 2"/>
            <p:cNvSpPr txBox="1"/>
            <p:nvPr/>
          </p:nvSpPr>
          <p:spPr>
            <a:xfrm>
              <a:off x="7267288" y="2280471"/>
              <a:ext cx="4291046" cy="1237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pt-BR" sz="2400" dirty="0"/>
                <a:t>Esta biblioteca e o pacote definem o tipo </a:t>
              </a:r>
              <a:r>
                <a:rPr lang="pt-BR" sz="2400" dirty="0" err="1">
                  <a:solidFill>
                    <a:srgbClr val="0070C0"/>
                  </a:solidFill>
                </a:rPr>
                <a:t>std_logic</a:t>
              </a:r>
              <a:r>
                <a:rPr lang="pt-BR" sz="2400" dirty="0"/>
                <a:t>, o qual não é parte da linguagem VHDL!</a:t>
              </a:r>
            </a:p>
          </p:txBody>
        </p:sp>
        <p:cxnSp>
          <p:nvCxnSpPr>
            <p:cNvPr id="8" name="Straight Arrow Connector 7"/>
            <p:cNvCxnSpPr>
              <a:cxnSpLocks/>
              <a:stCxn id="3" idx="1"/>
            </p:cNvCxnSpPr>
            <p:nvPr/>
          </p:nvCxnSpPr>
          <p:spPr>
            <a:xfrm flipH="1">
              <a:off x="4671549" y="2899062"/>
              <a:ext cx="2595739" cy="1187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  <a:stCxn id="3" idx="1"/>
            </p:cNvCxnSpPr>
            <p:nvPr/>
          </p:nvCxnSpPr>
          <p:spPr>
            <a:xfrm flipH="1" flipV="1">
              <a:off x="1768457" y="2760085"/>
              <a:ext cx="5498831" cy="1389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8BC1793-A249-4A36-B862-EDD92D13DBB9}"/>
              </a:ext>
            </a:extLst>
          </p:cNvPr>
          <p:cNvGrpSpPr/>
          <p:nvPr/>
        </p:nvGrpSpPr>
        <p:grpSpPr>
          <a:xfrm>
            <a:off x="8400335" y="3971451"/>
            <a:ext cx="2581275" cy="1285875"/>
            <a:chOff x="6952535" y="4390599"/>
            <a:chExt cx="2581275" cy="1285875"/>
          </a:xfrm>
        </p:grpSpPr>
        <p:pic>
          <p:nvPicPr>
            <p:cNvPr id="11" name="Imagem 10" descr="Uma imagem contendo relógio, desenho, espelho, mesa&#10;&#10;Descrição gerada automaticamente">
              <a:extLst>
                <a:ext uri="{FF2B5EF4-FFF2-40B4-BE49-F238E27FC236}">
                  <a16:creationId xmlns:a16="http://schemas.microsoft.com/office/drawing/2014/main" id="{70EF041E-C8E5-4054-A1F7-FB4C0A15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2535" y="4390599"/>
              <a:ext cx="2581275" cy="128587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92517E7-37ED-4147-AD46-A3E1DEA9CB37}"/>
                </a:ext>
              </a:extLst>
            </p:cNvPr>
            <p:cNvSpPr/>
            <p:nvPr/>
          </p:nvSpPr>
          <p:spPr>
            <a:xfrm>
              <a:off x="7109310" y="4454429"/>
              <a:ext cx="163502" cy="15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84F0C89-3CB7-456A-AF38-354C50C012BC}"/>
                </a:ext>
              </a:extLst>
            </p:cNvPr>
            <p:cNvSpPr/>
            <p:nvPr/>
          </p:nvSpPr>
          <p:spPr>
            <a:xfrm>
              <a:off x="7109310" y="4836772"/>
              <a:ext cx="163502" cy="15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751A0ED-96E5-429A-B9F4-42C9FE33D2F9}"/>
                </a:ext>
              </a:extLst>
            </p:cNvPr>
            <p:cNvSpPr/>
            <p:nvPr/>
          </p:nvSpPr>
          <p:spPr>
            <a:xfrm>
              <a:off x="9027319" y="4662488"/>
              <a:ext cx="145256" cy="13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4196409-37AE-49DF-9043-4096AE1B4B9E}"/>
                </a:ext>
              </a:extLst>
            </p:cNvPr>
            <p:cNvSpPr/>
            <p:nvPr/>
          </p:nvSpPr>
          <p:spPr>
            <a:xfrm>
              <a:off x="9027320" y="5329237"/>
              <a:ext cx="145256" cy="13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Rectangle 1028">
            <a:extLst>
              <a:ext uri="{FF2B5EF4-FFF2-40B4-BE49-F238E27FC236}">
                <a16:creationId xmlns:a16="http://schemas.microsoft.com/office/drawing/2014/main" id="{859E5FEB-9859-4462-A32C-3CDE123B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8860" y="3814333"/>
            <a:ext cx="1908489" cy="156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5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ipse 37">
            <a:extLst>
              <a:ext uri="{FF2B5EF4-FFF2-40B4-BE49-F238E27FC236}">
                <a16:creationId xmlns:a16="http://schemas.microsoft.com/office/drawing/2014/main" id="{589D7703-9C46-4C50-B9F0-2840F84F866D}"/>
              </a:ext>
            </a:extLst>
          </p:cNvPr>
          <p:cNvSpPr/>
          <p:nvPr/>
        </p:nvSpPr>
        <p:spPr>
          <a:xfrm>
            <a:off x="3657600" y="4514850"/>
            <a:ext cx="336885" cy="269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041AB11-3104-48DB-AFCB-C60E74A60B96}"/>
              </a:ext>
            </a:extLst>
          </p:cNvPr>
          <p:cNvSpPr/>
          <p:nvPr/>
        </p:nvSpPr>
        <p:spPr>
          <a:xfrm>
            <a:off x="2963636" y="4514850"/>
            <a:ext cx="253500" cy="269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1028">
            <a:extLst>
              <a:ext uri="{FF2B5EF4-FFF2-40B4-BE49-F238E27FC236}">
                <a16:creationId xmlns:a16="http://schemas.microsoft.com/office/drawing/2014/main" id="{64B3024F-CD9F-4269-A5FC-94934873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118" y="1531256"/>
            <a:ext cx="5200176" cy="24088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EXEMPLO DE TESTBENCH PARA UM HARDWARE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7D79DA5-3B86-4CCB-B5A4-A4B8B796B308}" type="slidenum">
              <a:rPr lang="en-US" sz="2000" smtClean="0"/>
              <a:t>26</a:t>
            </a:fld>
            <a:endParaRPr lang="en-US" sz="2000" dirty="0"/>
          </a:p>
        </p:txBody>
      </p:sp>
      <p:sp>
        <p:nvSpPr>
          <p:cNvPr id="22" name="Text Box 1033"/>
          <p:cNvSpPr txBox="1">
            <a:spLocks noChangeArrowheads="1"/>
          </p:cNvSpPr>
          <p:nvPr/>
        </p:nvSpPr>
        <p:spPr bwMode="auto">
          <a:xfrm>
            <a:off x="328310" y="1715411"/>
            <a:ext cx="938919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library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IEEE;</a:t>
            </a:r>
          </a:p>
          <a:p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use </a:t>
            </a:r>
            <a:r>
              <a:rPr lang="pt-BR" altLang="en-US" sz="1800" b="1" dirty="0">
                <a:latin typeface="Courier New" charset="0"/>
              </a:rPr>
              <a:t>IEEE.std_logic_1164.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all</a:t>
            </a:r>
            <a:r>
              <a:rPr lang="pt-BR" altLang="en-US" sz="1800" b="1" dirty="0">
                <a:latin typeface="Courier New" charset="0"/>
              </a:rPr>
              <a:t>;</a:t>
            </a:r>
          </a:p>
          <a:p>
            <a:endParaRPr lang="pt-BR" altLang="en-US" sz="1200" b="1" dirty="0">
              <a:latin typeface="Courier New" charset="0"/>
            </a:endParaRPr>
          </a:p>
          <a:p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 err="1">
                <a:latin typeface="Courier New" charset="0"/>
              </a:rPr>
              <a:t>halfadd_tb</a:t>
            </a:r>
            <a:r>
              <a:rPr lang="pt-BR" altLang="en-US" sz="1800" b="1" dirty="0">
                <a:latin typeface="Courier New" charset="0"/>
              </a:rPr>
              <a:t>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8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 err="1">
                <a:latin typeface="Courier New" charset="0"/>
              </a:rPr>
              <a:t>halfadd_tb</a:t>
            </a:r>
            <a:r>
              <a:rPr lang="pt-BR" altLang="en-US" sz="1800" b="1" dirty="0">
                <a:latin typeface="Courier New" charset="0"/>
              </a:rPr>
              <a:t>;</a:t>
            </a:r>
          </a:p>
          <a:p>
            <a:endParaRPr lang="pt-BR" altLang="en-US" sz="1200" b="1" dirty="0">
              <a:latin typeface="Courier New" charset="0"/>
            </a:endParaRPr>
          </a:p>
          <a:p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architecture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TB_ARCHITECTURE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of</a:t>
            </a:r>
            <a:r>
              <a:rPr lang="pt-BR" altLang="en-US" sz="1800" b="1" dirty="0">
                <a:latin typeface="Courier New" charset="0"/>
              </a:rPr>
              <a:t> </a:t>
            </a:r>
            <a:r>
              <a:rPr lang="pt-BR" altLang="en-US" sz="1800" b="1" dirty="0" err="1">
                <a:latin typeface="Courier New" charset="0"/>
              </a:rPr>
              <a:t>halfadd_tb</a:t>
            </a:r>
            <a:r>
              <a:rPr lang="pt-BR" altLang="en-US" sz="1800" b="1" dirty="0">
                <a:latin typeface="Courier New" charset="0"/>
              </a:rPr>
              <a:t>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8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800" b="1" dirty="0">
                <a:solidFill>
                  <a:srgbClr val="000099"/>
                </a:solidFill>
                <a:latin typeface="Courier New" charset="0"/>
              </a:rPr>
              <a:t> 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signal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aa, </a:t>
            </a:r>
            <a:r>
              <a:rPr lang="pt-BR" altLang="en-US" sz="1800" b="1" dirty="0" err="1">
                <a:latin typeface="Courier New" charset="0"/>
              </a:rPr>
              <a:t>bb</a:t>
            </a:r>
            <a:r>
              <a:rPr lang="pt-BR" altLang="en-US" sz="1800" b="1" dirty="0">
                <a:latin typeface="Courier New" charset="0"/>
              </a:rPr>
              <a:t>, soma, </a:t>
            </a:r>
            <a:r>
              <a:rPr lang="pt-BR" altLang="en-US" sz="1800" b="1" dirty="0" err="1">
                <a:latin typeface="Courier New" charset="0"/>
              </a:rPr>
              <a:t>vaium</a:t>
            </a:r>
            <a:r>
              <a:rPr lang="pt-BR" altLang="en-US" sz="1800" b="1" dirty="0">
                <a:latin typeface="Courier New" charset="0"/>
              </a:rPr>
              <a:t> : </a:t>
            </a:r>
            <a:r>
              <a:rPr lang="pt-BR" altLang="en-US" sz="1800" b="1" dirty="0" err="1">
                <a:latin typeface="Courier New" charset="0"/>
              </a:rPr>
              <a:t>std_logic</a:t>
            </a:r>
            <a:r>
              <a:rPr lang="pt-BR" altLang="en-US" sz="1800" b="1" dirty="0">
                <a:latin typeface="Courier New" charset="0"/>
              </a:rPr>
              <a:t>;</a:t>
            </a:r>
          </a:p>
          <a:p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begin</a:t>
            </a:r>
            <a:endParaRPr lang="pt-BR" altLang="en-US" sz="1800" b="1" dirty="0">
              <a:solidFill>
                <a:srgbClr val="0070C0"/>
              </a:solidFill>
              <a:latin typeface="Courier New" charset="0"/>
            </a:endParaRPr>
          </a:p>
          <a:p>
            <a:endParaRPr lang="pt-BR" altLang="en-US" sz="1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800" b="1" dirty="0">
                <a:latin typeface="Courier New" charset="0"/>
              </a:rPr>
              <a:t>  UUT :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 err="1">
                <a:latin typeface="Courier New" charset="0"/>
              </a:rPr>
              <a:t>work.halfadd</a:t>
            </a:r>
            <a:endParaRPr lang="pt-BR" altLang="en-US" sz="1800" b="1" dirty="0">
              <a:latin typeface="Courier New" charset="0"/>
            </a:endParaRPr>
          </a:p>
          <a:p>
            <a:r>
              <a:rPr lang="pt-BR" altLang="en-US" sz="1800" b="1" dirty="0">
                <a:latin typeface="Courier New" charset="0"/>
              </a:rPr>
              <a:t>       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map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( A =&gt; aa, </a:t>
            </a:r>
            <a:r>
              <a:rPr lang="pt-BR" altLang="en-US" sz="1800" b="1" dirty="0" err="1">
                <a:latin typeface="Courier New" charset="0"/>
              </a:rPr>
              <a:t>B</a:t>
            </a:r>
            <a:r>
              <a:rPr lang="pt-BR" altLang="en-US" sz="1800" b="1" dirty="0">
                <a:latin typeface="Courier New" charset="0"/>
              </a:rPr>
              <a:t> =&gt; </a:t>
            </a:r>
            <a:r>
              <a:rPr lang="pt-BR" altLang="en-US" sz="1800" b="1" dirty="0" err="1">
                <a:latin typeface="Courier New" charset="0"/>
              </a:rPr>
              <a:t>bb</a:t>
            </a:r>
            <a:r>
              <a:rPr lang="pt-BR" altLang="en-US" sz="1800" b="1" dirty="0">
                <a:latin typeface="Courier New" charset="0"/>
              </a:rPr>
              <a:t>, </a:t>
            </a:r>
          </a:p>
          <a:p>
            <a:r>
              <a:rPr lang="pt-BR" altLang="en-US" sz="1800" b="1" dirty="0">
                <a:latin typeface="Courier New" charset="0"/>
              </a:rPr>
              <a:t>                   Sum =&gt; soma, </a:t>
            </a:r>
            <a:r>
              <a:rPr lang="pt-BR" altLang="en-US" sz="1800" b="1" dirty="0" err="1">
                <a:latin typeface="Courier New" charset="0"/>
              </a:rPr>
              <a:t>Carry</a:t>
            </a:r>
            <a:r>
              <a:rPr lang="pt-BR" altLang="en-US" sz="1800" b="1" dirty="0">
                <a:latin typeface="Courier New" charset="0"/>
              </a:rPr>
              <a:t> =&gt; </a:t>
            </a:r>
            <a:r>
              <a:rPr lang="pt-BR" altLang="en-US" sz="1800" b="1" dirty="0" err="1">
                <a:latin typeface="Courier New" charset="0"/>
              </a:rPr>
              <a:t>vaium</a:t>
            </a:r>
            <a:r>
              <a:rPr lang="pt-BR" altLang="en-US" sz="1800" b="1" dirty="0">
                <a:latin typeface="Courier New" charset="0"/>
              </a:rPr>
              <a:t> );</a:t>
            </a:r>
          </a:p>
          <a:p>
            <a:endParaRPr lang="pt-BR" altLang="en-US" sz="1200" b="1" dirty="0">
              <a:latin typeface="Courier New" charset="0"/>
            </a:endParaRPr>
          </a:p>
          <a:p>
            <a:r>
              <a:rPr lang="pt-BR" altLang="en-US" sz="1800" b="1" dirty="0">
                <a:latin typeface="Courier New" charset="0"/>
              </a:rPr>
              <a:t>  g1: aa &lt;= '0', '1'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10 ns, '0'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20 ns, '1'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30 ns;	</a:t>
            </a:r>
          </a:p>
          <a:p>
            <a:r>
              <a:rPr lang="pt-BR" altLang="en-US" sz="1800" b="1" dirty="0">
                <a:latin typeface="Courier New" charset="0"/>
              </a:rPr>
              <a:t>  g2: </a:t>
            </a:r>
            <a:r>
              <a:rPr lang="pt-BR" altLang="en-US" sz="1800" b="1" dirty="0" err="1">
                <a:latin typeface="Courier New" charset="0"/>
              </a:rPr>
              <a:t>bb</a:t>
            </a:r>
            <a:r>
              <a:rPr lang="pt-BR" altLang="en-US" sz="1800" b="1" dirty="0">
                <a:latin typeface="Courier New" charset="0"/>
              </a:rPr>
              <a:t> &lt;= '0', '1' </a:t>
            </a:r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20 ns;</a:t>
            </a:r>
          </a:p>
          <a:p>
            <a:endParaRPr lang="pt-BR" altLang="en-US" sz="1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8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8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800" b="1" dirty="0">
                <a:latin typeface="Courier New" charset="0"/>
              </a:rPr>
              <a:t>TB_ARCHITECTURE;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059220" y="4182668"/>
            <a:ext cx="3050514" cy="923330"/>
            <a:chOff x="7059220" y="4182668"/>
            <a:chExt cx="3050514" cy="923330"/>
          </a:xfrm>
        </p:grpSpPr>
        <p:sp>
          <p:nvSpPr>
            <p:cNvPr id="4" name="Right Brace 3"/>
            <p:cNvSpPr/>
            <p:nvPr/>
          </p:nvSpPr>
          <p:spPr>
            <a:xfrm>
              <a:off x="7059220" y="4252607"/>
              <a:ext cx="336885" cy="84762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261" y="4182668"/>
              <a:ext cx="28474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Instanciação do projeto, conectando pinos do projeto aos fios do testador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03798" y="5070900"/>
            <a:ext cx="2674570" cy="923330"/>
            <a:chOff x="8875746" y="5070900"/>
            <a:chExt cx="2674570" cy="923330"/>
          </a:xfrm>
        </p:grpSpPr>
        <p:sp>
          <p:nvSpPr>
            <p:cNvPr id="11" name="Right Brace 10"/>
            <p:cNvSpPr/>
            <p:nvPr/>
          </p:nvSpPr>
          <p:spPr>
            <a:xfrm>
              <a:off x="8875746" y="5169004"/>
              <a:ext cx="364507" cy="6251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92127" y="5070900"/>
              <a:ext cx="23581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Geração dos estímulos, dizendo como fios se comportam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17136" y="2448036"/>
            <a:ext cx="2971452" cy="646331"/>
            <a:chOff x="3217136" y="2448036"/>
            <a:chExt cx="2971452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3341115" y="2448036"/>
              <a:ext cx="2847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>
                  <a:solidFill>
                    <a:srgbClr val="FF0000"/>
                  </a:solidFill>
                </a:rPr>
                <a:t>Testbench</a:t>
              </a:r>
              <a:r>
                <a:rPr lang="pt-BR" dirty="0">
                  <a:solidFill>
                    <a:srgbClr val="FF0000"/>
                  </a:solidFill>
                </a:rPr>
                <a:t> não tem pinos externos (</a:t>
              </a:r>
              <a:r>
                <a:rPr lang="pt-BR" dirty="0" err="1">
                  <a:solidFill>
                    <a:srgbClr val="FF0000"/>
                  </a:solidFill>
                </a:rPr>
                <a:t>ports</a:t>
              </a:r>
              <a:r>
                <a:rPr lang="pt-BR" dirty="0">
                  <a:solidFill>
                    <a:srgbClr val="FF0000"/>
                  </a:solidFill>
                </a:rPr>
                <a:t> in ou out)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3217136" y="2486527"/>
              <a:ext cx="280043" cy="56935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F7A46D7-76DA-42A3-B11D-2EA469C708F9}"/>
              </a:ext>
            </a:extLst>
          </p:cNvPr>
          <p:cNvGrpSpPr/>
          <p:nvPr/>
        </p:nvGrpSpPr>
        <p:grpSpPr>
          <a:xfrm>
            <a:off x="3497179" y="3819140"/>
            <a:ext cx="3562041" cy="369332"/>
            <a:chOff x="3497179" y="3819140"/>
            <a:chExt cx="3562041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4211747" y="3819140"/>
              <a:ext cx="2847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Nome do projeto (entidade)</a:t>
              </a:r>
            </a:p>
          </p:txBody>
        </p:sp>
        <p:cxnSp>
          <p:nvCxnSpPr>
            <p:cNvPr id="17" name="Elbow Connector 16"/>
            <p:cNvCxnSpPr>
              <a:stCxn id="14" idx="1"/>
            </p:cNvCxnSpPr>
            <p:nvPr/>
          </p:nvCxnSpPr>
          <p:spPr>
            <a:xfrm rot="10800000" flipV="1">
              <a:off x="3497179" y="4003806"/>
              <a:ext cx="714568" cy="178862"/>
            </a:xfrm>
            <a:prstGeom prst="bentConnector3">
              <a:avLst>
                <a:gd name="adj1" fmla="val 9939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50CC032-C5C5-41C8-ACF4-DA7149A50F59}"/>
              </a:ext>
            </a:extLst>
          </p:cNvPr>
          <p:cNvGrpSpPr/>
          <p:nvPr/>
        </p:nvGrpSpPr>
        <p:grpSpPr>
          <a:xfrm>
            <a:off x="8733473" y="2236562"/>
            <a:ext cx="2581275" cy="1285875"/>
            <a:chOff x="6952535" y="4390599"/>
            <a:chExt cx="2581275" cy="1285875"/>
          </a:xfrm>
        </p:grpSpPr>
        <p:pic>
          <p:nvPicPr>
            <p:cNvPr id="19" name="Imagem 18" descr="Uma imagem contendo relógio, desenho, espelho, mesa&#10;&#10;Descrição gerada automaticamente">
              <a:extLst>
                <a:ext uri="{FF2B5EF4-FFF2-40B4-BE49-F238E27FC236}">
                  <a16:creationId xmlns:a16="http://schemas.microsoft.com/office/drawing/2014/main" id="{CCCF8E79-A8EA-48F8-A897-2EE5AE541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2535" y="4390599"/>
              <a:ext cx="2581275" cy="1285875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0C02A8C-F8A2-4763-A7CD-3418C260173E}"/>
                </a:ext>
              </a:extLst>
            </p:cNvPr>
            <p:cNvSpPr/>
            <p:nvPr/>
          </p:nvSpPr>
          <p:spPr>
            <a:xfrm>
              <a:off x="7109310" y="4454429"/>
              <a:ext cx="163502" cy="15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71D3FA5-1710-4321-803B-9DF5EFCE1E87}"/>
                </a:ext>
              </a:extLst>
            </p:cNvPr>
            <p:cNvSpPr/>
            <p:nvPr/>
          </p:nvSpPr>
          <p:spPr>
            <a:xfrm>
              <a:off x="7109310" y="4836772"/>
              <a:ext cx="163502" cy="15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C45B929-A867-4CE9-8DC1-B69AAFD7C376}"/>
                </a:ext>
              </a:extLst>
            </p:cNvPr>
            <p:cNvSpPr/>
            <p:nvPr/>
          </p:nvSpPr>
          <p:spPr>
            <a:xfrm>
              <a:off x="9027319" y="4662488"/>
              <a:ext cx="145256" cy="13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137D0C7-2CB4-4433-9A12-3856A1B01DD5}"/>
                </a:ext>
              </a:extLst>
            </p:cNvPr>
            <p:cNvSpPr/>
            <p:nvPr/>
          </p:nvSpPr>
          <p:spPr>
            <a:xfrm>
              <a:off x="9027320" y="5329237"/>
              <a:ext cx="145256" cy="13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Rectangle 1028">
            <a:extLst>
              <a:ext uri="{FF2B5EF4-FFF2-40B4-BE49-F238E27FC236}">
                <a16:creationId xmlns:a16="http://schemas.microsoft.com/office/drawing/2014/main" id="{E976355A-35A2-4409-83A6-7DB7368B4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998" y="2079444"/>
            <a:ext cx="1908489" cy="156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884EF9-DAB2-4691-B853-4D7F68390871}"/>
              </a:ext>
            </a:extLst>
          </p:cNvPr>
          <p:cNvSpPr txBox="1"/>
          <p:nvPr/>
        </p:nvSpPr>
        <p:spPr>
          <a:xfrm>
            <a:off x="9998268" y="3376443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halfadd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DCFC1F7-3725-4A56-B9DF-9BAE3254D32E}"/>
              </a:ext>
            </a:extLst>
          </p:cNvPr>
          <p:cNvSpPr txBox="1"/>
          <p:nvPr/>
        </p:nvSpPr>
        <p:spPr>
          <a:xfrm>
            <a:off x="8377948" y="332819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UUT</a:t>
            </a:r>
          </a:p>
        </p:txBody>
      </p:sp>
      <p:cxnSp>
        <p:nvCxnSpPr>
          <p:cNvPr id="32" name="Elbow Connector 16">
            <a:extLst>
              <a:ext uri="{FF2B5EF4-FFF2-40B4-BE49-F238E27FC236}">
                <a16:creationId xmlns:a16="http://schemas.microsoft.com/office/drawing/2014/main" id="{04100488-0C78-4F5D-8966-C3243879F68A}"/>
              </a:ext>
            </a:extLst>
          </p:cNvPr>
          <p:cNvCxnSpPr>
            <a:cxnSpLocks/>
          </p:cNvCxnSpPr>
          <p:nvPr/>
        </p:nvCxnSpPr>
        <p:spPr>
          <a:xfrm flipV="1">
            <a:off x="2445727" y="1794633"/>
            <a:ext cx="4268412" cy="780493"/>
          </a:xfrm>
          <a:prstGeom prst="bentConnector3">
            <a:avLst>
              <a:gd name="adj1" fmla="val 46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>
            <a:extLst>
              <a:ext uri="{FF2B5EF4-FFF2-40B4-BE49-F238E27FC236}">
                <a16:creationId xmlns:a16="http://schemas.microsoft.com/office/drawing/2014/main" id="{C938DD48-57C4-41C6-BDDF-FDA62B82D0F3}"/>
              </a:ext>
            </a:extLst>
          </p:cNvPr>
          <p:cNvSpPr txBox="1"/>
          <p:nvPr/>
        </p:nvSpPr>
        <p:spPr>
          <a:xfrm>
            <a:off x="1873658" y="3723905"/>
            <a:ext cx="5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fios</a:t>
            </a:r>
          </a:p>
        </p:txBody>
      </p:sp>
      <p:cxnSp>
        <p:nvCxnSpPr>
          <p:cNvPr id="37" name="Elbow Connector 16">
            <a:extLst>
              <a:ext uri="{FF2B5EF4-FFF2-40B4-BE49-F238E27FC236}">
                <a16:creationId xmlns:a16="http://schemas.microsoft.com/office/drawing/2014/main" id="{813A44EB-5C7C-4F1C-B276-02A65D1FD11C}"/>
              </a:ext>
            </a:extLst>
          </p:cNvPr>
          <p:cNvCxnSpPr>
            <a:cxnSpLocks/>
          </p:cNvCxnSpPr>
          <p:nvPr/>
        </p:nvCxnSpPr>
        <p:spPr>
          <a:xfrm flipV="1">
            <a:off x="2309534" y="3725924"/>
            <a:ext cx="490124" cy="201685"/>
          </a:xfrm>
          <a:prstGeom prst="bentConnector3">
            <a:avLst>
              <a:gd name="adj1" fmla="val 10052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EB2E186B-EDFE-4F4E-9CDE-049B2CFC14C5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8685998" y="3607582"/>
            <a:ext cx="63456" cy="575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275D9305-AC9F-40A3-AE54-DDEAEE48A72A}"/>
              </a:ext>
            </a:extLst>
          </p:cNvPr>
          <p:cNvSpPr txBox="1"/>
          <p:nvPr/>
        </p:nvSpPr>
        <p:spPr>
          <a:xfrm>
            <a:off x="7866100" y="2012496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aa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7DFF0950-9DE8-4DBF-A3F4-4F4EDA22C835}"/>
              </a:ext>
            </a:extLst>
          </p:cNvPr>
          <p:cNvCxnSpPr>
            <a:cxnSpLocks/>
          </p:cNvCxnSpPr>
          <p:nvPr/>
        </p:nvCxnSpPr>
        <p:spPr>
          <a:xfrm flipH="1">
            <a:off x="7702550" y="2323222"/>
            <a:ext cx="12694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BCC6CDF-B83E-4F4E-964B-4C94874965B9}"/>
              </a:ext>
            </a:extLst>
          </p:cNvPr>
          <p:cNvCxnSpPr>
            <a:cxnSpLocks/>
          </p:cNvCxnSpPr>
          <p:nvPr/>
        </p:nvCxnSpPr>
        <p:spPr>
          <a:xfrm flipH="1">
            <a:off x="7702550" y="2704222"/>
            <a:ext cx="12694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96D18AF-E323-49B7-BEB0-A18CDA737554}"/>
              </a:ext>
            </a:extLst>
          </p:cNvPr>
          <p:cNvSpPr txBox="1"/>
          <p:nvPr/>
        </p:nvSpPr>
        <p:spPr>
          <a:xfrm>
            <a:off x="7871370" y="2398785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bb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00E0470B-E39C-4220-8E8E-A24C05CE37E1}"/>
              </a:ext>
            </a:extLst>
          </p:cNvPr>
          <p:cNvSpPr txBox="1"/>
          <p:nvPr/>
        </p:nvSpPr>
        <p:spPr>
          <a:xfrm>
            <a:off x="11288509" y="2204363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soma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BB64DA4-FD50-44EF-A053-40193E5D615D}"/>
              </a:ext>
            </a:extLst>
          </p:cNvPr>
          <p:cNvCxnSpPr>
            <a:cxnSpLocks/>
          </p:cNvCxnSpPr>
          <p:nvPr/>
        </p:nvCxnSpPr>
        <p:spPr>
          <a:xfrm flipH="1">
            <a:off x="10881845" y="2506925"/>
            <a:ext cx="1033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CF1BB17C-697F-458B-9B1E-7FD2CED58B75}"/>
              </a:ext>
            </a:extLst>
          </p:cNvPr>
          <p:cNvCxnSpPr>
            <a:cxnSpLocks/>
          </p:cNvCxnSpPr>
          <p:nvPr/>
        </p:nvCxnSpPr>
        <p:spPr>
          <a:xfrm flipH="1">
            <a:off x="10890009" y="3165511"/>
            <a:ext cx="1033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D718CD2-F045-444B-85D8-EC01012D10EF}"/>
              </a:ext>
            </a:extLst>
          </p:cNvPr>
          <p:cNvSpPr txBox="1"/>
          <p:nvPr/>
        </p:nvSpPr>
        <p:spPr>
          <a:xfrm>
            <a:off x="11293779" y="2876402"/>
            <a:ext cx="689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vaium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6A6AFE93-468E-42D8-BD31-E44CCF6645DE}"/>
              </a:ext>
            </a:extLst>
          </p:cNvPr>
          <p:cNvSpPr/>
          <p:nvPr/>
        </p:nvSpPr>
        <p:spPr>
          <a:xfrm>
            <a:off x="7171738" y="2178963"/>
            <a:ext cx="621336" cy="2885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g1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1758AF18-9FB0-4A0D-8E89-02A9AD5EA086}"/>
              </a:ext>
            </a:extLst>
          </p:cNvPr>
          <p:cNvSpPr/>
          <p:nvPr/>
        </p:nvSpPr>
        <p:spPr>
          <a:xfrm>
            <a:off x="7171738" y="2559965"/>
            <a:ext cx="621336" cy="2885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g2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EA6699F-8471-4C3F-8526-D772A49D02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939" y="4747061"/>
            <a:ext cx="2252551" cy="323838"/>
          </a:xfrm>
          <a:prstGeom prst="bentConnector3">
            <a:avLst>
              <a:gd name="adj1" fmla="val 614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>
            <a:extLst>
              <a:ext uri="{FF2B5EF4-FFF2-40B4-BE49-F238E27FC236}">
                <a16:creationId xmlns:a16="http://schemas.microsoft.com/office/drawing/2014/main" id="{6AC7D78F-CF4C-4B25-983D-637E7A47FECF}"/>
              </a:ext>
            </a:extLst>
          </p:cNvPr>
          <p:cNvSpPr txBox="1"/>
          <p:nvPr/>
        </p:nvSpPr>
        <p:spPr>
          <a:xfrm>
            <a:off x="412403" y="4747061"/>
            <a:ext cx="68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Pino</a:t>
            </a:r>
          </a:p>
        </p:txBody>
      </p: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1004F022-A3CA-4781-BBBB-16771416BDA3}"/>
              </a:ext>
            </a:extLst>
          </p:cNvPr>
          <p:cNvCxnSpPr>
            <a:cxnSpLocks/>
          </p:cNvCxnSpPr>
          <p:nvPr/>
        </p:nvCxnSpPr>
        <p:spPr>
          <a:xfrm>
            <a:off x="3878036" y="4747061"/>
            <a:ext cx="1872259" cy="1037360"/>
          </a:xfrm>
          <a:prstGeom prst="bentConnector3">
            <a:avLst>
              <a:gd name="adj1" fmla="val 552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">
            <a:extLst>
              <a:ext uri="{FF2B5EF4-FFF2-40B4-BE49-F238E27FC236}">
                <a16:creationId xmlns:a16="http://schemas.microsoft.com/office/drawing/2014/main" id="{8550356C-93FE-4B63-9C9F-7B2C5EB993C6}"/>
              </a:ext>
            </a:extLst>
          </p:cNvPr>
          <p:cNvSpPr txBox="1"/>
          <p:nvPr/>
        </p:nvSpPr>
        <p:spPr>
          <a:xfrm>
            <a:off x="5720773" y="5596498"/>
            <a:ext cx="68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Fio</a:t>
            </a:r>
          </a:p>
        </p:txBody>
      </p:sp>
    </p:spTree>
    <p:extLst>
      <p:ext uri="{BB962C8B-B14F-4D97-AF65-F5344CB8AC3E}">
        <p14:creationId xmlns:p14="http://schemas.microsoft.com/office/powerpoint/2010/main" val="19528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EXEMPLO DE SIMULAÇÃO DE UM HARDWARE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8B2196-04BD-46A1-977F-EA9D0239E9EA}" type="slidenum">
              <a:rPr lang="en-US" sz="2000" smtClean="0"/>
              <a:t>27</a:t>
            </a:fld>
            <a:endParaRPr lang="en-US" sz="20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7" y="1427747"/>
            <a:ext cx="7883425" cy="52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98822" y="3064042"/>
            <a:ext cx="9448800" cy="2186488"/>
            <a:chOff x="2759242" y="3064042"/>
            <a:chExt cx="9448800" cy="2186488"/>
          </a:xfrm>
        </p:grpSpPr>
        <p:sp>
          <p:nvSpPr>
            <p:cNvPr id="4" name="Rounded Rectangle 3"/>
            <p:cNvSpPr/>
            <p:nvPr/>
          </p:nvSpPr>
          <p:spPr>
            <a:xfrm>
              <a:off x="2759242" y="3064042"/>
              <a:ext cx="1219200" cy="65772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68842" y="3619314"/>
              <a:ext cx="8839200" cy="1631216"/>
              <a:chOff x="3368842" y="3619314"/>
              <a:chExt cx="8839200" cy="163121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586536" y="3619314"/>
                <a:ext cx="362150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70C0"/>
                  </a:buClr>
                </a:pPr>
                <a:r>
                  <a:rPr lang="pt-BR" sz="2000" u="sng" dirty="0" err="1"/>
                  <a:t>Testbench</a:t>
                </a:r>
                <a:r>
                  <a:rPr lang="pt-BR" sz="2000" u="sng" dirty="0"/>
                  <a:t>:</a:t>
                </a:r>
              </a:p>
              <a:p>
                <a:pPr>
                  <a:buClr>
                    <a:srgbClr val="0070C0"/>
                  </a:buClr>
                </a:pPr>
                <a:r>
                  <a:rPr lang="pt-BR" sz="2000" dirty="0">
                    <a:solidFill>
                      <a:srgbClr val="FF0000"/>
                    </a:solidFill>
                  </a:rPr>
                  <a:t>aa </a:t>
                </a:r>
                <a:r>
                  <a:rPr lang="pt-BR" sz="2000" dirty="0"/>
                  <a:t>– fio ligado no pino A</a:t>
                </a:r>
              </a:p>
              <a:p>
                <a:pPr>
                  <a:buClr>
                    <a:srgbClr val="0070C0"/>
                  </a:buClr>
                </a:pPr>
                <a:r>
                  <a:rPr lang="pt-BR" sz="2000" dirty="0" err="1">
                    <a:solidFill>
                      <a:srgbClr val="FF0000"/>
                    </a:solidFill>
                  </a:rPr>
                  <a:t>bb</a:t>
                </a:r>
                <a:r>
                  <a:rPr lang="pt-BR" sz="2000" dirty="0">
                    <a:solidFill>
                      <a:srgbClr val="FF0000"/>
                    </a:solidFill>
                  </a:rPr>
                  <a:t> </a:t>
                </a:r>
                <a:r>
                  <a:rPr lang="pt-BR" sz="2000" dirty="0"/>
                  <a:t>– fio ligado no pino </a:t>
                </a:r>
                <a:r>
                  <a:rPr lang="pt-BR" sz="2000" dirty="0" err="1"/>
                  <a:t>B</a:t>
                </a:r>
                <a:endParaRPr lang="pt-BR" sz="2000" dirty="0"/>
              </a:p>
              <a:p>
                <a:pPr>
                  <a:buClr>
                    <a:srgbClr val="0070C0"/>
                  </a:buClr>
                </a:pPr>
                <a:r>
                  <a:rPr lang="pt-BR" sz="2000" dirty="0">
                    <a:solidFill>
                      <a:srgbClr val="FF0000"/>
                    </a:solidFill>
                  </a:rPr>
                  <a:t>soma </a:t>
                </a:r>
                <a:r>
                  <a:rPr lang="pt-BR" sz="2000" dirty="0"/>
                  <a:t>– fio ligado no pino Sum</a:t>
                </a:r>
              </a:p>
              <a:p>
                <a:pPr>
                  <a:buClr>
                    <a:srgbClr val="0070C0"/>
                  </a:buClr>
                </a:pPr>
                <a:r>
                  <a:rPr lang="pt-BR" sz="2000" dirty="0" err="1">
                    <a:solidFill>
                      <a:srgbClr val="FF0000"/>
                    </a:solidFill>
                  </a:rPr>
                  <a:t>vaium</a:t>
                </a:r>
                <a:r>
                  <a:rPr lang="pt-BR" sz="2000" dirty="0">
                    <a:solidFill>
                      <a:srgbClr val="FF0000"/>
                    </a:solidFill>
                  </a:rPr>
                  <a:t> </a:t>
                </a:r>
                <a:r>
                  <a:rPr lang="pt-BR" sz="2000" dirty="0"/>
                  <a:t>– fio ligado no pino </a:t>
                </a:r>
                <a:r>
                  <a:rPr lang="pt-BR" sz="2000" dirty="0" err="1"/>
                  <a:t>Carry</a:t>
                </a:r>
                <a:r>
                  <a:rPr lang="pt-BR" sz="2000" dirty="0"/>
                  <a:t> </a:t>
                </a:r>
              </a:p>
            </p:txBody>
          </p:sp>
          <p:cxnSp>
            <p:nvCxnSpPr>
              <p:cNvPr id="6" name="Elbow Connector 5"/>
              <p:cNvCxnSpPr/>
              <p:nvPr/>
            </p:nvCxnSpPr>
            <p:spPr>
              <a:xfrm rot="16200000" flipH="1">
                <a:off x="5617846" y="1514690"/>
                <a:ext cx="703644" cy="5201651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69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5600" dirty="0"/>
              <a:t>CAPTURA DE PROJETO E SIMULAÇÃO DE HARDWARE (XILINX VIVADO)</a:t>
            </a:r>
          </a:p>
        </p:txBody>
      </p:sp>
    </p:spTree>
    <p:extLst>
      <p:ext uri="{BB962C8B-B14F-4D97-AF65-F5344CB8AC3E}">
        <p14:creationId xmlns:p14="http://schemas.microsoft.com/office/powerpoint/2010/main" val="437018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8BDFCF-0FBF-4EFF-A911-4451BBAF08EC}" type="slidenum">
              <a:rPr lang="en-US" sz="2000" smtClean="0"/>
              <a:t>29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0634" y="1431990"/>
            <a:ext cx="110971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Hoje, usar localmente a infraestrutura da PUCRS não é uma opção viável na quantidade de vezes que a disciplina requer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Há várias opções para ter acesso ao ambiente Vivado, por exemplo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Instalar um software de acesso a servidores da PUCRS (Linux)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2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O software </a:t>
            </a:r>
            <a:r>
              <a:rPr lang="pt-BR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xpra</a:t>
            </a:r>
            <a:r>
              <a:rPr lang="pt-BR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é uma excelente opção, gratuita e poderosa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Instalar uma máquina virtual Linux contendo o VIVADO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2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Funciona bem mas precisa de uma boa máquina e muito disco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Instalar o VIVADO no Windows 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2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Forma simples, mas requer bastante disco/SSD ~45Gbytes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400" b="1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Reflitam sobre a disponibilidade individual de cada um de vocês, escolham uma opção, o professor pode ajudar aqui!! Instalem uma das soluções em máquina que tenham à disposição de vocês 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Minha recomendação: Instalar Vivado localmente, veja como </a:t>
            </a:r>
            <a:r>
              <a:rPr lang="pt-BR" sz="2400" b="1" dirty="0">
                <a:solidFill>
                  <a:srgbClr val="0070C0"/>
                </a:solidFill>
                <a:hlinkClick r:id="rId2"/>
              </a:rPr>
              <a:t>aqui</a:t>
            </a:r>
            <a:r>
              <a:rPr lang="pt-BR" sz="2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CRIANDO UM AMBIENTE DE EXECUÇÃO</a:t>
            </a:r>
          </a:p>
        </p:txBody>
      </p:sp>
    </p:spTree>
    <p:extLst>
      <p:ext uri="{BB962C8B-B14F-4D97-AF65-F5344CB8AC3E}">
        <p14:creationId xmlns:p14="http://schemas.microsoft.com/office/powerpoint/2010/main" val="124816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OBJETIVOS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8B21300-DB45-4828-AA88-D7F8C6CD9787}" type="slidenum">
              <a:rPr lang="en-US" sz="2000" smtClean="0"/>
              <a:t>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7628" y="1764775"/>
            <a:ext cx="114792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cumprimento da disciplina busca dar ao aluno, ao final do semestre, condições de</a:t>
            </a:r>
          </a:p>
          <a:p>
            <a:endParaRPr lang="pt-BR" sz="2400" dirty="0"/>
          </a:p>
          <a:p>
            <a:pPr marL="342900" indent="-342900">
              <a:buClr>
                <a:srgbClr val="0070C0"/>
              </a:buClr>
              <a:buAutoNum type="arabicPeriod"/>
            </a:pPr>
            <a:r>
              <a:rPr lang="pt-BR" sz="2400" dirty="0"/>
              <a:t>Empregar uma linguagem de descrição de hardware específica para capturar, validar, implementar e prototipar sistemas digitais </a:t>
            </a:r>
            <a:r>
              <a:rPr lang="pt-BR" sz="2400" dirty="0">
                <a:sym typeface="Wingdings" panose="05000000000000000000" pitchFamily="2" charset="2"/>
              </a:rPr>
              <a:t> VHDL</a:t>
            </a:r>
            <a:endParaRPr lang="pt-BR" sz="2400" dirty="0"/>
          </a:p>
          <a:p>
            <a:pPr marL="342900" indent="-342900">
              <a:buClr>
                <a:srgbClr val="0070C0"/>
              </a:buClr>
              <a:buAutoNum type="arabicPeriod"/>
            </a:pPr>
            <a:endParaRPr lang="pt-BR" sz="1000" dirty="0"/>
          </a:p>
          <a:p>
            <a:pPr marL="342900" indent="-342900">
              <a:buClr>
                <a:srgbClr val="0070C0"/>
              </a:buClr>
              <a:buAutoNum type="arabicPeriod"/>
            </a:pPr>
            <a:r>
              <a:rPr lang="pt-BR" sz="2400" dirty="0"/>
              <a:t>Utilizar ferramentas de captura de projeto, validação de projeto, síntese automatizada e prototipação de sistemas digitais computacionais (XILINX VIVADO V. 2020.2 ou maior)</a:t>
            </a:r>
          </a:p>
          <a:p>
            <a:pPr marL="342900" indent="-342900">
              <a:buClr>
                <a:srgbClr val="0070C0"/>
              </a:buClr>
              <a:buAutoNum type="arabicPeriod"/>
            </a:pPr>
            <a:endParaRPr lang="pt-BR" sz="1000" dirty="0"/>
          </a:p>
          <a:p>
            <a:pPr marL="342900" indent="-342900">
              <a:buClr>
                <a:srgbClr val="0070C0"/>
              </a:buClr>
              <a:buAutoNum type="arabicPeriod"/>
            </a:pPr>
            <a:r>
              <a:rPr lang="pt-BR" sz="2400" dirty="0"/>
              <a:t>Distinguir bloco de dados e bloco de controle de um computador e/ou processador, quanto à função, composição e construção</a:t>
            </a:r>
          </a:p>
        </p:txBody>
      </p:sp>
    </p:spTree>
    <p:extLst>
      <p:ext uri="{BB962C8B-B14F-4D97-AF65-F5344CB8AC3E}">
        <p14:creationId xmlns:p14="http://schemas.microsoft.com/office/powerpoint/2010/main" val="82597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BE1351E-A42C-48B2-BADF-02A940432E55}" type="slidenum">
              <a:rPr lang="en-US" sz="2000" smtClean="0"/>
              <a:t>30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321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os arquivos do projeto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Criar um diretório de trabalho. Exemplo </a:t>
            </a:r>
            <a:r>
              <a:rPr lang="pt-BR" sz="2200" dirty="0" err="1">
                <a:solidFill>
                  <a:srgbClr val="0070C0"/>
                </a:solidFill>
              </a:rPr>
              <a:t>half_adder</a:t>
            </a:r>
            <a:endParaRPr lang="pt-BR" sz="22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Criar os dois arquivos fonte, com extensão VHDL</a:t>
            </a:r>
          </a:p>
        </p:txBody>
      </p:sp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5118910" y="3125975"/>
            <a:ext cx="5990248" cy="34470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library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IEEE;</a:t>
            </a:r>
          </a:p>
          <a:p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use </a:t>
            </a:r>
            <a:r>
              <a:rPr lang="pt-BR" altLang="en-US" sz="1200" b="1" dirty="0">
                <a:latin typeface="Courier New" charset="0"/>
              </a:rPr>
              <a:t>IEEE.std_logic_1164.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all</a:t>
            </a:r>
            <a:r>
              <a:rPr lang="pt-BR" altLang="en-US" sz="1200" b="1" dirty="0">
                <a:latin typeface="Courier New" charset="0"/>
              </a:rPr>
              <a:t>;</a:t>
            </a:r>
          </a:p>
          <a:p>
            <a:endParaRPr lang="pt-BR" altLang="en-US" sz="1000" b="1" dirty="0">
              <a:latin typeface="Courier New" charset="0"/>
            </a:endParaRPr>
          </a:p>
          <a:p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 err="1">
                <a:latin typeface="Courier New" charset="0"/>
              </a:rPr>
              <a:t>halfadd_tb</a:t>
            </a:r>
            <a:r>
              <a:rPr lang="pt-BR" altLang="en-US" sz="1200" b="1" dirty="0">
                <a:latin typeface="Courier New" charset="0"/>
              </a:rPr>
              <a:t>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2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 err="1">
                <a:latin typeface="Courier New" charset="0"/>
              </a:rPr>
              <a:t>halfadd_tb</a:t>
            </a:r>
            <a:r>
              <a:rPr lang="pt-BR" altLang="en-US" sz="1200" b="1" dirty="0">
                <a:latin typeface="Courier New" charset="0"/>
              </a:rPr>
              <a:t>;</a:t>
            </a:r>
          </a:p>
          <a:p>
            <a:endParaRPr lang="pt-BR" altLang="en-US" sz="1000" b="1" dirty="0">
              <a:latin typeface="Courier New" charset="0"/>
            </a:endParaRPr>
          </a:p>
          <a:p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architecture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TB_ARCHITECTURE </a:t>
            </a:r>
            <a:r>
              <a:rPr lang="pt-BR" altLang="en-US" sz="1200" b="1" dirty="0" err="1">
                <a:latin typeface="Courier New" charset="0"/>
              </a:rPr>
              <a:t>of</a:t>
            </a:r>
            <a:r>
              <a:rPr lang="pt-BR" altLang="en-US" sz="1200" b="1" dirty="0">
                <a:latin typeface="Courier New" charset="0"/>
              </a:rPr>
              <a:t> </a:t>
            </a:r>
            <a:r>
              <a:rPr lang="pt-BR" altLang="en-US" sz="1200" b="1" dirty="0" err="1">
                <a:latin typeface="Courier New" charset="0"/>
              </a:rPr>
              <a:t>halfadd_tb</a:t>
            </a:r>
            <a:r>
              <a:rPr lang="pt-BR" altLang="en-US" sz="1200" b="1" dirty="0">
                <a:latin typeface="Courier New" charset="0"/>
              </a:rPr>
              <a:t> </a:t>
            </a:r>
            <a:r>
              <a:rPr lang="pt-BR" altLang="en-US" sz="1200" b="1" dirty="0" err="1">
                <a:solidFill>
                  <a:srgbClr val="000099"/>
                </a:solidFill>
                <a:latin typeface="Courier New" charset="0"/>
              </a:rPr>
              <a:t>is</a:t>
            </a:r>
            <a:endParaRPr lang="pt-BR" altLang="en-US" sz="1200" b="1" dirty="0">
              <a:latin typeface="Courier New" charset="0"/>
            </a:endParaRPr>
          </a:p>
          <a:p>
            <a:r>
              <a:rPr lang="pt-BR" altLang="en-US" sz="1200" b="1" dirty="0">
                <a:solidFill>
                  <a:srgbClr val="000099"/>
                </a:solidFill>
                <a:latin typeface="Courier New" charset="0"/>
              </a:rPr>
              <a:t> 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signal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aa, </a:t>
            </a:r>
            <a:r>
              <a:rPr lang="pt-BR" altLang="en-US" sz="1200" b="1" dirty="0" err="1">
                <a:latin typeface="Courier New" charset="0"/>
              </a:rPr>
              <a:t>bb</a:t>
            </a:r>
            <a:r>
              <a:rPr lang="pt-BR" altLang="en-US" sz="1200" b="1" dirty="0">
                <a:latin typeface="Courier New" charset="0"/>
              </a:rPr>
              <a:t>, soma, </a:t>
            </a:r>
            <a:r>
              <a:rPr lang="pt-BR" altLang="en-US" sz="1200" b="1" dirty="0" err="1">
                <a:latin typeface="Courier New" charset="0"/>
              </a:rPr>
              <a:t>vaium</a:t>
            </a:r>
            <a:r>
              <a:rPr lang="pt-BR" altLang="en-US" sz="1200" b="1" dirty="0">
                <a:latin typeface="Courier New" charset="0"/>
              </a:rPr>
              <a:t> : </a:t>
            </a:r>
            <a:r>
              <a:rPr lang="pt-BR" altLang="en-US" sz="1200" b="1" dirty="0" err="1">
                <a:latin typeface="Courier New" charset="0"/>
              </a:rPr>
              <a:t>std_logic</a:t>
            </a:r>
            <a:r>
              <a:rPr lang="pt-BR" altLang="en-US" sz="1200" b="1" dirty="0">
                <a:latin typeface="Courier New" charset="0"/>
              </a:rPr>
              <a:t>;</a:t>
            </a:r>
          </a:p>
          <a:p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begin</a:t>
            </a:r>
            <a:endParaRPr lang="pt-BR" altLang="en-US" sz="1200" b="1" dirty="0">
              <a:solidFill>
                <a:srgbClr val="0070C0"/>
              </a:solidFill>
              <a:latin typeface="Courier New" charset="0"/>
            </a:endParaRPr>
          </a:p>
          <a:p>
            <a:endParaRPr lang="pt-BR" altLang="en-US" sz="10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200" b="1" dirty="0">
                <a:latin typeface="Courier New" charset="0"/>
              </a:rPr>
              <a:t>  UUT :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 err="1">
                <a:latin typeface="Courier New" charset="0"/>
              </a:rPr>
              <a:t>work.halfadd</a:t>
            </a:r>
            <a:endParaRPr lang="pt-BR" altLang="en-US" sz="1200" b="1" dirty="0">
              <a:latin typeface="Courier New" charset="0"/>
            </a:endParaRPr>
          </a:p>
          <a:p>
            <a:r>
              <a:rPr lang="pt-BR" altLang="en-US" sz="1200" b="1" dirty="0">
                <a:latin typeface="Courier New" charset="0"/>
              </a:rPr>
              <a:t>       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map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( A =&gt; aa, </a:t>
            </a:r>
            <a:r>
              <a:rPr lang="pt-BR" altLang="en-US" sz="1200" b="1" dirty="0" err="1">
                <a:latin typeface="Courier New" charset="0"/>
              </a:rPr>
              <a:t>B</a:t>
            </a:r>
            <a:r>
              <a:rPr lang="pt-BR" altLang="en-US" sz="1200" b="1" dirty="0">
                <a:latin typeface="Courier New" charset="0"/>
              </a:rPr>
              <a:t> =&gt; </a:t>
            </a:r>
            <a:r>
              <a:rPr lang="pt-BR" altLang="en-US" sz="1200" b="1" dirty="0" err="1">
                <a:latin typeface="Courier New" charset="0"/>
              </a:rPr>
              <a:t>bb</a:t>
            </a:r>
            <a:r>
              <a:rPr lang="pt-BR" altLang="en-US" sz="1200" b="1" dirty="0">
                <a:latin typeface="Courier New" charset="0"/>
              </a:rPr>
              <a:t>, </a:t>
            </a:r>
          </a:p>
          <a:p>
            <a:r>
              <a:rPr lang="pt-BR" altLang="en-US" sz="1200" b="1" dirty="0">
                <a:latin typeface="Courier New" charset="0"/>
              </a:rPr>
              <a:t>                   Sum =&gt; soma, </a:t>
            </a:r>
            <a:r>
              <a:rPr lang="pt-BR" altLang="en-US" sz="1200" b="1" dirty="0" err="1">
                <a:latin typeface="Courier New" charset="0"/>
              </a:rPr>
              <a:t>Carry</a:t>
            </a:r>
            <a:r>
              <a:rPr lang="pt-BR" altLang="en-US" sz="1200" b="1" dirty="0">
                <a:latin typeface="Courier New" charset="0"/>
              </a:rPr>
              <a:t> =&gt; </a:t>
            </a:r>
            <a:r>
              <a:rPr lang="pt-BR" altLang="en-US" sz="1200" b="1" dirty="0" err="1">
                <a:latin typeface="Courier New" charset="0"/>
              </a:rPr>
              <a:t>vaium</a:t>
            </a:r>
            <a:r>
              <a:rPr lang="pt-BR" altLang="en-US" sz="1200" b="1" dirty="0">
                <a:latin typeface="Courier New" charset="0"/>
              </a:rPr>
              <a:t> );</a:t>
            </a:r>
          </a:p>
          <a:p>
            <a:endParaRPr lang="pt-BR" altLang="en-US" sz="1000" b="1" dirty="0">
              <a:latin typeface="Courier New" charset="0"/>
            </a:endParaRPr>
          </a:p>
          <a:p>
            <a:r>
              <a:rPr lang="pt-BR" altLang="en-US" sz="1200" b="1" dirty="0">
                <a:latin typeface="Courier New" charset="0"/>
              </a:rPr>
              <a:t>  aa &lt;= '0', '1'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10 ns, '0'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20 ns, '1'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30 ns;	</a:t>
            </a:r>
          </a:p>
          <a:p>
            <a:r>
              <a:rPr lang="pt-BR" altLang="en-US" sz="1200" b="1" dirty="0">
                <a:latin typeface="Courier New" charset="0"/>
              </a:rPr>
              <a:t>  </a:t>
            </a:r>
            <a:r>
              <a:rPr lang="pt-BR" altLang="en-US" sz="1200" b="1" dirty="0" err="1">
                <a:latin typeface="Courier New" charset="0"/>
              </a:rPr>
              <a:t>bb</a:t>
            </a:r>
            <a:r>
              <a:rPr lang="pt-BR" altLang="en-US" sz="1200" b="1" dirty="0">
                <a:latin typeface="Courier New" charset="0"/>
              </a:rPr>
              <a:t> &lt;= '0', '1' </a:t>
            </a:r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after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20 ns;</a:t>
            </a:r>
          </a:p>
          <a:p>
            <a:endParaRPr lang="pt-BR" altLang="en-US" sz="10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2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2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200" b="1" dirty="0">
                <a:latin typeface="Courier New" charset="0"/>
              </a:rPr>
              <a:t>TB_ARCHITECTURE;</a:t>
            </a: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1002078" y="3125975"/>
            <a:ext cx="3728906" cy="2893100"/>
          </a:xfrm>
          <a:prstGeom prst="rect">
            <a:avLst/>
          </a:prstGeom>
          <a:noFill/>
          <a:ln w="9525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library</a:t>
            </a:r>
            <a:r>
              <a:rPr lang="pt-BR" altLang="en-US" sz="14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b="1" dirty="0">
                <a:latin typeface="Courier New" charset="0"/>
              </a:rPr>
              <a:t>IEEE</a:t>
            </a:r>
            <a:r>
              <a:rPr lang="pt-BR" altLang="en-US" sz="1400" b="1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r>
              <a:rPr lang="pt-BR" altLang="en-US" sz="1400" b="1" dirty="0">
                <a:solidFill>
                  <a:srgbClr val="0070C0"/>
                </a:solidFill>
                <a:latin typeface="Courier New" charset="0"/>
              </a:rPr>
              <a:t>use </a:t>
            </a:r>
            <a:r>
              <a:rPr lang="pt-BR" altLang="en-US" sz="1400" b="1" dirty="0">
                <a:latin typeface="Courier New" charset="0"/>
              </a:rPr>
              <a:t>IEEE.std_logic_1164.</a:t>
            </a:r>
            <a:r>
              <a:rPr lang="pt-BR" altLang="en-US" sz="1400" b="1" dirty="0">
                <a:solidFill>
                  <a:srgbClr val="0070C0"/>
                </a:solidFill>
                <a:latin typeface="Courier New" charset="0"/>
              </a:rPr>
              <a:t>all;</a:t>
            </a:r>
          </a:p>
          <a:p>
            <a:endParaRPr lang="pt-BR" altLang="en-US" sz="14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1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halfadd</a:t>
            </a:r>
            <a:r>
              <a:rPr lang="pt-BR" altLang="en-US" sz="1400" dirty="0">
                <a:latin typeface="Courier New" charset="0"/>
              </a:rPr>
              <a:t> </a:t>
            </a:r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4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14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400" dirty="0">
                <a:latin typeface="Courier New" charset="0"/>
              </a:rPr>
              <a:t>(A, </a:t>
            </a:r>
            <a:r>
              <a:rPr lang="pt-BR" altLang="en-US" sz="1400" dirty="0" err="1">
                <a:latin typeface="Courier New" charset="0"/>
              </a:rPr>
              <a:t>B</a:t>
            </a:r>
            <a:r>
              <a:rPr lang="pt-BR" altLang="en-US" sz="1400" dirty="0">
                <a:latin typeface="Courier New" charset="0"/>
              </a:rPr>
              <a:t>: </a:t>
            </a:r>
            <a:r>
              <a:rPr lang="pt-BR" altLang="en-US" sz="1400" b="1" dirty="0">
                <a:solidFill>
                  <a:srgbClr val="0070C0"/>
                </a:solidFill>
                <a:latin typeface="Courier New" charset="0"/>
              </a:rPr>
              <a:t>in</a:t>
            </a:r>
            <a:r>
              <a:rPr lang="pt-BR" altLang="en-US" sz="14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std_logic</a:t>
            </a:r>
            <a:r>
              <a:rPr lang="pt-BR" altLang="en-US" sz="1400" dirty="0">
                <a:latin typeface="Courier New" charset="0"/>
              </a:rPr>
              <a:t>;</a:t>
            </a:r>
          </a:p>
          <a:p>
            <a:r>
              <a:rPr lang="pt-BR" altLang="en-US" sz="1400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pt-BR" altLang="en-US" sz="1400" dirty="0">
                <a:latin typeface="Courier New" charset="0"/>
              </a:rPr>
              <a:t>Sum, </a:t>
            </a:r>
            <a:r>
              <a:rPr lang="pt-BR" altLang="en-US" sz="1400" dirty="0" err="1">
                <a:latin typeface="Courier New" charset="0"/>
              </a:rPr>
              <a:t>Carry</a:t>
            </a:r>
            <a:r>
              <a:rPr lang="pt-BR" altLang="en-US" sz="1400" dirty="0">
                <a:latin typeface="Courier New" charset="0"/>
              </a:rPr>
              <a:t>: </a:t>
            </a:r>
            <a:r>
              <a:rPr lang="pt-BR" altLang="en-US" sz="1400" b="1" dirty="0">
                <a:solidFill>
                  <a:srgbClr val="0070C0"/>
                </a:solidFill>
                <a:latin typeface="Courier New" charset="0"/>
              </a:rPr>
              <a:t>out</a:t>
            </a:r>
            <a:r>
              <a:rPr lang="pt-BR" altLang="en-US" sz="14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std_logic</a:t>
            </a:r>
            <a:r>
              <a:rPr lang="pt-BR" altLang="en-US" sz="1400" dirty="0">
                <a:latin typeface="Courier New" charset="0"/>
              </a:rPr>
              <a:t>);</a:t>
            </a:r>
          </a:p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4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halfadd</a:t>
            </a:r>
            <a:r>
              <a:rPr lang="pt-BR" altLang="en-US" sz="1400" dirty="0">
                <a:latin typeface="Courier New" charset="0"/>
              </a:rPr>
              <a:t>;</a:t>
            </a:r>
          </a:p>
          <a:p>
            <a:endParaRPr lang="pt-BR" altLang="en-US" sz="14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architecture</a:t>
            </a:r>
            <a:r>
              <a:rPr lang="pt-BR" altLang="en-US" sz="1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comp</a:t>
            </a:r>
            <a:r>
              <a:rPr lang="pt-BR" altLang="en-US" sz="1400" dirty="0">
                <a:latin typeface="Courier New" charset="0"/>
              </a:rPr>
              <a:t> </a:t>
            </a:r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of</a:t>
            </a:r>
            <a:r>
              <a:rPr lang="pt-BR" altLang="en-US" sz="1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halfadd</a:t>
            </a:r>
            <a:r>
              <a:rPr lang="pt-BR" altLang="en-US" sz="1400" dirty="0">
                <a:latin typeface="Courier New" charset="0"/>
              </a:rPr>
              <a:t> </a:t>
            </a:r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14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begin</a:t>
            </a:r>
            <a:endParaRPr lang="pt-BR" altLang="en-US" sz="1400" b="1" dirty="0">
              <a:solidFill>
                <a:srgbClr val="0070C0"/>
              </a:solidFill>
              <a:latin typeface="Courier New" charset="0"/>
            </a:endParaRPr>
          </a:p>
          <a:p>
            <a:r>
              <a:rPr lang="pt-BR" altLang="en-US" sz="1400" dirty="0">
                <a:latin typeface="Courier New" charset="0"/>
              </a:rPr>
              <a:t>  Sum   &lt;= A </a:t>
            </a:r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xor</a:t>
            </a:r>
            <a:r>
              <a:rPr lang="pt-BR" altLang="en-US" sz="1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B</a:t>
            </a:r>
            <a:r>
              <a:rPr lang="pt-BR" altLang="en-US" sz="1400" dirty="0">
                <a:latin typeface="Courier New" charset="0"/>
              </a:rPr>
              <a:t>;</a:t>
            </a:r>
          </a:p>
          <a:p>
            <a:r>
              <a:rPr lang="pt-BR" altLang="en-US" sz="1400" dirty="0">
                <a:latin typeface="Courier New" charset="0"/>
              </a:rPr>
              <a:t>  </a:t>
            </a:r>
            <a:r>
              <a:rPr lang="pt-BR" altLang="en-US" sz="1400" dirty="0" err="1">
                <a:latin typeface="Courier New" charset="0"/>
              </a:rPr>
              <a:t>Carry</a:t>
            </a:r>
            <a:r>
              <a:rPr lang="pt-BR" altLang="en-US" sz="1400" dirty="0">
                <a:latin typeface="Courier New" charset="0"/>
              </a:rPr>
              <a:t> &lt;= A </a:t>
            </a:r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and</a:t>
            </a:r>
            <a:r>
              <a:rPr lang="pt-BR" altLang="en-US" sz="1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B</a:t>
            </a:r>
            <a:r>
              <a:rPr lang="pt-BR" altLang="en-US" sz="1400" dirty="0">
                <a:latin typeface="Courier New" charset="0"/>
              </a:rPr>
              <a:t>;</a:t>
            </a:r>
          </a:p>
          <a:p>
            <a:r>
              <a:rPr lang="pt-BR" altLang="en-US" sz="14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1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1400" dirty="0" err="1">
                <a:latin typeface="Courier New" charset="0"/>
              </a:rPr>
              <a:t>comp</a:t>
            </a:r>
            <a:r>
              <a:rPr lang="pt-BR" altLang="en-US" sz="1400" dirty="0">
                <a:latin typeface="Courier New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9994" y="2725865"/>
            <a:ext cx="387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>
                <a:solidFill>
                  <a:srgbClr val="0070C0"/>
                </a:solidFill>
              </a:rPr>
              <a:t>somador1.vhd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8910" y="2724572"/>
            <a:ext cx="440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>
                <a:solidFill>
                  <a:srgbClr val="0070C0"/>
                </a:solidFill>
              </a:rPr>
              <a:t>somador1_tb.vhd</a:t>
            </a:r>
            <a:endParaRPr lang="pt-BR" sz="20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78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93" y="1965411"/>
            <a:ext cx="65800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pt-BR" sz="2200" dirty="0"/>
              <a:t>Caso algum projeto seja aberto ao lançar o VIVADO, feche-o com a opção de menu </a:t>
            </a:r>
            <a:r>
              <a:rPr lang="pt-BR" sz="2200" dirty="0" err="1">
                <a:solidFill>
                  <a:srgbClr val="FF0000"/>
                </a:solidFill>
              </a:rPr>
              <a:t>File→Close</a:t>
            </a:r>
            <a:r>
              <a:rPr lang="pt-BR" sz="2200" dirty="0">
                <a:solidFill>
                  <a:srgbClr val="FF0000"/>
                </a:solidFill>
              </a:rPr>
              <a:t> Project</a:t>
            </a:r>
            <a:endParaRPr lang="pt-BR" sz="22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endParaRPr lang="pt-BR" sz="4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pt-BR" sz="2200" dirty="0"/>
              <a:t>Crie um novo projeto de nome </a:t>
            </a:r>
            <a:r>
              <a:rPr lang="pt-BR" sz="2200" dirty="0">
                <a:solidFill>
                  <a:srgbClr val="0070C0"/>
                </a:solidFill>
              </a:rPr>
              <a:t>somador1</a:t>
            </a:r>
            <a:r>
              <a:rPr lang="pt-BR" sz="2200" dirty="0"/>
              <a:t> apertando o botão </a:t>
            </a:r>
            <a:r>
              <a:rPr lang="pt-BR" sz="2200" dirty="0" err="1">
                <a:solidFill>
                  <a:srgbClr val="FF0000"/>
                </a:solidFill>
              </a:rPr>
              <a:t>Create</a:t>
            </a:r>
            <a:r>
              <a:rPr lang="pt-BR" sz="2200" dirty="0">
                <a:solidFill>
                  <a:srgbClr val="FF0000"/>
                </a:solidFill>
              </a:rPr>
              <a:t> Project</a:t>
            </a:r>
            <a:r>
              <a:rPr lang="pt-BR" sz="2200" dirty="0"/>
              <a:t>. (Lembre-se: escolha um diretório no qual tens direito de escrita). Leia o conteúdo da tela inicial e depois clique no botão </a:t>
            </a:r>
            <a:r>
              <a:rPr lang="pt-BR" sz="2200" dirty="0">
                <a:solidFill>
                  <a:srgbClr val="FF0000"/>
                </a:solidFill>
              </a:rPr>
              <a:t>Next</a:t>
            </a:r>
            <a:r>
              <a:rPr lang="pt-BR" sz="22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426D35-19BB-43CB-A232-AE696FE4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64" y="1958768"/>
            <a:ext cx="4707454" cy="41418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AE6D9A-E044-4152-B4C3-FDF4BB6C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35" y="4465516"/>
            <a:ext cx="4467122" cy="22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8" y="1914437"/>
            <a:ext cx="10472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5"/>
            </a:pPr>
            <a:r>
              <a:rPr lang="pt-BR" sz="2200" dirty="0"/>
              <a:t>Preencha os campos </a:t>
            </a:r>
            <a:r>
              <a:rPr lang="pt-BR" sz="2200" u="sng" dirty="0">
                <a:solidFill>
                  <a:srgbClr val="FF0000"/>
                </a:solidFill>
              </a:rPr>
              <a:t>P</a:t>
            </a:r>
            <a:r>
              <a:rPr lang="pt-BR" sz="2200" dirty="0">
                <a:solidFill>
                  <a:srgbClr val="FF0000"/>
                </a:solidFill>
              </a:rPr>
              <a:t>roject </a:t>
            </a:r>
            <a:r>
              <a:rPr lang="pt-BR" sz="2200" dirty="0" err="1">
                <a:solidFill>
                  <a:srgbClr val="FF0000"/>
                </a:solidFill>
              </a:rPr>
              <a:t>name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 </a:t>
            </a:r>
            <a:r>
              <a:rPr lang="pt-BR" sz="2200" dirty="0">
                <a:solidFill>
                  <a:srgbClr val="FF0000"/>
                </a:solidFill>
              </a:rPr>
              <a:t>Project </a:t>
            </a:r>
            <a:r>
              <a:rPr lang="pt-BR" sz="2200" u="sng" dirty="0" err="1">
                <a:solidFill>
                  <a:srgbClr val="FF0000"/>
                </a:solidFill>
              </a:rPr>
              <a:t>l</a:t>
            </a:r>
            <a:r>
              <a:rPr lang="pt-BR" sz="2200" dirty="0" err="1">
                <a:solidFill>
                  <a:srgbClr val="FF0000"/>
                </a:solidFill>
              </a:rPr>
              <a:t>ocation</a:t>
            </a:r>
            <a:r>
              <a:rPr lang="pt-BR" sz="2200" dirty="0"/>
              <a:t>. Observação: Não usem caracteres especiais (acentos, brancos, etc.), seja no nome do projeto, seja no nome de qualquer parte do caminho. Garanta que a caixa ao lado de </a:t>
            </a:r>
            <a:r>
              <a:rPr lang="pt-BR" sz="2200" dirty="0" err="1">
                <a:solidFill>
                  <a:srgbClr val="FF0000"/>
                </a:solidFill>
              </a:rPr>
              <a:t>Create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project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subdirectory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esteja marcada. Clique no botão </a:t>
            </a:r>
            <a:r>
              <a:rPr lang="pt-BR" sz="2200" dirty="0">
                <a:solidFill>
                  <a:srgbClr val="FF0000"/>
                </a:solidFill>
              </a:rPr>
              <a:t>Next</a:t>
            </a:r>
            <a:r>
              <a:rPr lang="pt-BR" sz="2200" dirty="0"/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73A9E79-57E6-4CC6-85A3-138A5B5F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38" y="3503703"/>
            <a:ext cx="6309633" cy="31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6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9" y="1914436"/>
            <a:ext cx="49297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6"/>
            </a:pPr>
            <a:r>
              <a:rPr lang="pt-BR" sz="2200" dirty="0"/>
              <a:t>Na janela seguinte, escolha a opção </a:t>
            </a:r>
            <a:r>
              <a:rPr lang="pt-BR" sz="2200" dirty="0">
                <a:solidFill>
                  <a:srgbClr val="FF0000"/>
                </a:solidFill>
              </a:rPr>
              <a:t>RTL Project</a:t>
            </a:r>
            <a:r>
              <a:rPr lang="pt-BR" sz="2200" dirty="0"/>
              <a:t>. RTL significa </a:t>
            </a:r>
            <a:r>
              <a:rPr lang="pt-BR" sz="2200" i="1" dirty="0"/>
              <a:t>Register </a:t>
            </a:r>
            <a:r>
              <a:rPr lang="pt-BR" sz="2200" i="1" dirty="0" err="1"/>
              <a:t>Transfer</a:t>
            </a:r>
            <a:r>
              <a:rPr lang="pt-BR" sz="2200" i="1" dirty="0"/>
              <a:t> </a:t>
            </a:r>
            <a:r>
              <a:rPr lang="pt-BR" sz="2200" i="1" dirty="0" err="1"/>
              <a:t>Level</a:t>
            </a:r>
            <a:r>
              <a:rPr lang="pt-BR" sz="2200" dirty="0"/>
              <a:t>, ou Nível de Transferência entre  Registradores o nível de abstração em que costumamos descrever hardware ao usar VHDL para descrever um circuito que queremos construir. Marque e caixa ao lado da opção </a:t>
            </a:r>
            <a:r>
              <a:rPr lang="pt-BR" sz="2200" dirty="0">
                <a:solidFill>
                  <a:srgbClr val="FF0000"/>
                </a:solidFill>
              </a:rPr>
              <a:t>Do </a:t>
            </a:r>
            <a:r>
              <a:rPr lang="pt-BR" sz="2200" dirty="0" err="1">
                <a:solidFill>
                  <a:srgbClr val="FF0000"/>
                </a:solidFill>
              </a:rPr>
              <a:t>not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specify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at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this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thime</a:t>
            </a:r>
            <a:r>
              <a:rPr lang="pt-BR" sz="2200" dirty="0"/>
              <a:t>, pois vamos acrescentar manualmente os arquivos fonte do projeto. Em seguida, clique no botão </a:t>
            </a:r>
            <a:r>
              <a:rPr lang="pt-BR" sz="2200" dirty="0">
                <a:solidFill>
                  <a:srgbClr val="FF0000"/>
                </a:solidFill>
              </a:rPr>
              <a:t>Next</a:t>
            </a:r>
            <a:r>
              <a:rPr lang="pt-BR" sz="22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AAC9D2-153B-4111-83E0-605E5AF4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723" y="2052421"/>
            <a:ext cx="5983061" cy="42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53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9" y="1914436"/>
            <a:ext cx="4929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7"/>
            </a:pPr>
            <a:r>
              <a:rPr lang="pt-BR" sz="2200" dirty="0"/>
              <a:t>Na janela seguinte, faça as escolhas marcadas na Figura ao lado para achar o dispositivo da placa </a:t>
            </a:r>
            <a:r>
              <a:rPr lang="pt-BR" sz="2200" dirty="0" err="1"/>
              <a:t>Nexys</a:t>
            </a:r>
            <a:r>
              <a:rPr lang="pt-BR" sz="2200" dirty="0"/>
              <a:t> A7. Estas são </a:t>
            </a:r>
            <a:r>
              <a:rPr lang="pt-BR" sz="2200" dirty="0" err="1">
                <a:solidFill>
                  <a:srgbClr val="FF0000"/>
                </a:solidFill>
              </a:rPr>
              <a:t>Category</a:t>
            </a:r>
            <a:r>
              <a:rPr lang="pt-BR" sz="2200" dirty="0">
                <a:solidFill>
                  <a:srgbClr val="FF0000"/>
                </a:solidFill>
              </a:rPr>
              <a:t>: </a:t>
            </a:r>
            <a:r>
              <a:rPr lang="pt-BR" sz="2200" dirty="0">
                <a:solidFill>
                  <a:srgbClr val="0000FF"/>
                </a:solidFill>
              </a:rPr>
              <a:t>General </a:t>
            </a:r>
            <a:r>
              <a:rPr lang="pt-BR" sz="2200" dirty="0" err="1">
                <a:solidFill>
                  <a:srgbClr val="0000FF"/>
                </a:solidFill>
              </a:rPr>
              <a:t>Purpose</a:t>
            </a:r>
            <a:r>
              <a:rPr lang="pt-BR" sz="2200" dirty="0"/>
              <a:t>; </a:t>
            </a:r>
            <a:r>
              <a:rPr lang="pt-BR" sz="2200" dirty="0">
                <a:solidFill>
                  <a:srgbClr val="FF0000"/>
                </a:solidFill>
              </a:rPr>
              <a:t>Family: </a:t>
            </a:r>
            <a:r>
              <a:rPr lang="pt-BR" sz="2200" dirty="0">
                <a:solidFill>
                  <a:srgbClr val="0000FF"/>
                </a:solidFill>
              </a:rPr>
              <a:t>Artix-7</a:t>
            </a:r>
            <a:r>
              <a:rPr lang="pt-BR" sz="2200" dirty="0"/>
              <a:t>; </a:t>
            </a:r>
            <a:r>
              <a:rPr lang="pt-BR" sz="2200" dirty="0" err="1">
                <a:solidFill>
                  <a:srgbClr val="FF0000"/>
                </a:solidFill>
              </a:rPr>
              <a:t>Package</a:t>
            </a:r>
            <a:r>
              <a:rPr lang="pt-BR" sz="2200" dirty="0">
                <a:solidFill>
                  <a:srgbClr val="FF0000"/>
                </a:solidFill>
              </a:rPr>
              <a:t>: </a:t>
            </a:r>
            <a:r>
              <a:rPr lang="pt-BR" sz="2200" dirty="0">
                <a:solidFill>
                  <a:srgbClr val="0000FF"/>
                </a:solidFill>
              </a:rPr>
              <a:t>csg324</a:t>
            </a:r>
            <a:r>
              <a:rPr lang="pt-BR" sz="2200" dirty="0"/>
              <a:t>; </a:t>
            </a:r>
            <a:r>
              <a:rPr lang="pt-BR" sz="2200" dirty="0" err="1">
                <a:solidFill>
                  <a:srgbClr val="FF0000"/>
                </a:solidFill>
              </a:rPr>
              <a:t>Speed</a:t>
            </a:r>
            <a:r>
              <a:rPr lang="pt-BR" sz="2200" dirty="0">
                <a:solidFill>
                  <a:srgbClr val="FF0000"/>
                </a:solidFill>
              </a:rPr>
              <a:t>: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0000FF"/>
                </a:solidFill>
              </a:rPr>
              <a:t>-1</a:t>
            </a:r>
            <a:r>
              <a:rPr lang="pt-BR" sz="2200" dirty="0"/>
              <a:t> . Em seguida, clique no botão </a:t>
            </a:r>
            <a:r>
              <a:rPr lang="pt-BR" sz="2200" dirty="0">
                <a:solidFill>
                  <a:srgbClr val="FF0000"/>
                </a:solidFill>
              </a:rPr>
              <a:t>Next</a:t>
            </a:r>
            <a:r>
              <a:rPr lang="pt-BR" sz="2200" dirty="0"/>
              <a:t>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7"/>
            </a:pPr>
            <a:r>
              <a:rPr lang="pt-BR" sz="2200" dirty="0"/>
              <a:t>Confira os conteúdos da janela seguinte (</a:t>
            </a:r>
            <a:r>
              <a:rPr lang="pt-BR" sz="2200" dirty="0">
                <a:solidFill>
                  <a:srgbClr val="FF0000"/>
                </a:solidFill>
              </a:rPr>
              <a:t>New Project </a:t>
            </a:r>
            <a:r>
              <a:rPr lang="pt-BR" sz="2200" dirty="0" err="1">
                <a:solidFill>
                  <a:srgbClr val="FF0000"/>
                </a:solidFill>
              </a:rPr>
              <a:t>Summary</a:t>
            </a:r>
            <a:r>
              <a:rPr lang="pt-BR" sz="2200" dirty="0"/>
              <a:t>) e depois clique no botão </a:t>
            </a:r>
            <a:r>
              <a:rPr lang="pt-BR" sz="2200" dirty="0" err="1">
                <a:solidFill>
                  <a:srgbClr val="FF0000"/>
                </a:solidFill>
              </a:rPr>
              <a:t>Finish</a:t>
            </a:r>
            <a:r>
              <a:rPr lang="pt-BR" sz="2200" dirty="0"/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8B53D0-5CA0-461B-9553-66AEE5B7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37" y="1958768"/>
            <a:ext cx="6083303" cy="45325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BD1D2B-C4DA-4EDC-B522-91464ABE6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72" y="5360897"/>
            <a:ext cx="2041751" cy="12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73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35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9" y="1914436"/>
            <a:ext cx="4929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9"/>
            </a:pPr>
            <a:r>
              <a:rPr lang="pt-BR" sz="2200" dirty="0"/>
              <a:t>A janela ao lado deve ser similar ao que se vê. Na janela denominada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/>
              <a:t> clique no símbolo </a:t>
            </a:r>
            <a:r>
              <a:rPr lang="pt-BR" sz="2200" dirty="0">
                <a:solidFill>
                  <a:srgbClr val="FF0000"/>
                </a:solidFill>
              </a:rPr>
              <a:t>+</a:t>
            </a:r>
            <a:r>
              <a:rPr lang="pt-BR" sz="2200" dirty="0"/>
              <a:t> para acrescentar os arquivos fonte ao projeto.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9"/>
            </a:pPr>
            <a:r>
              <a:rPr lang="pt-BR" sz="2200" dirty="0"/>
              <a:t>Escolha a opção </a:t>
            </a:r>
            <a:r>
              <a:rPr lang="pt-BR" sz="2200" dirty="0" err="1">
                <a:solidFill>
                  <a:srgbClr val="FF0000"/>
                </a:solidFill>
              </a:rPr>
              <a:t>Add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or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create</a:t>
            </a:r>
            <a:r>
              <a:rPr lang="pt-BR" sz="2200" dirty="0">
                <a:solidFill>
                  <a:srgbClr val="FF0000"/>
                </a:solidFill>
              </a:rPr>
              <a:t> design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na janela que aparece e depois clique em </a:t>
            </a:r>
            <a:r>
              <a:rPr lang="pt-BR" sz="2200" dirty="0">
                <a:solidFill>
                  <a:srgbClr val="FF0000"/>
                </a:solidFill>
              </a:rPr>
              <a:t>Next</a:t>
            </a:r>
            <a:r>
              <a:rPr lang="pt-BR" sz="22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55E970-2269-43CD-ACC0-258436ED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19" y="1914436"/>
            <a:ext cx="6570113" cy="45630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6223DA-B5C9-4C71-B499-BEAB90C4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86" y="4628220"/>
            <a:ext cx="4067041" cy="20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1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9" y="1914436"/>
            <a:ext cx="67411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1"/>
            </a:pPr>
            <a:r>
              <a:rPr lang="pt-BR" sz="2200" dirty="0"/>
              <a:t>Na janela </a:t>
            </a:r>
            <a:r>
              <a:rPr lang="pt-BR" sz="2200" dirty="0" err="1">
                <a:solidFill>
                  <a:srgbClr val="FF0000"/>
                </a:solidFill>
              </a:rPr>
              <a:t>Add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clique em </a:t>
            </a:r>
            <a:r>
              <a:rPr lang="pt-BR" sz="2200" dirty="0" err="1"/>
              <a:t>Add</a:t>
            </a:r>
            <a:r>
              <a:rPr lang="pt-BR" sz="2200" dirty="0"/>
              <a:t> Files.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1"/>
            </a:pPr>
            <a:r>
              <a:rPr lang="pt-BR" sz="2200" dirty="0"/>
              <a:t>Na janela que surge, navegue até o diretório onde você criou os arquivos somador1.vhd e somador1_tb.vhd, selecione ambos e em seguida clique em </a:t>
            </a:r>
            <a:r>
              <a:rPr lang="pt-BR" sz="2200" dirty="0">
                <a:solidFill>
                  <a:srgbClr val="FF0000"/>
                </a:solidFill>
              </a:rPr>
              <a:t>OK</a:t>
            </a:r>
            <a:r>
              <a:rPr lang="pt-BR" sz="2200" dirty="0"/>
              <a:t>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1"/>
            </a:pPr>
            <a:r>
              <a:rPr lang="pt-BR" sz="2200" dirty="0"/>
              <a:t>Depois, ao voltar à janela </a:t>
            </a:r>
            <a:r>
              <a:rPr lang="pt-BR" sz="2200" dirty="0" err="1">
                <a:solidFill>
                  <a:srgbClr val="FF0000"/>
                </a:solidFill>
              </a:rPr>
              <a:t>Add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clique em </a:t>
            </a:r>
            <a:r>
              <a:rPr lang="pt-BR" sz="2200" dirty="0" err="1">
                <a:solidFill>
                  <a:srgbClr val="FF0000"/>
                </a:solidFill>
              </a:rPr>
              <a:t>Finish</a:t>
            </a:r>
            <a:r>
              <a:rPr lang="pt-BR" sz="2200" dirty="0"/>
              <a:t>, que deve agora estar habilitado.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A58A8A-43EC-4684-BECD-373475F2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59" y="1914436"/>
            <a:ext cx="4728073" cy="23952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4910DE-88FD-4D09-B88F-6F6DF15E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94" y="4454794"/>
            <a:ext cx="3805648" cy="22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97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9" y="1914436"/>
            <a:ext cx="67411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pt-BR" sz="2200" dirty="0"/>
              <a:t>Na janela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/>
              <a:t>, ache agora a entidade </a:t>
            </a:r>
            <a:r>
              <a:rPr lang="pt-BR" sz="2200" dirty="0" err="1"/>
              <a:t>halfadd_tb</a:t>
            </a:r>
            <a:r>
              <a:rPr lang="pt-BR" sz="2200" dirty="0"/>
              <a:t> (Sob o diretório 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Sources</a:t>
            </a:r>
            <a:r>
              <a:rPr lang="pt-BR" sz="2200" dirty="0">
                <a:solidFill>
                  <a:srgbClr val="FF0000"/>
                </a:solidFill>
              </a:rPr>
              <a:t> (1)</a:t>
            </a:r>
            <a:r>
              <a:rPr lang="pt-BR" sz="2200" dirty="0"/>
              <a:t> e neste sob o </a:t>
            </a:r>
            <a:r>
              <a:rPr lang="pt-BR" sz="2200" dirty="0" err="1"/>
              <a:t>sub-diretório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FF0000"/>
                </a:solidFill>
              </a:rPr>
              <a:t>sim_1(1)</a:t>
            </a:r>
            <a:r>
              <a:rPr lang="pt-BR" sz="2200" dirty="0"/>
              <a:t>) e selecione ela.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4"/>
            </a:pPr>
            <a:r>
              <a:rPr lang="pt-BR" sz="2200" dirty="0"/>
              <a:t>Agora vamos configurar a simulação. Clique com o botão direito do mouse sobre o item </a:t>
            </a:r>
            <a:r>
              <a:rPr lang="pt-BR" sz="2200" dirty="0" err="1">
                <a:solidFill>
                  <a:srgbClr val="FF0000"/>
                </a:solidFill>
              </a:rPr>
              <a:t>Run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sob a opção </a:t>
            </a:r>
            <a:r>
              <a:rPr lang="pt-BR" sz="2200" dirty="0">
                <a:solidFill>
                  <a:srgbClr val="FF0000"/>
                </a:solidFill>
              </a:rPr>
              <a:t>SIMULATION</a:t>
            </a:r>
            <a:r>
              <a:rPr lang="pt-BR" sz="2200" dirty="0"/>
              <a:t> da janela </a:t>
            </a:r>
            <a:r>
              <a:rPr lang="pt-BR" sz="2200" dirty="0">
                <a:solidFill>
                  <a:srgbClr val="FF0000"/>
                </a:solidFill>
              </a:rPr>
              <a:t>PROJECT MANAGER</a:t>
            </a:r>
            <a:r>
              <a:rPr lang="pt-BR" sz="2200" dirty="0"/>
              <a:t>. Em seguida escolha a opção </a:t>
            </a:r>
            <a:r>
              <a:rPr lang="pt-BR" sz="2200" dirty="0" err="1"/>
              <a:t>Simulation</a:t>
            </a:r>
            <a:r>
              <a:rPr lang="pt-BR" sz="2200" dirty="0"/>
              <a:t> Settings no menu </a:t>
            </a:r>
            <a:r>
              <a:rPr lang="pt-BR" sz="2200" i="1" dirty="0"/>
              <a:t>pop-up</a:t>
            </a:r>
            <a:r>
              <a:rPr lang="pt-BR" sz="2200" dirty="0"/>
              <a:t> que surge. Na janela que surge, selecione 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/>
              <a:t> em </a:t>
            </a:r>
            <a:r>
              <a:rPr lang="pt-BR" sz="2200" dirty="0">
                <a:solidFill>
                  <a:srgbClr val="FF0000"/>
                </a:solidFill>
              </a:rPr>
              <a:t>Project Settings</a:t>
            </a:r>
            <a:r>
              <a:rPr lang="pt-BR" sz="2200" dirty="0"/>
              <a:t>, e selecione a aba 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/>
              <a:t> na janela da direita (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/>
              <a:t>). Na linha </a:t>
            </a:r>
            <a:r>
              <a:rPr lang="pt-BR" sz="2200" dirty="0" err="1"/>
              <a:t>xsim.simulate.runtime</a:t>
            </a:r>
            <a:r>
              <a:rPr lang="pt-BR" sz="2200" dirty="0"/>
              <a:t> troque 1000ns (ou o que lá houver) por 50ns. Finalmente, clique em </a:t>
            </a:r>
            <a:r>
              <a:rPr lang="pt-BR" sz="2200" dirty="0" err="1">
                <a:solidFill>
                  <a:srgbClr val="FF0000"/>
                </a:solidFill>
              </a:rPr>
              <a:t>Apply</a:t>
            </a:r>
            <a:r>
              <a:rPr lang="pt-BR" sz="2200" dirty="0"/>
              <a:t> e </a:t>
            </a:r>
            <a:r>
              <a:rPr lang="pt-BR" sz="2200" dirty="0">
                <a:solidFill>
                  <a:srgbClr val="FF0000"/>
                </a:solidFill>
              </a:rPr>
              <a:t>OK</a:t>
            </a:r>
            <a:r>
              <a:rPr lang="pt-BR" sz="2200" dirty="0"/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D53843-9EC0-45BA-B153-A65C4D9A8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56" r="52469" b="61778"/>
          <a:stretch/>
        </p:blipFill>
        <p:spPr>
          <a:xfrm>
            <a:off x="7012084" y="1867328"/>
            <a:ext cx="4693416" cy="187669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9D0D54-7E49-41D7-BF20-B69188D12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005"/>
          <a:stretch/>
        </p:blipFill>
        <p:spPr>
          <a:xfrm>
            <a:off x="7030299" y="3908059"/>
            <a:ext cx="4921067" cy="23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7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D4B94C9-8151-495C-A95B-CA3014C2C69D}" type="slidenum">
              <a:rPr lang="en-US" sz="2000" smtClean="0"/>
              <a:t>38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0472" y="1497103"/>
            <a:ext cx="116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Criando um projeto no ambiente VIVADO para o FPGA da </a:t>
            </a:r>
            <a:r>
              <a:rPr lang="pt-BR" sz="2400" b="1" dirty="0" err="1">
                <a:solidFill>
                  <a:srgbClr val="0070C0"/>
                </a:solidFill>
              </a:rPr>
              <a:t>Nexys</a:t>
            </a:r>
            <a:r>
              <a:rPr lang="pt-BR" sz="2400" b="1" dirty="0">
                <a:solidFill>
                  <a:srgbClr val="0070C0"/>
                </a:solidFill>
              </a:rPr>
              <a:t> A7</a:t>
            </a:r>
            <a:endParaRPr lang="pt-BR" sz="2200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2A20449-BEB1-439A-80A9-6C3D80C0F415}"/>
              </a:ext>
            </a:extLst>
          </p:cNvPr>
          <p:cNvSpPr txBox="1"/>
          <p:nvPr/>
        </p:nvSpPr>
        <p:spPr>
          <a:xfrm>
            <a:off x="225698" y="1914436"/>
            <a:ext cx="111999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 startAt="16"/>
            </a:pPr>
            <a:r>
              <a:rPr lang="pt-BR" sz="2200" dirty="0"/>
              <a:t>Agora, clique na janela </a:t>
            </a:r>
            <a:r>
              <a:rPr lang="pt-BR" sz="2200" dirty="0">
                <a:solidFill>
                  <a:srgbClr val="FF0000"/>
                </a:solidFill>
              </a:rPr>
              <a:t>PROJECT MANAGER </a:t>
            </a:r>
            <a:r>
              <a:rPr lang="pt-BR" sz="2200" dirty="0"/>
              <a:t>no item </a:t>
            </a:r>
            <a:r>
              <a:rPr lang="pt-BR" sz="2200" dirty="0" err="1">
                <a:solidFill>
                  <a:srgbClr val="FF0000"/>
                </a:solidFill>
              </a:rPr>
              <a:t>Run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sob a opção </a:t>
            </a:r>
            <a:r>
              <a:rPr lang="pt-BR" sz="2200" dirty="0">
                <a:solidFill>
                  <a:srgbClr val="FF0000"/>
                </a:solidFill>
              </a:rPr>
              <a:t>SIMULATION</a:t>
            </a:r>
            <a:r>
              <a:rPr lang="pt-BR" sz="2200" dirty="0"/>
              <a:t> (desta vez com o </a:t>
            </a:r>
            <a:r>
              <a:rPr lang="pt-BR" sz="2200" b="1" dirty="0">
                <a:solidFill>
                  <a:srgbClr val="0000FF"/>
                </a:solidFill>
              </a:rPr>
              <a:t>botão esquerdo </a:t>
            </a:r>
            <a:r>
              <a:rPr lang="pt-BR" sz="2200" dirty="0"/>
              <a:t>do mouse!). No diálogo de pop-up que surge, escolha a opção </a:t>
            </a:r>
            <a:r>
              <a:rPr lang="pt-BR" sz="2200" dirty="0" err="1">
                <a:solidFill>
                  <a:srgbClr val="FF0000"/>
                </a:solidFill>
              </a:rPr>
              <a:t>Run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Behavioral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Simulation</a:t>
            </a:r>
            <a:r>
              <a:rPr lang="pt-BR" sz="2200" dirty="0"/>
              <a:t> (deve ser a única habilitada).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 startAt="16"/>
            </a:pPr>
            <a:r>
              <a:rPr lang="pt-BR" sz="2200" dirty="0"/>
              <a:t>Para ver as formas de onda completas, clique no símbolo com 4 setas diagonais saindo do centro de um quadrado.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Veja o resultado esperado abaixo.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9CBDE0-F705-4CC6-8EC8-2DBC10FF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9"/>
          <a:stretch/>
        </p:blipFill>
        <p:spPr>
          <a:xfrm>
            <a:off x="2037805" y="3748012"/>
            <a:ext cx="8116388" cy="294060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DDEDCA8-9715-4680-BC4E-6936FA6FEB9C}"/>
              </a:ext>
            </a:extLst>
          </p:cNvPr>
          <p:cNvSpPr/>
          <p:nvPr/>
        </p:nvSpPr>
        <p:spPr>
          <a:xfrm>
            <a:off x="7162800" y="4532811"/>
            <a:ext cx="187234" cy="2481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359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000" dirty="0"/>
              <a:t>USANDO O SIMULADOR DO VIVADO (V2020.2)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2DB02E2-871D-4E8B-A071-99FEF11515C5}" type="slidenum">
              <a:rPr lang="en-US" sz="2000" smtClean="0"/>
              <a:t>39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924" y="1460297"/>
            <a:ext cx="4545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70C0"/>
              </a:buClr>
            </a:pPr>
            <a:r>
              <a:rPr lang="pt-BR" sz="2000" b="1" u="sng" dirty="0">
                <a:solidFill>
                  <a:srgbClr val="0000FF"/>
                </a:solidFill>
              </a:rPr>
              <a:t>Note:</a:t>
            </a:r>
            <a:r>
              <a:rPr lang="pt-BR" sz="2000" b="1" dirty="0">
                <a:solidFill>
                  <a:srgbClr val="0000FF"/>
                </a:solidFill>
              </a:rPr>
              <a:t> Esta forma de onda mostra todas as linhas da tabela verdade do somador (4 combinações de entradas)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75495" y="3096127"/>
            <a:ext cx="224589" cy="2085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4767943" y="1479541"/>
            <a:ext cx="709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000" b="1" u="sng" dirty="0">
                <a:solidFill>
                  <a:srgbClr val="0000FF"/>
                </a:solidFill>
              </a:rPr>
              <a:t>Observação: </a:t>
            </a:r>
            <a:r>
              <a:rPr lang="pt-BR" sz="2000" b="1" dirty="0">
                <a:solidFill>
                  <a:srgbClr val="0000FF"/>
                </a:solidFill>
              </a:rPr>
              <a:t>Lembrem-se de simular o </a:t>
            </a:r>
            <a:r>
              <a:rPr lang="pt-BR" sz="2000" b="1" dirty="0" err="1">
                <a:solidFill>
                  <a:srgbClr val="0000FF"/>
                </a:solidFill>
              </a:rPr>
              <a:t>testbench</a:t>
            </a:r>
            <a:r>
              <a:rPr lang="pt-BR" sz="2000" b="1" dirty="0">
                <a:solidFill>
                  <a:srgbClr val="0000FF"/>
                </a:solidFill>
              </a:rPr>
              <a:t> e não o projeto, selecionando  o arquivo no topo da hierarquia. Para ver toda uma onda simulada na janela clique no botão “Zoom Fit”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04782E-DA81-4A37-B926-DE7C61B5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9"/>
          <a:stretch/>
        </p:blipFill>
        <p:spPr>
          <a:xfrm>
            <a:off x="866732" y="2768298"/>
            <a:ext cx="10518857" cy="381102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672EA04-0150-4758-B39B-B4E963F00B25}"/>
              </a:ext>
            </a:extLst>
          </p:cNvPr>
          <p:cNvSpPr/>
          <p:nvPr/>
        </p:nvSpPr>
        <p:spPr>
          <a:xfrm>
            <a:off x="7511372" y="3790142"/>
            <a:ext cx="240265" cy="3216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MOTIVAÇÃO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893D9E2-B170-4A06-AADE-3A2549C73211}" type="slidenum">
              <a:rPr lang="en-US" sz="2000" smtClean="0"/>
              <a:t>4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4" y="1704867"/>
            <a:ext cx="2787797" cy="1737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4" y="3711393"/>
            <a:ext cx="4102927" cy="2614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67" y="1736952"/>
            <a:ext cx="1336020" cy="1647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2673" y="1672783"/>
            <a:ext cx="20854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Software</a:t>
            </a:r>
          </a:p>
          <a:p>
            <a:pPr>
              <a:buClr>
                <a:srgbClr val="0070C0"/>
              </a:buClr>
            </a:pPr>
            <a:endParaRPr lang="pt-BR" sz="800" dirty="0"/>
          </a:p>
          <a:p>
            <a:pPr lvl="1">
              <a:buClr>
                <a:srgbClr val="0070C0"/>
              </a:buClr>
            </a:pPr>
            <a:endParaRPr lang="pt-BR" sz="2800" dirty="0"/>
          </a:p>
          <a:p>
            <a:pPr lvl="1">
              <a:buClr>
                <a:srgbClr val="0070C0"/>
              </a:buClr>
            </a:pPr>
            <a:endParaRPr lang="pt-BR" sz="800" dirty="0"/>
          </a:p>
          <a:p>
            <a:pPr lvl="1">
              <a:buClr>
                <a:srgbClr val="0070C0"/>
              </a:buClr>
            </a:pPr>
            <a:endParaRPr lang="pt-BR" sz="2800" dirty="0"/>
          </a:p>
          <a:p>
            <a:pPr lvl="1">
              <a:buClr>
                <a:srgbClr val="0070C0"/>
              </a:buClr>
            </a:pPr>
            <a:endParaRPr lang="pt-BR" sz="800" dirty="0"/>
          </a:p>
          <a:p>
            <a:pPr lvl="1">
              <a:buClr>
                <a:srgbClr val="0070C0"/>
              </a:buClr>
            </a:pPr>
            <a:endParaRPr lang="pt-BR" sz="2800" dirty="0"/>
          </a:p>
          <a:p>
            <a:pPr>
              <a:buClr>
                <a:srgbClr val="0070C0"/>
              </a:buClr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Hardware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2948" y="4657030"/>
            <a:ext cx="681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800" b="1" dirty="0"/>
              <a:t>FPGA </a:t>
            </a:r>
            <a:r>
              <a:rPr lang="pt-BR" sz="2800" b="1" dirty="0" err="1"/>
              <a:t>Engineer</a:t>
            </a:r>
            <a:r>
              <a:rPr lang="pt-BR" sz="2800" b="1" dirty="0"/>
              <a:t> </a:t>
            </a:r>
            <a:r>
              <a:rPr lang="pt-BR" sz="2800" b="1" dirty="0" err="1"/>
              <a:t>Annual</a:t>
            </a:r>
            <a:r>
              <a:rPr lang="pt-BR" sz="2800" b="1" dirty="0"/>
              <a:t> </a:t>
            </a:r>
            <a:r>
              <a:rPr lang="pt-BR" sz="2800" b="1" dirty="0" err="1"/>
              <a:t>Salary</a:t>
            </a:r>
            <a:r>
              <a:rPr lang="pt-BR" sz="2800" b="1" dirty="0"/>
              <a:t>? </a:t>
            </a:r>
            <a:r>
              <a:rPr lang="pt-BR" sz="2800" i="1" dirty="0"/>
              <a:t>(</a:t>
            </a:r>
            <a:r>
              <a:rPr lang="pt-BR" sz="2800" i="1" dirty="0" err="1"/>
              <a:t>Average</a:t>
            </a:r>
            <a:r>
              <a:rPr lang="pt-BR" sz="2800" i="1" dirty="0"/>
              <a:t>, US)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4757" y="5307981"/>
            <a:ext cx="47645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/>
              <a:t>Entry</a:t>
            </a:r>
            <a:r>
              <a:rPr lang="pt-BR" sz="2800" dirty="0"/>
              <a:t> </a:t>
            </a:r>
            <a:r>
              <a:rPr lang="pt-BR" sz="2800" dirty="0" err="1"/>
              <a:t>level</a:t>
            </a:r>
            <a:r>
              <a:rPr lang="pt-BR" sz="2800" dirty="0"/>
              <a:t>: </a:t>
            </a:r>
            <a:r>
              <a:rPr lang="pt-BR" sz="2800" b="1" dirty="0">
                <a:solidFill>
                  <a:srgbClr val="FF0000"/>
                </a:solidFill>
              </a:rPr>
              <a:t>$100,000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/>
              <a:t>Senior</a:t>
            </a:r>
            <a:r>
              <a:rPr lang="pt-BR" sz="2800" dirty="0"/>
              <a:t>: </a:t>
            </a:r>
            <a:r>
              <a:rPr lang="pt-BR" sz="2800" b="1" dirty="0">
                <a:solidFill>
                  <a:srgbClr val="FF0000"/>
                </a:solidFill>
              </a:rPr>
              <a:t>$140,000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4862" y="2098856"/>
            <a:ext cx="47645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Aplicações</a:t>
            </a:r>
          </a:p>
          <a:p>
            <a:pPr lvl="1">
              <a:buClr>
                <a:srgbClr val="0070C0"/>
              </a:buClr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Sistemas Operacionais</a:t>
            </a:r>
          </a:p>
          <a:p>
            <a:pPr lvl="1">
              <a:buClr>
                <a:srgbClr val="0070C0"/>
              </a:buClr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 err="1"/>
              <a:t>Device</a:t>
            </a:r>
            <a:r>
              <a:rPr lang="pt-BR" sz="2800" dirty="0"/>
              <a:t> Drivers</a:t>
            </a:r>
          </a:p>
          <a:p>
            <a:pPr>
              <a:buClr>
                <a:srgbClr val="0070C0"/>
              </a:buClr>
            </a:pP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8827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TRABALHO T1</a:t>
            </a:r>
          </a:p>
        </p:txBody>
      </p:sp>
    </p:spTree>
    <p:extLst>
      <p:ext uri="{BB962C8B-B14F-4D97-AF65-F5344CB8AC3E}">
        <p14:creationId xmlns:p14="http://schemas.microsoft.com/office/powerpoint/2010/main" val="1971195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TRABALHO T1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E9CEA2B-22E8-4811-A6AE-9634EAEAF16F}" type="slidenum">
              <a:rPr lang="en-US" sz="2000" smtClean="0"/>
              <a:t>41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277" y="1608342"/>
            <a:ext cx="112689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O </a:t>
            </a:r>
            <a:r>
              <a:rPr lang="pt-BR" sz="2400" b="1" dirty="0">
                <a:solidFill>
                  <a:srgbClr val="FF0000"/>
                </a:solidFill>
              </a:rPr>
              <a:t>Trabalho T1</a:t>
            </a:r>
            <a:r>
              <a:rPr lang="pt-BR" sz="2400" dirty="0"/>
              <a:t> consiste em executar a simulação de 3 projetos no simulador do ambiente VIVADO da </a:t>
            </a:r>
            <a:r>
              <a:rPr lang="pt-BR" sz="2400" dirty="0" err="1"/>
              <a:t>Xilinx</a:t>
            </a:r>
            <a:endParaRPr lang="pt-B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Projeto 1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>
              <a:solidFill>
                <a:srgbClr val="0070C0"/>
              </a:solidFill>
            </a:endParaRP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200" dirty="0"/>
              <a:t>Adaptação ao ambiente de simulação através do desenvolvimento de um meio-somador de 1 bit  (</a:t>
            </a:r>
            <a:r>
              <a:rPr lang="pt-BR" sz="2200" dirty="0" err="1">
                <a:solidFill>
                  <a:srgbClr val="0070C0"/>
                </a:solidFill>
              </a:rPr>
              <a:t>half_adder</a:t>
            </a:r>
            <a:r>
              <a:rPr lang="pt-BR" sz="2200" dirty="0"/>
              <a:t>). Este projeto já foi desenvolvido nos slides anteriores (Seção “Usando o Simulador do Ambiente VIVADO da </a:t>
            </a:r>
            <a:r>
              <a:rPr lang="pt-BR" sz="2200" dirty="0" err="1"/>
              <a:t>Xilinx</a:t>
            </a:r>
            <a:r>
              <a:rPr lang="pt-BR" sz="2200" dirty="0"/>
              <a:t>”) </a:t>
            </a:r>
            <a:r>
              <a:rPr lang="pt-BR" sz="2200" dirty="0">
                <a:sym typeface="Wingdings" panose="05000000000000000000" pitchFamily="2" charset="2"/>
              </a:rPr>
              <a:t></a:t>
            </a:r>
            <a:r>
              <a:rPr lang="pt-BR" sz="2200" dirty="0"/>
              <a:t> apenas repita o processo descrito aqui anteriormente, para fixar o processo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Projeto 2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>
              <a:solidFill>
                <a:srgbClr val="0070C0"/>
              </a:solidFill>
            </a:endParaRP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200" dirty="0"/>
              <a:t>Desenvolvimento de um somador de 4 bits sem vai-um  (</a:t>
            </a:r>
            <a:r>
              <a:rPr lang="pt-BR" sz="2200" dirty="0" err="1">
                <a:solidFill>
                  <a:srgbClr val="0070C0"/>
                </a:solidFill>
              </a:rPr>
              <a:t>full_adder</a:t>
            </a:r>
            <a:r>
              <a:rPr lang="pt-BR" sz="2200" dirty="0"/>
              <a:t>) </a:t>
            </a:r>
            <a:r>
              <a:rPr lang="pt-BR" sz="2200" dirty="0">
                <a:sym typeface="Wingdings" panose="05000000000000000000" pitchFamily="2" charset="2"/>
              </a:rPr>
              <a:t> simples</a:t>
            </a:r>
            <a:endParaRPr lang="pt-BR" sz="2200" dirty="0"/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Projeto 3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>
              <a:solidFill>
                <a:srgbClr val="0070C0"/>
              </a:solidFill>
            </a:endParaRP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200" dirty="0"/>
              <a:t>Desenvolvimento de três implementações (arquiteturas) de um flip-flop mestre-escravo assíncrono (</a:t>
            </a:r>
            <a:r>
              <a:rPr lang="pt-BR" sz="2200" dirty="0" err="1">
                <a:solidFill>
                  <a:srgbClr val="0070C0"/>
                </a:solidFill>
              </a:rPr>
              <a:t>ffd</a:t>
            </a:r>
            <a:r>
              <a:rPr lang="pt-BR" sz="2200" dirty="0"/>
              <a:t>) </a:t>
            </a:r>
            <a:r>
              <a:rPr lang="pt-BR" sz="2200" dirty="0">
                <a:sym typeface="Wingdings" panose="05000000000000000000" pitchFamily="2" charset="2"/>
              </a:rPr>
              <a:t> exigente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23690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D461437-61BA-4753-9D39-52E96258A5D8}" type="slidenum">
              <a:rPr lang="en-US" sz="2000" smtClean="0"/>
              <a:t>42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198" y="1576258"/>
            <a:ext cx="11357159" cy="5078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Escreva um novo código (faça um novo projeto VHDL no VIVADO. Use a opção </a:t>
            </a:r>
            <a:r>
              <a:rPr lang="pt-BR" sz="2400" i="1" dirty="0" err="1">
                <a:solidFill>
                  <a:srgbClr val="0070C0"/>
                </a:solidFill>
              </a:rPr>
              <a:t>Copy</a:t>
            </a:r>
            <a:r>
              <a:rPr lang="pt-BR" sz="2400" i="1" dirty="0">
                <a:solidFill>
                  <a:srgbClr val="0070C0"/>
                </a:solidFill>
              </a:rPr>
              <a:t> Project</a:t>
            </a:r>
            <a:r>
              <a:rPr lang="pt-BR" sz="2400" dirty="0"/>
              <a:t> do VIVADO) e utilize sinais não de 1 bit mas de 4 bits (</a:t>
            </a:r>
            <a:r>
              <a:rPr lang="pt-BR" sz="2400" dirty="0" err="1">
                <a:solidFill>
                  <a:srgbClr val="00B0F0"/>
                </a:solidFill>
              </a:rPr>
              <a:t>std_logic_vector</a:t>
            </a:r>
            <a:r>
              <a:rPr lang="pt-BR" sz="2400" dirty="0">
                <a:solidFill>
                  <a:srgbClr val="00B0F0"/>
                </a:solidFill>
              </a:rPr>
              <a:t>(3 </a:t>
            </a:r>
            <a:r>
              <a:rPr lang="pt-BR" sz="2400" dirty="0" err="1">
                <a:solidFill>
                  <a:srgbClr val="00B0F0"/>
                </a:solidFill>
              </a:rPr>
              <a:t>downto</a:t>
            </a:r>
            <a:r>
              <a:rPr lang="pt-BR" sz="2400" dirty="0">
                <a:solidFill>
                  <a:srgbClr val="00B0F0"/>
                </a:solidFill>
              </a:rPr>
              <a:t> 0)</a:t>
            </a:r>
            <a:r>
              <a:rPr lang="pt-BR" sz="2400" dirty="0"/>
              <a:t>). </a:t>
            </a:r>
            <a:r>
              <a:rPr lang="pt-BR" sz="2400" dirty="0">
                <a:solidFill>
                  <a:srgbClr val="0070C0"/>
                </a:solidFill>
              </a:rPr>
              <a:t>O efeito é transformar o meio somador de 1 bit em um somador de 4 bits</a:t>
            </a:r>
            <a:r>
              <a:rPr lang="pt-BR" sz="2400" dirty="0"/>
              <a:t>.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Note: </a:t>
            </a:r>
            <a:r>
              <a:rPr lang="pt-BR" sz="2200" dirty="0">
                <a:solidFill>
                  <a:srgbClr val="FF0000"/>
                </a:solidFill>
              </a:rPr>
              <a:t>std_logic</a:t>
            </a:r>
            <a:r>
              <a:rPr lang="pt-BR" sz="2200" dirty="0"/>
              <a:t>→1 fio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  <a:r>
              <a:rPr lang="pt-BR" sz="2200" dirty="0"/>
              <a:t>e </a:t>
            </a:r>
            <a:r>
              <a:rPr lang="pt-BR" sz="2200" dirty="0">
                <a:solidFill>
                  <a:srgbClr val="FF0000"/>
                </a:solidFill>
              </a:rPr>
              <a:t>std_logic_vector</a:t>
            </a:r>
            <a:r>
              <a:rPr lang="pt-BR" sz="2200" dirty="0"/>
              <a:t>→1 ou mais fios (barramento)</a:t>
            </a:r>
            <a:endParaRPr lang="pt-B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A nova entidade VHDL deve parecer com o seguinte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lvl="1"/>
            <a:r>
              <a:rPr lang="pt-BR" altLang="en-US" sz="2000" b="1" dirty="0" err="1">
                <a:solidFill>
                  <a:srgbClr val="0070C0"/>
                </a:solidFill>
                <a:latin typeface="Courier New" charset="0"/>
              </a:rPr>
              <a:t>entity</a:t>
            </a:r>
            <a:r>
              <a:rPr lang="pt-BR" altLang="en-US" sz="20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pt-BR" altLang="en-US" sz="2000" dirty="0">
                <a:latin typeface="Courier New" charset="0"/>
              </a:rPr>
              <a:t>soma </a:t>
            </a:r>
            <a:r>
              <a:rPr lang="pt-BR" altLang="en-US" sz="2000" b="1" dirty="0" err="1">
                <a:solidFill>
                  <a:srgbClr val="0070C0"/>
                </a:solidFill>
                <a:latin typeface="Courier New" charset="0"/>
              </a:rPr>
              <a:t>is</a:t>
            </a:r>
            <a:endParaRPr lang="pt-BR" altLang="en-US" sz="2000" b="1" dirty="0">
              <a:solidFill>
                <a:srgbClr val="0070C0"/>
              </a:solidFill>
              <a:latin typeface="Courier New" charset="0"/>
            </a:endParaRPr>
          </a:p>
          <a:p>
            <a:pPr lvl="1"/>
            <a:r>
              <a:rPr lang="pt-BR" altLang="en-US" sz="2000" b="1" dirty="0" err="1">
                <a:solidFill>
                  <a:srgbClr val="0070C0"/>
                </a:solidFill>
                <a:latin typeface="Courier New" charset="0"/>
              </a:rPr>
              <a:t>port</a:t>
            </a:r>
            <a:r>
              <a:rPr lang="pt-BR" altLang="en-US" sz="20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000" dirty="0">
                <a:latin typeface="Courier New" charset="0"/>
              </a:rPr>
              <a:t>(A, </a:t>
            </a:r>
            <a:r>
              <a:rPr lang="pt-BR" altLang="en-US" sz="2000" dirty="0" err="1">
                <a:latin typeface="Courier New" charset="0"/>
              </a:rPr>
              <a:t>B</a:t>
            </a:r>
            <a:r>
              <a:rPr lang="pt-BR" altLang="en-US" sz="2000" dirty="0">
                <a:latin typeface="Courier New" charset="0"/>
              </a:rPr>
              <a:t>: </a:t>
            </a:r>
            <a:r>
              <a:rPr lang="pt-BR" altLang="en-US" sz="2000" b="1" dirty="0">
                <a:solidFill>
                  <a:srgbClr val="0070C0"/>
                </a:solidFill>
                <a:latin typeface="Courier New" charset="0"/>
              </a:rPr>
              <a:t>in</a:t>
            </a:r>
            <a:r>
              <a:rPr lang="pt-BR" altLang="en-US" sz="20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000" dirty="0" err="1">
                <a:latin typeface="Courier New" charset="0"/>
              </a:rPr>
              <a:t>std_logic_vector</a:t>
            </a:r>
            <a:r>
              <a:rPr lang="pt-BR" altLang="en-US" sz="2000" dirty="0">
                <a:latin typeface="Courier New" charset="0"/>
              </a:rPr>
              <a:t>(3 </a:t>
            </a:r>
            <a:r>
              <a:rPr lang="pt-BR" altLang="en-US" sz="2000" dirty="0" err="1">
                <a:latin typeface="Courier New" charset="0"/>
              </a:rPr>
              <a:t>downto</a:t>
            </a:r>
            <a:r>
              <a:rPr lang="pt-BR" altLang="en-US" sz="2000" dirty="0">
                <a:latin typeface="Courier New" charset="0"/>
              </a:rPr>
              <a:t> 0);</a:t>
            </a:r>
          </a:p>
          <a:p>
            <a:pPr lvl="1"/>
            <a:r>
              <a:rPr lang="pt-BR" altLang="en-US" sz="2000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pt-BR" altLang="en-US" sz="2000" dirty="0">
                <a:latin typeface="Courier New" charset="0"/>
              </a:rPr>
              <a:t>Soma: </a:t>
            </a:r>
            <a:r>
              <a:rPr lang="pt-BR" altLang="en-US" sz="2000" b="1" dirty="0">
                <a:solidFill>
                  <a:srgbClr val="0070C0"/>
                </a:solidFill>
                <a:latin typeface="Courier New" charset="0"/>
              </a:rPr>
              <a:t>out</a:t>
            </a:r>
            <a:r>
              <a:rPr lang="pt-BR" altLang="en-US" sz="20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000" dirty="0" err="1">
                <a:latin typeface="Courier New" charset="0"/>
              </a:rPr>
              <a:t>std_logic_vector</a:t>
            </a:r>
            <a:r>
              <a:rPr lang="pt-BR" altLang="en-US" sz="2000" dirty="0">
                <a:latin typeface="Courier New" charset="0"/>
              </a:rPr>
              <a:t>(3 </a:t>
            </a:r>
            <a:r>
              <a:rPr lang="pt-BR" altLang="en-US" sz="2000" dirty="0" err="1">
                <a:latin typeface="Courier New" charset="0"/>
              </a:rPr>
              <a:t>downto</a:t>
            </a:r>
            <a:r>
              <a:rPr lang="pt-BR" altLang="en-US" sz="2000" dirty="0">
                <a:latin typeface="Courier New" charset="0"/>
              </a:rPr>
              <a:t> 0));</a:t>
            </a:r>
          </a:p>
          <a:p>
            <a:pPr lvl="1"/>
            <a:r>
              <a:rPr lang="pt-BR" altLang="en-US" sz="2000" b="1" dirty="0" err="1">
                <a:solidFill>
                  <a:srgbClr val="0070C0"/>
                </a:solidFill>
                <a:latin typeface="Courier New" charset="0"/>
              </a:rPr>
              <a:t>end</a:t>
            </a:r>
            <a:r>
              <a:rPr lang="pt-BR" altLang="en-US" sz="2000" dirty="0">
                <a:solidFill>
                  <a:schemeClr val="accent2"/>
                </a:solidFill>
                <a:latin typeface="Courier New" charset="0"/>
              </a:rPr>
              <a:t> </a:t>
            </a:r>
            <a:r>
              <a:rPr lang="pt-BR" altLang="en-US" sz="2000" dirty="0">
                <a:latin typeface="Courier New" charset="0"/>
              </a:rPr>
              <a:t>soma;</a:t>
            </a:r>
            <a:endParaRPr lang="pt-BR" sz="20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endParaRPr lang="pt-BR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O corpo da arquitetura VHDL deverá ser alterado e conter apenas “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cs typeface="Courier New" charset="0"/>
              </a:rPr>
              <a:t>S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oma &lt;= A + B;</a:t>
            </a:r>
            <a:r>
              <a:rPr lang="pt-BR" sz="2400" dirty="0"/>
              <a:t>”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Deve-se incluir a linha:  </a:t>
            </a:r>
            <a:r>
              <a:rPr lang="pt-BR" sz="2400" dirty="0">
                <a:solidFill>
                  <a:srgbClr val="0070C0"/>
                </a:solidFill>
              </a:rPr>
              <a:t>use </a:t>
            </a:r>
            <a:r>
              <a:rPr lang="pt-BR" sz="2400" dirty="0" err="1">
                <a:solidFill>
                  <a:srgbClr val="0070C0"/>
                </a:solidFill>
              </a:rPr>
              <a:t>IEEE.std_logic_unsigned.all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(Porquê?)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Escreva o </a:t>
            </a:r>
            <a:r>
              <a:rPr lang="pt-BR" sz="2400" i="1" dirty="0" err="1">
                <a:solidFill>
                  <a:srgbClr val="0070C0"/>
                </a:solidFill>
              </a:rPr>
              <a:t>testbench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correspondente, estude como!</a:t>
            </a:r>
          </a:p>
        </p:txBody>
      </p:sp>
    </p:spTree>
    <p:extLst>
      <p:ext uri="{BB962C8B-B14F-4D97-AF65-F5344CB8AC3E}">
        <p14:creationId xmlns:p14="http://schemas.microsoft.com/office/powerpoint/2010/main" val="52342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A48866-C772-42A7-98B1-F03F6D17E53E}" type="slidenum">
              <a:rPr lang="en-US" sz="2000" smtClean="0"/>
              <a:t>43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198" y="1560216"/>
            <a:ext cx="11357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Os 4 bits podem ser representados como um único dígito em hexadecimal. No </a:t>
            </a:r>
            <a:r>
              <a:rPr lang="pt-BR" sz="2400" i="1" dirty="0" err="1">
                <a:solidFill>
                  <a:srgbClr val="0070C0"/>
                </a:solidFill>
              </a:rPr>
              <a:t>testbench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pode-se escrever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2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aa &lt;= x"9", x"5" </a:t>
            </a: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10 ns, </a:t>
            </a: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x"A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20 ns, </a:t>
            </a: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x"B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30 ns;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&lt;= x"8", x"3" </a:t>
            </a:r>
            <a:r>
              <a:rPr lang="pt-BR" sz="20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20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20 ns;</a:t>
            </a:r>
            <a:endParaRPr lang="pt-BR" sz="22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12791" b="65292"/>
          <a:stretch>
            <a:fillRect/>
          </a:stretch>
        </p:blipFill>
        <p:spPr bwMode="auto">
          <a:xfrm>
            <a:off x="4435769" y="3247071"/>
            <a:ext cx="7154649" cy="255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197" y="3316827"/>
            <a:ext cx="4074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Ao simular este circuito, deve aparecer uma forma de onda similar à apresentada na Figura à direita. Você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pt-BR" sz="2400" dirty="0"/>
              <a:t>testar somas de outros valores no seu </a:t>
            </a:r>
            <a:r>
              <a:rPr lang="pt-BR" sz="2400" i="1" dirty="0" err="1">
                <a:solidFill>
                  <a:srgbClr val="0070C0"/>
                </a:solidFill>
              </a:rPr>
              <a:t>testbench</a:t>
            </a:r>
            <a:endParaRPr lang="pt-B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9196" y="5994919"/>
            <a:ext cx="1122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O comportamento é o esperado? </a:t>
            </a:r>
            <a:r>
              <a:rPr lang="pt-BR" sz="2400" dirty="0">
                <a:solidFill>
                  <a:srgbClr val="FF0000"/>
                </a:solidFill>
              </a:rPr>
              <a:t>Explique, analisando cada combinação!! Duvide!!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</p:spTree>
    <p:extLst>
      <p:ext uri="{BB962C8B-B14F-4D97-AF65-F5344CB8AC3E}">
        <p14:creationId xmlns:p14="http://schemas.microsoft.com/office/powerpoint/2010/main" val="851074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922059-5C4B-4173-93D1-B306DAFCC93E}" type="slidenum">
              <a:rPr lang="en-US" sz="2000" smtClean="0"/>
              <a:t>44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198" y="1447922"/>
            <a:ext cx="112288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Para gerar todas as combinações possíveis de entradas deste circuito seria necessário produzir 256 padrões (combinando os 16 valores distintos de A com os 16 valores distintos de </a:t>
            </a:r>
            <a:r>
              <a:rPr lang="pt-BR" sz="2000" dirty="0" err="1"/>
              <a:t>B</a:t>
            </a:r>
            <a:r>
              <a:rPr lang="pt-BR" sz="2000" dirty="0"/>
              <a:t>). Um trecho de código VHDL capaz de gerar estes estímulos é dado abaixo. Estude-o e entenda-o, simule-o se quiser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signal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aa : </a:t>
            </a:r>
            <a:r>
              <a:rPr lang="pt-BR" altLang="en-US" sz="1600" dirty="0" err="1">
                <a:latin typeface="Courier New" charset="0"/>
              </a:rPr>
              <a:t>std_logic_vector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(3 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downto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0):="0000";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valor inicial</a:t>
            </a: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signal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: </a:t>
            </a:r>
            <a:r>
              <a:rPr lang="pt-BR" altLang="en-US" sz="1600" dirty="0" err="1">
                <a:latin typeface="Courier New" charset="0"/>
              </a:rPr>
              <a:t>std_logic_vector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(3 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downto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0):="0000";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valor inicial</a:t>
            </a: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(aa)</a:t>
            </a: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begin</a:t>
            </a:r>
            <a:endParaRPr lang="pt-BR" sz="1600" b="1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(aa/=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x"F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then</a:t>
            </a:r>
            <a:endParaRPr lang="pt-BR" sz="1600" b="1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  aa &lt;= aa+x"1"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10ns; 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a cada 10ns</a:t>
            </a: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aa &lt;= x"0"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10ns; 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incrementa A</a:t>
            </a:r>
          </a:p>
          <a:p>
            <a:pPr lvl="1">
              <a:buClr>
                <a:srgbClr val="0070C0"/>
              </a:buClr>
            </a:pP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begin</a:t>
            </a:r>
            <a:endParaRPr lang="pt-BR" sz="1600" b="1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/=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x"F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then</a:t>
            </a:r>
            <a:endParaRPr lang="pt-BR" sz="1600" b="1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&lt;= bb+x"1"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160ns;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a cada 16</a:t>
            </a: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 err="1">
                <a:latin typeface="Courier New" charset="0"/>
                <a:ea typeface="Courier New" charset="0"/>
                <a:cs typeface="Courier New" charset="0"/>
              </a:rPr>
              <a:t>bb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&lt;= x"0"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after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160ns;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valores de A,</a:t>
            </a:r>
          </a:p>
          <a:p>
            <a:pPr lvl="1">
              <a:buClr>
                <a:srgbClr val="0070C0"/>
              </a:buClr>
            </a:pP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;                      </a:t>
            </a:r>
            <a:r>
              <a:rPr lang="pt-BR" sz="1600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-- incrementa </a:t>
            </a:r>
            <a:r>
              <a:rPr lang="pt-BR" sz="1600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B</a:t>
            </a:r>
            <a:endParaRPr lang="pt-BR" sz="1600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Clr>
                <a:srgbClr val="0070C0"/>
              </a:buClr>
            </a:pP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pt-BR" sz="1600" b="1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600" b="1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pt-BR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2</a:t>
            </a:r>
          </a:p>
        </p:txBody>
      </p:sp>
    </p:spTree>
    <p:extLst>
      <p:ext uri="{BB962C8B-B14F-4D97-AF65-F5344CB8AC3E}">
        <p14:creationId xmlns:p14="http://schemas.microsoft.com/office/powerpoint/2010/main" val="1124366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ECBDD6-C66F-42B9-86CB-E8F820846324}" type="slidenum">
              <a:rPr lang="en-US" sz="2000" smtClean="0"/>
              <a:t>45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728" y="1611576"/>
            <a:ext cx="6751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Implemente o circuito de seis portas lógicas ao lado em VHDL – aqui </a:t>
            </a:r>
            <a:r>
              <a:rPr lang="pt-BR" sz="2000" b="1" dirty="0">
                <a:solidFill>
                  <a:srgbClr val="FF0000"/>
                </a:solidFill>
              </a:rPr>
              <a:t>é proibido usar o comando </a:t>
            </a:r>
            <a:r>
              <a:rPr lang="pt-BR" sz="2000" b="1" dirty="0" err="1">
                <a:solidFill>
                  <a:srgbClr val="FF0000"/>
                </a:solidFill>
              </a:rPr>
              <a:t>process</a:t>
            </a:r>
            <a:r>
              <a:rPr lang="pt-BR" sz="2000" b="1" dirty="0">
                <a:solidFill>
                  <a:srgbClr val="FF0000"/>
                </a:solidFill>
              </a:rPr>
              <a:t> de VHDL!</a:t>
            </a:r>
            <a:r>
              <a:rPr lang="pt-BR" sz="2000" dirty="0"/>
              <a:t> Este último comando será tema de aula posterior </a:t>
            </a:r>
            <a:endParaRPr lang="pt-BR" sz="2000" b="1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Crie um projeto no ambiente VIVADO que vai conter a entidade (</a:t>
            </a:r>
            <a:r>
              <a:rPr lang="pt-BR" sz="2000" b="1" dirty="0" err="1">
                <a:solidFill>
                  <a:srgbClr val="FF0000"/>
                </a:solidFill>
              </a:rPr>
              <a:t>entity</a:t>
            </a:r>
            <a:r>
              <a:rPr lang="pt-BR" sz="2000" dirty="0"/>
              <a:t>) correspondente a este circuito e três arquiteturas (</a:t>
            </a:r>
            <a:r>
              <a:rPr lang="pt-BR" sz="2000" b="1" dirty="0" err="1">
                <a:solidFill>
                  <a:srgbClr val="FF0000"/>
                </a:solidFill>
              </a:rPr>
              <a:t>architecture</a:t>
            </a:r>
            <a:r>
              <a:rPr lang="pt-BR" sz="2000" dirty="0"/>
              <a:t>) descritas mais adiante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Crie um </a:t>
            </a:r>
            <a:r>
              <a:rPr lang="pt-BR" sz="2000" i="1" dirty="0" err="1">
                <a:solidFill>
                  <a:srgbClr val="0070C0"/>
                </a:solidFill>
              </a:rPr>
              <a:t>testbench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para cada versão (</a:t>
            </a:r>
            <a:r>
              <a:rPr lang="pt-BR" sz="2000" b="1" dirty="0" err="1">
                <a:solidFill>
                  <a:srgbClr val="FF0000"/>
                </a:solidFill>
              </a:rPr>
              <a:t>architecture</a:t>
            </a:r>
            <a:r>
              <a:rPr lang="pt-BR" sz="2000" dirty="0"/>
              <a:t>) do circuito. Este deve instanciar cada circuito, gerar estímulos para todas suas 4 entradas e aplicar os estímulos a instância da arquitetura em questão 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Simule cada </a:t>
            </a:r>
            <a:r>
              <a:rPr lang="pt-BR" sz="2000" i="1" dirty="0" err="1">
                <a:solidFill>
                  <a:srgbClr val="0070C0"/>
                </a:solidFill>
              </a:rPr>
              <a:t>testbench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/>
              <a:t>e descreva textualmente como o circuito funciona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>
                <a:solidFill>
                  <a:srgbClr val="FF0000"/>
                </a:solidFill>
              </a:rPr>
              <a:t>Importante: A descrição VHDL deve refletir exatamente a estrutura do diagrama de portas ao lado, não apenas seu comportamento! Por isto a proibição de usar </a:t>
            </a:r>
            <a:r>
              <a:rPr lang="pt-BR" sz="2000" b="1" dirty="0" err="1">
                <a:solidFill>
                  <a:srgbClr val="FF0000"/>
                </a:solidFill>
              </a:rPr>
              <a:t>process</a:t>
            </a:r>
            <a:r>
              <a:rPr lang="pt-BR" sz="2000" dirty="0">
                <a:solidFill>
                  <a:srgbClr val="FF0000"/>
                </a:solidFill>
              </a:rPr>
              <a:t>, que serve para descrever comportamento, não estrutura.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038220" y="2099232"/>
            <a:ext cx="4552198" cy="3822950"/>
            <a:chOff x="972" y="1093"/>
            <a:chExt cx="2498" cy="232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72" y="1093"/>
              <a:ext cx="2498" cy="23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2" t="26958" r="20703" b="14235"/>
            <a:stretch>
              <a:fillRect/>
            </a:stretch>
          </p:blipFill>
          <p:spPr bwMode="auto">
            <a:xfrm>
              <a:off x="1066" y="1162"/>
              <a:ext cx="2313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1010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pt-BR" sz="4400" dirty="0"/>
              <a:t>PROJETO 3 – A Primeira Implementação (</a:t>
            </a:r>
            <a:r>
              <a:rPr lang="pt-BR" sz="4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pt-BR" sz="44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5E5D01-61D1-4E9A-8493-F0097554395E}" type="slidenum">
              <a:rPr lang="en-US" sz="2000" smtClean="0"/>
              <a:t>46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450" y="1600508"/>
            <a:ext cx="7416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Observando o diagrama original, nota-se que o circuito usa apenas </a:t>
            </a:r>
            <a:r>
              <a:rPr lang="pt-BR" sz="2000" dirty="0">
                <a:solidFill>
                  <a:srgbClr val="0000FF"/>
                </a:solidFill>
              </a:rPr>
              <a:t>portas NAND de 3 entradas </a:t>
            </a:r>
            <a:r>
              <a:rPr lang="pt-BR" sz="2000" dirty="0"/>
              <a:t>(digamos uma </a:t>
            </a:r>
            <a:r>
              <a:rPr lang="pt-BR" sz="2000" b="1" dirty="0">
                <a:solidFill>
                  <a:srgbClr val="0000FF"/>
                </a:solidFill>
              </a:rPr>
              <a:t>NAND3i</a:t>
            </a:r>
            <a:r>
              <a:rPr lang="pt-BR" sz="2000" dirty="0"/>
              <a:t>)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Há seis portas </a:t>
            </a:r>
            <a:r>
              <a:rPr lang="pt-BR" sz="2000" b="1" dirty="0">
                <a:solidFill>
                  <a:srgbClr val="0000FF"/>
                </a:solidFill>
              </a:rPr>
              <a:t>NAND3i</a:t>
            </a:r>
            <a:r>
              <a:rPr lang="pt-BR" sz="2000" dirty="0"/>
              <a:t> interconectadas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O circuito possui 4 pinos/fios de entrada, 2 pinos/fios de saída e 4 fios internos (</a:t>
            </a:r>
            <a:r>
              <a:rPr lang="pt-BR" sz="2000" b="1" dirty="0">
                <a:solidFill>
                  <a:srgbClr val="0000FF"/>
                </a:solidFill>
              </a:rPr>
              <a:t>confira este número!!!)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Com base nas observações acima crie uma descrição onde cada porta </a:t>
            </a:r>
            <a:r>
              <a:rPr lang="pt-BR" sz="2000" b="1" dirty="0">
                <a:solidFill>
                  <a:srgbClr val="0000FF"/>
                </a:solidFill>
              </a:rPr>
              <a:t>NAND3i</a:t>
            </a:r>
            <a:r>
              <a:rPr lang="pt-BR" sz="2000" dirty="0"/>
              <a:t> é descrita em uma linha de código VHDL. Veja como se descreve uma porta lógica no projeto somador1.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Problema: uma NAND de 3 entradas não pode ser descrita estendendo uma NAND de 2 entradas em VHDL. Porquê? Qual a solução?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Necessidades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Declarar os fios internos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Os pinos de saída (Q e Q barra) são usados como entrada de portas lógicas, mas VHDL proíbe usar um pino de saída como entrada no mesmo circuito. Como resolver?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920382" y="2168939"/>
            <a:ext cx="3892594" cy="3683536"/>
            <a:chOff x="972" y="1093"/>
            <a:chExt cx="2498" cy="232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72" y="1093"/>
              <a:ext cx="2498" cy="23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2" t="26958" r="20703" b="14235"/>
            <a:stretch>
              <a:fillRect/>
            </a:stretch>
          </p:blipFill>
          <p:spPr bwMode="auto">
            <a:xfrm>
              <a:off x="1066" y="1162"/>
              <a:ext cx="2313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4432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pt-BR" sz="4400" dirty="0"/>
              <a:t>PROJETO 3 – As Implementações (</a:t>
            </a:r>
            <a:r>
              <a:rPr lang="pt-BR" sz="4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pt-BR" sz="4400" dirty="0"/>
              <a:t>) Alternativas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5E5D01-61D1-4E9A-8493-F0097554395E}" type="slidenum">
              <a:rPr lang="en-US" sz="2000" smtClean="0"/>
              <a:t>47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450" y="1609217"/>
            <a:ext cx="7416149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Observando novamente o diagrama original, nota-se que existem estruturas similares repetidas no desenho</a:t>
            </a:r>
            <a:endParaRPr lang="pt-BR" sz="700" dirty="0"/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Como dito, o circuito só usa portas </a:t>
            </a:r>
            <a:r>
              <a:rPr lang="pt-BR" sz="2000" b="1" dirty="0">
                <a:solidFill>
                  <a:srgbClr val="0000FF"/>
                </a:solidFill>
              </a:rPr>
              <a:t>NAND3i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Há três pares de </a:t>
            </a:r>
            <a:r>
              <a:rPr lang="pt-BR" sz="2000" b="1" dirty="0">
                <a:solidFill>
                  <a:srgbClr val="0000FF"/>
                </a:solidFill>
              </a:rPr>
              <a:t>NAND3i</a:t>
            </a:r>
            <a:r>
              <a:rPr lang="pt-BR" sz="2000" dirty="0"/>
              <a:t> interconectados do mesmo jeito (saída de uma NAND é entrada da outra e vice-versa, formando um </a:t>
            </a:r>
            <a:r>
              <a:rPr lang="pt-BR" sz="2000" i="1" dirty="0" err="1"/>
              <a:t>latch</a:t>
            </a:r>
            <a:r>
              <a:rPr lang="pt-BR" sz="2000" dirty="0"/>
              <a:t>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000" dirty="0"/>
              <a:t>Com base nas observações acima crie duas novas versões deste circuito em VHDL, que devem ser </a:t>
            </a:r>
            <a:r>
              <a:rPr lang="pt-BR" sz="2000" b="1" dirty="0">
                <a:solidFill>
                  <a:srgbClr val="FF0000"/>
                </a:solidFill>
              </a:rPr>
              <a:t>hierárquicas</a:t>
            </a:r>
            <a:r>
              <a:rPr lang="pt-BR" sz="2000" dirty="0"/>
              <a:t> (??)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700" dirty="0"/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Uma usando 6 vezes uma </a:t>
            </a:r>
            <a:r>
              <a:rPr lang="pt-BR" sz="2000" b="1" dirty="0">
                <a:solidFill>
                  <a:srgbClr val="0000FF"/>
                </a:solidFill>
              </a:rPr>
              <a:t>NAND3i</a:t>
            </a:r>
            <a:r>
              <a:rPr lang="pt-BR" sz="2000" dirty="0"/>
              <a:t> como par entidade/arquitetura</a:t>
            </a:r>
          </a:p>
          <a:p>
            <a:pPr marL="914400" lvl="1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Uma usando 3 vezes um </a:t>
            </a:r>
            <a:r>
              <a:rPr lang="pt-BR" sz="2000" i="1" dirty="0" err="1"/>
              <a:t>latch</a:t>
            </a:r>
            <a:r>
              <a:rPr lang="pt-BR" sz="2000" dirty="0"/>
              <a:t> com 4 entradas de controle como par entidade/arquitetura</a:t>
            </a:r>
          </a:p>
          <a:p>
            <a:pPr lvl="1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pt-BR" sz="2000" dirty="0"/>
              <a:t>Estas duas novas arquiteturas lidam com descrições </a:t>
            </a:r>
            <a:r>
              <a:rPr lang="pt-BR" sz="2000" b="1" dirty="0">
                <a:solidFill>
                  <a:srgbClr val="FF0000"/>
                </a:solidFill>
              </a:rPr>
              <a:t>modulares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FF0000"/>
                </a:solidFill>
              </a:rPr>
              <a:t>hierárquicas</a:t>
            </a:r>
            <a:r>
              <a:rPr lang="pt-BR" sz="2000" dirty="0"/>
              <a:t> em VHDL, usando o comando </a:t>
            </a:r>
            <a:r>
              <a:rPr lang="pt-BR" sz="2000" b="1" dirty="0" err="1">
                <a:solidFill>
                  <a:srgbClr val="0000FF"/>
                </a:solidFill>
              </a:rPr>
              <a:t>port</a:t>
            </a:r>
            <a:r>
              <a:rPr lang="pt-BR" sz="2000" b="1" dirty="0">
                <a:solidFill>
                  <a:srgbClr val="0000FF"/>
                </a:solidFill>
              </a:rPr>
              <a:t> </a:t>
            </a:r>
            <a:r>
              <a:rPr lang="pt-BR" sz="2000" b="1" dirty="0" err="1">
                <a:solidFill>
                  <a:srgbClr val="0000FF"/>
                </a:solidFill>
              </a:rPr>
              <a:t>map</a:t>
            </a:r>
            <a:r>
              <a:rPr lang="pt-BR" sz="2000" b="1" dirty="0">
                <a:solidFill>
                  <a:srgbClr val="0000FF"/>
                </a:solidFill>
              </a:rPr>
              <a:t> </a:t>
            </a:r>
            <a:r>
              <a:rPr lang="pt-BR" sz="2000" dirty="0"/>
              <a:t>de forma extensiva. Estude e aprenda como usar ele!!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504C850-BFD8-42F0-A56F-706E4A6C8D52}"/>
              </a:ext>
            </a:extLst>
          </p:cNvPr>
          <p:cNvGrpSpPr/>
          <p:nvPr/>
        </p:nvGrpSpPr>
        <p:grpSpPr>
          <a:xfrm>
            <a:off x="7920382" y="2168939"/>
            <a:ext cx="3892594" cy="3683536"/>
            <a:chOff x="7038220" y="2099232"/>
            <a:chExt cx="4552198" cy="3822950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038220" y="2099232"/>
              <a:ext cx="4552198" cy="3822950"/>
              <a:chOff x="972" y="1093"/>
              <a:chExt cx="2498" cy="2326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972" y="1093"/>
                <a:ext cx="2498" cy="23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82" t="26958" r="20703" b="14235"/>
              <a:stretch>
                <a:fillRect/>
              </a:stretch>
            </p:blipFill>
            <p:spPr bwMode="auto">
              <a:xfrm>
                <a:off x="1066" y="1162"/>
                <a:ext cx="2313" cy="2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47FFAE54-08AC-4938-8A3B-1EE49A1118AE}"/>
                </a:ext>
              </a:extLst>
            </p:cNvPr>
            <p:cNvSpPr/>
            <p:nvPr/>
          </p:nvSpPr>
          <p:spPr>
            <a:xfrm>
              <a:off x="8640809" y="2456436"/>
              <a:ext cx="844062" cy="578939"/>
            </a:xfrm>
            <a:prstGeom prst="ellipse">
              <a:avLst/>
            </a:prstGeom>
            <a:solidFill>
              <a:srgbClr val="00FF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F720F3F-C716-491B-A8D3-780CEC277ED9}"/>
                </a:ext>
              </a:extLst>
            </p:cNvPr>
            <p:cNvSpPr/>
            <p:nvPr/>
          </p:nvSpPr>
          <p:spPr>
            <a:xfrm>
              <a:off x="9836564" y="3143588"/>
              <a:ext cx="1271502" cy="1780104"/>
            </a:xfrm>
            <a:prstGeom prst="ellipse">
              <a:avLst/>
            </a:prstGeom>
            <a:solidFill>
              <a:srgbClr val="FFC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64765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pt-BR" sz="4400" dirty="0"/>
              <a:t>PROJETO 3 – As Implementações (</a:t>
            </a:r>
            <a:r>
              <a:rPr lang="pt-BR" sz="4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pt-BR" sz="4400" dirty="0"/>
              <a:t>) Alternativas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E2E68A-C338-4580-A00B-457749603CAD}" type="slidenum">
              <a:rPr lang="en-US" sz="2000" smtClean="0"/>
              <a:t>48</a:t>
            </a:fld>
            <a:endParaRPr lang="en-US" sz="20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0394" y="1682255"/>
            <a:ext cx="5564670" cy="4467226"/>
            <a:chOff x="972" y="1093"/>
            <a:chExt cx="2498" cy="232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72" y="1093"/>
              <a:ext cx="2498" cy="23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2" t="26958" r="20703" b="14235"/>
            <a:stretch>
              <a:fillRect/>
            </a:stretch>
          </p:blipFill>
          <p:spPr bwMode="auto">
            <a:xfrm>
              <a:off x="1066" y="1162"/>
              <a:ext cx="2313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18A1DF70-5BAE-4671-986B-8AE0616C746B}"/>
              </a:ext>
            </a:extLst>
          </p:cNvPr>
          <p:cNvGrpSpPr>
            <a:grpSpLocks/>
          </p:cNvGrpSpPr>
          <p:nvPr/>
        </p:nvGrpSpPr>
        <p:grpSpPr bwMode="auto">
          <a:xfrm>
            <a:off x="6386696" y="1692818"/>
            <a:ext cx="5564670" cy="4467226"/>
            <a:chOff x="972" y="1093"/>
            <a:chExt cx="2498" cy="2326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3A72136-A4B3-4E18-AB50-6697AAA8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1093"/>
              <a:ext cx="2498" cy="23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9701F5C4-AA30-4AC3-BACE-625CBA523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2" t="26958" r="20703" b="14235"/>
            <a:stretch>
              <a:fillRect/>
            </a:stretch>
          </p:blipFill>
          <p:spPr bwMode="auto">
            <a:xfrm>
              <a:off x="1066" y="1162"/>
              <a:ext cx="2313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4DDFBA36-7645-491C-9566-533A19746968}"/>
              </a:ext>
            </a:extLst>
          </p:cNvPr>
          <p:cNvSpPr/>
          <p:nvPr/>
        </p:nvSpPr>
        <p:spPr>
          <a:xfrm>
            <a:off x="2532262" y="2142020"/>
            <a:ext cx="884089" cy="56581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BC12F19-7BDB-4033-B7A3-79CE16B469F3}"/>
              </a:ext>
            </a:extLst>
          </p:cNvPr>
          <p:cNvSpPr/>
          <p:nvPr/>
        </p:nvSpPr>
        <p:spPr>
          <a:xfrm>
            <a:off x="2532262" y="5413528"/>
            <a:ext cx="884089" cy="56581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6B87D0C-612A-4D6E-9216-0F48DD639F5C}"/>
              </a:ext>
            </a:extLst>
          </p:cNvPr>
          <p:cNvSpPr/>
          <p:nvPr/>
        </p:nvSpPr>
        <p:spPr>
          <a:xfrm>
            <a:off x="2532262" y="4360903"/>
            <a:ext cx="884089" cy="56581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0BA0154-3315-4620-A460-CD7AF2378F6B}"/>
              </a:ext>
            </a:extLst>
          </p:cNvPr>
          <p:cNvSpPr/>
          <p:nvPr/>
        </p:nvSpPr>
        <p:spPr>
          <a:xfrm>
            <a:off x="2532262" y="3210879"/>
            <a:ext cx="884089" cy="56581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D6277B1-AA8B-4699-A8B4-716C7005BDC6}"/>
              </a:ext>
            </a:extLst>
          </p:cNvPr>
          <p:cNvSpPr/>
          <p:nvPr/>
        </p:nvSpPr>
        <p:spPr>
          <a:xfrm>
            <a:off x="4146796" y="3200160"/>
            <a:ext cx="884089" cy="56581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0BA083E-FE72-4553-822E-681E6340B96F}"/>
              </a:ext>
            </a:extLst>
          </p:cNvPr>
          <p:cNvSpPr/>
          <p:nvPr/>
        </p:nvSpPr>
        <p:spPr>
          <a:xfrm>
            <a:off x="4146796" y="4227734"/>
            <a:ext cx="884089" cy="56581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2B6E95C-10F0-45EC-99E6-1B030AAF6C05}"/>
              </a:ext>
            </a:extLst>
          </p:cNvPr>
          <p:cNvSpPr/>
          <p:nvPr/>
        </p:nvSpPr>
        <p:spPr>
          <a:xfrm>
            <a:off x="8251242" y="2179896"/>
            <a:ext cx="1309377" cy="166707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4E1D9A-92A3-45E4-9DAD-D4DAD6736A05}"/>
              </a:ext>
            </a:extLst>
          </p:cNvPr>
          <p:cNvSpPr/>
          <p:nvPr/>
        </p:nvSpPr>
        <p:spPr>
          <a:xfrm>
            <a:off x="8251242" y="4404191"/>
            <a:ext cx="1309378" cy="15588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38AB577-CD6D-46FB-8C92-128D6631CEC0}"/>
              </a:ext>
            </a:extLst>
          </p:cNvPr>
          <p:cNvSpPr/>
          <p:nvPr/>
        </p:nvSpPr>
        <p:spPr>
          <a:xfrm>
            <a:off x="9906388" y="3234685"/>
            <a:ext cx="1309378" cy="15588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862765-4B46-4CFD-ADA2-A0454036FE54}"/>
              </a:ext>
            </a:extLst>
          </p:cNvPr>
          <p:cNvSpPr txBox="1"/>
          <p:nvPr/>
        </p:nvSpPr>
        <p:spPr>
          <a:xfrm>
            <a:off x="522505" y="6215117"/>
            <a:ext cx="11070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Estruturas de implementação alternativas com E/A NAND3i e latch_4ctrls</a:t>
            </a:r>
          </a:p>
        </p:txBody>
      </p:sp>
    </p:spTree>
    <p:extLst>
      <p:ext uri="{BB962C8B-B14F-4D97-AF65-F5344CB8AC3E}">
        <p14:creationId xmlns:p14="http://schemas.microsoft.com/office/powerpoint/2010/main" val="3309773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6D7268-2D1F-4A03-B04C-47C1347EC958}" type="slidenum">
              <a:rPr lang="en-US" sz="2000" smtClean="0"/>
              <a:t>49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132" y="1592300"/>
            <a:ext cx="11405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u="sng" dirty="0">
                <a:solidFill>
                  <a:srgbClr val="0070C0"/>
                </a:solidFill>
              </a:rPr>
              <a:t>Informações adicionais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4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O circuito do Projeto 3 é um </a:t>
            </a:r>
            <a:r>
              <a:rPr lang="pt-BR" sz="2200" dirty="0">
                <a:solidFill>
                  <a:srgbClr val="FF0000"/>
                </a:solidFill>
              </a:rPr>
              <a:t>flip-flop tipo D</a:t>
            </a:r>
            <a:r>
              <a:rPr lang="pt-BR" sz="2200" dirty="0"/>
              <a:t> </a:t>
            </a:r>
            <a:r>
              <a:rPr lang="pt-BR" sz="2200" dirty="0">
                <a:solidFill>
                  <a:srgbClr val="FF0000"/>
                </a:solidFill>
              </a:rPr>
              <a:t>sensível à borda de subida do relógio </a:t>
            </a:r>
            <a:r>
              <a:rPr lang="pt-BR" sz="2200" dirty="0"/>
              <a:t>(sinal </a:t>
            </a:r>
            <a:r>
              <a:rPr lang="pt-BR" sz="2200" dirty="0">
                <a:solidFill>
                  <a:srgbClr val="0070C0"/>
                </a:solidFill>
              </a:rPr>
              <a:t>CLK</a:t>
            </a:r>
            <a:r>
              <a:rPr lang="pt-BR" sz="2200" dirty="0"/>
              <a:t>), com</a:t>
            </a:r>
            <a:r>
              <a:rPr lang="pt-BR" sz="2200" dirty="0">
                <a:solidFill>
                  <a:srgbClr val="FF0000"/>
                </a:solidFill>
              </a:rPr>
              <a:t> sinais assíncronos</a:t>
            </a:r>
            <a:r>
              <a:rPr lang="pt-BR" sz="2200" dirty="0"/>
              <a:t> (isto é independentes do relógio, e prioritários em relação ao sinal de relógio) de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 err="1">
                <a:solidFill>
                  <a:srgbClr val="FF0000"/>
                </a:solidFill>
              </a:rPr>
              <a:t>preset</a:t>
            </a:r>
            <a:r>
              <a:rPr lang="pt-BR" sz="2200" dirty="0"/>
              <a:t> (sinal </a:t>
            </a:r>
            <a:r>
              <a:rPr lang="pt-BR" sz="2200" dirty="0">
                <a:solidFill>
                  <a:srgbClr val="0070C0"/>
                </a:solidFill>
              </a:rPr>
              <a:t>PRE</a:t>
            </a:r>
            <a:r>
              <a:rPr lang="pt-BR" sz="2200" dirty="0"/>
              <a:t>) e </a:t>
            </a:r>
            <a:r>
              <a:rPr lang="pt-BR" sz="2200" dirty="0">
                <a:solidFill>
                  <a:srgbClr val="FF0000"/>
                </a:solidFill>
              </a:rPr>
              <a:t>reset</a:t>
            </a:r>
            <a:r>
              <a:rPr lang="pt-BR" sz="2200" dirty="0"/>
              <a:t> (sinal </a:t>
            </a:r>
            <a:r>
              <a:rPr lang="pt-BR" sz="2200" dirty="0">
                <a:solidFill>
                  <a:srgbClr val="0070C0"/>
                </a:solidFill>
              </a:rPr>
              <a:t>CLR</a:t>
            </a:r>
            <a:r>
              <a:rPr lang="pt-BR" sz="2200" dirty="0"/>
              <a:t>). Estes sinais são </a:t>
            </a:r>
            <a:r>
              <a:rPr lang="pt-BR" sz="2200" b="1" dirty="0">
                <a:solidFill>
                  <a:srgbClr val="FF0000"/>
                </a:solidFill>
              </a:rPr>
              <a:t>ativos</a:t>
            </a:r>
            <a:r>
              <a:rPr lang="pt-BR" sz="2200" dirty="0"/>
              <a:t> (ou seja </a:t>
            </a:r>
            <a:r>
              <a:rPr lang="pt-BR" sz="2200" dirty="0">
                <a:solidFill>
                  <a:srgbClr val="FF0000"/>
                </a:solidFill>
              </a:rPr>
              <a:t>agem</a:t>
            </a:r>
            <a:r>
              <a:rPr lang="pt-BR" sz="2200" dirty="0"/>
              <a:t>) quando valem 0. Equivale a metade de um CI TTL 7474, veja o </a:t>
            </a:r>
            <a:r>
              <a:rPr lang="pt-BR" sz="2200" dirty="0">
                <a:hlinkClick r:id="rId2"/>
              </a:rPr>
              <a:t>datasheet</a:t>
            </a:r>
            <a:r>
              <a:rPr lang="pt-BR" sz="2200" dirty="0"/>
              <a:t> dele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400" dirty="0"/>
              <a:t>                                                                    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As saídas são os sinais </a:t>
            </a:r>
            <a:r>
              <a:rPr lang="pt-BR" sz="2200" dirty="0">
                <a:solidFill>
                  <a:srgbClr val="0070C0"/>
                </a:solidFill>
              </a:rPr>
              <a:t>Q </a:t>
            </a:r>
            <a:r>
              <a:rPr lang="pt-BR" sz="2200" dirty="0"/>
              <a:t>e </a:t>
            </a:r>
            <a:r>
              <a:rPr lang="pt-BR" sz="2200" dirty="0">
                <a:solidFill>
                  <a:srgbClr val="0070C0"/>
                </a:solidFill>
              </a:rPr>
              <a:t>Q</a:t>
            </a:r>
            <a:r>
              <a:rPr lang="pt-BR" sz="2200" dirty="0"/>
              <a:t>, tipicamente assumindo valores opostos, e mostram o valor do bit armazenado no </a:t>
            </a:r>
            <a:r>
              <a:rPr lang="pt-BR" sz="2200" dirty="0">
                <a:solidFill>
                  <a:srgbClr val="0070C0"/>
                </a:solidFill>
              </a:rPr>
              <a:t>FF </a:t>
            </a:r>
            <a:r>
              <a:rPr lang="pt-BR" sz="2200" dirty="0"/>
              <a:t>e seu complemento. Use uma convenção </a:t>
            </a:r>
            <a:r>
              <a:rPr lang="pt-BR" sz="2200" dirty="0">
                <a:solidFill>
                  <a:srgbClr val="0070C0"/>
                </a:solidFill>
              </a:rPr>
              <a:t>Q</a:t>
            </a:r>
            <a:r>
              <a:rPr lang="pt-BR" sz="2200" dirty="0"/>
              <a:t>, </a:t>
            </a:r>
            <a:r>
              <a:rPr lang="pt-BR" sz="2200" dirty="0" err="1">
                <a:solidFill>
                  <a:srgbClr val="0070C0"/>
                </a:solidFill>
              </a:rPr>
              <a:t>Q_n</a:t>
            </a:r>
            <a:r>
              <a:rPr lang="pt-BR" sz="2200" dirty="0"/>
              <a:t> em VHDL</a:t>
            </a:r>
            <a:endParaRPr lang="pt-BR" sz="2200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O sinal </a:t>
            </a:r>
            <a:r>
              <a:rPr lang="pt-BR" sz="2200" dirty="0">
                <a:solidFill>
                  <a:srgbClr val="0070C0"/>
                </a:solidFill>
              </a:rPr>
              <a:t>PRE</a:t>
            </a:r>
            <a:r>
              <a:rPr lang="pt-BR" sz="2200" dirty="0"/>
              <a:t> em </a:t>
            </a:r>
            <a:r>
              <a:rPr lang="pt-BR" sz="2200" dirty="0">
                <a:solidFill>
                  <a:srgbClr val="FF0000"/>
                </a:solidFill>
              </a:rPr>
              <a:t>0</a:t>
            </a:r>
            <a:r>
              <a:rPr lang="pt-BR" sz="2200" dirty="0"/>
              <a:t> força a saída </a:t>
            </a:r>
            <a:r>
              <a:rPr lang="pt-BR" sz="2200" dirty="0">
                <a:solidFill>
                  <a:srgbClr val="0070C0"/>
                </a:solidFill>
              </a:rPr>
              <a:t>Q</a:t>
            </a:r>
            <a:r>
              <a:rPr lang="pt-BR" sz="2200" dirty="0"/>
              <a:t> para </a:t>
            </a:r>
            <a:r>
              <a:rPr lang="pt-BR" sz="2200" dirty="0">
                <a:solidFill>
                  <a:srgbClr val="FF0000"/>
                </a:solidFill>
              </a:rPr>
              <a:t>1</a:t>
            </a:r>
            <a:r>
              <a:rPr lang="pt-BR" sz="2200" dirty="0"/>
              <a:t> (e </a:t>
            </a:r>
            <a:r>
              <a:rPr lang="pt-BR" sz="2200" dirty="0">
                <a:solidFill>
                  <a:srgbClr val="0070C0"/>
                </a:solidFill>
              </a:rPr>
              <a:t>Q</a:t>
            </a:r>
            <a:r>
              <a:rPr lang="pt-BR" sz="2200" dirty="0"/>
              <a:t> para </a:t>
            </a:r>
            <a:r>
              <a:rPr lang="pt-BR" sz="2200" dirty="0">
                <a:solidFill>
                  <a:srgbClr val="FF0000"/>
                </a:solidFill>
              </a:rPr>
              <a:t>0</a:t>
            </a:r>
            <a:r>
              <a:rPr lang="pt-BR" sz="2200" dirty="0"/>
              <a:t>), enquanto </a:t>
            </a:r>
            <a:r>
              <a:rPr lang="pt-BR" sz="2200" dirty="0">
                <a:solidFill>
                  <a:srgbClr val="0070C0"/>
                </a:solidFill>
              </a:rPr>
              <a:t>CLR</a:t>
            </a:r>
            <a:r>
              <a:rPr lang="pt-BR" sz="2200" dirty="0"/>
              <a:t> em </a:t>
            </a:r>
            <a:r>
              <a:rPr lang="pt-BR" sz="2200" dirty="0">
                <a:solidFill>
                  <a:srgbClr val="FF0000"/>
                </a:solidFill>
              </a:rPr>
              <a:t>0</a:t>
            </a:r>
            <a:r>
              <a:rPr lang="pt-BR" sz="2200" dirty="0"/>
              <a:t> força </a:t>
            </a:r>
            <a:r>
              <a:rPr lang="pt-BR" sz="2200" dirty="0">
                <a:solidFill>
                  <a:srgbClr val="0070C0"/>
                </a:solidFill>
              </a:rPr>
              <a:t>Q </a:t>
            </a:r>
            <a:r>
              <a:rPr lang="pt-BR" sz="2200" dirty="0"/>
              <a:t>para </a:t>
            </a:r>
            <a:r>
              <a:rPr lang="pt-BR" sz="2200" dirty="0">
                <a:solidFill>
                  <a:srgbClr val="FF0000"/>
                </a:solidFill>
              </a:rPr>
              <a:t>0 </a:t>
            </a:r>
            <a:r>
              <a:rPr lang="pt-BR" sz="2200" dirty="0"/>
              <a:t>(e </a:t>
            </a:r>
            <a:r>
              <a:rPr lang="pt-BR" sz="2200" dirty="0">
                <a:solidFill>
                  <a:srgbClr val="0070C0"/>
                </a:solidFill>
              </a:rPr>
              <a:t>Q </a:t>
            </a:r>
            <a:r>
              <a:rPr lang="pt-BR" sz="2200" dirty="0"/>
              <a:t>para </a:t>
            </a:r>
            <a:r>
              <a:rPr lang="pt-BR" sz="2200" dirty="0">
                <a:solidFill>
                  <a:srgbClr val="FF0000"/>
                </a:solidFill>
              </a:rPr>
              <a:t>1</a:t>
            </a:r>
            <a:r>
              <a:rPr lang="pt-BR" sz="2200" dirty="0"/>
              <a:t>). Eles não devem nunca ser </a:t>
            </a:r>
            <a:r>
              <a:rPr lang="pt-BR" sz="2200" dirty="0">
                <a:solidFill>
                  <a:srgbClr val="FF0000"/>
                </a:solidFill>
              </a:rPr>
              <a:t>0</a:t>
            </a:r>
            <a:r>
              <a:rPr lang="pt-BR" sz="2200" dirty="0"/>
              <a:t> ao mesmo tempo. Qualquer um em </a:t>
            </a:r>
            <a:r>
              <a:rPr lang="pt-BR" sz="2200" dirty="0">
                <a:solidFill>
                  <a:srgbClr val="FF0000"/>
                </a:solidFill>
              </a:rPr>
              <a:t>0</a:t>
            </a:r>
            <a:r>
              <a:rPr lang="pt-BR" sz="2200" dirty="0"/>
              <a:t> faz com que as bordas do relógio sejam ignoradas (impede o efeito deste sinal de controle)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Seguindo a regra geral de circuitos síncronos, </a:t>
            </a:r>
            <a:r>
              <a:rPr lang="pt-BR" sz="2200" dirty="0">
                <a:solidFill>
                  <a:srgbClr val="FF0000"/>
                </a:solidFill>
              </a:rPr>
              <a:t>nenhuma entrada deve mudar </a:t>
            </a:r>
            <a:r>
              <a:rPr lang="pt-BR" sz="2200" dirty="0"/>
              <a:t>ao mesmo tempo que o relógio. </a:t>
            </a:r>
            <a:r>
              <a:rPr lang="pt-BR" sz="2200" dirty="0">
                <a:solidFill>
                  <a:srgbClr val="FF0000"/>
                </a:solidFill>
              </a:rPr>
              <a:t>Porquê???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Cada borda de subida de </a:t>
            </a:r>
            <a:r>
              <a:rPr lang="pt-BR" sz="2200" dirty="0">
                <a:solidFill>
                  <a:srgbClr val="0070C0"/>
                </a:solidFill>
              </a:rPr>
              <a:t>CLK</a:t>
            </a:r>
            <a:r>
              <a:rPr lang="pt-BR" sz="2200" dirty="0"/>
              <a:t> sem </a:t>
            </a:r>
            <a:r>
              <a:rPr lang="pt-BR" sz="2200" dirty="0">
                <a:solidFill>
                  <a:srgbClr val="0070C0"/>
                </a:solidFill>
              </a:rPr>
              <a:t>PRE</a:t>
            </a:r>
            <a:r>
              <a:rPr lang="pt-BR" sz="2200" dirty="0"/>
              <a:t> nem </a:t>
            </a:r>
            <a:r>
              <a:rPr lang="pt-BR" sz="2200" dirty="0">
                <a:solidFill>
                  <a:srgbClr val="0070C0"/>
                </a:solidFill>
              </a:rPr>
              <a:t>CLR</a:t>
            </a:r>
            <a:r>
              <a:rPr lang="pt-BR" sz="2200" dirty="0"/>
              <a:t> ativados provoca a amostragem e o armazenamento do valor de </a:t>
            </a:r>
            <a:r>
              <a:rPr lang="pt-BR" sz="2200" dirty="0">
                <a:solidFill>
                  <a:srgbClr val="0070C0"/>
                </a:solidFill>
              </a:rPr>
              <a:t>D</a:t>
            </a:r>
            <a:r>
              <a:rPr lang="pt-BR" sz="2200" dirty="0"/>
              <a:t> </a:t>
            </a:r>
            <a:r>
              <a:rPr lang="pt-BR" sz="2200" dirty="0">
                <a:sym typeface="Wingdings" panose="05000000000000000000" pitchFamily="2" charset="2"/>
              </a:rPr>
              <a:t> funcionamento normal!!</a:t>
            </a:r>
            <a:endParaRPr lang="pt-BR" sz="2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23249" y="2779416"/>
            <a:ext cx="4526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40435" y="2779416"/>
            <a:ext cx="411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38032" y="4239248"/>
            <a:ext cx="411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85747" y="4253922"/>
            <a:ext cx="411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66097" y="6030692"/>
            <a:ext cx="411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46129" y="6017636"/>
            <a:ext cx="411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8968" y="349604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17529" y="4239248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FC84B059-B3B1-432B-985F-A1243384DA7C}"/>
              </a:ext>
            </a:extLst>
          </p:cNvPr>
          <p:cNvCxnSpPr/>
          <p:nvPr/>
        </p:nvCxnSpPr>
        <p:spPr>
          <a:xfrm>
            <a:off x="1165456" y="4574521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4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COMPETÊNCIAS GLOBAIS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966" y="1809922"/>
            <a:ext cx="11598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Complementares às competências técnicas (objetivos), incentiva-se  desenvolvimento de determinadas competências globais nos alunos, tais como</a:t>
            </a:r>
          </a:p>
          <a:p>
            <a:endParaRPr lang="pt-BR" sz="14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sz="2600" dirty="0"/>
              <a:t>Expressão escrita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pt-BR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sz="2600" dirty="0"/>
              <a:t>Expressão oral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pt-BR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sz="2600" dirty="0"/>
              <a:t>Autonomia e independência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pt-BR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sz="2600" dirty="0"/>
              <a:t>Trabalho em equipe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pt-BR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sz="2600" dirty="0"/>
              <a:t>Criticidade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endParaRPr lang="pt-BR" sz="600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pt-BR" sz="2600" dirty="0"/>
              <a:t>Postura e compreensão de seu papel na Escola e na sociedade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81A7D08-D762-4356-9DA9-3C0CE824A2F1}" type="slidenum">
              <a:rPr lang="en-US" sz="2000" smtClean="0"/>
              <a:t>5</a:t>
            </a:fld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0" y="3128210"/>
            <a:ext cx="7144084" cy="1723189"/>
            <a:chOff x="4572000" y="3128210"/>
            <a:chExt cx="7144084" cy="1723189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0" y="3128210"/>
              <a:ext cx="7144084" cy="1723189"/>
              <a:chOff x="4572000" y="3128210"/>
              <a:chExt cx="7144084" cy="172318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471230" y="3128210"/>
                <a:ext cx="6244854" cy="1723189"/>
                <a:chOff x="5471230" y="3128210"/>
                <a:chExt cx="6244854" cy="1723189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5398" y="3224462"/>
                  <a:ext cx="6180686" cy="1578811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5471230" y="3128210"/>
                  <a:ext cx="6244854" cy="172318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flipV="1">
                <a:off x="4572000" y="3128210"/>
                <a:ext cx="899230" cy="67376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2000" y="4283242"/>
                <a:ext cx="899230" cy="56815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9313317" y="3957318"/>
              <a:ext cx="657726" cy="325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891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PROJETO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34CE094-99B7-4939-AC70-339A7CB046A9}" type="slidenum">
              <a:rPr lang="en-US" sz="2000" smtClean="0"/>
              <a:t>50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132" y="1384689"/>
            <a:ext cx="11349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Notem que o circuito a implementar é sequencial e assíncrono (devido aos laços de realimentação combinacionais), e cria um componente básico para projetos síncronos. Como já foi mencionado, trata-se de um flip-flop D sensível à borda de subida do </a:t>
            </a:r>
            <a:r>
              <a:rPr lang="pt-BR" sz="2400" dirty="0" err="1"/>
              <a:t>clock</a:t>
            </a:r>
            <a:endParaRPr lang="pt-BR" sz="24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/>
              <a:t>Cuidados a tomar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Ao escrever o </a:t>
            </a:r>
            <a:r>
              <a:rPr lang="pt-BR" sz="2400" i="1" dirty="0" err="1">
                <a:solidFill>
                  <a:srgbClr val="0070C0"/>
                </a:solidFill>
              </a:rPr>
              <a:t>testbench</a:t>
            </a:r>
            <a:r>
              <a:rPr lang="pt-BR" sz="2400" dirty="0"/>
              <a:t>, respeitem a relação de temporização entre sinais de um circuito síncrono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400" dirty="0"/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Quando o clock mudar na sua borda sensível (</a:t>
            </a:r>
            <a:r>
              <a:rPr lang="pt-BR" sz="2400" dirty="0">
                <a:solidFill>
                  <a:srgbClr val="0070C0"/>
                </a:solidFill>
              </a:rPr>
              <a:t>0→1</a:t>
            </a:r>
            <a:r>
              <a:rPr lang="pt-BR" sz="2400" dirty="0"/>
              <a:t>, ou borda de subida), </a:t>
            </a:r>
            <a:r>
              <a:rPr lang="pt-BR" sz="2400" dirty="0">
                <a:solidFill>
                  <a:srgbClr val="FF0000"/>
                </a:solidFill>
              </a:rPr>
              <a:t>NENHUM</a:t>
            </a:r>
            <a:r>
              <a:rPr lang="pt-BR" sz="2400" dirty="0"/>
              <a:t> sinal amostrado por ele (</a:t>
            </a:r>
            <a:r>
              <a:rPr lang="pt-BR" sz="2400" dirty="0">
                <a:solidFill>
                  <a:srgbClr val="0070C0"/>
                </a:solidFill>
              </a:rPr>
              <a:t>D</a:t>
            </a:r>
            <a:r>
              <a:rPr lang="pt-BR" sz="2400" dirty="0"/>
              <a:t>, neste caso) pode mudar ao mesmo tempo! Lembrem-se dos conceitos de tempo de </a:t>
            </a:r>
            <a:r>
              <a:rPr lang="pt-BR" sz="2400" i="1" dirty="0">
                <a:solidFill>
                  <a:srgbClr val="0070C0"/>
                </a:solidFill>
              </a:rPr>
              <a:t>setup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i="1" dirty="0" err="1">
                <a:solidFill>
                  <a:srgbClr val="0070C0"/>
                </a:solidFill>
              </a:rPr>
              <a:t>hold</a:t>
            </a:r>
            <a:r>
              <a:rPr lang="pt-BR" sz="2400" dirty="0"/>
              <a:t>! </a:t>
            </a:r>
            <a:r>
              <a:rPr lang="pt-BR" sz="2400" dirty="0">
                <a:solidFill>
                  <a:srgbClr val="FF0000"/>
                </a:solidFill>
              </a:rPr>
              <a:t>Se lembram???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400" dirty="0"/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Os sinais </a:t>
            </a:r>
            <a:r>
              <a:rPr lang="pt-BR" sz="2400" dirty="0">
                <a:solidFill>
                  <a:srgbClr val="0070C0"/>
                </a:solidFill>
              </a:rPr>
              <a:t>CLR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0070C0"/>
                </a:solidFill>
              </a:rPr>
              <a:t>PRE</a:t>
            </a:r>
            <a:r>
              <a:rPr lang="pt-BR" sz="2400" dirty="0"/>
              <a:t> também devem respeitar esta regra!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b="1" dirty="0"/>
              <a:t>Notem, nomes de sinais no </a:t>
            </a:r>
            <a:r>
              <a:rPr lang="pt-BR" sz="2000" b="1" i="1" dirty="0" err="1">
                <a:solidFill>
                  <a:srgbClr val="0070C0"/>
                </a:solidFill>
              </a:rPr>
              <a:t>testbench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/>
              <a:t>podem ser idênticos aos nomes dos pinos dos objetos que o </a:t>
            </a:r>
            <a:r>
              <a:rPr lang="pt-BR" sz="2000" b="1" i="1" dirty="0" err="1">
                <a:solidFill>
                  <a:srgbClr val="0070C0"/>
                </a:solidFill>
              </a:rPr>
              <a:t>testbench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/>
              <a:t>instancia. Convenção: </a:t>
            </a:r>
            <a:r>
              <a:rPr lang="pt-BR" sz="2000" b="1" dirty="0">
                <a:solidFill>
                  <a:srgbClr val="0070C0"/>
                </a:solidFill>
              </a:rPr>
              <a:t>CLR</a:t>
            </a:r>
            <a:r>
              <a:rPr lang="pt-BR" sz="2000" b="1" dirty="0"/>
              <a:t> pode receber nome </a:t>
            </a:r>
            <a:r>
              <a:rPr lang="pt-BR" sz="2000" b="1" dirty="0" err="1">
                <a:solidFill>
                  <a:srgbClr val="0070C0"/>
                </a:solidFill>
              </a:rPr>
              <a:t>CLR_n</a:t>
            </a:r>
            <a:r>
              <a:rPr lang="pt-BR" sz="2000" b="1" dirty="0"/>
              <a:t>. Esta convenção pode (</a:t>
            </a:r>
            <a:r>
              <a:rPr lang="pt-BR" sz="2000" b="1" dirty="0">
                <a:solidFill>
                  <a:srgbClr val="FF0000"/>
                </a:solidFill>
              </a:rPr>
              <a:t>deve</a:t>
            </a:r>
            <a:r>
              <a:rPr lang="pt-BR" sz="2000" b="1" dirty="0"/>
              <a:t>) ser usada para todos os sinais ativos em 0 (com barra sobre o nome)</a:t>
            </a: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67DF0971-536F-48C8-A15D-B1A5BDDF8E41}"/>
              </a:ext>
            </a:extLst>
          </p:cNvPr>
          <p:cNvCxnSpPr/>
          <p:nvPr/>
        </p:nvCxnSpPr>
        <p:spPr>
          <a:xfrm>
            <a:off x="2764585" y="5208988"/>
            <a:ext cx="4526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69E93AC8-AC1D-4BFB-B419-AA4EE530E251}"/>
              </a:ext>
            </a:extLst>
          </p:cNvPr>
          <p:cNvCxnSpPr/>
          <p:nvPr/>
        </p:nvCxnSpPr>
        <p:spPr>
          <a:xfrm>
            <a:off x="3531002" y="5208988"/>
            <a:ext cx="4526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id="{54F77F8E-ED5F-40B1-8ECD-D97B5A64AEA7}"/>
              </a:ext>
            </a:extLst>
          </p:cNvPr>
          <p:cNvCxnSpPr/>
          <p:nvPr/>
        </p:nvCxnSpPr>
        <p:spPr>
          <a:xfrm>
            <a:off x="4784717" y="5985191"/>
            <a:ext cx="4526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79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RESUMO DO TRABALHO T1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C749B-C3E2-4960-9FDA-7E9FB142114B}" type="slidenum">
              <a:rPr lang="en-US" sz="2000" smtClean="0"/>
              <a:t>51</a:t>
            </a:fld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808" y="1802919"/>
            <a:ext cx="1140867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No Projeto 3, existem três arquiteturas (</a:t>
            </a:r>
            <a:r>
              <a:rPr lang="pt-BR" sz="2000" b="1" dirty="0" err="1">
                <a:solidFill>
                  <a:srgbClr val="0070C0"/>
                </a:solidFill>
              </a:rPr>
              <a:t>architecture</a:t>
            </a:r>
            <a:r>
              <a:rPr lang="pt-BR" sz="2000" dirty="0"/>
              <a:t>) mas apenas uma entidade (</a:t>
            </a:r>
            <a:r>
              <a:rPr lang="pt-BR" sz="2000" b="1" dirty="0" err="1">
                <a:solidFill>
                  <a:srgbClr val="0070C0"/>
                </a:solidFill>
              </a:rPr>
              <a:t>entity</a:t>
            </a:r>
            <a:r>
              <a:rPr lang="pt-BR" sz="2000" dirty="0"/>
              <a:t>) Estude, aprenda e use o conceito VHDL de </a:t>
            </a:r>
            <a:r>
              <a:rPr lang="pt-BR" sz="2000" b="1" dirty="0"/>
              <a:t>configuração</a:t>
            </a:r>
            <a:r>
              <a:rPr lang="pt-BR" sz="2000" dirty="0"/>
              <a:t> (</a:t>
            </a:r>
            <a:r>
              <a:rPr lang="pt-BR" sz="2000" b="1" dirty="0" err="1">
                <a:solidFill>
                  <a:srgbClr val="0070C0"/>
                </a:solidFill>
              </a:rPr>
              <a:t>configuration</a:t>
            </a:r>
            <a:r>
              <a:rPr lang="pt-BR" sz="2000" dirty="0"/>
              <a:t>) para simular cada uma das arquiteturas que compartilham a mesma entidade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O </a:t>
            </a:r>
            <a:r>
              <a:rPr lang="pt-BR" sz="2000" b="1" dirty="0">
                <a:solidFill>
                  <a:srgbClr val="FF0000"/>
                </a:solidFill>
              </a:rPr>
              <a:t>Trabalho T1 </a:t>
            </a:r>
            <a:r>
              <a:rPr lang="pt-BR" sz="2000" dirty="0"/>
              <a:t>compreende ao todo 3 projetos VIVADO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Projeto 1 - Meio-somador de 1 bit  (</a:t>
            </a:r>
            <a:r>
              <a:rPr lang="pt-BR" sz="2000" dirty="0">
                <a:solidFill>
                  <a:srgbClr val="0070C0"/>
                </a:solidFill>
              </a:rPr>
              <a:t>somador1</a:t>
            </a:r>
            <a:r>
              <a:rPr lang="pt-BR" sz="2000" dirty="0"/>
              <a:t>) 					</a:t>
            </a:r>
            <a:r>
              <a:rPr lang="pt-BR" sz="2000" dirty="0">
                <a:solidFill>
                  <a:srgbClr val="FF0000"/>
                </a:solidFill>
              </a:rPr>
              <a:t>(1 ponto)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Projeto 2 - Somador de 4 bits sem vai-um  (</a:t>
            </a:r>
            <a:r>
              <a:rPr lang="pt-BR" sz="2000" dirty="0" err="1">
                <a:solidFill>
                  <a:srgbClr val="0070C0"/>
                </a:solidFill>
              </a:rPr>
              <a:t>full_adder</a:t>
            </a:r>
            <a:r>
              <a:rPr lang="pt-BR" sz="2000" dirty="0"/>
              <a:t>)				</a:t>
            </a:r>
            <a:r>
              <a:rPr lang="pt-BR" sz="2000" dirty="0">
                <a:solidFill>
                  <a:srgbClr val="FF0000"/>
                </a:solidFill>
              </a:rPr>
              <a:t>(1 ponto)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Projeto 3 - Flip-flop D sensível à borda do </a:t>
            </a:r>
            <a:r>
              <a:rPr lang="pt-BR" sz="2000" dirty="0" err="1"/>
              <a:t>clock</a:t>
            </a:r>
            <a:r>
              <a:rPr lang="pt-BR" sz="2000" dirty="0"/>
              <a:t> (</a:t>
            </a:r>
            <a:r>
              <a:rPr lang="pt-BR" sz="2000" dirty="0" err="1">
                <a:solidFill>
                  <a:srgbClr val="0070C0"/>
                </a:solidFill>
              </a:rPr>
              <a:t>ffd</a:t>
            </a:r>
            <a:r>
              <a:rPr lang="pt-BR" sz="2000" dirty="0"/>
              <a:t>) – com três arquiteturas alternativas	</a:t>
            </a:r>
            <a:r>
              <a:rPr lang="pt-BR" sz="2000" dirty="0">
                <a:solidFill>
                  <a:srgbClr val="FF0000"/>
                </a:solidFill>
              </a:rPr>
              <a:t>(6 pontos)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/>
              <a:t>O que deve ser entregue</a:t>
            </a:r>
          </a:p>
          <a:p>
            <a:pPr marL="457200" indent="-457200">
              <a:buClr>
                <a:srgbClr val="0070C0"/>
              </a:buClr>
              <a:buFont typeface="Wingdings" charset="2"/>
              <a:buChar char="Ø"/>
            </a:pPr>
            <a:endParaRPr lang="pt-BR" sz="100" dirty="0"/>
          </a:p>
          <a:p>
            <a:pPr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Arquivo compactado (formato </a:t>
            </a:r>
            <a:r>
              <a:rPr lang="pt-BR" sz="2000" b="1" dirty="0">
                <a:solidFill>
                  <a:srgbClr val="FF0000"/>
                </a:solidFill>
              </a:rPr>
              <a:t>ZIP</a:t>
            </a:r>
            <a:r>
              <a:rPr lang="pt-BR" sz="2000" dirty="0"/>
              <a:t> ou equivalente): </a:t>
            </a:r>
            <a:r>
              <a:rPr lang="pt-BR" sz="2000" dirty="0">
                <a:solidFill>
                  <a:srgbClr val="0070C0"/>
                </a:solidFill>
              </a:rPr>
              <a:t>&lt;aluno1-aluno2&gt;.zip</a:t>
            </a:r>
            <a:r>
              <a:rPr lang="pt-BR" sz="2000" dirty="0"/>
              <a:t>, com os seguintes </a:t>
            </a:r>
            <a:r>
              <a:rPr lang="pt-BR" sz="2000" b="1" dirty="0">
                <a:solidFill>
                  <a:srgbClr val="FF0000"/>
                </a:solidFill>
              </a:rPr>
              <a:t>arquivos</a:t>
            </a:r>
            <a:endParaRPr lang="pt-BR" sz="2000" dirty="0"/>
          </a:p>
          <a:p>
            <a:pPr lvl="2" indent="-457200">
              <a:buClr>
                <a:srgbClr val="0070C0"/>
              </a:buClr>
              <a:buFont typeface="Wingdings" charset="2"/>
              <a:buChar char="ü"/>
            </a:pPr>
            <a:endParaRPr lang="pt-BR" sz="100" dirty="0"/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Um relatório com texto, trechos de código e formas de onda, mostrando com os circuitos operam e sua estrutura			 				</a:t>
            </a:r>
            <a:r>
              <a:rPr lang="pt-BR" sz="2000" dirty="0">
                <a:solidFill>
                  <a:srgbClr val="FF0000"/>
                </a:solidFill>
              </a:rPr>
              <a:t>(2 pontos)</a:t>
            </a:r>
          </a:p>
          <a:p>
            <a:pPr lvl="3" indent="-457200">
              <a:buClr>
                <a:srgbClr val="0070C0"/>
              </a:buClr>
              <a:buFont typeface="Arial" charset="0"/>
              <a:buChar char="•"/>
            </a:pPr>
            <a:endParaRPr lang="pt-BR" sz="100" dirty="0"/>
          </a:p>
          <a:p>
            <a:pPr lvl="3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Para cada 1 dos 3 projetos, anexe somente o código VHDL de cada implementação (três no caso do terceiro projeto) e os testbenches que validam cada implementação</a:t>
            </a:r>
          </a:p>
          <a:p>
            <a:pPr lvl="4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000" dirty="0"/>
              <a:t>Por exemplo </a:t>
            </a:r>
            <a:r>
              <a:rPr lang="pt-BR" sz="16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half_adder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pt-BR" sz="16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half.vhd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pt-BR" sz="16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half_adder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pt-BR" sz="16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tb_half.vhd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pt-BR" sz="16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full_adder</a:t>
            </a: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pt-BR" sz="1600" dirty="0" err="1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full.vhd</a:t>
            </a:r>
            <a:endParaRPr lang="pt-BR" sz="1600" dirty="0">
              <a:solidFill>
                <a:srgbClr val="0070C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3">
              <a:buClr>
                <a:srgbClr val="0070C0"/>
              </a:buClr>
            </a:pPr>
            <a:r>
              <a:rPr lang="pt-BR" sz="1600" dirty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3643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TEMAS DOS TRABALHOS PRÁTICOS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68" y="1716507"/>
            <a:ext cx="109888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400" dirty="0">
                <a:solidFill>
                  <a:srgbClr val="00B0F0"/>
                </a:solidFill>
              </a:rPr>
              <a:t>T1 - </a:t>
            </a:r>
            <a:r>
              <a:rPr lang="pt-BR" sz="2400" dirty="0"/>
              <a:t>Introdução à simulação de circuitos em VHDL</a:t>
            </a:r>
          </a:p>
          <a:p>
            <a:pPr>
              <a:buClr>
                <a:srgbClr val="0070C0"/>
              </a:buClr>
            </a:pPr>
            <a:endParaRPr lang="pt-BR" sz="1000" dirty="0"/>
          </a:p>
          <a:p>
            <a:pPr>
              <a:buClr>
                <a:srgbClr val="0070C0"/>
              </a:buClr>
            </a:pPr>
            <a:r>
              <a:rPr lang="pt-BR" sz="2400" dirty="0">
                <a:solidFill>
                  <a:srgbClr val="00B0F0"/>
                </a:solidFill>
              </a:rPr>
              <a:t>T2 - </a:t>
            </a:r>
            <a:r>
              <a:rPr lang="pt-BR" sz="2400" dirty="0"/>
              <a:t>Introdução à prototipação de hardware com FPGAs</a:t>
            </a:r>
          </a:p>
          <a:p>
            <a:pPr>
              <a:buClr>
                <a:srgbClr val="0070C0"/>
              </a:buClr>
            </a:pPr>
            <a:endParaRPr lang="pt-BR" sz="1000" dirty="0"/>
          </a:p>
          <a:p>
            <a:pPr>
              <a:buClr>
                <a:srgbClr val="0070C0"/>
              </a:buClr>
            </a:pPr>
            <a:r>
              <a:rPr lang="pt-BR" sz="2400" dirty="0">
                <a:solidFill>
                  <a:srgbClr val="00B0F0"/>
                </a:solidFill>
              </a:rPr>
              <a:t>T3 - </a:t>
            </a:r>
            <a:r>
              <a:rPr lang="pt-BR" sz="2400" dirty="0"/>
              <a:t>VHDL: processos, paralelismo e o comando </a:t>
            </a:r>
            <a:r>
              <a:rPr lang="pt-BR" sz="2400" b="1" dirty="0" err="1"/>
              <a:t>process</a:t>
            </a:r>
            <a:endParaRPr lang="pt-BR" sz="2400" b="1" dirty="0"/>
          </a:p>
          <a:p>
            <a:pPr>
              <a:buClr>
                <a:srgbClr val="0070C0"/>
              </a:buClr>
            </a:pPr>
            <a:endParaRPr lang="pt-BR" sz="1000" dirty="0"/>
          </a:p>
          <a:p>
            <a:pPr>
              <a:buClr>
                <a:srgbClr val="0070C0"/>
              </a:buClr>
            </a:pPr>
            <a:r>
              <a:rPr lang="pt-BR" sz="2400" dirty="0">
                <a:solidFill>
                  <a:srgbClr val="00B0F0"/>
                </a:solidFill>
              </a:rPr>
              <a:t>T4 - </a:t>
            </a:r>
            <a:r>
              <a:rPr lang="pt-BR" sz="2400" dirty="0"/>
              <a:t>Programação em linguagem de montagem da arquitetura MIPS 2000</a:t>
            </a:r>
          </a:p>
          <a:p>
            <a:pPr>
              <a:buClr>
                <a:srgbClr val="0070C0"/>
              </a:buClr>
            </a:pPr>
            <a:endParaRPr lang="pt-BR" sz="1000" dirty="0"/>
          </a:p>
          <a:p>
            <a:pPr>
              <a:buClr>
                <a:srgbClr val="0070C0"/>
              </a:buClr>
            </a:pPr>
            <a:r>
              <a:rPr lang="pt-BR" sz="2400" dirty="0">
                <a:solidFill>
                  <a:srgbClr val="00B0F0"/>
                </a:solidFill>
              </a:rPr>
              <a:t>T5 - </a:t>
            </a:r>
            <a:r>
              <a:rPr lang="pt-BR" sz="2400" dirty="0"/>
              <a:t>Projeto de um circuito digital de média complexidade</a:t>
            </a:r>
          </a:p>
          <a:p>
            <a:pPr>
              <a:buClr>
                <a:srgbClr val="0070C0"/>
              </a:buClr>
            </a:pPr>
            <a:endParaRPr lang="pt-BR" sz="400" dirty="0"/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Cronômetro para jogos de basquete</a:t>
            </a:r>
          </a:p>
          <a:p>
            <a:pPr lvl="1">
              <a:buClr>
                <a:srgbClr val="0070C0"/>
              </a:buClr>
            </a:pPr>
            <a:endParaRPr lang="pt-BR" sz="1000" dirty="0"/>
          </a:p>
          <a:p>
            <a:pPr>
              <a:buClr>
                <a:srgbClr val="0070C0"/>
              </a:buClr>
            </a:pPr>
            <a:r>
              <a:rPr lang="pt-BR" sz="2400" dirty="0">
                <a:solidFill>
                  <a:srgbClr val="00B0F0"/>
                </a:solidFill>
              </a:rPr>
              <a:t>T6 - </a:t>
            </a:r>
            <a:r>
              <a:rPr lang="pt-BR" sz="2400" dirty="0"/>
              <a:t>Prototipação de um processador capaz de executar um subconjunto das instruções da arquitetura MIPS e seu uso</a:t>
            </a:r>
          </a:p>
          <a:p>
            <a:pPr>
              <a:buClr>
                <a:srgbClr val="0070C0"/>
              </a:buClr>
            </a:pPr>
            <a:endParaRPr lang="pt-BR" sz="600" dirty="0"/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Prototipação de uma organização subconjunto da arquitetura do conjunto de instruções (</a:t>
            </a:r>
            <a:r>
              <a:rPr lang="pt-BR" sz="2400" i="1" dirty="0" err="1"/>
              <a:t>Instruction</a:t>
            </a:r>
            <a:r>
              <a:rPr lang="pt-BR" sz="2400" i="1" dirty="0"/>
              <a:t> Set </a:t>
            </a:r>
            <a:r>
              <a:rPr lang="pt-BR" sz="2400" i="1" dirty="0" err="1"/>
              <a:t>Architecture</a:t>
            </a:r>
            <a:r>
              <a:rPr lang="pt-BR" sz="2400" i="1" dirty="0"/>
              <a:t> </a:t>
            </a:r>
            <a:r>
              <a:rPr lang="pt-BR" sz="2400" dirty="0"/>
              <a:t>ou ISA) MIPS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DB1243-B6A5-450A-8193-34C82403D548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98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AVALIAÇÃO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3449" y="1595575"/>
                <a:ext cx="10988843" cy="491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r>
                  <a:rPr lang="pt-BR" sz="2400" dirty="0"/>
                  <a:t>Avaliação: </a:t>
                </a:r>
                <a:r>
                  <a:rPr lang="pt-BR" sz="2400" b="1" dirty="0">
                    <a:solidFill>
                      <a:srgbClr val="0070C0"/>
                    </a:solidFill>
                  </a:rPr>
                  <a:t>G1&gt;= 7.0, com G2</a:t>
                </a:r>
              </a:p>
              <a:p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𝐆𝟏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𝐓𝟏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𝐓𝟐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𝐓𝟑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𝐓𝟒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𝐓𝟓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𝐓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</m:num>
                        <m:den>
                          <m:r>
                            <a:rPr lang="pt-BR" sz="24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  <a:p>
                <a:endParaRPr lang="pt-BR" sz="2000" dirty="0"/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r>
                  <a:rPr lang="pt-BR" sz="2400" dirty="0"/>
                  <a:t>Notas </a:t>
                </a:r>
                <a:r>
                  <a:rPr lang="pt-BR" sz="2400" dirty="0">
                    <a:sym typeface="Wingdings" panose="05000000000000000000" pitchFamily="2" charset="2"/>
                  </a:rPr>
                  <a:t> </a:t>
                </a:r>
                <a:r>
                  <a:rPr lang="pt-BR" sz="2400" dirty="0"/>
                  <a:t>computadas a partir do desenvolvimento dos trabalhos práticos da disciplina, conforme percentuais divulgados acima</a:t>
                </a:r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endParaRPr lang="pt-BR" sz="1200" dirty="0"/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r>
                  <a:rPr lang="pt-BR" sz="2400" dirty="0"/>
                  <a:t>Trabalhos </a:t>
                </a:r>
                <a:r>
                  <a:rPr lang="pt-BR" sz="2400" dirty="0">
                    <a:sym typeface="Wingdings" panose="05000000000000000000" pitchFamily="2" charset="2"/>
                  </a:rPr>
                  <a:t> </a:t>
                </a:r>
                <a:r>
                  <a:rPr lang="pt-BR" sz="2400" dirty="0"/>
                  <a:t>realizados </a:t>
                </a:r>
                <a:r>
                  <a:rPr lang="pt-BR" sz="2400" b="1" dirty="0">
                    <a:solidFill>
                      <a:srgbClr val="0070C0"/>
                    </a:solidFill>
                  </a:rPr>
                  <a:t>em duplas</a:t>
                </a:r>
                <a:r>
                  <a:rPr lang="pt-BR" sz="2400" dirty="0"/>
                  <a:t>, mas avaliação de conhecimento será individual Logo, o professor pode questionar cada integrante para chegar à nota final de cada trabalho</a:t>
                </a:r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endParaRPr lang="pt-BR" sz="1200" dirty="0"/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r>
                  <a:rPr lang="pt-BR" sz="2400" strike="sngStrike" dirty="0"/>
                  <a:t>Frequência mínima para aprovação: 75%</a:t>
                </a:r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endParaRPr lang="pt-BR" sz="1200" dirty="0"/>
              </a:p>
              <a:p>
                <a:pPr marL="285750" indent="-285750">
                  <a:buClr>
                    <a:srgbClr val="0070C0"/>
                  </a:buClr>
                  <a:buFont typeface="Wingdings" charset="2"/>
                  <a:buChar char="Ø"/>
                </a:pPr>
                <a:r>
                  <a:rPr lang="pt-BR" sz="2400" b="1" dirty="0">
                    <a:solidFill>
                      <a:srgbClr val="FF0000"/>
                    </a:solidFill>
                  </a:rPr>
                  <a:t>PLÁGIO E FRAUDE NÃO SERÃO TOLERADOS!!!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49" y="1595575"/>
                <a:ext cx="10988843" cy="4917885"/>
              </a:xfrm>
              <a:prstGeom prst="rect">
                <a:avLst/>
              </a:prstGeom>
              <a:blipFill>
                <a:blip r:embed="rId2"/>
                <a:stretch>
                  <a:fillRect l="-777" t="-993" b="-19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D27111-7D9C-4723-AFCA-0F4E719E9FE2}" type="slidenum">
              <a:rPr lang="en-US" sz="2000" smtClean="0"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92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CRONOGRAMA DOS TRABALHOS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726" y="1732549"/>
            <a:ext cx="1098884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400" dirty="0"/>
              <a:t>Datas de entrega dos trabalhos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 lvl="1">
              <a:buClr>
                <a:srgbClr val="0070C0"/>
              </a:buClr>
            </a:pPr>
            <a:r>
              <a:rPr lang="pt-BR" sz="2400" dirty="0">
                <a:solidFill>
                  <a:srgbClr val="0070C0"/>
                </a:solidFill>
              </a:rPr>
              <a:t>T1     </a:t>
            </a:r>
            <a:r>
              <a:rPr lang="pt-BR" sz="2400" dirty="0"/>
              <a:t>20/08/2021 (2 semanas)</a:t>
            </a:r>
            <a:endParaRPr lang="pt-BR" sz="2400" strike="sngStrike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</a:pPr>
            <a:endParaRPr lang="pt-BR" sz="600" dirty="0"/>
          </a:p>
          <a:p>
            <a:pPr lvl="1">
              <a:buClr>
                <a:srgbClr val="0070C0"/>
              </a:buClr>
            </a:pPr>
            <a:r>
              <a:rPr lang="pt-BR" sz="2400" dirty="0">
                <a:solidFill>
                  <a:srgbClr val="0070C0"/>
                </a:solidFill>
              </a:rPr>
              <a:t>T2     </a:t>
            </a:r>
            <a:r>
              <a:rPr lang="pt-BR" sz="2400" dirty="0"/>
              <a:t>10/09/2021 (3 semanas)</a:t>
            </a:r>
          </a:p>
          <a:p>
            <a:pPr lvl="1">
              <a:buClr>
                <a:srgbClr val="0070C0"/>
              </a:buClr>
            </a:pPr>
            <a:endParaRPr lang="pt-BR" sz="600" dirty="0"/>
          </a:p>
          <a:p>
            <a:pPr lvl="1">
              <a:buClr>
                <a:srgbClr val="0070C0"/>
              </a:buClr>
            </a:pPr>
            <a:r>
              <a:rPr lang="pt-BR" sz="2400" dirty="0">
                <a:solidFill>
                  <a:srgbClr val="0070C0"/>
                </a:solidFill>
              </a:rPr>
              <a:t>T3     </a:t>
            </a:r>
            <a:r>
              <a:rPr lang="pt-BR" sz="2400" dirty="0"/>
              <a:t>08/10/2021 (4 semanas)</a:t>
            </a:r>
          </a:p>
          <a:p>
            <a:pPr lvl="1">
              <a:buClr>
                <a:srgbClr val="0070C0"/>
              </a:buClr>
            </a:pPr>
            <a:endParaRPr lang="pt-BR" sz="600" dirty="0"/>
          </a:p>
          <a:p>
            <a:pPr lvl="1">
              <a:buClr>
                <a:srgbClr val="0070C0"/>
              </a:buClr>
            </a:pPr>
            <a:r>
              <a:rPr lang="pt-BR" sz="2400" dirty="0">
                <a:solidFill>
                  <a:srgbClr val="0070C0"/>
                </a:solidFill>
              </a:rPr>
              <a:t>T4     </a:t>
            </a:r>
            <a:r>
              <a:rPr lang="pt-BR" sz="2400" dirty="0"/>
              <a:t>15/10/2021 (1 semana)</a:t>
            </a:r>
          </a:p>
          <a:p>
            <a:pPr lvl="1">
              <a:buClr>
                <a:srgbClr val="0070C0"/>
              </a:buClr>
            </a:pPr>
            <a:endParaRPr lang="pt-BR" sz="600" dirty="0"/>
          </a:p>
          <a:p>
            <a:pPr lvl="1">
              <a:buClr>
                <a:srgbClr val="0070C0"/>
              </a:buClr>
            </a:pPr>
            <a:r>
              <a:rPr lang="pt-BR" sz="2400" dirty="0">
                <a:solidFill>
                  <a:srgbClr val="0070C0"/>
                </a:solidFill>
              </a:rPr>
              <a:t>T5     </a:t>
            </a:r>
            <a:r>
              <a:rPr lang="pt-BR" sz="2400" dirty="0"/>
              <a:t>12/11/2021 (4 semanas)</a:t>
            </a:r>
          </a:p>
          <a:p>
            <a:pPr lvl="1">
              <a:buClr>
                <a:srgbClr val="0070C0"/>
              </a:buClr>
            </a:pPr>
            <a:endParaRPr lang="pt-BR" sz="600" dirty="0"/>
          </a:p>
          <a:p>
            <a:pPr lvl="1">
              <a:buClr>
                <a:srgbClr val="0070C0"/>
              </a:buClr>
            </a:pPr>
            <a:r>
              <a:rPr lang="pt-BR" sz="2400" dirty="0">
                <a:solidFill>
                  <a:srgbClr val="0070C0"/>
                </a:solidFill>
              </a:rPr>
              <a:t>T6     </a:t>
            </a:r>
            <a:r>
              <a:rPr lang="pt-BR" sz="2400" dirty="0"/>
              <a:t>03/12/2021 (3 semanas)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>
              <a:buClr>
                <a:srgbClr val="0070C0"/>
              </a:buClr>
            </a:pPr>
            <a:r>
              <a:rPr lang="pt-BR" sz="2400" u="sng" dirty="0"/>
              <a:t>Observação 1:</a:t>
            </a:r>
            <a:r>
              <a:rPr lang="pt-BR" sz="2400" dirty="0"/>
              <a:t> Entrega atrasada de trabalhos </a:t>
            </a:r>
            <a:r>
              <a:rPr lang="pt-BR" sz="2400" dirty="0">
                <a:solidFill>
                  <a:srgbClr val="FF0000"/>
                </a:solidFill>
              </a:rPr>
              <a:t>não é aceita</a:t>
            </a:r>
            <a:br>
              <a:rPr lang="pt-BR" sz="2400" dirty="0"/>
            </a:br>
            <a:r>
              <a:rPr lang="pt-BR" sz="2400" dirty="0"/>
              <a:t>	Ou seja, a não entrega até o prazo estipulado, implica nota </a:t>
            </a:r>
            <a:r>
              <a:rPr lang="pt-BR" sz="2400" b="1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60BE33-CDE0-4618-B361-48612C3A32DD}" type="slidenum">
              <a:rPr lang="en-US" sz="2000" smtClean="0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4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RELATÓRIOS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726" y="1533769"/>
            <a:ext cx="105717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pt-BR" sz="2400" dirty="0"/>
              <a:t>Todos os </a:t>
            </a:r>
            <a:r>
              <a:rPr lang="pt-BR" sz="2400" dirty="0">
                <a:solidFill>
                  <a:srgbClr val="0070C0"/>
                </a:solidFill>
              </a:rPr>
              <a:t>trabalhos</a:t>
            </a:r>
            <a:r>
              <a:rPr lang="pt-BR" sz="2400" dirty="0"/>
              <a:t> devem ser entregues junto com um relatório. As informações mínimas que devem constar em cada relatório são</a:t>
            </a:r>
          </a:p>
          <a:p>
            <a:pPr>
              <a:buClr>
                <a:srgbClr val="0070C0"/>
              </a:buClr>
            </a:pPr>
            <a:endParaRPr lang="pt-BR" sz="16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Identificação dos autores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Descrição do problema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Solução encontrada (pelo autores). Neste item, devem constar comentários pessoais de como se resolveu o problema, das diversas soluções encontradas se este for o caso etc.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Implementação da solução com descrições passo-a-passo de como foi feito o trabalho. Por exemplo: mostrar a solução VHDL e comentar a estrutura do código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pt-BR" sz="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pt-BR" sz="2400" dirty="0"/>
              <a:t>Simulação com capturas de tela e formas de ondas e/ou fotos e/ou filmes de eventual protótipo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4E9D68-BFDC-464F-8C63-01B23DA2B8C1}" type="slidenum">
              <a:rPr lang="en-US" sz="2000" smtClean="0"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768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5673</Words>
  <Application>Microsoft Office PowerPoint</Application>
  <PresentationFormat>Widescreen</PresentationFormat>
  <Paragraphs>685</Paragraphs>
  <Slides>51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Courier New</vt:lpstr>
      <vt:lpstr>Helvetica</vt:lpstr>
      <vt:lpstr>Times New Roman</vt:lpstr>
      <vt:lpstr>Wingdings</vt:lpstr>
      <vt:lpstr>Office Theme</vt:lpstr>
      <vt:lpstr>Picture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Garibotti</dc:creator>
  <cp:lastModifiedBy>Ney Calazans</cp:lastModifiedBy>
  <cp:revision>168</cp:revision>
  <cp:lastPrinted>2016-03-15T13:28:39Z</cp:lastPrinted>
  <dcterms:created xsi:type="dcterms:W3CDTF">2016-01-29T17:33:48Z</dcterms:created>
  <dcterms:modified xsi:type="dcterms:W3CDTF">2021-08-13T14:58:53Z</dcterms:modified>
</cp:coreProperties>
</file>