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57" r:id="rId3"/>
    <p:sldId id="312" r:id="rId4"/>
    <p:sldId id="258" r:id="rId5"/>
    <p:sldId id="354" r:id="rId6"/>
    <p:sldId id="269" r:id="rId7"/>
    <p:sldId id="355" r:id="rId8"/>
    <p:sldId id="356" r:id="rId9"/>
    <p:sldId id="314" r:id="rId10"/>
    <p:sldId id="315" r:id="rId11"/>
    <p:sldId id="316" r:id="rId12"/>
    <p:sldId id="317" r:id="rId13"/>
    <p:sldId id="353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51" r:id="rId26"/>
    <p:sldId id="280" r:id="rId27"/>
    <p:sldId id="330" r:id="rId28"/>
    <p:sldId id="331" r:id="rId29"/>
    <p:sldId id="332" r:id="rId30"/>
    <p:sldId id="333" r:id="rId31"/>
    <p:sldId id="359" r:id="rId32"/>
    <p:sldId id="360" r:id="rId33"/>
    <p:sldId id="361" r:id="rId34"/>
    <p:sldId id="362" r:id="rId35"/>
    <p:sldId id="363" r:id="rId36"/>
    <p:sldId id="364" r:id="rId37"/>
    <p:sldId id="366" r:id="rId38"/>
    <p:sldId id="365" r:id="rId39"/>
    <p:sldId id="340" r:id="rId40"/>
    <p:sldId id="310" r:id="rId41"/>
    <p:sldId id="341" r:id="rId42"/>
    <p:sldId id="344" r:id="rId43"/>
    <p:sldId id="342" r:id="rId44"/>
    <p:sldId id="343" r:id="rId45"/>
    <p:sldId id="347" r:id="rId46"/>
    <p:sldId id="346" r:id="rId47"/>
    <p:sldId id="348" r:id="rId48"/>
    <p:sldId id="367" r:id="rId49"/>
    <p:sldId id="368" r:id="rId50"/>
    <p:sldId id="369" r:id="rId51"/>
    <p:sldId id="370" r:id="rId52"/>
    <p:sldId id="31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008000"/>
    <a:srgbClr val="33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59EFF-DFD9-4559-A5D9-6A0122327F4D}" v="3" dt="2020-12-07T13:26:5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6" autoAdjust="0"/>
    <p:restoredTop sz="92661"/>
  </p:normalViewPr>
  <p:slideViewPr>
    <p:cSldViewPr snapToGrid="0" snapToObjects="1">
      <p:cViewPr varScale="1">
        <p:scale>
          <a:sx n="86" d="100"/>
          <a:sy n="86" d="100"/>
        </p:scale>
        <p:origin x="38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PLD Segment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3F3-49F2-AB30-DD0AE1BB2A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3F3-49F2-AB30-DD0AE1BB2A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3F3-49F2-AB30-DD0AE1BB2A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3F3-49F2-AB30-DD0AE1BB2A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3F3-49F2-AB30-DD0AE1BB2A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3F3-49F2-AB30-DD0AE1BB2A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3F3-49F2-AB30-DD0AE1BB2AE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3F3-49F2-AB30-DD0AE1BB2AE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3F3-49F2-AB30-DD0AE1BB2AE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3F3-49F2-AB30-DD0AE1BB2AE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Xilinx</c:v>
                </c:pt>
                <c:pt idx="1">
                  <c:v>Altera</c:v>
                </c:pt>
                <c:pt idx="2">
                  <c:v>Actel</c:v>
                </c:pt>
                <c:pt idx="3">
                  <c:v>Latice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36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F3-49F2-AB30-DD0AE1BB2AE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48581-CB1F-5C44-BA80-AC51306F31EB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A4EE-2543-8243-BE0E-EBBD556B7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3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64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64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04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8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97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056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648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64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58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173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46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486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67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548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37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031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491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5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6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11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65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53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75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1334-C500-7940-8726-92A311F419F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pucrs.br/~calazans/undergrad/laborg/mat_plataformas/Nexys_A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pucrs.br/~calazans/undergrad/laborg/mat_plataformas/Nexys_A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pucrs.br/~calazans/undergrad/laborg/mat_plataformas/Nexys_A7/nexys-a7_rm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.pucrs.br/~calazans/undergrad/laborg/Apoio/dspl_drv_NexysA7.vhd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pucrs.br/~calazans/undergrad/laborg/Apoio/dspl_drv_NexysA7.vh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2" y="299074"/>
            <a:ext cx="2085474" cy="2085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25177"/>
            <a:ext cx="12191999" cy="191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LABORG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8390" y="991575"/>
            <a:ext cx="872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70C0"/>
                </a:solidFill>
              </a:rPr>
              <a:t>Pontifícia Universidade Católica do Rio Grande do Sul Escola Politécnica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C541704-7A0E-4D1D-80EF-A1BB5EF6F5BD}"/>
              </a:ext>
            </a:extLst>
          </p:cNvPr>
          <p:cNvSpPr txBox="1"/>
          <p:nvPr/>
        </p:nvSpPr>
        <p:spPr>
          <a:xfrm>
            <a:off x="4267198" y="4931722"/>
            <a:ext cx="3737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i="1" dirty="0"/>
              <a:t>Prof. Ney Calazans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9C23A0B-3A35-4633-95BE-7CFF51CB8C81}"/>
              </a:ext>
            </a:extLst>
          </p:cNvPr>
          <p:cNvSpPr txBox="1"/>
          <p:nvPr/>
        </p:nvSpPr>
        <p:spPr>
          <a:xfrm>
            <a:off x="144378" y="6344289"/>
            <a:ext cx="967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pt-BR"/>
              <a:t>Baseado em materiais originais dos Profs. </a:t>
            </a:r>
            <a:r>
              <a:rPr lang="pt-BR" b="1"/>
              <a:t>Fernando Moraes, Ney Calazans e Rafael Garibotti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7C6F128-8E09-470E-B502-AFE8861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79" y="5915967"/>
            <a:ext cx="4276701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200" b="0" dirty="0">
                <a:solidFill>
                  <a:schemeClr val="accent2"/>
                </a:solidFill>
                <a:latin typeface="Helvetica" panose="020B0604020202020204" pitchFamily="34" charset="0"/>
              </a:rPr>
              <a:t>Última alteração</a:t>
            </a:r>
            <a:r>
              <a:rPr lang="pt-BR" altLang="pt-BR" sz="2200" b="0">
                <a:solidFill>
                  <a:schemeClr val="accent2"/>
                </a:solidFill>
                <a:latin typeface="Helvetica" panose="020B0604020202020204" pitchFamily="34" charset="0"/>
              </a:rPr>
              <a:t>: </a:t>
            </a:r>
            <a:r>
              <a:rPr lang="pt-BR" altLang="pt-BR" sz="2200">
                <a:solidFill>
                  <a:schemeClr val="accent2"/>
                </a:solidFill>
                <a:latin typeface="Helvetica" panose="020B0604020202020204" pitchFamily="34" charset="0"/>
              </a:rPr>
              <a:t>09</a:t>
            </a:r>
            <a:r>
              <a:rPr lang="pt-BR" altLang="pt-BR" sz="2200" b="0">
                <a:solidFill>
                  <a:schemeClr val="accent2"/>
                </a:solidFill>
                <a:latin typeface="Helvetica" panose="020B0604020202020204" pitchFamily="34" charset="0"/>
              </a:rPr>
              <a:t>/09/2021</a:t>
            </a:r>
            <a:endParaRPr lang="pt-BR" altLang="pt-BR" sz="22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7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TECNOLOGIAS DE CONFIGURAÇÃO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2394E2-AEE7-4412-B598-9C71FC575E12}" type="slidenum">
              <a:rPr lang="en-US" sz="2000" smtClean="0"/>
              <a:t>10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1829" y="1626298"/>
            <a:ext cx="1152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Algumas das diferentes tecnologias usadas para definir o comportamento de um FPGA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6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 err="1">
                <a:solidFill>
                  <a:srgbClr val="0070C0"/>
                </a:solidFill>
              </a:rPr>
              <a:t>Antifusível</a:t>
            </a:r>
            <a:r>
              <a:rPr lang="pt-BR" sz="2600" dirty="0"/>
              <a:t>: Configuração uma única vez, bem barato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6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>
                <a:solidFill>
                  <a:srgbClr val="0070C0"/>
                </a:solidFill>
              </a:rPr>
              <a:t>(E)EPROM</a:t>
            </a:r>
            <a:r>
              <a:rPr lang="pt-BR" sz="2600" dirty="0"/>
              <a:t>: Configuração um número limitado de vezes (100 a 1000 vezes), mantida mesmo com o </a:t>
            </a:r>
            <a:r>
              <a:rPr lang="pt-BR" sz="2600" i="1" dirty="0"/>
              <a:t>chip</a:t>
            </a:r>
            <a:r>
              <a:rPr lang="pt-BR" sz="2600" dirty="0"/>
              <a:t> desconectado da alimentação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6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>
                <a:solidFill>
                  <a:srgbClr val="0070C0"/>
                </a:solidFill>
              </a:rPr>
              <a:t>SRAM</a:t>
            </a:r>
            <a:r>
              <a:rPr lang="pt-BR" sz="2600" dirty="0"/>
              <a:t>: Configuração deve ser realizada cada vez que o FPGA for alimentado, seja de forma manual, seja de forma automática (desligou, sumiu o Hw...)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9031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600" dirty="0"/>
              <a:t>LUT – O GERADOR UNIVERSAL DE FUNÇÕES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C4DA72-578E-4B17-9DCF-783EB18ACFEE}" type="slidenum">
              <a:rPr lang="en-US" sz="2000" smtClean="0"/>
              <a:t>11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1829" y="1544654"/>
            <a:ext cx="10967642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>
                <a:solidFill>
                  <a:srgbClr val="FF0000"/>
                </a:solidFill>
              </a:rPr>
              <a:t>LUT</a:t>
            </a:r>
            <a:r>
              <a:rPr lang="pt-BR" sz="2800" dirty="0"/>
              <a:t> (</a:t>
            </a:r>
            <a:r>
              <a:rPr lang="pt-BR" sz="2800" i="1" dirty="0">
                <a:solidFill>
                  <a:srgbClr val="0070C0"/>
                </a:solidFill>
              </a:rPr>
              <a:t>Look-</a:t>
            </a:r>
            <a:r>
              <a:rPr lang="pt-BR" sz="2800" i="1" dirty="0" err="1">
                <a:solidFill>
                  <a:srgbClr val="0070C0"/>
                </a:solidFill>
              </a:rPr>
              <a:t>Up</a:t>
            </a:r>
            <a:r>
              <a:rPr lang="pt-BR" sz="2800" i="1" dirty="0">
                <a:solidFill>
                  <a:srgbClr val="0070C0"/>
                </a:solidFill>
              </a:rPr>
              <a:t> </a:t>
            </a:r>
            <a:r>
              <a:rPr lang="pt-BR" sz="2800" i="1" dirty="0" err="1">
                <a:solidFill>
                  <a:srgbClr val="0070C0"/>
                </a:solidFill>
              </a:rPr>
              <a:t>Table</a:t>
            </a:r>
            <a:r>
              <a:rPr lang="pt-BR" sz="2800" dirty="0"/>
              <a:t>) – Um exemplo de Bloco com Função Booleana </a:t>
            </a:r>
            <a:r>
              <a:rPr lang="pt-BR" sz="2800" dirty="0" err="1"/>
              <a:t>Reconfigurável</a:t>
            </a:r>
            <a:endParaRPr lang="pt-BR" sz="28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Uma porção de hardware configurável/</a:t>
            </a:r>
            <a:r>
              <a:rPr lang="pt-BR" sz="2800" dirty="0" err="1"/>
              <a:t>reconfigurável</a:t>
            </a:r>
            <a:r>
              <a:rPr lang="pt-BR" sz="2800" dirty="0"/>
              <a:t> capaz de implementar </a:t>
            </a:r>
            <a:r>
              <a:rPr lang="pt-BR" sz="2800" b="1" dirty="0">
                <a:solidFill>
                  <a:srgbClr val="0070C0"/>
                </a:solidFill>
              </a:rPr>
              <a:t>qualquer</a:t>
            </a:r>
            <a:r>
              <a:rPr lang="pt-BR" sz="2800" dirty="0"/>
              <a:t> tabela verdade de </a:t>
            </a:r>
            <a:r>
              <a:rPr lang="pt-BR" sz="2800" i="1" dirty="0"/>
              <a:t>n</a:t>
            </a:r>
            <a:r>
              <a:rPr lang="pt-BR" sz="2800" dirty="0"/>
              <a:t> entradas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Para n=4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2800" dirty="0"/>
          </a:p>
          <a:p>
            <a:pPr lvl="1">
              <a:buClr>
                <a:srgbClr val="0070C0"/>
              </a:buClr>
            </a:pPr>
            <a:r>
              <a:rPr lang="pt-BR" sz="2800" dirty="0"/>
              <a:t>        </a:t>
            </a:r>
            <a:r>
              <a:rPr lang="pt-BR" dirty="0"/>
              <a:t>(2)</a:t>
            </a:r>
            <a:r>
              <a:rPr lang="pt-BR" sz="2800" baseline="30000" dirty="0"/>
              <a:t>4</a:t>
            </a:r>
            <a:endParaRPr lang="pt-BR" baseline="30000" dirty="0"/>
          </a:p>
          <a:p>
            <a:pPr lvl="1">
              <a:buClr>
                <a:srgbClr val="0070C0"/>
              </a:buClr>
            </a:pPr>
            <a:r>
              <a:rPr lang="pt-BR" sz="2800" dirty="0"/>
              <a:t>       2       = Existem 65.536 funções implementáveis distintas </a:t>
            </a:r>
            <a:endParaRPr lang="pt-BR" sz="2800" baseline="300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600" dirty="0"/>
          </a:p>
          <a:p>
            <a:pPr marL="914400" lvl="1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800" dirty="0"/>
              <a:t>Altamente flexível</a:t>
            </a:r>
          </a:p>
          <a:p>
            <a:pPr marL="914400" lvl="1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800" dirty="0"/>
              <a:t>Método mais utilizado (</a:t>
            </a:r>
            <a:r>
              <a:rPr lang="pt-BR" sz="2800" dirty="0" err="1"/>
              <a:t>Xilinx</a:t>
            </a:r>
            <a:r>
              <a:rPr lang="pt-BR" sz="2800" dirty="0"/>
              <a:t>, Altera[Intel] e outros fabricantes)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1678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3800" dirty="0"/>
              <a:t>FPGAs – LUT – O GERADOR UNIVERSAL DE FUNÇÕES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D9182F-102C-4453-B0F1-39C11C5CF7FA}" type="slidenum">
              <a:rPr lang="en-US" sz="2000" smtClean="0"/>
              <a:t>12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2142" y="1560742"/>
            <a:ext cx="6087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0070C0"/>
                </a:solidFill>
              </a:rPr>
              <a:t>Implementação física de uma LUT4</a:t>
            </a:r>
          </a:p>
        </p:txBody>
      </p:sp>
      <p:sp>
        <p:nvSpPr>
          <p:cNvPr id="81" name="Rectangle 102"/>
          <p:cNvSpPr>
            <a:spLocks noChangeArrowheads="1"/>
          </p:cNvSpPr>
          <p:nvPr/>
        </p:nvSpPr>
        <p:spPr bwMode="auto">
          <a:xfrm>
            <a:off x="4803322" y="6277814"/>
            <a:ext cx="1171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000">
                <a:solidFill>
                  <a:schemeClr val="tx2"/>
                </a:solidFill>
              </a:rPr>
              <a:t>A B C D</a:t>
            </a:r>
            <a:endParaRPr lang="pt-BR" altLang="en-US" sz="1000" b="0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82" name="Group 119"/>
          <p:cNvGrpSpPr>
            <a:grpSpLocks/>
          </p:cNvGrpSpPr>
          <p:nvPr/>
        </p:nvGrpSpPr>
        <p:grpSpPr bwMode="auto">
          <a:xfrm>
            <a:off x="1877560" y="2356689"/>
            <a:ext cx="3278189" cy="3798887"/>
            <a:chOff x="329" y="1105"/>
            <a:chExt cx="2065" cy="2393"/>
          </a:xfrm>
        </p:grpSpPr>
        <p:sp>
          <p:nvSpPr>
            <p:cNvPr id="83" name="Rectangle 66"/>
            <p:cNvSpPr>
              <a:spLocks noChangeArrowheads="1"/>
            </p:cNvSpPr>
            <p:nvPr/>
          </p:nvSpPr>
          <p:spPr bwMode="auto">
            <a:xfrm>
              <a:off x="2052" y="1105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4" name="Line 67"/>
            <p:cNvSpPr>
              <a:spLocks noChangeShapeType="1"/>
            </p:cNvSpPr>
            <p:nvPr/>
          </p:nvSpPr>
          <p:spPr bwMode="auto">
            <a:xfrm>
              <a:off x="2190" y="1177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5" name="Rectangle 68"/>
            <p:cNvSpPr>
              <a:spLocks noChangeArrowheads="1"/>
            </p:cNvSpPr>
            <p:nvPr/>
          </p:nvSpPr>
          <p:spPr bwMode="auto">
            <a:xfrm>
              <a:off x="2052" y="1255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6" name="Line 69"/>
            <p:cNvSpPr>
              <a:spLocks noChangeShapeType="1"/>
            </p:cNvSpPr>
            <p:nvPr/>
          </p:nvSpPr>
          <p:spPr bwMode="auto">
            <a:xfrm>
              <a:off x="2190" y="1327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7" name="Rectangle 70"/>
            <p:cNvSpPr>
              <a:spLocks noChangeArrowheads="1"/>
            </p:cNvSpPr>
            <p:nvPr/>
          </p:nvSpPr>
          <p:spPr bwMode="auto">
            <a:xfrm>
              <a:off x="2052" y="1404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8" name="Line 71"/>
            <p:cNvSpPr>
              <a:spLocks noChangeShapeType="1"/>
            </p:cNvSpPr>
            <p:nvPr/>
          </p:nvSpPr>
          <p:spPr bwMode="auto">
            <a:xfrm>
              <a:off x="2190" y="1476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9" name="Rectangle 72"/>
            <p:cNvSpPr>
              <a:spLocks noChangeArrowheads="1"/>
            </p:cNvSpPr>
            <p:nvPr/>
          </p:nvSpPr>
          <p:spPr bwMode="auto">
            <a:xfrm>
              <a:off x="2052" y="1553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0" name="Line 73"/>
            <p:cNvSpPr>
              <a:spLocks noChangeShapeType="1"/>
            </p:cNvSpPr>
            <p:nvPr/>
          </p:nvSpPr>
          <p:spPr bwMode="auto">
            <a:xfrm>
              <a:off x="2190" y="1625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1" name="Rectangle 74"/>
            <p:cNvSpPr>
              <a:spLocks noChangeArrowheads="1"/>
            </p:cNvSpPr>
            <p:nvPr/>
          </p:nvSpPr>
          <p:spPr bwMode="auto">
            <a:xfrm>
              <a:off x="2052" y="1703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2" name="Line 75"/>
            <p:cNvSpPr>
              <a:spLocks noChangeShapeType="1"/>
            </p:cNvSpPr>
            <p:nvPr/>
          </p:nvSpPr>
          <p:spPr bwMode="auto">
            <a:xfrm>
              <a:off x="2190" y="1775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" name="Rectangle 76"/>
            <p:cNvSpPr>
              <a:spLocks noChangeArrowheads="1"/>
            </p:cNvSpPr>
            <p:nvPr/>
          </p:nvSpPr>
          <p:spPr bwMode="auto">
            <a:xfrm>
              <a:off x="2052" y="1852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4" name="Line 77"/>
            <p:cNvSpPr>
              <a:spLocks noChangeShapeType="1"/>
            </p:cNvSpPr>
            <p:nvPr/>
          </p:nvSpPr>
          <p:spPr bwMode="auto">
            <a:xfrm>
              <a:off x="2190" y="1923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5" name="Rectangle 78"/>
            <p:cNvSpPr>
              <a:spLocks noChangeArrowheads="1"/>
            </p:cNvSpPr>
            <p:nvPr/>
          </p:nvSpPr>
          <p:spPr bwMode="auto">
            <a:xfrm>
              <a:off x="2052" y="2001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6" name="Line 79"/>
            <p:cNvSpPr>
              <a:spLocks noChangeShapeType="1"/>
            </p:cNvSpPr>
            <p:nvPr/>
          </p:nvSpPr>
          <p:spPr bwMode="auto">
            <a:xfrm>
              <a:off x="2190" y="2073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" name="Rectangle 80"/>
            <p:cNvSpPr>
              <a:spLocks noChangeArrowheads="1"/>
            </p:cNvSpPr>
            <p:nvPr/>
          </p:nvSpPr>
          <p:spPr bwMode="auto">
            <a:xfrm>
              <a:off x="2052" y="2150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8" name="Line 81"/>
            <p:cNvSpPr>
              <a:spLocks noChangeShapeType="1"/>
            </p:cNvSpPr>
            <p:nvPr/>
          </p:nvSpPr>
          <p:spPr bwMode="auto">
            <a:xfrm>
              <a:off x="2190" y="2222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9" name="Rectangle 82"/>
            <p:cNvSpPr>
              <a:spLocks noChangeArrowheads="1"/>
            </p:cNvSpPr>
            <p:nvPr/>
          </p:nvSpPr>
          <p:spPr bwMode="auto">
            <a:xfrm>
              <a:off x="2052" y="2300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0" name="Line 83"/>
            <p:cNvSpPr>
              <a:spLocks noChangeShapeType="1"/>
            </p:cNvSpPr>
            <p:nvPr/>
          </p:nvSpPr>
          <p:spPr bwMode="auto">
            <a:xfrm>
              <a:off x="2190" y="2371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" name="Rectangle 84"/>
            <p:cNvSpPr>
              <a:spLocks noChangeArrowheads="1"/>
            </p:cNvSpPr>
            <p:nvPr/>
          </p:nvSpPr>
          <p:spPr bwMode="auto">
            <a:xfrm>
              <a:off x="2052" y="2449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2" name="Line 85"/>
            <p:cNvSpPr>
              <a:spLocks noChangeShapeType="1"/>
            </p:cNvSpPr>
            <p:nvPr/>
          </p:nvSpPr>
          <p:spPr bwMode="auto">
            <a:xfrm>
              <a:off x="2190" y="2521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" name="Rectangle 86"/>
            <p:cNvSpPr>
              <a:spLocks noChangeArrowheads="1"/>
            </p:cNvSpPr>
            <p:nvPr/>
          </p:nvSpPr>
          <p:spPr bwMode="auto">
            <a:xfrm>
              <a:off x="2052" y="2598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4" name="Line 87"/>
            <p:cNvSpPr>
              <a:spLocks noChangeShapeType="1"/>
            </p:cNvSpPr>
            <p:nvPr/>
          </p:nvSpPr>
          <p:spPr bwMode="auto">
            <a:xfrm>
              <a:off x="2190" y="2670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" name="Rectangle 88"/>
            <p:cNvSpPr>
              <a:spLocks noChangeArrowheads="1"/>
            </p:cNvSpPr>
            <p:nvPr/>
          </p:nvSpPr>
          <p:spPr bwMode="auto">
            <a:xfrm>
              <a:off x="2052" y="2747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6" name="Line 89"/>
            <p:cNvSpPr>
              <a:spLocks noChangeShapeType="1"/>
            </p:cNvSpPr>
            <p:nvPr/>
          </p:nvSpPr>
          <p:spPr bwMode="auto">
            <a:xfrm>
              <a:off x="2190" y="2819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" name="Rectangle 90"/>
            <p:cNvSpPr>
              <a:spLocks noChangeArrowheads="1"/>
            </p:cNvSpPr>
            <p:nvPr/>
          </p:nvSpPr>
          <p:spPr bwMode="auto">
            <a:xfrm>
              <a:off x="2052" y="2897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8" name="Line 91"/>
            <p:cNvSpPr>
              <a:spLocks noChangeShapeType="1"/>
            </p:cNvSpPr>
            <p:nvPr/>
          </p:nvSpPr>
          <p:spPr bwMode="auto">
            <a:xfrm>
              <a:off x="2190" y="2969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" name="Rectangle 92"/>
            <p:cNvSpPr>
              <a:spLocks noChangeArrowheads="1"/>
            </p:cNvSpPr>
            <p:nvPr/>
          </p:nvSpPr>
          <p:spPr bwMode="auto">
            <a:xfrm>
              <a:off x="2052" y="3046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10" name="Line 93"/>
            <p:cNvSpPr>
              <a:spLocks noChangeShapeType="1"/>
            </p:cNvSpPr>
            <p:nvPr/>
          </p:nvSpPr>
          <p:spPr bwMode="auto">
            <a:xfrm>
              <a:off x="2190" y="3118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" name="Rectangle 94"/>
            <p:cNvSpPr>
              <a:spLocks noChangeArrowheads="1"/>
            </p:cNvSpPr>
            <p:nvPr/>
          </p:nvSpPr>
          <p:spPr bwMode="auto">
            <a:xfrm>
              <a:off x="2052" y="3195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12" name="Line 95"/>
            <p:cNvSpPr>
              <a:spLocks noChangeShapeType="1"/>
            </p:cNvSpPr>
            <p:nvPr/>
          </p:nvSpPr>
          <p:spPr bwMode="auto">
            <a:xfrm>
              <a:off x="2190" y="3267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3" name="Rectangle 96"/>
            <p:cNvSpPr>
              <a:spLocks noChangeArrowheads="1"/>
            </p:cNvSpPr>
            <p:nvPr/>
          </p:nvSpPr>
          <p:spPr bwMode="auto">
            <a:xfrm>
              <a:off x="2052" y="3344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14" name="Line 97"/>
            <p:cNvSpPr>
              <a:spLocks noChangeShapeType="1"/>
            </p:cNvSpPr>
            <p:nvPr/>
          </p:nvSpPr>
          <p:spPr bwMode="auto">
            <a:xfrm>
              <a:off x="2190" y="3415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" name="Text Box 108"/>
            <p:cNvSpPr txBox="1">
              <a:spLocks noChangeArrowheads="1"/>
            </p:cNvSpPr>
            <p:nvPr/>
          </p:nvSpPr>
          <p:spPr bwMode="auto">
            <a:xfrm>
              <a:off x="329" y="1821"/>
              <a:ext cx="1693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800" b="0" dirty="0">
                  <a:solidFill>
                    <a:srgbClr val="0070C0"/>
                  </a:solidFill>
                  <a:latin typeface="+mn-lt"/>
                </a:rPr>
                <a:t>A tabela verdade da função é armazenada em uma memória durante a configuração do FPGA; aqui, um registrador de 16 bits (2</a:t>
              </a:r>
              <a:r>
                <a:rPr lang="pt-BR" altLang="en-US" sz="1800" b="0" baseline="30000" dirty="0">
                  <a:solidFill>
                    <a:srgbClr val="0070C0"/>
                  </a:solidFill>
                  <a:latin typeface="+mn-lt"/>
                </a:rPr>
                <a:t>4</a:t>
              </a:r>
              <a:r>
                <a:rPr lang="pt-BR" altLang="en-US" sz="1800" b="0" dirty="0">
                  <a:solidFill>
                    <a:srgbClr val="0070C0"/>
                  </a:solidFill>
                  <a:latin typeface="+mn-lt"/>
                </a:rPr>
                <a:t>)</a:t>
              </a:r>
            </a:p>
          </p:txBody>
        </p:sp>
      </p:grpSp>
      <p:grpSp>
        <p:nvGrpSpPr>
          <p:cNvPr id="116" name="Group 121"/>
          <p:cNvGrpSpPr>
            <a:grpSpLocks/>
          </p:cNvGrpSpPr>
          <p:nvPr/>
        </p:nvGrpSpPr>
        <p:grpSpPr bwMode="auto">
          <a:xfrm>
            <a:off x="817108" y="2356689"/>
            <a:ext cx="7543802" cy="4175126"/>
            <a:chOff x="-339" y="1105"/>
            <a:chExt cx="4752" cy="2630"/>
          </a:xfrm>
        </p:grpSpPr>
        <p:grpSp>
          <p:nvGrpSpPr>
            <p:cNvPr id="117" name="Group 4"/>
            <p:cNvGrpSpPr>
              <a:grpSpLocks/>
            </p:cNvGrpSpPr>
            <p:nvPr/>
          </p:nvGrpSpPr>
          <p:grpSpPr bwMode="auto">
            <a:xfrm>
              <a:off x="2917" y="2114"/>
              <a:ext cx="1496" cy="381"/>
              <a:chOff x="2521" y="2383"/>
              <a:chExt cx="1496" cy="381"/>
            </a:xfrm>
          </p:grpSpPr>
          <p:sp>
            <p:nvSpPr>
              <p:cNvPr id="130" name="Line 5"/>
              <p:cNvSpPr>
                <a:spLocks noChangeShapeType="1"/>
              </p:cNvSpPr>
              <p:nvPr/>
            </p:nvSpPr>
            <p:spPr bwMode="auto">
              <a:xfrm>
                <a:off x="3116" y="2392"/>
                <a:ext cx="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Line 6"/>
              <p:cNvSpPr>
                <a:spLocks noChangeShapeType="1"/>
              </p:cNvSpPr>
              <p:nvPr/>
            </p:nvSpPr>
            <p:spPr bwMode="auto">
              <a:xfrm>
                <a:off x="3196" y="2392"/>
                <a:ext cx="5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Line 7"/>
              <p:cNvSpPr>
                <a:spLocks noChangeShapeType="1"/>
              </p:cNvSpPr>
              <p:nvPr/>
            </p:nvSpPr>
            <p:spPr bwMode="auto">
              <a:xfrm>
                <a:off x="3275" y="2392"/>
                <a:ext cx="6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Line 8"/>
              <p:cNvSpPr>
                <a:spLocks noChangeShapeType="1"/>
              </p:cNvSpPr>
              <p:nvPr/>
            </p:nvSpPr>
            <p:spPr bwMode="auto">
              <a:xfrm>
                <a:off x="3357" y="2392"/>
                <a:ext cx="6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Line 9"/>
              <p:cNvSpPr>
                <a:spLocks noChangeShapeType="1"/>
              </p:cNvSpPr>
              <p:nvPr/>
            </p:nvSpPr>
            <p:spPr bwMode="auto">
              <a:xfrm>
                <a:off x="3525" y="2392"/>
                <a:ext cx="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Line 10"/>
              <p:cNvSpPr>
                <a:spLocks noChangeShapeType="1"/>
              </p:cNvSpPr>
              <p:nvPr/>
            </p:nvSpPr>
            <p:spPr bwMode="auto">
              <a:xfrm>
                <a:off x="3934" y="2392"/>
                <a:ext cx="6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Rectangle 11"/>
              <p:cNvSpPr>
                <a:spLocks noChangeArrowheads="1"/>
              </p:cNvSpPr>
              <p:nvPr/>
            </p:nvSpPr>
            <p:spPr bwMode="auto">
              <a:xfrm>
                <a:off x="3936" y="239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37" name="Rectangle 12"/>
              <p:cNvSpPr>
                <a:spLocks noChangeArrowheads="1"/>
              </p:cNvSpPr>
              <p:nvPr/>
            </p:nvSpPr>
            <p:spPr bwMode="auto">
              <a:xfrm>
                <a:off x="3861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38" name="Rectangle 13"/>
              <p:cNvSpPr>
                <a:spLocks noChangeArrowheads="1"/>
              </p:cNvSpPr>
              <p:nvPr/>
            </p:nvSpPr>
            <p:spPr bwMode="auto">
              <a:xfrm>
                <a:off x="3688" y="239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39" name="Rectangle 14"/>
              <p:cNvSpPr>
                <a:spLocks noChangeArrowheads="1"/>
              </p:cNvSpPr>
              <p:nvPr/>
            </p:nvSpPr>
            <p:spPr bwMode="auto">
              <a:xfrm>
                <a:off x="3600" y="2396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531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1" name="Rectangle 16"/>
              <p:cNvSpPr>
                <a:spLocks noChangeArrowheads="1"/>
              </p:cNvSpPr>
              <p:nvPr/>
            </p:nvSpPr>
            <p:spPr bwMode="auto">
              <a:xfrm>
                <a:off x="3358" y="239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2" name="Rectangle 17"/>
              <p:cNvSpPr>
                <a:spLocks noChangeArrowheads="1"/>
              </p:cNvSpPr>
              <p:nvPr/>
            </p:nvSpPr>
            <p:spPr bwMode="auto">
              <a:xfrm>
                <a:off x="3270" y="2396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3" name="Rectangle 18"/>
              <p:cNvSpPr>
                <a:spLocks noChangeArrowheads="1"/>
              </p:cNvSpPr>
              <p:nvPr/>
            </p:nvSpPr>
            <p:spPr bwMode="auto">
              <a:xfrm>
                <a:off x="3197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B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4" name="Rectangle 19"/>
              <p:cNvSpPr>
                <a:spLocks noChangeArrowheads="1"/>
              </p:cNvSpPr>
              <p:nvPr/>
            </p:nvSpPr>
            <p:spPr bwMode="auto">
              <a:xfrm>
                <a:off x="3122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5" name="Rectangle 20"/>
              <p:cNvSpPr>
                <a:spLocks noChangeArrowheads="1"/>
              </p:cNvSpPr>
              <p:nvPr/>
            </p:nvSpPr>
            <p:spPr bwMode="auto">
              <a:xfrm>
                <a:off x="2918" y="239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6" name="Rectangle 21"/>
              <p:cNvSpPr>
                <a:spLocks noChangeArrowheads="1"/>
              </p:cNvSpPr>
              <p:nvPr/>
            </p:nvSpPr>
            <p:spPr bwMode="auto">
              <a:xfrm>
                <a:off x="2813" y="2396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7" name="Rectangle 22"/>
              <p:cNvSpPr>
                <a:spLocks noChangeArrowheads="1"/>
              </p:cNvSpPr>
              <p:nvPr/>
            </p:nvSpPr>
            <p:spPr bwMode="auto">
              <a:xfrm>
                <a:off x="2722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B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8" name="Rectangle 23"/>
              <p:cNvSpPr>
                <a:spLocks noChangeArrowheads="1"/>
              </p:cNvSpPr>
              <p:nvPr/>
            </p:nvSpPr>
            <p:spPr bwMode="auto">
              <a:xfrm>
                <a:off x="2630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9" name="Rectangle 24"/>
              <p:cNvSpPr>
                <a:spLocks noChangeArrowheads="1"/>
              </p:cNvSpPr>
              <p:nvPr/>
            </p:nvSpPr>
            <p:spPr bwMode="auto">
              <a:xfrm>
                <a:off x="2521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F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0" name="Rectangle 25"/>
              <p:cNvSpPr>
                <a:spLocks noChangeArrowheads="1"/>
              </p:cNvSpPr>
              <p:nvPr/>
            </p:nvSpPr>
            <p:spPr bwMode="auto">
              <a:xfrm>
                <a:off x="3913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1" name="Rectangle 26"/>
              <p:cNvSpPr>
                <a:spLocks noChangeArrowheads="1"/>
              </p:cNvSpPr>
              <p:nvPr/>
            </p:nvSpPr>
            <p:spPr bwMode="auto">
              <a:xfrm>
                <a:off x="3665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2" name="Rectangle 27"/>
              <p:cNvSpPr>
                <a:spLocks noChangeArrowheads="1"/>
              </p:cNvSpPr>
              <p:nvPr/>
            </p:nvSpPr>
            <p:spPr bwMode="auto">
              <a:xfrm>
                <a:off x="3583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3" name="Rectangle 28"/>
              <p:cNvSpPr>
                <a:spLocks noChangeArrowheads="1"/>
              </p:cNvSpPr>
              <p:nvPr/>
            </p:nvSpPr>
            <p:spPr bwMode="auto">
              <a:xfrm>
                <a:off x="3335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4" name="Rectangle 29"/>
              <p:cNvSpPr>
                <a:spLocks noChangeArrowheads="1"/>
              </p:cNvSpPr>
              <p:nvPr/>
            </p:nvSpPr>
            <p:spPr bwMode="auto">
              <a:xfrm>
                <a:off x="3253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5" name="Rectangle 30"/>
              <p:cNvSpPr>
                <a:spLocks noChangeArrowheads="1"/>
              </p:cNvSpPr>
              <p:nvPr/>
            </p:nvSpPr>
            <p:spPr bwMode="auto">
              <a:xfrm>
                <a:off x="3174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6" name="Rectangle 31"/>
              <p:cNvSpPr>
                <a:spLocks noChangeArrowheads="1"/>
              </p:cNvSpPr>
              <p:nvPr/>
            </p:nvSpPr>
            <p:spPr bwMode="auto">
              <a:xfrm>
                <a:off x="2989" y="2396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7" name="Rectangle 32"/>
              <p:cNvSpPr>
                <a:spLocks noChangeArrowheads="1"/>
              </p:cNvSpPr>
              <p:nvPr/>
            </p:nvSpPr>
            <p:spPr bwMode="auto">
              <a:xfrm>
                <a:off x="2880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8" name="Rectangle 33"/>
              <p:cNvSpPr>
                <a:spLocks noChangeArrowheads="1"/>
              </p:cNvSpPr>
              <p:nvPr/>
            </p:nvSpPr>
            <p:spPr bwMode="auto">
              <a:xfrm>
                <a:off x="2781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2684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2589" y="2396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3779" y="2383"/>
                <a:ext cx="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Symbol" charset="2"/>
                  </a:rPr>
                  <a:t>+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3449" y="2383"/>
                <a:ext cx="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Symbol" charset="2"/>
                  </a:rPr>
                  <a:t>+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3042" y="2383"/>
                <a:ext cx="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3144" y="2553"/>
                <a:ext cx="12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sz="2200" b="0">
                    <a:solidFill>
                      <a:srgbClr val="000000"/>
                    </a:solidFill>
                    <a:latin typeface="Symbol" charset="2"/>
                  </a:rPr>
                  <a:t>å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3068" y="2584"/>
                <a:ext cx="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3973" y="2597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874" y="2597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14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3848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3751" y="2597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12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0" name="Rectangle 45"/>
              <p:cNvSpPr>
                <a:spLocks noChangeArrowheads="1"/>
              </p:cNvSpPr>
              <p:nvPr/>
            </p:nvSpPr>
            <p:spPr bwMode="auto">
              <a:xfrm>
                <a:off x="3725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1" name="Rectangle 46"/>
              <p:cNvSpPr>
                <a:spLocks noChangeArrowheads="1"/>
              </p:cNvSpPr>
              <p:nvPr/>
            </p:nvSpPr>
            <p:spPr bwMode="auto">
              <a:xfrm>
                <a:off x="3628" y="2597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10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2" name="Rectangle 47"/>
              <p:cNvSpPr>
                <a:spLocks noChangeArrowheads="1"/>
              </p:cNvSpPr>
              <p:nvPr/>
            </p:nvSpPr>
            <p:spPr bwMode="auto">
              <a:xfrm>
                <a:off x="3602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3" name="Rectangle 48"/>
              <p:cNvSpPr>
                <a:spLocks noChangeArrowheads="1"/>
              </p:cNvSpPr>
              <p:nvPr/>
            </p:nvSpPr>
            <p:spPr bwMode="auto">
              <a:xfrm>
                <a:off x="3556" y="25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8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4" name="Rectangle 49"/>
              <p:cNvSpPr>
                <a:spLocks noChangeArrowheads="1"/>
              </p:cNvSpPr>
              <p:nvPr/>
            </p:nvSpPr>
            <p:spPr bwMode="auto">
              <a:xfrm>
                <a:off x="3524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5" name="Rectangle 50"/>
              <p:cNvSpPr>
                <a:spLocks noChangeArrowheads="1"/>
              </p:cNvSpPr>
              <p:nvPr/>
            </p:nvSpPr>
            <p:spPr bwMode="auto">
              <a:xfrm>
                <a:off x="3474" y="25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7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6" name="Rectangle 51"/>
              <p:cNvSpPr>
                <a:spLocks noChangeArrowheads="1"/>
              </p:cNvSpPr>
              <p:nvPr/>
            </p:nvSpPr>
            <p:spPr bwMode="auto">
              <a:xfrm>
                <a:off x="3439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7" name="Rectangle 52"/>
              <p:cNvSpPr>
                <a:spLocks noChangeArrowheads="1"/>
              </p:cNvSpPr>
              <p:nvPr/>
            </p:nvSpPr>
            <p:spPr bwMode="auto">
              <a:xfrm>
                <a:off x="3394" y="25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3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8" name="Rectangle 53"/>
              <p:cNvSpPr>
                <a:spLocks noChangeArrowheads="1"/>
              </p:cNvSpPr>
              <p:nvPr/>
            </p:nvSpPr>
            <p:spPr bwMode="auto">
              <a:xfrm>
                <a:off x="3361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9" name="Rectangle 54"/>
              <p:cNvSpPr>
                <a:spLocks noChangeArrowheads="1"/>
              </p:cNvSpPr>
              <p:nvPr/>
            </p:nvSpPr>
            <p:spPr bwMode="auto">
              <a:xfrm>
                <a:off x="3313" y="25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0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0" name="Rectangle 55"/>
              <p:cNvSpPr>
                <a:spLocks noChangeArrowheads="1"/>
              </p:cNvSpPr>
              <p:nvPr/>
            </p:nvSpPr>
            <p:spPr bwMode="auto">
              <a:xfrm>
                <a:off x="3279" y="2597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1" name="Rectangle 56"/>
              <p:cNvSpPr>
                <a:spLocks noChangeArrowheads="1"/>
              </p:cNvSpPr>
              <p:nvPr/>
            </p:nvSpPr>
            <p:spPr bwMode="auto">
              <a:xfrm>
                <a:off x="3012" y="2597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2" name="Rectangle 57"/>
              <p:cNvSpPr>
                <a:spLocks noChangeArrowheads="1"/>
              </p:cNvSpPr>
              <p:nvPr/>
            </p:nvSpPr>
            <p:spPr bwMode="auto">
              <a:xfrm>
                <a:off x="2899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3" name="Rectangle 58"/>
              <p:cNvSpPr>
                <a:spLocks noChangeArrowheads="1"/>
              </p:cNvSpPr>
              <p:nvPr/>
            </p:nvSpPr>
            <p:spPr bwMode="auto">
              <a:xfrm>
                <a:off x="2794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4" name="Rectangle 59"/>
              <p:cNvSpPr>
                <a:spLocks noChangeArrowheads="1"/>
              </p:cNvSpPr>
              <p:nvPr/>
            </p:nvSpPr>
            <p:spPr bwMode="auto">
              <a:xfrm>
                <a:off x="2693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5" name="Rectangle 60"/>
              <p:cNvSpPr>
                <a:spLocks noChangeArrowheads="1"/>
              </p:cNvSpPr>
              <p:nvPr/>
            </p:nvSpPr>
            <p:spPr bwMode="auto">
              <a:xfrm>
                <a:off x="2593" y="2597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6" name="Rectangle 61"/>
              <p:cNvSpPr>
                <a:spLocks noChangeArrowheads="1"/>
              </p:cNvSpPr>
              <p:nvPr/>
            </p:nvSpPr>
            <p:spPr bwMode="auto">
              <a:xfrm>
                <a:off x="2939" y="2597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7" name="Rectangle 62"/>
              <p:cNvSpPr>
                <a:spLocks noChangeArrowheads="1"/>
              </p:cNvSpPr>
              <p:nvPr/>
            </p:nvSpPr>
            <p:spPr bwMode="auto">
              <a:xfrm>
                <a:off x="2828" y="2597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8" name="Rectangle 63"/>
              <p:cNvSpPr>
                <a:spLocks noChangeArrowheads="1"/>
              </p:cNvSpPr>
              <p:nvPr/>
            </p:nvSpPr>
            <p:spPr bwMode="auto">
              <a:xfrm>
                <a:off x="2733" y="2597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B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9" name="Rectangle 64"/>
              <p:cNvSpPr>
                <a:spLocks noChangeArrowheads="1"/>
              </p:cNvSpPr>
              <p:nvPr/>
            </p:nvSpPr>
            <p:spPr bwMode="auto">
              <a:xfrm>
                <a:off x="2636" y="2597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90" name="Rectangle 65"/>
              <p:cNvSpPr>
                <a:spLocks noChangeArrowheads="1"/>
              </p:cNvSpPr>
              <p:nvPr/>
            </p:nvSpPr>
            <p:spPr bwMode="auto">
              <a:xfrm>
                <a:off x="2522" y="2597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F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118" name="Rectangle 98"/>
            <p:cNvSpPr>
              <a:spLocks noChangeArrowheads="1"/>
            </p:cNvSpPr>
            <p:nvPr/>
          </p:nvSpPr>
          <p:spPr bwMode="auto">
            <a:xfrm>
              <a:off x="2394" y="1105"/>
              <a:ext cx="294" cy="2393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Line 99"/>
            <p:cNvSpPr>
              <a:spLocks noChangeShapeType="1"/>
            </p:cNvSpPr>
            <p:nvPr/>
          </p:nvSpPr>
          <p:spPr bwMode="auto">
            <a:xfrm flipV="1">
              <a:off x="2394" y="2300"/>
              <a:ext cx="294" cy="119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" name="Line 100"/>
            <p:cNvSpPr>
              <a:spLocks noChangeShapeType="1"/>
            </p:cNvSpPr>
            <p:nvPr/>
          </p:nvSpPr>
          <p:spPr bwMode="auto">
            <a:xfrm flipH="1" flipV="1">
              <a:off x="2394" y="1105"/>
              <a:ext cx="294" cy="1195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" name="Line 101"/>
            <p:cNvSpPr>
              <a:spLocks noChangeShapeType="1"/>
            </p:cNvSpPr>
            <p:nvPr/>
          </p:nvSpPr>
          <p:spPr bwMode="auto">
            <a:xfrm>
              <a:off x="2688" y="2300"/>
              <a:ext cx="34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" name="Line 103"/>
            <p:cNvSpPr>
              <a:spLocks noChangeShapeType="1"/>
            </p:cNvSpPr>
            <p:nvPr/>
          </p:nvSpPr>
          <p:spPr bwMode="auto">
            <a:xfrm>
              <a:off x="2418" y="3498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Line 104"/>
            <p:cNvSpPr>
              <a:spLocks noChangeShapeType="1"/>
            </p:cNvSpPr>
            <p:nvPr/>
          </p:nvSpPr>
          <p:spPr bwMode="auto">
            <a:xfrm>
              <a:off x="2500" y="3498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" name="Line 105"/>
            <p:cNvSpPr>
              <a:spLocks noChangeShapeType="1"/>
            </p:cNvSpPr>
            <p:nvPr/>
          </p:nvSpPr>
          <p:spPr bwMode="auto">
            <a:xfrm>
              <a:off x="2582" y="3498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" name="Line 106"/>
            <p:cNvSpPr>
              <a:spLocks noChangeShapeType="1"/>
            </p:cNvSpPr>
            <p:nvPr/>
          </p:nvSpPr>
          <p:spPr bwMode="auto">
            <a:xfrm>
              <a:off x="2664" y="3498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auto">
            <a:xfrm>
              <a:off x="-339" y="3328"/>
              <a:ext cx="22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800" b="0" dirty="0">
                  <a:solidFill>
                    <a:srgbClr val="0070C0"/>
                  </a:solidFill>
                  <a:latin typeface="+mn-lt"/>
                </a:rPr>
                <a:t>As entradas (variáveis Booleanas) controlam um multiplexador 2</a:t>
              </a:r>
              <a:r>
                <a:rPr lang="pt-BR" altLang="en-US" sz="1800" b="0" baseline="30000" dirty="0">
                  <a:solidFill>
                    <a:srgbClr val="0070C0"/>
                  </a:solidFill>
                  <a:latin typeface="+mn-lt"/>
                </a:rPr>
                <a:t>n</a:t>
              </a:r>
              <a:r>
                <a:rPr lang="pt-BR" altLang="en-US" sz="1800" b="0" dirty="0">
                  <a:solidFill>
                    <a:srgbClr val="0070C0"/>
                  </a:solidFill>
                  <a:latin typeface="+mn-lt"/>
                </a:rPr>
                <a:t>:1</a:t>
              </a:r>
              <a:endParaRPr lang="en-US" altLang="en-US" sz="1800" b="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27" name="Line 110"/>
            <p:cNvSpPr>
              <a:spLocks noChangeShapeType="1"/>
            </p:cNvSpPr>
            <p:nvPr/>
          </p:nvSpPr>
          <p:spPr bwMode="auto">
            <a:xfrm flipV="1">
              <a:off x="1800" y="3599"/>
              <a:ext cx="5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auto">
            <a:xfrm>
              <a:off x="2387" y="1109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auto">
            <a:xfrm>
              <a:off x="2386" y="3336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15</a:t>
              </a:r>
            </a:p>
          </p:txBody>
        </p:sp>
      </p:grpSp>
      <p:sp>
        <p:nvSpPr>
          <p:cNvPr id="191" name="Text Box 122"/>
          <p:cNvSpPr txBox="1">
            <a:spLocks noChangeArrowheads="1"/>
          </p:cNvSpPr>
          <p:nvPr/>
        </p:nvSpPr>
        <p:spPr bwMode="auto">
          <a:xfrm>
            <a:off x="6012997" y="5540999"/>
            <a:ext cx="59205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800" dirty="0">
                <a:solidFill>
                  <a:srgbClr val="FF0000"/>
                </a:solidFill>
                <a:latin typeface="+mn-lt"/>
              </a:rPr>
              <a:t>Considerando que são necessários cerca de 150 transistores </a:t>
            </a:r>
          </a:p>
          <a:p>
            <a:pPr algn="l"/>
            <a:r>
              <a:rPr lang="pt-BR" altLang="en-US" sz="1800" dirty="0">
                <a:solidFill>
                  <a:srgbClr val="FF0000"/>
                </a:solidFill>
                <a:latin typeface="+mn-lt"/>
              </a:rPr>
              <a:t>para criar uma LUT4, tem-se para 50.000 LUTS  (um FPGA</a:t>
            </a:r>
          </a:p>
          <a:p>
            <a:pPr algn="l"/>
            <a:r>
              <a:rPr lang="pt-BR" altLang="en-US" sz="1800" dirty="0">
                <a:solidFill>
                  <a:srgbClr val="FF0000"/>
                </a:solidFill>
                <a:latin typeface="+mn-lt"/>
              </a:rPr>
              <a:t>médio pode ter tantas </a:t>
            </a:r>
            <a:r>
              <a:rPr lang="pt-BR" altLang="en-US" sz="1800" dirty="0" err="1">
                <a:solidFill>
                  <a:srgbClr val="FF0000"/>
                </a:solidFill>
                <a:latin typeface="+mn-lt"/>
              </a:rPr>
              <a:t>LUTs</a:t>
            </a:r>
            <a:r>
              <a:rPr lang="pt-BR" altLang="en-US" sz="1800" dirty="0">
                <a:solidFill>
                  <a:srgbClr val="FF0000"/>
                </a:solidFill>
                <a:latin typeface="+mn-lt"/>
              </a:rPr>
              <a:t>) </a:t>
            </a:r>
            <a:r>
              <a:rPr lang="pt-BR" altLang="en-US" sz="1800" dirty="0">
                <a:solidFill>
                  <a:srgbClr val="FF0000"/>
                </a:solidFill>
                <a:latin typeface="+mn-lt"/>
                <a:sym typeface="Wingdings" charset="2"/>
              </a:rPr>
              <a:t> 7.500.000 transistores!!!</a:t>
            </a:r>
          </a:p>
        </p:txBody>
      </p:sp>
    </p:spTree>
    <p:extLst>
      <p:ext uri="{BB962C8B-B14F-4D97-AF65-F5344CB8AC3E}">
        <p14:creationId xmlns:p14="http://schemas.microsoft.com/office/powerpoint/2010/main" val="838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D And Xilinx: The Prize Is Versal ACAP, Not FPGAs (NASDAQ:AMD) | Seeking  Alpha">
            <a:extLst>
              <a:ext uri="{FF2B5EF4-FFF2-40B4-BE49-F238E27FC236}">
                <a16:creationId xmlns:a16="http://schemas.microsoft.com/office/drawing/2014/main" id="{AFA4F54D-B91D-4112-A114-3BF30AAF6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3162" r="4824" b="4286"/>
          <a:stretch/>
        </p:blipFill>
        <p:spPr bwMode="auto">
          <a:xfrm>
            <a:off x="6167120" y="1918843"/>
            <a:ext cx="5486400" cy="414257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0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O MERCADO DE DISPOSITIVOS RECONFIGURÁVEIS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BB25A3-AD7B-4A92-B1BB-6485E07B4C1C}" type="slidenum">
              <a:rPr lang="en-US" sz="2000" smtClean="0"/>
              <a:t>13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2817" y="1325337"/>
            <a:ext cx="541339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b="1" dirty="0">
                <a:solidFill>
                  <a:srgbClr val="0070C0"/>
                </a:solidFill>
              </a:rPr>
              <a:t>Segmento de </a:t>
            </a:r>
            <a:r>
              <a:rPr lang="pt-BR" sz="2800" b="1" dirty="0" err="1">
                <a:solidFill>
                  <a:srgbClr val="0070C0"/>
                </a:solidFill>
              </a:rPr>
              <a:t>PLDs</a:t>
            </a:r>
            <a:r>
              <a:rPr lang="pt-BR" sz="2800" b="1" dirty="0">
                <a:solidFill>
                  <a:srgbClr val="0070C0"/>
                </a:solidFill>
              </a:rPr>
              <a:t>, 2009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4523" y="1325337"/>
            <a:ext cx="442363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b="1" dirty="0">
                <a:solidFill>
                  <a:srgbClr val="0070C0"/>
                </a:solidFill>
              </a:rPr>
              <a:t>Segmento de FPGAs, 2019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27" name="AutoShape 28"/>
          <p:cNvSpPr>
            <a:spLocks noChangeAspect="1" noChangeArrowheads="1" noTextEdit="1"/>
          </p:cNvSpPr>
          <p:nvPr/>
        </p:nvSpPr>
        <p:spPr bwMode="auto">
          <a:xfrm>
            <a:off x="5988504" y="2578555"/>
            <a:ext cx="38195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Rounded Rectangle 41"/>
          <p:cNvSpPr/>
          <p:nvPr/>
        </p:nvSpPr>
        <p:spPr>
          <a:xfrm>
            <a:off x="452816" y="2211987"/>
            <a:ext cx="5413399" cy="34798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42"/>
          <p:cNvSpPr txBox="1"/>
          <p:nvPr/>
        </p:nvSpPr>
        <p:spPr>
          <a:xfrm>
            <a:off x="452817" y="6161731"/>
            <a:ext cx="1065739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Apenas 2 fornecedores dominam o mercado, indicando que este está maduro</a:t>
            </a:r>
          </a:p>
        </p:txBody>
      </p:sp>
      <p:graphicFrame>
        <p:nvGraphicFramePr>
          <p:cNvPr id="44" name="Char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671562"/>
              </p:ext>
            </p:extLst>
          </p:nvPr>
        </p:nvGraphicFramePr>
        <p:xfrm>
          <a:off x="379816" y="2403821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5988504" y="2211988"/>
            <a:ext cx="5750679" cy="34450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12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DISPOSITIVOS XILINX E ALTERA ATUAIS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5F656E-5428-4201-955C-D76A3363534B}" type="slidenum">
              <a:rPr lang="en-US" sz="2000" smtClean="0"/>
              <a:t>14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2530" y="1563884"/>
            <a:ext cx="12024878" cy="55399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 err="1">
                <a:solidFill>
                  <a:srgbClr val="0070C0"/>
                </a:solidFill>
              </a:rPr>
              <a:t>Xilinx</a:t>
            </a:r>
            <a:endParaRPr lang="pt-BR" sz="2400" b="1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Baixo/Médio Custo-Desempenho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Famílias </a:t>
            </a:r>
            <a:r>
              <a:rPr lang="pt-BR" sz="2400" dirty="0" err="1"/>
              <a:t>Spartan</a:t>
            </a:r>
            <a:r>
              <a:rPr lang="pt-BR" sz="2400" dirty="0"/>
              <a:t> 6, </a:t>
            </a:r>
            <a:r>
              <a:rPr lang="pt-BR" sz="2400" dirty="0" err="1"/>
              <a:t>Spartan</a:t>
            </a:r>
            <a:r>
              <a:rPr lang="pt-BR" sz="2400" dirty="0"/>
              <a:t> 7, </a:t>
            </a:r>
            <a:r>
              <a:rPr lang="pt-BR" sz="2400" b="1" dirty="0" err="1">
                <a:solidFill>
                  <a:srgbClr val="FF0000"/>
                </a:solidFill>
              </a:rPr>
              <a:t>Artix</a:t>
            </a:r>
            <a:r>
              <a:rPr lang="pt-BR" sz="2400" b="1" dirty="0">
                <a:solidFill>
                  <a:srgbClr val="FF0000"/>
                </a:solidFill>
              </a:rPr>
              <a:t> 7 (Usamos uma placa com FPGA desta família)</a:t>
            </a:r>
            <a:r>
              <a:rPr lang="pt-BR" sz="2400" dirty="0"/>
              <a:t>, </a:t>
            </a:r>
            <a:r>
              <a:rPr lang="pt-BR" sz="2400" dirty="0" err="1"/>
              <a:t>Kintex</a:t>
            </a:r>
            <a:r>
              <a:rPr lang="pt-BR" sz="2400" dirty="0"/>
              <a:t> 7...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Alto desempenho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 err="1"/>
              <a:t>Virtex</a:t>
            </a:r>
            <a:r>
              <a:rPr lang="pt-BR" sz="2400" dirty="0"/>
              <a:t> 7 (28nm), </a:t>
            </a:r>
            <a:r>
              <a:rPr lang="pt-BR" sz="2400" dirty="0" err="1"/>
              <a:t>Virtex-Kintex</a:t>
            </a:r>
            <a:r>
              <a:rPr lang="pt-BR" sz="2400" dirty="0"/>
              <a:t> </a:t>
            </a:r>
            <a:r>
              <a:rPr lang="pt-BR" sz="2400" dirty="0" err="1"/>
              <a:t>UltraSCALE</a:t>
            </a:r>
            <a:r>
              <a:rPr lang="pt-BR" sz="2400" dirty="0"/>
              <a:t> (20nm), </a:t>
            </a:r>
          </a:p>
          <a:p>
            <a:pPr lvl="2">
              <a:buClr>
                <a:srgbClr val="0070C0"/>
              </a:buClr>
            </a:pPr>
            <a:r>
              <a:rPr lang="pt-BR" sz="2400" dirty="0" err="1"/>
              <a:t>Virtex-Kintex</a:t>
            </a:r>
            <a:r>
              <a:rPr lang="pt-BR" sz="2400" dirty="0"/>
              <a:t> </a:t>
            </a:r>
            <a:r>
              <a:rPr lang="pt-BR" sz="2400" dirty="0" err="1"/>
              <a:t>UltraSCALE</a:t>
            </a:r>
            <a:r>
              <a:rPr lang="pt-BR" sz="2400" dirty="0"/>
              <a:t>+ (16nm)...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b="1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Intel (até 2015 era a empresa Altera, então adquirida pela Intel, por 16,7 GUS$)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Baixo Custo e </a:t>
            </a:r>
            <a:r>
              <a:rPr lang="pt-BR" sz="2400" dirty="0" err="1"/>
              <a:t>Mid</a:t>
            </a:r>
            <a:r>
              <a:rPr lang="pt-BR" sz="2400" dirty="0"/>
              <a:t>-Range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Famílias </a:t>
            </a:r>
            <a:r>
              <a:rPr lang="pt-BR" sz="2400" dirty="0" err="1"/>
              <a:t>Cyclone</a:t>
            </a:r>
            <a:r>
              <a:rPr lang="pt-BR" sz="2400" dirty="0"/>
              <a:t>, Arria...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endParaRPr lang="pt-BR" sz="2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Alto desempenho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 err="1"/>
              <a:t>Stratix</a:t>
            </a:r>
            <a:r>
              <a:rPr lang="pt-BR" sz="2400" dirty="0"/>
              <a:t>, </a:t>
            </a:r>
            <a:r>
              <a:rPr lang="pt-BR" sz="2400" dirty="0" err="1"/>
              <a:t>Agilex</a:t>
            </a:r>
            <a:r>
              <a:rPr lang="pt-BR" sz="2400" dirty="0"/>
              <a:t> (10nm)...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9473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600" dirty="0"/>
              <a:t>ALGUNS DETALHES: ARQUITETURA VIRTEX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33B61A7-A4FE-4371-ABF6-4EF332588DC3}" type="slidenum">
              <a:rPr lang="en-US" sz="2000" smtClean="0"/>
              <a:t>15</a:t>
            </a:fld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57967" y="1624460"/>
            <a:ext cx="8483207" cy="4864100"/>
            <a:chOff x="598945" y="1460500"/>
            <a:chExt cx="8483207" cy="4864100"/>
          </a:xfrm>
        </p:grpSpPr>
        <p:sp>
          <p:nvSpPr>
            <p:cNvPr id="6" name="Rectangle 3"/>
            <p:cNvSpPr>
              <a:spLocks noChangeAspect="1" noChangeArrowheads="1"/>
            </p:cNvSpPr>
            <p:nvPr/>
          </p:nvSpPr>
          <p:spPr bwMode="auto">
            <a:xfrm>
              <a:off x="4412120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8" name="Rectangle 4"/>
            <p:cNvSpPr>
              <a:spLocks noChangeAspect="1" noChangeArrowheads="1"/>
            </p:cNvSpPr>
            <p:nvPr/>
          </p:nvSpPr>
          <p:spPr bwMode="auto">
            <a:xfrm>
              <a:off x="4556582" y="2268538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9" name="Rectangle 5"/>
            <p:cNvSpPr>
              <a:spLocks noChangeAspect="1" noChangeArrowheads="1"/>
            </p:cNvSpPr>
            <p:nvPr/>
          </p:nvSpPr>
          <p:spPr bwMode="auto">
            <a:xfrm>
              <a:off x="4412120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0" name="Rectangle 6"/>
            <p:cNvSpPr>
              <a:spLocks noChangeAspect="1" noChangeArrowheads="1"/>
            </p:cNvSpPr>
            <p:nvPr/>
          </p:nvSpPr>
          <p:spPr bwMode="auto">
            <a:xfrm>
              <a:off x="4556582" y="2436813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1" name="Rectangle 7"/>
            <p:cNvSpPr>
              <a:spLocks noChangeAspect="1" noChangeArrowheads="1"/>
            </p:cNvSpPr>
            <p:nvPr/>
          </p:nvSpPr>
          <p:spPr bwMode="auto">
            <a:xfrm>
              <a:off x="4842332" y="22685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2" name="Rectangle 8"/>
            <p:cNvSpPr>
              <a:spLocks noChangeAspect="1" noChangeArrowheads="1"/>
            </p:cNvSpPr>
            <p:nvPr/>
          </p:nvSpPr>
          <p:spPr bwMode="auto">
            <a:xfrm>
              <a:off x="4985207" y="22685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3" name="Rectangle 9"/>
            <p:cNvSpPr>
              <a:spLocks noChangeAspect="1" noChangeArrowheads="1"/>
            </p:cNvSpPr>
            <p:nvPr/>
          </p:nvSpPr>
          <p:spPr bwMode="auto">
            <a:xfrm>
              <a:off x="4842332" y="24368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4985207" y="24368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129670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" name="Rectangle 12"/>
            <p:cNvSpPr>
              <a:spLocks noChangeAspect="1" noChangeArrowheads="1"/>
            </p:cNvSpPr>
            <p:nvPr/>
          </p:nvSpPr>
          <p:spPr bwMode="auto">
            <a:xfrm>
              <a:off x="5274132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" name="Rectangle 13"/>
            <p:cNvSpPr>
              <a:spLocks noChangeAspect="1" noChangeArrowheads="1"/>
            </p:cNvSpPr>
            <p:nvPr/>
          </p:nvSpPr>
          <p:spPr bwMode="auto">
            <a:xfrm>
              <a:off x="5129670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8" name="Rectangle 14"/>
            <p:cNvSpPr>
              <a:spLocks noChangeAspect="1" noChangeArrowheads="1"/>
            </p:cNvSpPr>
            <p:nvPr/>
          </p:nvSpPr>
          <p:spPr bwMode="auto">
            <a:xfrm>
              <a:off x="5274132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" name="Rectangle 15"/>
            <p:cNvSpPr>
              <a:spLocks noChangeAspect="1" noChangeArrowheads="1"/>
            </p:cNvSpPr>
            <p:nvPr/>
          </p:nvSpPr>
          <p:spPr bwMode="auto">
            <a:xfrm>
              <a:off x="5561470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" name="Rectangle 16"/>
            <p:cNvSpPr>
              <a:spLocks noChangeAspect="1" noChangeArrowheads="1"/>
            </p:cNvSpPr>
            <p:nvPr/>
          </p:nvSpPr>
          <p:spPr bwMode="auto">
            <a:xfrm>
              <a:off x="5702757" y="2268538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" name="Rectangle 17"/>
            <p:cNvSpPr>
              <a:spLocks noChangeAspect="1" noChangeArrowheads="1"/>
            </p:cNvSpPr>
            <p:nvPr/>
          </p:nvSpPr>
          <p:spPr bwMode="auto">
            <a:xfrm>
              <a:off x="5561470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" name="Rectangle 18"/>
            <p:cNvSpPr>
              <a:spLocks noChangeAspect="1" noChangeArrowheads="1"/>
            </p:cNvSpPr>
            <p:nvPr/>
          </p:nvSpPr>
          <p:spPr bwMode="auto">
            <a:xfrm>
              <a:off x="5702757" y="2436813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3" name="Rectangle 19"/>
            <p:cNvSpPr>
              <a:spLocks noChangeAspect="1" noChangeArrowheads="1"/>
            </p:cNvSpPr>
            <p:nvPr/>
          </p:nvSpPr>
          <p:spPr bwMode="auto">
            <a:xfrm>
              <a:off x="4412120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4" name="Rectangle 20"/>
            <p:cNvSpPr>
              <a:spLocks noChangeAspect="1" noChangeArrowheads="1"/>
            </p:cNvSpPr>
            <p:nvPr/>
          </p:nvSpPr>
          <p:spPr bwMode="auto">
            <a:xfrm>
              <a:off x="4556582" y="2605088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5" name="Rectangle 21"/>
            <p:cNvSpPr>
              <a:spLocks noChangeAspect="1" noChangeArrowheads="1"/>
            </p:cNvSpPr>
            <p:nvPr/>
          </p:nvSpPr>
          <p:spPr bwMode="auto">
            <a:xfrm>
              <a:off x="4412120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6" name="Rectangle 22"/>
            <p:cNvSpPr>
              <a:spLocks noChangeAspect="1" noChangeArrowheads="1"/>
            </p:cNvSpPr>
            <p:nvPr/>
          </p:nvSpPr>
          <p:spPr bwMode="auto">
            <a:xfrm>
              <a:off x="4556582" y="2774950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7" name="Rectangle 23"/>
            <p:cNvSpPr>
              <a:spLocks noChangeAspect="1" noChangeArrowheads="1"/>
            </p:cNvSpPr>
            <p:nvPr/>
          </p:nvSpPr>
          <p:spPr bwMode="auto">
            <a:xfrm>
              <a:off x="4842332" y="26050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" name="Rectangle 24"/>
            <p:cNvSpPr>
              <a:spLocks noChangeAspect="1" noChangeArrowheads="1"/>
            </p:cNvSpPr>
            <p:nvPr/>
          </p:nvSpPr>
          <p:spPr bwMode="auto">
            <a:xfrm>
              <a:off x="4985207" y="26050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" name="Rectangle 25"/>
            <p:cNvSpPr>
              <a:spLocks noChangeAspect="1" noChangeArrowheads="1"/>
            </p:cNvSpPr>
            <p:nvPr/>
          </p:nvSpPr>
          <p:spPr bwMode="auto">
            <a:xfrm>
              <a:off x="4842332" y="27749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0" name="Rectangle 26"/>
            <p:cNvSpPr>
              <a:spLocks noChangeAspect="1" noChangeArrowheads="1"/>
            </p:cNvSpPr>
            <p:nvPr/>
          </p:nvSpPr>
          <p:spPr bwMode="auto">
            <a:xfrm>
              <a:off x="4985207" y="27749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" name="Rectangle 27"/>
            <p:cNvSpPr>
              <a:spLocks noChangeAspect="1" noChangeArrowheads="1"/>
            </p:cNvSpPr>
            <p:nvPr/>
          </p:nvSpPr>
          <p:spPr bwMode="auto">
            <a:xfrm>
              <a:off x="5129670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" name="Rectangle 28"/>
            <p:cNvSpPr>
              <a:spLocks noChangeAspect="1" noChangeArrowheads="1"/>
            </p:cNvSpPr>
            <p:nvPr/>
          </p:nvSpPr>
          <p:spPr bwMode="auto">
            <a:xfrm>
              <a:off x="5274132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" name="Rectangle 29"/>
            <p:cNvSpPr>
              <a:spLocks noChangeAspect="1" noChangeArrowheads="1"/>
            </p:cNvSpPr>
            <p:nvPr/>
          </p:nvSpPr>
          <p:spPr bwMode="auto">
            <a:xfrm>
              <a:off x="5129670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" name="Rectangle 30"/>
            <p:cNvSpPr>
              <a:spLocks noChangeAspect="1" noChangeArrowheads="1"/>
            </p:cNvSpPr>
            <p:nvPr/>
          </p:nvSpPr>
          <p:spPr bwMode="auto">
            <a:xfrm>
              <a:off x="5274132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" name="Rectangle 31"/>
            <p:cNvSpPr>
              <a:spLocks noChangeAspect="1" noChangeArrowheads="1"/>
            </p:cNvSpPr>
            <p:nvPr/>
          </p:nvSpPr>
          <p:spPr bwMode="auto">
            <a:xfrm>
              <a:off x="5561470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" name="Rectangle 32"/>
            <p:cNvSpPr>
              <a:spLocks noChangeAspect="1" noChangeArrowheads="1"/>
            </p:cNvSpPr>
            <p:nvPr/>
          </p:nvSpPr>
          <p:spPr bwMode="auto">
            <a:xfrm>
              <a:off x="5702757" y="2605088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" name="Rectangle 33"/>
            <p:cNvSpPr>
              <a:spLocks noChangeAspect="1" noChangeArrowheads="1"/>
            </p:cNvSpPr>
            <p:nvPr/>
          </p:nvSpPr>
          <p:spPr bwMode="auto">
            <a:xfrm>
              <a:off x="5561470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8" name="Rectangle 34"/>
            <p:cNvSpPr>
              <a:spLocks noChangeAspect="1" noChangeArrowheads="1"/>
            </p:cNvSpPr>
            <p:nvPr/>
          </p:nvSpPr>
          <p:spPr bwMode="auto">
            <a:xfrm>
              <a:off x="5702757" y="2774950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9" name="Rectangle 35"/>
            <p:cNvSpPr>
              <a:spLocks noChangeAspect="1" noChangeArrowheads="1"/>
            </p:cNvSpPr>
            <p:nvPr/>
          </p:nvSpPr>
          <p:spPr bwMode="auto">
            <a:xfrm>
              <a:off x="4412120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0" name="Rectangle 36"/>
            <p:cNvSpPr>
              <a:spLocks noChangeAspect="1" noChangeArrowheads="1"/>
            </p:cNvSpPr>
            <p:nvPr/>
          </p:nvSpPr>
          <p:spPr bwMode="auto">
            <a:xfrm>
              <a:off x="4556582" y="2943225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1" name="Rectangle 37"/>
            <p:cNvSpPr>
              <a:spLocks noChangeAspect="1" noChangeArrowheads="1"/>
            </p:cNvSpPr>
            <p:nvPr/>
          </p:nvSpPr>
          <p:spPr bwMode="auto">
            <a:xfrm>
              <a:off x="4412120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2" name="Rectangle 38"/>
            <p:cNvSpPr>
              <a:spLocks noChangeAspect="1" noChangeArrowheads="1"/>
            </p:cNvSpPr>
            <p:nvPr/>
          </p:nvSpPr>
          <p:spPr bwMode="auto">
            <a:xfrm>
              <a:off x="4556582" y="3111500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" name="Rectangle 39"/>
            <p:cNvSpPr>
              <a:spLocks noChangeAspect="1" noChangeArrowheads="1"/>
            </p:cNvSpPr>
            <p:nvPr/>
          </p:nvSpPr>
          <p:spPr bwMode="auto">
            <a:xfrm>
              <a:off x="4842332" y="29432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" name="Rectangle 40"/>
            <p:cNvSpPr>
              <a:spLocks noChangeAspect="1" noChangeArrowheads="1"/>
            </p:cNvSpPr>
            <p:nvPr/>
          </p:nvSpPr>
          <p:spPr bwMode="auto">
            <a:xfrm>
              <a:off x="4985207" y="29432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" name="Rectangle 41"/>
            <p:cNvSpPr>
              <a:spLocks noChangeAspect="1" noChangeArrowheads="1"/>
            </p:cNvSpPr>
            <p:nvPr/>
          </p:nvSpPr>
          <p:spPr bwMode="auto">
            <a:xfrm>
              <a:off x="4842332" y="311150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" name="Rectangle 42"/>
            <p:cNvSpPr>
              <a:spLocks noChangeAspect="1" noChangeArrowheads="1"/>
            </p:cNvSpPr>
            <p:nvPr/>
          </p:nvSpPr>
          <p:spPr bwMode="auto">
            <a:xfrm>
              <a:off x="4985207" y="311150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" name="Rectangle 43"/>
            <p:cNvSpPr>
              <a:spLocks noChangeAspect="1" noChangeArrowheads="1"/>
            </p:cNvSpPr>
            <p:nvPr/>
          </p:nvSpPr>
          <p:spPr bwMode="auto">
            <a:xfrm>
              <a:off x="5129670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8" name="Rectangle 44"/>
            <p:cNvSpPr>
              <a:spLocks noChangeAspect="1" noChangeArrowheads="1"/>
            </p:cNvSpPr>
            <p:nvPr/>
          </p:nvSpPr>
          <p:spPr bwMode="auto">
            <a:xfrm>
              <a:off x="5274132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9" name="Rectangle 45"/>
            <p:cNvSpPr>
              <a:spLocks noChangeAspect="1" noChangeArrowheads="1"/>
            </p:cNvSpPr>
            <p:nvPr/>
          </p:nvSpPr>
          <p:spPr bwMode="auto">
            <a:xfrm>
              <a:off x="5129670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0" name="Rectangle 46"/>
            <p:cNvSpPr>
              <a:spLocks noChangeAspect="1" noChangeArrowheads="1"/>
            </p:cNvSpPr>
            <p:nvPr/>
          </p:nvSpPr>
          <p:spPr bwMode="auto">
            <a:xfrm>
              <a:off x="5274132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1" name="Rectangle 47"/>
            <p:cNvSpPr>
              <a:spLocks noChangeAspect="1" noChangeArrowheads="1"/>
            </p:cNvSpPr>
            <p:nvPr/>
          </p:nvSpPr>
          <p:spPr bwMode="auto">
            <a:xfrm>
              <a:off x="5561470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" name="Rectangle 48"/>
            <p:cNvSpPr>
              <a:spLocks noChangeAspect="1" noChangeArrowheads="1"/>
            </p:cNvSpPr>
            <p:nvPr/>
          </p:nvSpPr>
          <p:spPr bwMode="auto">
            <a:xfrm>
              <a:off x="5702757" y="2943225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" name="Rectangle 49"/>
            <p:cNvSpPr>
              <a:spLocks noChangeAspect="1" noChangeArrowheads="1"/>
            </p:cNvSpPr>
            <p:nvPr/>
          </p:nvSpPr>
          <p:spPr bwMode="auto">
            <a:xfrm>
              <a:off x="5561470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4" name="Rectangle 50"/>
            <p:cNvSpPr>
              <a:spLocks noChangeAspect="1" noChangeArrowheads="1"/>
            </p:cNvSpPr>
            <p:nvPr/>
          </p:nvSpPr>
          <p:spPr bwMode="auto">
            <a:xfrm>
              <a:off x="5702757" y="3111500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5" name="Rectangle 51"/>
            <p:cNvSpPr>
              <a:spLocks noChangeAspect="1" noChangeArrowheads="1"/>
            </p:cNvSpPr>
            <p:nvPr/>
          </p:nvSpPr>
          <p:spPr bwMode="auto">
            <a:xfrm>
              <a:off x="4697870" y="2268538"/>
              <a:ext cx="58737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52"/>
            <p:cNvSpPr>
              <a:spLocks noChangeAspect="1" noChangeArrowheads="1"/>
            </p:cNvSpPr>
            <p:nvPr/>
          </p:nvSpPr>
          <p:spPr bwMode="auto">
            <a:xfrm>
              <a:off x="4783595" y="2268538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Rectangle 53"/>
            <p:cNvSpPr>
              <a:spLocks noChangeAspect="1" noChangeArrowheads="1"/>
            </p:cNvSpPr>
            <p:nvPr/>
          </p:nvSpPr>
          <p:spPr bwMode="auto">
            <a:xfrm>
              <a:off x="4412120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8" name="Rectangle 54"/>
            <p:cNvSpPr>
              <a:spLocks noChangeAspect="1" noChangeArrowheads="1"/>
            </p:cNvSpPr>
            <p:nvPr/>
          </p:nvSpPr>
          <p:spPr bwMode="auto">
            <a:xfrm>
              <a:off x="4556582" y="3279775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9" name="Rectangle 55"/>
            <p:cNvSpPr>
              <a:spLocks noChangeAspect="1" noChangeArrowheads="1"/>
            </p:cNvSpPr>
            <p:nvPr/>
          </p:nvSpPr>
          <p:spPr bwMode="auto">
            <a:xfrm>
              <a:off x="4412120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0" name="Rectangle 56"/>
            <p:cNvSpPr>
              <a:spLocks noChangeAspect="1" noChangeArrowheads="1"/>
            </p:cNvSpPr>
            <p:nvPr/>
          </p:nvSpPr>
          <p:spPr bwMode="auto">
            <a:xfrm>
              <a:off x="4556582" y="3448050"/>
              <a:ext cx="112713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1" name="Rectangle 57"/>
            <p:cNvSpPr>
              <a:spLocks noChangeAspect="1" noChangeArrowheads="1"/>
            </p:cNvSpPr>
            <p:nvPr/>
          </p:nvSpPr>
          <p:spPr bwMode="auto">
            <a:xfrm>
              <a:off x="4842332" y="327977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2" name="Rectangle 58"/>
            <p:cNvSpPr>
              <a:spLocks noChangeAspect="1" noChangeArrowheads="1"/>
            </p:cNvSpPr>
            <p:nvPr/>
          </p:nvSpPr>
          <p:spPr bwMode="auto">
            <a:xfrm>
              <a:off x="4985207" y="327977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3" name="Rectangle 59"/>
            <p:cNvSpPr>
              <a:spLocks noChangeAspect="1" noChangeArrowheads="1"/>
            </p:cNvSpPr>
            <p:nvPr/>
          </p:nvSpPr>
          <p:spPr bwMode="auto">
            <a:xfrm>
              <a:off x="4842332" y="3448050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4" name="Rectangle 60"/>
            <p:cNvSpPr>
              <a:spLocks noChangeAspect="1" noChangeArrowheads="1"/>
            </p:cNvSpPr>
            <p:nvPr/>
          </p:nvSpPr>
          <p:spPr bwMode="auto">
            <a:xfrm>
              <a:off x="4985207" y="3448050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5" name="Rectangle 61"/>
            <p:cNvSpPr>
              <a:spLocks noChangeAspect="1" noChangeArrowheads="1"/>
            </p:cNvSpPr>
            <p:nvPr/>
          </p:nvSpPr>
          <p:spPr bwMode="auto">
            <a:xfrm>
              <a:off x="5129670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6" name="Rectangle 62"/>
            <p:cNvSpPr>
              <a:spLocks noChangeAspect="1" noChangeArrowheads="1"/>
            </p:cNvSpPr>
            <p:nvPr/>
          </p:nvSpPr>
          <p:spPr bwMode="auto">
            <a:xfrm>
              <a:off x="5274132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7" name="Rectangle 63"/>
            <p:cNvSpPr>
              <a:spLocks noChangeAspect="1" noChangeArrowheads="1"/>
            </p:cNvSpPr>
            <p:nvPr/>
          </p:nvSpPr>
          <p:spPr bwMode="auto">
            <a:xfrm>
              <a:off x="5129670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8" name="Rectangle 64"/>
            <p:cNvSpPr>
              <a:spLocks noChangeAspect="1" noChangeArrowheads="1"/>
            </p:cNvSpPr>
            <p:nvPr/>
          </p:nvSpPr>
          <p:spPr bwMode="auto">
            <a:xfrm>
              <a:off x="5274132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9" name="Rectangle 65"/>
            <p:cNvSpPr>
              <a:spLocks noChangeAspect="1" noChangeArrowheads="1"/>
            </p:cNvSpPr>
            <p:nvPr/>
          </p:nvSpPr>
          <p:spPr bwMode="auto">
            <a:xfrm>
              <a:off x="5561470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70" name="Rectangle 66"/>
            <p:cNvSpPr>
              <a:spLocks noChangeAspect="1" noChangeArrowheads="1"/>
            </p:cNvSpPr>
            <p:nvPr/>
          </p:nvSpPr>
          <p:spPr bwMode="auto">
            <a:xfrm>
              <a:off x="5702757" y="3279775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71" name="Rectangle 67"/>
            <p:cNvSpPr>
              <a:spLocks noChangeAspect="1" noChangeArrowheads="1"/>
            </p:cNvSpPr>
            <p:nvPr/>
          </p:nvSpPr>
          <p:spPr bwMode="auto">
            <a:xfrm>
              <a:off x="5561470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72" name="Rectangle 68"/>
            <p:cNvSpPr>
              <a:spLocks noChangeAspect="1" noChangeArrowheads="1"/>
            </p:cNvSpPr>
            <p:nvPr/>
          </p:nvSpPr>
          <p:spPr bwMode="auto">
            <a:xfrm>
              <a:off x="5702757" y="3448050"/>
              <a:ext cx="117475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73" name="Rectangle 69"/>
            <p:cNvSpPr>
              <a:spLocks noChangeAspect="1" noChangeArrowheads="1"/>
            </p:cNvSpPr>
            <p:nvPr/>
          </p:nvSpPr>
          <p:spPr bwMode="auto">
            <a:xfrm>
              <a:off x="4697870" y="2943225"/>
              <a:ext cx="58737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Rectangle 70"/>
            <p:cNvSpPr>
              <a:spLocks noChangeAspect="1" noChangeArrowheads="1"/>
            </p:cNvSpPr>
            <p:nvPr/>
          </p:nvSpPr>
          <p:spPr bwMode="auto">
            <a:xfrm>
              <a:off x="4783595" y="2943225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Rectangle 71"/>
            <p:cNvSpPr>
              <a:spLocks noChangeAspect="1" noChangeArrowheads="1"/>
            </p:cNvSpPr>
            <p:nvPr/>
          </p:nvSpPr>
          <p:spPr bwMode="auto">
            <a:xfrm>
              <a:off x="5418595" y="2268538"/>
              <a:ext cx="55562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72"/>
            <p:cNvSpPr>
              <a:spLocks noChangeAspect="1" noChangeArrowheads="1"/>
            </p:cNvSpPr>
            <p:nvPr/>
          </p:nvSpPr>
          <p:spPr bwMode="auto">
            <a:xfrm>
              <a:off x="5501145" y="2268538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Rectangle 73"/>
            <p:cNvSpPr>
              <a:spLocks noChangeAspect="1" noChangeArrowheads="1"/>
            </p:cNvSpPr>
            <p:nvPr/>
          </p:nvSpPr>
          <p:spPr bwMode="auto">
            <a:xfrm>
              <a:off x="5418595" y="2943225"/>
              <a:ext cx="55562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Rectangle 74"/>
            <p:cNvSpPr>
              <a:spLocks noChangeAspect="1" noChangeArrowheads="1"/>
            </p:cNvSpPr>
            <p:nvPr/>
          </p:nvSpPr>
          <p:spPr bwMode="auto">
            <a:xfrm>
              <a:off x="5501145" y="2943225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Rectangle 75"/>
            <p:cNvSpPr>
              <a:spLocks noChangeAspect="1" noChangeArrowheads="1"/>
            </p:cNvSpPr>
            <p:nvPr/>
          </p:nvSpPr>
          <p:spPr bwMode="auto">
            <a:xfrm>
              <a:off x="4697870" y="2133600"/>
              <a:ext cx="115887" cy="100013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0" name="Rectangle 76"/>
            <p:cNvSpPr>
              <a:spLocks noChangeAspect="1" noChangeArrowheads="1"/>
            </p:cNvSpPr>
            <p:nvPr/>
          </p:nvSpPr>
          <p:spPr bwMode="auto">
            <a:xfrm>
              <a:off x="5418595" y="2133600"/>
              <a:ext cx="112712" cy="100013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81" name="Group 77"/>
            <p:cNvGrpSpPr>
              <a:grpSpLocks noChangeAspect="1"/>
            </p:cNvGrpSpPr>
            <p:nvPr/>
          </p:nvGrpSpPr>
          <p:grpSpPr bwMode="auto">
            <a:xfrm>
              <a:off x="4412120" y="2133600"/>
              <a:ext cx="114300" cy="100013"/>
              <a:chOff x="3072" y="912"/>
              <a:chExt cx="192" cy="144"/>
            </a:xfrm>
          </p:grpSpPr>
          <p:sp>
            <p:nvSpPr>
              <p:cNvPr id="8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6" name="Group 82"/>
            <p:cNvGrpSpPr>
              <a:grpSpLocks noChangeAspect="1"/>
            </p:cNvGrpSpPr>
            <p:nvPr/>
          </p:nvGrpSpPr>
          <p:grpSpPr bwMode="auto">
            <a:xfrm>
              <a:off x="4556582" y="2133600"/>
              <a:ext cx="112713" cy="100013"/>
              <a:chOff x="3072" y="912"/>
              <a:chExt cx="192" cy="144"/>
            </a:xfrm>
          </p:grpSpPr>
          <p:sp>
            <p:nvSpPr>
              <p:cNvPr id="8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1" name="Group 87"/>
            <p:cNvGrpSpPr>
              <a:grpSpLocks noChangeAspect="1"/>
            </p:cNvGrpSpPr>
            <p:nvPr/>
          </p:nvGrpSpPr>
          <p:grpSpPr bwMode="auto">
            <a:xfrm>
              <a:off x="4842332" y="2133600"/>
              <a:ext cx="115888" cy="100013"/>
              <a:chOff x="3072" y="912"/>
              <a:chExt cx="192" cy="144"/>
            </a:xfrm>
          </p:grpSpPr>
          <p:sp>
            <p:nvSpPr>
              <p:cNvPr id="9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6" name="Group 92"/>
            <p:cNvGrpSpPr>
              <a:grpSpLocks noChangeAspect="1"/>
            </p:cNvGrpSpPr>
            <p:nvPr/>
          </p:nvGrpSpPr>
          <p:grpSpPr bwMode="auto">
            <a:xfrm>
              <a:off x="4985207" y="2133600"/>
              <a:ext cx="115888" cy="100013"/>
              <a:chOff x="3072" y="912"/>
              <a:chExt cx="192" cy="144"/>
            </a:xfrm>
          </p:grpSpPr>
          <p:sp>
            <p:nvSpPr>
              <p:cNvPr id="9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1" name="Group 97"/>
            <p:cNvGrpSpPr>
              <a:grpSpLocks noChangeAspect="1"/>
            </p:cNvGrpSpPr>
            <p:nvPr/>
          </p:nvGrpSpPr>
          <p:grpSpPr bwMode="auto">
            <a:xfrm>
              <a:off x="5129670" y="2133600"/>
              <a:ext cx="114300" cy="100013"/>
              <a:chOff x="3072" y="912"/>
              <a:chExt cx="192" cy="144"/>
            </a:xfrm>
          </p:grpSpPr>
          <p:sp>
            <p:nvSpPr>
              <p:cNvPr id="10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6" name="Group 102"/>
            <p:cNvGrpSpPr>
              <a:grpSpLocks noChangeAspect="1"/>
            </p:cNvGrpSpPr>
            <p:nvPr/>
          </p:nvGrpSpPr>
          <p:grpSpPr bwMode="auto">
            <a:xfrm>
              <a:off x="5274132" y="2133600"/>
              <a:ext cx="114300" cy="100013"/>
              <a:chOff x="3072" y="912"/>
              <a:chExt cx="192" cy="144"/>
            </a:xfrm>
          </p:grpSpPr>
          <p:sp>
            <p:nvSpPr>
              <p:cNvPr id="10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1" name="Group 107"/>
            <p:cNvGrpSpPr>
              <a:grpSpLocks noChangeAspect="1"/>
            </p:cNvGrpSpPr>
            <p:nvPr/>
          </p:nvGrpSpPr>
          <p:grpSpPr bwMode="auto">
            <a:xfrm>
              <a:off x="5561470" y="2133600"/>
              <a:ext cx="114300" cy="100013"/>
              <a:chOff x="3072" y="912"/>
              <a:chExt cx="192" cy="144"/>
            </a:xfrm>
          </p:grpSpPr>
          <p:sp>
            <p:nvSpPr>
              <p:cNvPr id="11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6" name="Group 112"/>
            <p:cNvGrpSpPr>
              <a:grpSpLocks noChangeAspect="1"/>
            </p:cNvGrpSpPr>
            <p:nvPr/>
          </p:nvGrpSpPr>
          <p:grpSpPr bwMode="auto">
            <a:xfrm>
              <a:off x="5702757" y="2133600"/>
              <a:ext cx="117475" cy="100013"/>
              <a:chOff x="3072" y="912"/>
              <a:chExt cx="192" cy="144"/>
            </a:xfrm>
          </p:grpSpPr>
          <p:sp>
            <p:nvSpPr>
              <p:cNvPr id="117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1" name="Group 117"/>
            <p:cNvGrpSpPr>
              <a:grpSpLocks noChangeAspect="1"/>
            </p:cNvGrpSpPr>
            <p:nvPr/>
          </p:nvGrpSpPr>
          <p:grpSpPr bwMode="auto">
            <a:xfrm rot="5359961">
              <a:off x="2784932" y="2292351"/>
              <a:ext cx="134937" cy="87312"/>
              <a:chOff x="3072" y="912"/>
              <a:chExt cx="192" cy="144"/>
            </a:xfrm>
          </p:grpSpPr>
          <p:sp>
            <p:nvSpPr>
              <p:cNvPr id="122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" name="Group 122"/>
            <p:cNvGrpSpPr>
              <a:grpSpLocks noChangeAspect="1"/>
            </p:cNvGrpSpPr>
            <p:nvPr/>
          </p:nvGrpSpPr>
          <p:grpSpPr bwMode="auto">
            <a:xfrm rot="5359961">
              <a:off x="2784932" y="2460626"/>
              <a:ext cx="134937" cy="87312"/>
              <a:chOff x="3072" y="912"/>
              <a:chExt cx="192" cy="144"/>
            </a:xfrm>
          </p:grpSpPr>
          <p:sp>
            <p:nvSpPr>
              <p:cNvPr id="127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" name="Group 127"/>
            <p:cNvGrpSpPr>
              <a:grpSpLocks noChangeAspect="1"/>
            </p:cNvGrpSpPr>
            <p:nvPr/>
          </p:nvGrpSpPr>
          <p:grpSpPr bwMode="auto">
            <a:xfrm rot="5359961">
              <a:off x="2784932" y="2628901"/>
              <a:ext cx="134937" cy="87312"/>
              <a:chOff x="3072" y="912"/>
              <a:chExt cx="192" cy="144"/>
            </a:xfrm>
          </p:grpSpPr>
          <p:sp>
            <p:nvSpPr>
              <p:cNvPr id="132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6" name="Group 132"/>
            <p:cNvGrpSpPr>
              <a:grpSpLocks noChangeAspect="1"/>
            </p:cNvGrpSpPr>
            <p:nvPr/>
          </p:nvGrpSpPr>
          <p:grpSpPr bwMode="auto">
            <a:xfrm rot="5359961">
              <a:off x="2784932" y="2798763"/>
              <a:ext cx="134938" cy="87312"/>
              <a:chOff x="3072" y="912"/>
              <a:chExt cx="192" cy="144"/>
            </a:xfrm>
          </p:grpSpPr>
          <p:sp>
            <p:nvSpPr>
              <p:cNvPr id="137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1" name="Group 137"/>
            <p:cNvGrpSpPr>
              <a:grpSpLocks noChangeAspect="1"/>
            </p:cNvGrpSpPr>
            <p:nvPr/>
          </p:nvGrpSpPr>
          <p:grpSpPr bwMode="auto">
            <a:xfrm rot="5359961">
              <a:off x="2784932" y="2967038"/>
              <a:ext cx="134938" cy="87312"/>
              <a:chOff x="3072" y="912"/>
              <a:chExt cx="192" cy="144"/>
            </a:xfrm>
          </p:grpSpPr>
          <p:sp>
            <p:nvSpPr>
              <p:cNvPr id="142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6" name="Group 142"/>
            <p:cNvGrpSpPr>
              <a:grpSpLocks noChangeAspect="1"/>
            </p:cNvGrpSpPr>
            <p:nvPr/>
          </p:nvGrpSpPr>
          <p:grpSpPr bwMode="auto">
            <a:xfrm rot="5359961">
              <a:off x="2784932" y="3135313"/>
              <a:ext cx="134938" cy="87312"/>
              <a:chOff x="3072" y="912"/>
              <a:chExt cx="192" cy="144"/>
            </a:xfrm>
          </p:grpSpPr>
          <p:sp>
            <p:nvSpPr>
              <p:cNvPr id="147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9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1" name="Group 147"/>
            <p:cNvGrpSpPr>
              <a:grpSpLocks noChangeAspect="1"/>
            </p:cNvGrpSpPr>
            <p:nvPr/>
          </p:nvGrpSpPr>
          <p:grpSpPr bwMode="auto">
            <a:xfrm rot="5359961">
              <a:off x="2784932" y="3303588"/>
              <a:ext cx="134938" cy="87312"/>
              <a:chOff x="3072" y="912"/>
              <a:chExt cx="192" cy="144"/>
            </a:xfrm>
          </p:grpSpPr>
          <p:sp>
            <p:nvSpPr>
              <p:cNvPr id="152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5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6" name="Group 152"/>
            <p:cNvGrpSpPr>
              <a:grpSpLocks noChangeAspect="1"/>
            </p:cNvGrpSpPr>
            <p:nvPr/>
          </p:nvGrpSpPr>
          <p:grpSpPr bwMode="auto">
            <a:xfrm rot="5359961">
              <a:off x="2784138" y="3472657"/>
              <a:ext cx="136525" cy="87312"/>
              <a:chOff x="3072" y="912"/>
              <a:chExt cx="192" cy="144"/>
            </a:xfrm>
          </p:grpSpPr>
          <p:sp>
            <p:nvSpPr>
              <p:cNvPr id="15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9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61" name="Rectangle 157"/>
            <p:cNvSpPr>
              <a:spLocks noChangeAspect="1" noChangeArrowheads="1"/>
            </p:cNvSpPr>
            <p:nvPr/>
          </p:nvSpPr>
          <p:spPr bwMode="auto">
            <a:xfrm>
              <a:off x="2923045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2" name="Rectangle 158"/>
            <p:cNvSpPr>
              <a:spLocks noChangeAspect="1" noChangeArrowheads="1"/>
            </p:cNvSpPr>
            <p:nvPr/>
          </p:nvSpPr>
          <p:spPr bwMode="auto">
            <a:xfrm>
              <a:off x="3065920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3" name="Rectangle 159"/>
            <p:cNvSpPr>
              <a:spLocks noChangeAspect="1" noChangeArrowheads="1"/>
            </p:cNvSpPr>
            <p:nvPr/>
          </p:nvSpPr>
          <p:spPr bwMode="auto">
            <a:xfrm>
              <a:off x="2923045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4" name="Rectangle 160"/>
            <p:cNvSpPr>
              <a:spLocks noChangeAspect="1" noChangeArrowheads="1"/>
            </p:cNvSpPr>
            <p:nvPr/>
          </p:nvSpPr>
          <p:spPr bwMode="auto">
            <a:xfrm>
              <a:off x="3065920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5" name="Rectangle 161"/>
            <p:cNvSpPr>
              <a:spLocks noChangeAspect="1" noChangeArrowheads="1"/>
            </p:cNvSpPr>
            <p:nvPr/>
          </p:nvSpPr>
          <p:spPr bwMode="auto">
            <a:xfrm>
              <a:off x="2923045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6" name="Rectangle 162"/>
            <p:cNvSpPr>
              <a:spLocks noChangeAspect="1" noChangeArrowheads="1"/>
            </p:cNvSpPr>
            <p:nvPr/>
          </p:nvSpPr>
          <p:spPr bwMode="auto">
            <a:xfrm>
              <a:off x="3065920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7" name="Rectangle 163"/>
            <p:cNvSpPr>
              <a:spLocks noChangeAspect="1" noChangeArrowheads="1"/>
            </p:cNvSpPr>
            <p:nvPr/>
          </p:nvSpPr>
          <p:spPr bwMode="auto">
            <a:xfrm>
              <a:off x="2923045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8" name="Rectangle 164"/>
            <p:cNvSpPr>
              <a:spLocks noChangeAspect="1" noChangeArrowheads="1"/>
            </p:cNvSpPr>
            <p:nvPr/>
          </p:nvSpPr>
          <p:spPr bwMode="auto">
            <a:xfrm>
              <a:off x="3065920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9" name="Rectangle 165"/>
            <p:cNvSpPr>
              <a:spLocks noChangeAspect="1" noChangeArrowheads="1"/>
            </p:cNvSpPr>
            <p:nvPr/>
          </p:nvSpPr>
          <p:spPr bwMode="auto">
            <a:xfrm>
              <a:off x="2923045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0" name="Rectangle 166"/>
            <p:cNvSpPr>
              <a:spLocks noChangeAspect="1" noChangeArrowheads="1"/>
            </p:cNvSpPr>
            <p:nvPr/>
          </p:nvSpPr>
          <p:spPr bwMode="auto">
            <a:xfrm>
              <a:off x="3065920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1" name="Rectangle 167"/>
            <p:cNvSpPr>
              <a:spLocks noChangeAspect="1" noChangeArrowheads="1"/>
            </p:cNvSpPr>
            <p:nvPr/>
          </p:nvSpPr>
          <p:spPr bwMode="auto">
            <a:xfrm>
              <a:off x="2923045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2" name="Rectangle 168"/>
            <p:cNvSpPr>
              <a:spLocks noChangeAspect="1" noChangeArrowheads="1"/>
            </p:cNvSpPr>
            <p:nvPr/>
          </p:nvSpPr>
          <p:spPr bwMode="auto">
            <a:xfrm>
              <a:off x="3065920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3" name="Rectangle 169"/>
            <p:cNvSpPr>
              <a:spLocks noChangeAspect="1" noChangeArrowheads="1"/>
            </p:cNvSpPr>
            <p:nvPr/>
          </p:nvSpPr>
          <p:spPr bwMode="auto">
            <a:xfrm>
              <a:off x="3210382" y="2268538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" name="Rectangle 170"/>
            <p:cNvSpPr>
              <a:spLocks noChangeAspect="1" noChangeArrowheads="1"/>
            </p:cNvSpPr>
            <p:nvPr/>
          </p:nvSpPr>
          <p:spPr bwMode="auto">
            <a:xfrm>
              <a:off x="3297695" y="2268538"/>
              <a:ext cx="26987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" name="Rectangle 171"/>
            <p:cNvSpPr>
              <a:spLocks noChangeAspect="1" noChangeArrowheads="1"/>
            </p:cNvSpPr>
            <p:nvPr/>
          </p:nvSpPr>
          <p:spPr bwMode="auto">
            <a:xfrm>
              <a:off x="2923045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6" name="Rectangle 172"/>
            <p:cNvSpPr>
              <a:spLocks noChangeAspect="1" noChangeArrowheads="1"/>
            </p:cNvSpPr>
            <p:nvPr/>
          </p:nvSpPr>
          <p:spPr bwMode="auto">
            <a:xfrm>
              <a:off x="3065920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7" name="Rectangle 173"/>
            <p:cNvSpPr>
              <a:spLocks noChangeAspect="1" noChangeArrowheads="1"/>
            </p:cNvSpPr>
            <p:nvPr/>
          </p:nvSpPr>
          <p:spPr bwMode="auto">
            <a:xfrm>
              <a:off x="2923045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8" name="Rectangle 174"/>
            <p:cNvSpPr>
              <a:spLocks noChangeAspect="1" noChangeArrowheads="1"/>
            </p:cNvSpPr>
            <p:nvPr/>
          </p:nvSpPr>
          <p:spPr bwMode="auto">
            <a:xfrm>
              <a:off x="3065920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9" name="Rectangle 175"/>
            <p:cNvSpPr>
              <a:spLocks noChangeAspect="1" noChangeArrowheads="1"/>
            </p:cNvSpPr>
            <p:nvPr/>
          </p:nvSpPr>
          <p:spPr bwMode="auto">
            <a:xfrm>
              <a:off x="3210382" y="2943225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0" name="Rectangle 176"/>
            <p:cNvSpPr>
              <a:spLocks noChangeAspect="1" noChangeArrowheads="1"/>
            </p:cNvSpPr>
            <p:nvPr/>
          </p:nvSpPr>
          <p:spPr bwMode="auto">
            <a:xfrm>
              <a:off x="3297695" y="2943225"/>
              <a:ext cx="26987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1" name="Rectangle 177"/>
            <p:cNvSpPr>
              <a:spLocks noChangeAspect="1" noChangeArrowheads="1"/>
            </p:cNvSpPr>
            <p:nvPr/>
          </p:nvSpPr>
          <p:spPr bwMode="auto">
            <a:xfrm>
              <a:off x="3210382" y="2133600"/>
              <a:ext cx="114300" cy="100013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182" name="Group 178"/>
            <p:cNvGrpSpPr>
              <a:grpSpLocks noChangeAspect="1"/>
            </p:cNvGrpSpPr>
            <p:nvPr/>
          </p:nvGrpSpPr>
          <p:grpSpPr bwMode="auto">
            <a:xfrm>
              <a:off x="2923045" y="2133600"/>
              <a:ext cx="114300" cy="100013"/>
              <a:chOff x="3072" y="912"/>
              <a:chExt cx="192" cy="144"/>
            </a:xfrm>
          </p:grpSpPr>
          <p:sp>
            <p:nvSpPr>
              <p:cNvPr id="183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7" name="Group 183"/>
            <p:cNvGrpSpPr>
              <a:grpSpLocks noChangeAspect="1"/>
            </p:cNvGrpSpPr>
            <p:nvPr/>
          </p:nvGrpSpPr>
          <p:grpSpPr bwMode="auto">
            <a:xfrm>
              <a:off x="3065920" y="2133600"/>
              <a:ext cx="114300" cy="100013"/>
              <a:chOff x="3072" y="912"/>
              <a:chExt cx="192" cy="144"/>
            </a:xfrm>
          </p:grpSpPr>
          <p:sp>
            <p:nvSpPr>
              <p:cNvPr id="188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2" name="Rectangle 188"/>
            <p:cNvSpPr>
              <a:spLocks noChangeAspect="1" noChangeArrowheads="1"/>
            </p:cNvSpPr>
            <p:nvPr/>
          </p:nvSpPr>
          <p:spPr bwMode="auto">
            <a:xfrm>
              <a:off x="3354845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3" name="Rectangle 189"/>
            <p:cNvSpPr>
              <a:spLocks noChangeAspect="1" noChangeArrowheads="1"/>
            </p:cNvSpPr>
            <p:nvPr/>
          </p:nvSpPr>
          <p:spPr bwMode="auto">
            <a:xfrm>
              <a:off x="3499307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4" name="Rectangle 190"/>
            <p:cNvSpPr>
              <a:spLocks noChangeAspect="1" noChangeArrowheads="1"/>
            </p:cNvSpPr>
            <p:nvPr/>
          </p:nvSpPr>
          <p:spPr bwMode="auto">
            <a:xfrm>
              <a:off x="3354845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5" name="Rectangle 191"/>
            <p:cNvSpPr>
              <a:spLocks noChangeAspect="1" noChangeArrowheads="1"/>
            </p:cNvSpPr>
            <p:nvPr/>
          </p:nvSpPr>
          <p:spPr bwMode="auto">
            <a:xfrm>
              <a:off x="3499307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6" name="Rectangle 192"/>
            <p:cNvSpPr>
              <a:spLocks noChangeAspect="1" noChangeArrowheads="1"/>
            </p:cNvSpPr>
            <p:nvPr/>
          </p:nvSpPr>
          <p:spPr bwMode="auto">
            <a:xfrm>
              <a:off x="3642182" y="22685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7" name="Rectangle 193"/>
            <p:cNvSpPr>
              <a:spLocks noChangeAspect="1" noChangeArrowheads="1"/>
            </p:cNvSpPr>
            <p:nvPr/>
          </p:nvSpPr>
          <p:spPr bwMode="auto">
            <a:xfrm>
              <a:off x="3785057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8" name="Rectangle 194"/>
            <p:cNvSpPr>
              <a:spLocks noChangeAspect="1" noChangeArrowheads="1"/>
            </p:cNvSpPr>
            <p:nvPr/>
          </p:nvSpPr>
          <p:spPr bwMode="auto">
            <a:xfrm>
              <a:off x="3642182" y="24368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9" name="Rectangle 195"/>
            <p:cNvSpPr>
              <a:spLocks noChangeAspect="1" noChangeArrowheads="1"/>
            </p:cNvSpPr>
            <p:nvPr/>
          </p:nvSpPr>
          <p:spPr bwMode="auto">
            <a:xfrm>
              <a:off x="3785057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0" name="Rectangle 196"/>
            <p:cNvSpPr>
              <a:spLocks noChangeAspect="1" noChangeArrowheads="1"/>
            </p:cNvSpPr>
            <p:nvPr/>
          </p:nvSpPr>
          <p:spPr bwMode="auto">
            <a:xfrm>
              <a:off x="3354845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1" name="Rectangle 197"/>
            <p:cNvSpPr>
              <a:spLocks noChangeAspect="1" noChangeArrowheads="1"/>
            </p:cNvSpPr>
            <p:nvPr/>
          </p:nvSpPr>
          <p:spPr bwMode="auto">
            <a:xfrm>
              <a:off x="3499307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2" name="Rectangle 198"/>
            <p:cNvSpPr>
              <a:spLocks noChangeAspect="1" noChangeArrowheads="1"/>
            </p:cNvSpPr>
            <p:nvPr/>
          </p:nvSpPr>
          <p:spPr bwMode="auto">
            <a:xfrm>
              <a:off x="3354845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3" name="Rectangle 199"/>
            <p:cNvSpPr>
              <a:spLocks noChangeAspect="1" noChangeArrowheads="1"/>
            </p:cNvSpPr>
            <p:nvPr/>
          </p:nvSpPr>
          <p:spPr bwMode="auto">
            <a:xfrm>
              <a:off x="3499307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4" name="Rectangle 200"/>
            <p:cNvSpPr>
              <a:spLocks noChangeAspect="1" noChangeArrowheads="1"/>
            </p:cNvSpPr>
            <p:nvPr/>
          </p:nvSpPr>
          <p:spPr bwMode="auto">
            <a:xfrm>
              <a:off x="3642182" y="26050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5" name="Rectangle 201"/>
            <p:cNvSpPr>
              <a:spLocks noChangeAspect="1" noChangeArrowheads="1"/>
            </p:cNvSpPr>
            <p:nvPr/>
          </p:nvSpPr>
          <p:spPr bwMode="auto">
            <a:xfrm>
              <a:off x="3785057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6" name="Rectangle 202"/>
            <p:cNvSpPr>
              <a:spLocks noChangeAspect="1" noChangeArrowheads="1"/>
            </p:cNvSpPr>
            <p:nvPr/>
          </p:nvSpPr>
          <p:spPr bwMode="auto">
            <a:xfrm>
              <a:off x="3642182" y="27749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7" name="Rectangle 203"/>
            <p:cNvSpPr>
              <a:spLocks noChangeAspect="1" noChangeArrowheads="1"/>
            </p:cNvSpPr>
            <p:nvPr/>
          </p:nvSpPr>
          <p:spPr bwMode="auto">
            <a:xfrm>
              <a:off x="3785057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8" name="Rectangle 204"/>
            <p:cNvSpPr>
              <a:spLocks noChangeAspect="1" noChangeArrowheads="1"/>
            </p:cNvSpPr>
            <p:nvPr/>
          </p:nvSpPr>
          <p:spPr bwMode="auto">
            <a:xfrm>
              <a:off x="3354845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9" name="Rectangle 205"/>
            <p:cNvSpPr>
              <a:spLocks noChangeAspect="1" noChangeArrowheads="1"/>
            </p:cNvSpPr>
            <p:nvPr/>
          </p:nvSpPr>
          <p:spPr bwMode="auto">
            <a:xfrm>
              <a:off x="3499307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0" name="Rectangle 206"/>
            <p:cNvSpPr>
              <a:spLocks noChangeAspect="1" noChangeArrowheads="1"/>
            </p:cNvSpPr>
            <p:nvPr/>
          </p:nvSpPr>
          <p:spPr bwMode="auto">
            <a:xfrm>
              <a:off x="3354845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1" name="Rectangle 207"/>
            <p:cNvSpPr>
              <a:spLocks noChangeAspect="1" noChangeArrowheads="1"/>
            </p:cNvSpPr>
            <p:nvPr/>
          </p:nvSpPr>
          <p:spPr bwMode="auto">
            <a:xfrm>
              <a:off x="3499307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2" name="Rectangle 208"/>
            <p:cNvSpPr>
              <a:spLocks noChangeAspect="1" noChangeArrowheads="1"/>
            </p:cNvSpPr>
            <p:nvPr/>
          </p:nvSpPr>
          <p:spPr bwMode="auto">
            <a:xfrm>
              <a:off x="3642182" y="29432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3" name="Rectangle 209"/>
            <p:cNvSpPr>
              <a:spLocks noChangeAspect="1" noChangeArrowheads="1"/>
            </p:cNvSpPr>
            <p:nvPr/>
          </p:nvSpPr>
          <p:spPr bwMode="auto">
            <a:xfrm>
              <a:off x="3785057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4" name="Rectangle 210"/>
            <p:cNvSpPr>
              <a:spLocks noChangeAspect="1" noChangeArrowheads="1"/>
            </p:cNvSpPr>
            <p:nvPr/>
          </p:nvSpPr>
          <p:spPr bwMode="auto">
            <a:xfrm>
              <a:off x="3642182" y="311150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5" name="Rectangle 211"/>
            <p:cNvSpPr>
              <a:spLocks noChangeAspect="1" noChangeArrowheads="1"/>
            </p:cNvSpPr>
            <p:nvPr/>
          </p:nvSpPr>
          <p:spPr bwMode="auto">
            <a:xfrm>
              <a:off x="3785057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6" name="Rectangle 212"/>
            <p:cNvSpPr>
              <a:spLocks noChangeAspect="1" noChangeArrowheads="1"/>
            </p:cNvSpPr>
            <p:nvPr/>
          </p:nvSpPr>
          <p:spPr bwMode="auto">
            <a:xfrm>
              <a:off x="3354845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7" name="Rectangle 213"/>
            <p:cNvSpPr>
              <a:spLocks noChangeAspect="1" noChangeArrowheads="1"/>
            </p:cNvSpPr>
            <p:nvPr/>
          </p:nvSpPr>
          <p:spPr bwMode="auto">
            <a:xfrm>
              <a:off x="3499307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8" name="Rectangle 214"/>
            <p:cNvSpPr>
              <a:spLocks noChangeAspect="1" noChangeArrowheads="1"/>
            </p:cNvSpPr>
            <p:nvPr/>
          </p:nvSpPr>
          <p:spPr bwMode="auto">
            <a:xfrm>
              <a:off x="3354845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9" name="Rectangle 215"/>
            <p:cNvSpPr>
              <a:spLocks noChangeAspect="1" noChangeArrowheads="1"/>
            </p:cNvSpPr>
            <p:nvPr/>
          </p:nvSpPr>
          <p:spPr bwMode="auto">
            <a:xfrm>
              <a:off x="3499307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0" name="Rectangle 216"/>
            <p:cNvSpPr>
              <a:spLocks noChangeAspect="1" noChangeArrowheads="1"/>
            </p:cNvSpPr>
            <p:nvPr/>
          </p:nvSpPr>
          <p:spPr bwMode="auto">
            <a:xfrm>
              <a:off x="3642182" y="327977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1" name="Rectangle 217"/>
            <p:cNvSpPr>
              <a:spLocks noChangeAspect="1" noChangeArrowheads="1"/>
            </p:cNvSpPr>
            <p:nvPr/>
          </p:nvSpPr>
          <p:spPr bwMode="auto">
            <a:xfrm>
              <a:off x="3785057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2" name="Rectangle 218"/>
            <p:cNvSpPr>
              <a:spLocks noChangeAspect="1" noChangeArrowheads="1"/>
            </p:cNvSpPr>
            <p:nvPr/>
          </p:nvSpPr>
          <p:spPr bwMode="auto">
            <a:xfrm>
              <a:off x="3642182" y="3448050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3" name="Rectangle 219"/>
            <p:cNvSpPr>
              <a:spLocks noChangeAspect="1" noChangeArrowheads="1"/>
            </p:cNvSpPr>
            <p:nvPr/>
          </p:nvSpPr>
          <p:spPr bwMode="auto">
            <a:xfrm>
              <a:off x="3785057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grpSp>
          <p:nvGrpSpPr>
            <p:cNvPr id="224" name="Group 220"/>
            <p:cNvGrpSpPr>
              <a:grpSpLocks noChangeAspect="1"/>
            </p:cNvGrpSpPr>
            <p:nvPr/>
          </p:nvGrpSpPr>
          <p:grpSpPr bwMode="auto">
            <a:xfrm>
              <a:off x="3354845" y="2133600"/>
              <a:ext cx="114300" cy="100013"/>
              <a:chOff x="3072" y="912"/>
              <a:chExt cx="192" cy="144"/>
            </a:xfrm>
          </p:grpSpPr>
          <p:sp>
            <p:nvSpPr>
              <p:cNvPr id="225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Rectangle 22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Rectangle 22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9" name="Group 225"/>
            <p:cNvGrpSpPr>
              <a:grpSpLocks noChangeAspect="1"/>
            </p:cNvGrpSpPr>
            <p:nvPr/>
          </p:nvGrpSpPr>
          <p:grpSpPr bwMode="auto">
            <a:xfrm>
              <a:off x="3499307" y="2133600"/>
              <a:ext cx="114300" cy="100013"/>
              <a:chOff x="3072" y="912"/>
              <a:chExt cx="192" cy="144"/>
            </a:xfrm>
          </p:grpSpPr>
          <p:sp>
            <p:nvSpPr>
              <p:cNvPr id="230" name="Rectangle 22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1" name="Rectangle 22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2" name="Rectangle 22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3" name="Rectangle 22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4" name="Group 230"/>
            <p:cNvGrpSpPr>
              <a:grpSpLocks noChangeAspect="1"/>
            </p:cNvGrpSpPr>
            <p:nvPr/>
          </p:nvGrpSpPr>
          <p:grpSpPr bwMode="auto">
            <a:xfrm>
              <a:off x="3642182" y="2133600"/>
              <a:ext cx="115888" cy="100013"/>
              <a:chOff x="3072" y="912"/>
              <a:chExt cx="192" cy="144"/>
            </a:xfrm>
          </p:grpSpPr>
          <p:sp>
            <p:nvSpPr>
              <p:cNvPr id="235" name="Rectangle 23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" name="Rectangle 23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" name="Rectangle 23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Rectangle 23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" name="Group 235"/>
            <p:cNvGrpSpPr>
              <a:grpSpLocks noChangeAspect="1"/>
            </p:cNvGrpSpPr>
            <p:nvPr/>
          </p:nvGrpSpPr>
          <p:grpSpPr bwMode="auto">
            <a:xfrm>
              <a:off x="3785057" y="2133600"/>
              <a:ext cx="114300" cy="100013"/>
              <a:chOff x="3072" y="912"/>
              <a:chExt cx="192" cy="144"/>
            </a:xfrm>
          </p:grpSpPr>
          <p:sp>
            <p:nvSpPr>
              <p:cNvPr id="240" name="Rectangle 23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2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" name="Rectangle 23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" name="Group 240"/>
            <p:cNvGrpSpPr>
              <a:grpSpLocks noChangeAspect="1"/>
            </p:cNvGrpSpPr>
            <p:nvPr/>
          </p:nvGrpSpPr>
          <p:grpSpPr bwMode="auto">
            <a:xfrm rot="5359961">
              <a:off x="5823407" y="2292351"/>
              <a:ext cx="134937" cy="87312"/>
              <a:chOff x="3072" y="912"/>
              <a:chExt cx="192" cy="144"/>
            </a:xfrm>
          </p:grpSpPr>
          <p:sp>
            <p:nvSpPr>
              <p:cNvPr id="245" name="Rectangle 24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" name="Rectangle 24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" name="Rectangle 24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" name="Rectangle 24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9" name="Group 245"/>
            <p:cNvGrpSpPr>
              <a:grpSpLocks noChangeAspect="1"/>
            </p:cNvGrpSpPr>
            <p:nvPr/>
          </p:nvGrpSpPr>
          <p:grpSpPr bwMode="auto">
            <a:xfrm rot="5359961">
              <a:off x="5823407" y="2460626"/>
              <a:ext cx="134937" cy="87312"/>
              <a:chOff x="3072" y="912"/>
              <a:chExt cx="192" cy="144"/>
            </a:xfrm>
          </p:grpSpPr>
          <p:sp>
            <p:nvSpPr>
              <p:cNvPr id="250" name="Rectangle 24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1" name="Rectangle 24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2" name="Rectangle 24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3" name="Rectangle 24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4" name="Group 250"/>
            <p:cNvGrpSpPr>
              <a:grpSpLocks noChangeAspect="1"/>
            </p:cNvGrpSpPr>
            <p:nvPr/>
          </p:nvGrpSpPr>
          <p:grpSpPr bwMode="auto">
            <a:xfrm rot="5359961">
              <a:off x="5823407" y="2628901"/>
              <a:ext cx="134937" cy="87312"/>
              <a:chOff x="3072" y="912"/>
              <a:chExt cx="192" cy="144"/>
            </a:xfrm>
          </p:grpSpPr>
          <p:sp>
            <p:nvSpPr>
              <p:cNvPr id="255" name="Rectangle 25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" name="Rectangle 25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" name="Rectangle 25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8" name="Rectangle 25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9" name="Group 255"/>
            <p:cNvGrpSpPr>
              <a:grpSpLocks noChangeAspect="1"/>
            </p:cNvGrpSpPr>
            <p:nvPr/>
          </p:nvGrpSpPr>
          <p:grpSpPr bwMode="auto">
            <a:xfrm rot="5359961">
              <a:off x="5823407" y="2798763"/>
              <a:ext cx="134938" cy="87312"/>
              <a:chOff x="3072" y="912"/>
              <a:chExt cx="192" cy="144"/>
            </a:xfrm>
          </p:grpSpPr>
          <p:sp>
            <p:nvSpPr>
              <p:cNvPr id="260" name="Rectangle 25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1" name="Rectangle 25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2" name="Rectangle 25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3" name="Rectangle 25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4" name="Group 260"/>
            <p:cNvGrpSpPr>
              <a:grpSpLocks noChangeAspect="1"/>
            </p:cNvGrpSpPr>
            <p:nvPr/>
          </p:nvGrpSpPr>
          <p:grpSpPr bwMode="auto">
            <a:xfrm rot="5359961">
              <a:off x="5823407" y="2967038"/>
              <a:ext cx="134938" cy="87312"/>
              <a:chOff x="3072" y="912"/>
              <a:chExt cx="192" cy="144"/>
            </a:xfrm>
          </p:grpSpPr>
          <p:sp>
            <p:nvSpPr>
              <p:cNvPr id="265" name="Rectangle 26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" name="Rectangle 26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" name="Rectangle 26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8" name="Rectangle 26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9" name="Group 265"/>
            <p:cNvGrpSpPr>
              <a:grpSpLocks noChangeAspect="1"/>
            </p:cNvGrpSpPr>
            <p:nvPr/>
          </p:nvGrpSpPr>
          <p:grpSpPr bwMode="auto">
            <a:xfrm rot="5359961">
              <a:off x="5823407" y="3135313"/>
              <a:ext cx="134938" cy="87312"/>
              <a:chOff x="3072" y="912"/>
              <a:chExt cx="192" cy="144"/>
            </a:xfrm>
          </p:grpSpPr>
          <p:sp>
            <p:nvSpPr>
              <p:cNvPr id="270" name="Rectangle 26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1" name="Rectangle 26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2" name="Rectangle 26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3" name="Rectangle 26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4" name="Group 270"/>
            <p:cNvGrpSpPr>
              <a:grpSpLocks noChangeAspect="1"/>
            </p:cNvGrpSpPr>
            <p:nvPr/>
          </p:nvGrpSpPr>
          <p:grpSpPr bwMode="auto">
            <a:xfrm rot="5359961">
              <a:off x="5823407" y="3303588"/>
              <a:ext cx="134938" cy="87312"/>
              <a:chOff x="3072" y="912"/>
              <a:chExt cx="192" cy="144"/>
            </a:xfrm>
          </p:grpSpPr>
          <p:sp>
            <p:nvSpPr>
              <p:cNvPr id="275" name="Rectangle 27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" name="Rectangle 27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" name="Rectangle 27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8" name="Rectangle 27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9" name="Group 275"/>
            <p:cNvGrpSpPr>
              <a:grpSpLocks noChangeAspect="1"/>
            </p:cNvGrpSpPr>
            <p:nvPr/>
          </p:nvGrpSpPr>
          <p:grpSpPr bwMode="auto">
            <a:xfrm rot="5359961">
              <a:off x="5822613" y="3472657"/>
              <a:ext cx="136525" cy="87312"/>
              <a:chOff x="3072" y="912"/>
              <a:chExt cx="192" cy="144"/>
            </a:xfrm>
          </p:grpSpPr>
          <p:sp>
            <p:nvSpPr>
              <p:cNvPr id="280" name="Rectangle 27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2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3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84" name="Rectangle 280"/>
            <p:cNvSpPr>
              <a:spLocks noChangeAspect="1" noChangeArrowheads="1"/>
            </p:cNvSpPr>
            <p:nvPr/>
          </p:nvSpPr>
          <p:spPr bwMode="auto">
            <a:xfrm>
              <a:off x="4072395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5" name="Rectangle 281"/>
            <p:cNvSpPr>
              <a:spLocks noChangeAspect="1" noChangeArrowheads="1"/>
            </p:cNvSpPr>
            <p:nvPr/>
          </p:nvSpPr>
          <p:spPr bwMode="auto">
            <a:xfrm>
              <a:off x="4216857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6" name="Rectangle 282"/>
            <p:cNvSpPr>
              <a:spLocks noChangeAspect="1" noChangeArrowheads="1"/>
            </p:cNvSpPr>
            <p:nvPr/>
          </p:nvSpPr>
          <p:spPr bwMode="auto">
            <a:xfrm>
              <a:off x="4072395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7" name="Rectangle 283"/>
            <p:cNvSpPr>
              <a:spLocks noChangeAspect="1" noChangeArrowheads="1"/>
            </p:cNvSpPr>
            <p:nvPr/>
          </p:nvSpPr>
          <p:spPr bwMode="auto">
            <a:xfrm>
              <a:off x="4216857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8" name="Rectangle 284"/>
            <p:cNvSpPr>
              <a:spLocks noChangeAspect="1" noChangeArrowheads="1"/>
            </p:cNvSpPr>
            <p:nvPr/>
          </p:nvSpPr>
          <p:spPr bwMode="auto">
            <a:xfrm>
              <a:off x="4072395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9" name="Rectangle 285"/>
            <p:cNvSpPr>
              <a:spLocks noChangeAspect="1" noChangeArrowheads="1"/>
            </p:cNvSpPr>
            <p:nvPr/>
          </p:nvSpPr>
          <p:spPr bwMode="auto">
            <a:xfrm>
              <a:off x="4216857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0" name="Rectangle 286"/>
            <p:cNvSpPr>
              <a:spLocks noChangeAspect="1" noChangeArrowheads="1"/>
            </p:cNvSpPr>
            <p:nvPr/>
          </p:nvSpPr>
          <p:spPr bwMode="auto">
            <a:xfrm>
              <a:off x="4072395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1" name="Rectangle 287"/>
            <p:cNvSpPr>
              <a:spLocks noChangeAspect="1" noChangeArrowheads="1"/>
            </p:cNvSpPr>
            <p:nvPr/>
          </p:nvSpPr>
          <p:spPr bwMode="auto">
            <a:xfrm>
              <a:off x="4216857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2" name="Rectangle 288"/>
            <p:cNvSpPr>
              <a:spLocks noChangeAspect="1" noChangeArrowheads="1"/>
            </p:cNvSpPr>
            <p:nvPr/>
          </p:nvSpPr>
          <p:spPr bwMode="auto">
            <a:xfrm>
              <a:off x="4072395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3" name="Rectangle 289"/>
            <p:cNvSpPr>
              <a:spLocks noChangeAspect="1" noChangeArrowheads="1"/>
            </p:cNvSpPr>
            <p:nvPr/>
          </p:nvSpPr>
          <p:spPr bwMode="auto">
            <a:xfrm>
              <a:off x="4216857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4" name="Rectangle 290"/>
            <p:cNvSpPr>
              <a:spLocks noChangeAspect="1" noChangeArrowheads="1"/>
            </p:cNvSpPr>
            <p:nvPr/>
          </p:nvSpPr>
          <p:spPr bwMode="auto">
            <a:xfrm>
              <a:off x="4072395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5" name="Rectangle 291"/>
            <p:cNvSpPr>
              <a:spLocks noChangeAspect="1" noChangeArrowheads="1"/>
            </p:cNvSpPr>
            <p:nvPr/>
          </p:nvSpPr>
          <p:spPr bwMode="auto">
            <a:xfrm>
              <a:off x="4216857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6" name="Rectangle 292"/>
            <p:cNvSpPr>
              <a:spLocks noChangeAspect="1" noChangeArrowheads="1"/>
            </p:cNvSpPr>
            <p:nvPr/>
          </p:nvSpPr>
          <p:spPr bwMode="auto">
            <a:xfrm>
              <a:off x="4072395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7" name="Rectangle 293"/>
            <p:cNvSpPr>
              <a:spLocks noChangeAspect="1" noChangeArrowheads="1"/>
            </p:cNvSpPr>
            <p:nvPr/>
          </p:nvSpPr>
          <p:spPr bwMode="auto">
            <a:xfrm>
              <a:off x="4216857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8" name="Rectangle 294"/>
            <p:cNvSpPr>
              <a:spLocks noChangeAspect="1" noChangeArrowheads="1"/>
            </p:cNvSpPr>
            <p:nvPr/>
          </p:nvSpPr>
          <p:spPr bwMode="auto">
            <a:xfrm>
              <a:off x="4072395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9" name="Rectangle 295"/>
            <p:cNvSpPr>
              <a:spLocks noChangeAspect="1" noChangeArrowheads="1"/>
            </p:cNvSpPr>
            <p:nvPr/>
          </p:nvSpPr>
          <p:spPr bwMode="auto">
            <a:xfrm>
              <a:off x="4216857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00" name="Rectangle 296"/>
            <p:cNvSpPr>
              <a:spLocks noChangeAspect="1" noChangeArrowheads="1"/>
            </p:cNvSpPr>
            <p:nvPr/>
          </p:nvSpPr>
          <p:spPr bwMode="auto">
            <a:xfrm>
              <a:off x="3927932" y="2268538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1" name="Rectangle 297"/>
            <p:cNvSpPr>
              <a:spLocks noChangeAspect="1" noChangeArrowheads="1"/>
            </p:cNvSpPr>
            <p:nvPr/>
          </p:nvSpPr>
          <p:spPr bwMode="auto">
            <a:xfrm>
              <a:off x="4015245" y="2268538"/>
              <a:ext cx="28575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2" name="Rectangle 298"/>
            <p:cNvSpPr>
              <a:spLocks noChangeAspect="1" noChangeArrowheads="1"/>
            </p:cNvSpPr>
            <p:nvPr/>
          </p:nvSpPr>
          <p:spPr bwMode="auto">
            <a:xfrm>
              <a:off x="3927932" y="2943225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3" name="Rectangle 299"/>
            <p:cNvSpPr>
              <a:spLocks noChangeAspect="1" noChangeArrowheads="1"/>
            </p:cNvSpPr>
            <p:nvPr/>
          </p:nvSpPr>
          <p:spPr bwMode="auto">
            <a:xfrm>
              <a:off x="4015245" y="2943225"/>
              <a:ext cx="28575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4" name="Rectangle 300"/>
            <p:cNvSpPr>
              <a:spLocks noChangeAspect="1" noChangeArrowheads="1"/>
            </p:cNvSpPr>
            <p:nvPr/>
          </p:nvSpPr>
          <p:spPr bwMode="auto">
            <a:xfrm>
              <a:off x="3927932" y="2133600"/>
              <a:ext cx="115888" cy="100013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305" name="Group 301"/>
            <p:cNvGrpSpPr>
              <a:grpSpLocks noChangeAspect="1"/>
            </p:cNvGrpSpPr>
            <p:nvPr/>
          </p:nvGrpSpPr>
          <p:grpSpPr bwMode="auto">
            <a:xfrm>
              <a:off x="4072395" y="2133600"/>
              <a:ext cx="114300" cy="100013"/>
              <a:chOff x="3072" y="912"/>
              <a:chExt cx="192" cy="144"/>
            </a:xfrm>
          </p:grpSpPr>
          <p:sp>
            <p:nvSpPr>
              <p:cNvPr id="306" name="Rectangle 302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" name="Rectangle 303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8" name="Rectangle 304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" name="Rectangle 305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10" name="Group 306"/>
            <p:cNvGrpSpPr>
              <a:grpSpLocks noChangeAspect="1"/>
            </p:cNvGrpSpPr>
            <p:nvPr/>
          </p:nvGrpSpPr>
          <p:grpSpPr bwMode="auto">
            <a:xfrm>
              <a:off x="4216857" y="2133600"/>
              <a:ext cx="114300" cy="100013"/>
              <a:chOff x="3072" y="912"/>
              <a:chExt cx="192" cy="144"/>
            </a:xfrm>
          </p:grpSpPr>
          <p:sp>
            <p:nvSpPr>
              <p:cNvPr id="311" name="Rectangle 307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2" name="Rectangle 308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3" name="Rectangle 309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4" name="Rectangle 310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15" name="Rectangle 311"/>
            <p:cNvSpPr>
              <a:spLocks noChangeAspect="1" noChangeArrowheads="1"/>
            </p:cNvSpPr>
            <p:nvPr/>
          </p:nvSpPr>
          <p:spPr bwMode="auto">
            <a:xfrm>
              <a:off x="4412120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6" name="Rectangle 312"/>
            <p:cNvSpPr>
              <a:spLocks noChangeAspect="1" noChangeArrowheads="1"/>
            </p:cNvSpPr>
            <p:nvPr/>
          </p:nvSpPr>
          <p:spPr bwMode="auto">
            <a:xfrm>
              <a:off x="4556582" y="3617913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7" name="Rectangle 313"/>
            <p:cNvSpPr>
              <a:spLocks noChangeAspect="1" noChangeArrowheads="1"/>
            </p:cNvSpPr>
            <p:nvPr/>
          </p:nvSpPr>
          <p:spPr bwMode="auto">
            <a:xfrm>
              <a:off x="4412120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8" name="Rectangle 314"/>
            <p:cNvSpPr>
              <a:spLocks noChangeAspect="1" noChangeArrowheads="1"/>
            </p:cNvSpPr>
            <p:nvPr/>
          </p:nvSpPr>
          <p:spPr bwMode="auto">
            <a:xfrm>
              <a:off x="4556582" y="3786188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9" name="Rectangle 315"/>
            <p:cNvSpPr>
              <a:spLocks noChangeAspect="1" noChangeArrowheads="1"/>
            </p:cNvSpPr>
            <p:nvPr/>
          </p:nvSpPr>
          <p:spPr bwMode="auto">
            <a:xfrm>
              <a:off x="4842332" y="36179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0" name="Rectangle 316"/>
            <p:cNvSpPr>
              <a:spLocks noChangeAspect="1" noChangeArrowheads="1"/>
            </p:cNvSpPr>
            <p:nvPr/>
          </p:nvSpPr>
          <p:spPr bwMode="auto">
            <a:xfrm>
              <a:off x="4985207" y="36179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1" name="Rectangle 317"/>
            <p:cNvSpPr>
              <a:spLocks noChangeAspect="1" noChangeArrowheads="1"/>
            </p:cNvSpPr>
            <p:nvPr/>
          </p:nvSpPr>
          <p:spPr bwMode="auto">
            <a:xfrm>
              <a:off x="4842332" y="37861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2" name="Rectangle 318"/>
            <p:cNvSpPr>
              <a:spLocks noChangeAspect="1" noChangeArrowheads="1"/>
            </p:cNvSpPr>
            <p:nvPr/>
          </p:nvSpPr>
          <p:spPr bwMode="auto">
            <a:xfrm>
              <a:off x="4985207" y="37861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3" name="Rectangle 319"/>
            <p:cNvSpPr>
              <a:spLocks noChangeAspect="1" noChangeArrowheads="1"/>
            </p:cNvSpPr>
            <p:nvPr/>
          </p:nvSpPr>
          <p:spPr bwMode="auto">
            <a:xfrm>
              <a:off x="5129670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4" name="Rectangle 320"/>
            <p:cNvSpPr>
              <a:spLocks noChangeAspect="1" noChangeArrowheads="1"/>
            </p:cNvSpPr>
            <p:nvPr/>
          </p:nvSpPr>
          <p:spPr bwMode="auto">
            <a:xfrm>
              <a:off x="5274132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5" name="Rectangle 321"/>
            <p:cNvSpPr>
              <a:spLocks noChangeAspect="1" noChangeArrowheads="1"/>
            </p:cNvSpPr>
            <p:nvPr/>
          </p:nvSpPr>
          <p:spPr bwMode="auto">
            <a:xfrm>
              <a:off x="5129670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6" name="Rectangle 322"/>
            <p:cNvSpPr>
              <a:spLocks noChangeAspect="1" noChangeArrowheads="1"/>
            </p:cNvSpPr>
            <p:nvPr/>
          </p:nvSpPr>
          <p:spPr bwMode="auto">
            <a:xfrm>
              <a:off x="5274132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7" name="Rectangle 323"/>
            <p:cNvSpPr>
              <a:spLocks noChangeAspect="1" noChangeArrowheads="1"/>
            </p:cNvSpPr>
            <p:nvPr/>
          </p:nvSpPr>
          <p:spPr bwMode="auto">
            <a:xfrm>
              <a:off x="5561470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8" name="Rectangle 324"/>
            <p:cNvSpPr>
              <a:spLocks noChangeAspect="1" noChangeArrowheads="1"/>
            </p:cNvSpPr>
            <p:nvPr/>
          </p:nvSpPr>
          <p:spPr bwMode="auto">
            <a:xfrm>
              <a:off x="5702757" y="3617913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9" name="Rectangle 325"/>
            <p:cNvSpPr>
              <a:spLocks noChangeAspect="1" noChangeArrowheads="1"/>
            </p:cNvSpPr>
            <p:nvPr/>
          </p:nvSpPr>
          <p:spPr bwMode="auto">
            <a:xfrm>
              <a:off x="5561470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0" name="Rectangle 326"/>
            <p:cNvSpPr>
              <a:spLocks noChangeAspect="1" noChangeArrowheads="1"/>
            </p:cNvSpPr>
            <p:nvPr/>
          </p:nvSpPr>
          <p:spPr bwMode="auto">
            <a:xfrm>
              <a:off x="5702757" y="3786188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1" name="Rectangle 327"/>
            <p:cNvSpPr>
              <a:spLocks noChangeAspect="1" noChangeArrowheads="1"/>
            </p:cNvSpPr>
            <p:nvPr/>
          </p:nvSpPr>
          <p:spPr bwMode="auto">
            <a:xfrm>
              <a:off x="4412120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2" name="Rectangle 328"/>
            <p:cNvSpPr>
              <a:spLocks noChangeAspect="1" noChangeArrowheads="1"/>
            </p:cNvSpPr>
            <p:nvPr/>
          </p:nvSpPr>
          <p:spPr bwMode="auto">
            <a:xfrm>
              <a:off x="4556582" y="3954463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3" name="Rectangle 329"/>
            <p:cNvSpPr>
              <a:spLocks noChangeAspect="1" noChangeArrowheads="1"/>
            </p:cNvSpPr>
            <p:nvPr/>
          </p:nvSpPr>
          <p:spPr bwMode="auto">
            <a:xfrm>
              <a:off x="4412120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4" name="Rectangle 330"/>
            <p:cNvSpPr>
              <a:spLocks noChangeAspect="1" noChangeArrowheads="1"/>
            </p:cNvSpPr>
            <p:nvPr/>
          </p:nvSpPr>
          <p:spPr bwMode="auto">
            <a:xfrm>
              <a:off x="4556582" y="4122738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5" name="Rectangle 331"/>
            <p:cNvSpPr>
              <a:spLocks noChangeAspect="1" noChangeArrowheads="1"/>
            </p:cNvSpPr>
            <p:nvPr/>
          </p:nvSpPr>
          <p:spPr bwMode="auto">
            <a:xfrm>
              <a:off x="4842332" y="395446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6" name="Rectangle 332"/>
            <p:cNvSpPr>
              <a:spLocks noChangeAspect="1" noChangeArrowheads="1"/>
            </p:cNvSpPr>
            <p:nvPr/>
          </p:nvSpPr>
          <p:spPr bwMode="auto">
            <a:xfrm>
              <a:off x="4985207" y="395446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7" name="Rectangle 333"/>
            <p:cNvSpPr>
              <a:spLocks noChangeAspect="1" noChangeArrowheads="1"/>
            </p:cNvSpPr>
            <p:nvPr/>
          </p:nvSpPr>
          <p:spPr bwMode="auto">
            <a:xfrm>
              <a:off x="4842332" y="41227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8" name="Rectangle 334"/>
            <p:cNvSpPr>
              <a:spLocks noChangeAspect="1" noChangeArrowheads="1"/>
            </p:cNvSpPr>
            <p:nvPr/>
          </p:nvSpPr>
          <p:spPr bwMode="auto">
            <a:xfrm>
              <a:off x="4985207" y="41227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9" name="Rectangle 335"/>
            <p:cNvSpPr>
              <a:spLocks noChangeAspect="1" noChangeArrowheads="1"/>
            </p:cNvSpPr>
            <p:nvPr/>
          </p:nvSpPr>
          <p:spPr bwMode="auto">
            <a:xfrm>
              <a:off x="5129670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0" name="Rectangle 336"/>
            <p:cNvSpPr>
              <a:spLocks noChangeAspect="1" noChangeArrowheads="1"/>
            </p:cNvSpPr>
            <p:nvPr/>
          </p:nvSpPr>
          <p:spPr bwMode="auto">
            <a:xfrm>
              <a:off x="5274132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1" name="Rectangle 337"/>
            <p:cNvSpPr>
              <a:spLocks noChangeAspect="1" noChangeArrowheads="1"/>
            </p:cNvSpPr>
            <p:nvPr/>
          </p:nvSpPr>
          <p:spPr bwMode="auto">
            <a:xfrm>
              <a:off x="5129670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2" name="Rectangle 338"/>
            <p:cNvSpPr>
              <a:spLocks noChangeAspect="1" noChangeArrowheads="1"/>
            </p:cNvSpPr>
            <p:nvPr/>
          </p:nvSpPr>
          <p:spPr bwMode="auto">
            <a:xfrm>
              <a:off x="5274132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3" name="Rectangle 339"/>
            <p:cNvSpPr>
              <a:spLocks noChangeAspect="1" noChangeArrowheads="1"/>
            </p:cNvSpPr>
            <p:nvPr/>
          </p:nvSpPr>
          <p:spPr bwMode="auto">
            <a:xfrm>
              <a:off x="5561470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4" name="Rectangle 340"/>
            <p:cNvSpPr>
              <a:spLocks noChangeAspect="1" noChangeArrowheads="1"/>
            </p:cNvSpPr>
            <p:nvPr/>
          </p:nvSpPr>
          <p:spPr bwMode="auto">
            <a:xfrm>
              <a:off x="5702757" y="3954463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5" name="Rectangle 341"/>
            <p:cNvSpPr>
              <a:spLocks noChangeAspect="1" noChangeArrowheads="1"/>
            </p:cNvSpPr>
            <p:nvPr/>
          </p:nvSpPr>
          <p:spPr bwMode="auto">
            <a:xfrm>
              <a:off x="5561470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6" name="Rectangle 342"/>
            <p:cNvSpPr>
              <a:spLocks noChangeAspect="1" noChangeArrowheads="1"/>
            </p:cNvSpPr>
            <p:nvPr/>
          </p:nvSpPr>
          <p:spPr bwMode="auto">
            <a:xfrm>
              <a:off x="5702757" y="4122738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7" name="Rectangle 343"/>
            <p:cNvSpPr>
              <a:spLocks noChangeAspect="1" noChangeArrowheads="1"/>
            </p:cNvSpPr>
            <p:nvPr/>
          </p:nvSpPr>
          <p:spPr bwMode="auto">
            <a:xfrm>
              <a:off x="4412120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8" name="Rectangle 344"/>
            <p:cNvSpPr>
              <a:spLocks noChangeAspect="1" noChangeArrowheads="1"/>
            </p:cNvSpPr>
            <p:nvPr/>
          </p:nvSpPr>
          <p:spPr bwMode="auto">
            <a:xfrm>
              <a:off x="4556582" y="4291013"/>
              <a:ext cx="112713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9" name="Rectangle 345"/>
            <p:cNvSpPr>
              <a:spLocks noChangeAspect="1" noChangeArrowheads="1"/>
            </p:cNvSpPr>
            <p:nvPr/>
          </p:nvSpPr>
          <p:spPr bwMode="auto">
            <a:xfrm>
              <a:off x="4412120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0" name="Rectangle 346"/>
            <p:cNvSpPr>
              <a:spLocks noChangeAspect="1" noChangeArrowheads="1"/>
            </p:cNvSpPr>
            <p:nvPr/>
          </p:nvSpPr>
          <p:spPr bwMode="auto">
            <a:xfrm>
              <a:off x="4556582" y="4462463"/>
              <a:ext cx="112713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1" name="Rectangle 347"/>
            <p:cNvSpPr>
              <a:spLocks noChangeAspect="1" noChangeArrowheads="1"/>
            </p:cNvSpPr>
            <p:nvPr/>
          </p:nvSpPr>
          <p:spPr bwMode="auto">
            <a:xfrm>
              <a:off x="4842332" y="4291013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2" name="Rectangle 348"/>
            <p:cNvSpPr>
              <a:spLocks noChangeAspect="1" noChangeArrowheads="1"/>
            </p:cNvSpPr>
            <p:nvPr/>
          </p:nvSpPr>
          <p:spPr bwMode="auto">
            <a:xfrm>
              <a:off x="4985207" y="4291013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3" name="Rectangle 349"/>
            <p:cNvSpPr>
              <a:spLocks noChangeAspect="1" noChangeArrowheads="1"/>
            </p:cNvSpPr>
            <p:nvPr/>
          </p:nvSpPr>
          <p:spPr bwMode="auto">
            <a:xfrm>
              <a:off x="4842332" y="4462463"/>
              <a:ext cx="115888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4" name="Rectangle 350"/>
            <p:cNvSpPr>
              <a:spLocks noChangeAspect="1" noChangeArrowheads="1"/>
            </p:cNvSpPr>
            <p:nvPr/>
          </p:nvSpPr>
          <p:spPr bwMode="auto">
            <a:xfrm>
              <a:off x="4985207" y="4462463"/>
              <a:ext cx="115888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5" name="Rectangle 351"/>
            <p:cNvSpPr>
              <a:spLocks noChangeAspect="1" noChangeArrowheads="1"/>
            </p:cNvSpPr>
            <p:nvPr/>
          </p:nvSpPr>
          <p:spPr bwMode="auto">
            <a:xfrm>
              <a:off x="5129670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6" name="Rectangle 352"/>
            <p:cNvSpPr>
              <a:spLocks noChangeAspect="1" noChangeArrowheads="1"/>
            </p:cNvSpPr>
            <p:nvPr/>
          </p:nvSpPr>
          <p:spPr bwMode="auto">
            <a:xfrm>
              <a:off x="5274132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7" name="Rectangle 353"/>
            <p:cNvSpPr>
              <a:spLocks noChangeAspect="1" noChangeArrowheads="1"/>
            </p:cNvSpPr>
            <p:nvPr/>
          </p:nvSpPr>
          <p:spPr bwMode="auto">
            <a:xfrm>
              <a:off x="5129670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8" name="Rectangle 354"/>
            <p:cNvSpPr>
              <a:spLocks noChangeAspect="1" noChangeArrowheads="1"/>
            </p:cNvSpPr>
            <p:nvPr/>
          </p:nvSpPr>
          <p:spPr bwMode="auto">
            <a:xfrm>
              <a:off x="5274132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9" name="Rectangle 355"/>
            <p:cNvSpPr>
              <a:spLocks noChangeAspect="1" noChangeArrowheads="1"/>
            </p:cNvSpPr>
            <p:nvPr/>
          </p:nvSpPr>
          <p:spPr bwMode="auto">
            <a:xfrm>
              <a:off x="5561470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0" name="Rectangle 356"/>
            <p:cNvSpPr>
              <a:spLocks noChangeAspect="1" noChangeArrowheads="1"/>
            </p:cNvSpPr>
            <p:nvPr/>
          </p:nvSpPr>
          <p:spPr bwMode="auto">
            <a:xfrm>
              <a:off x="5702757" y="4291013"/>
              <a:ext cx="117475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1" name="Rectangle 357"/>
            <p:cNvSpPr>
              <a:spLocks noChangeAspect="1" noChangeArrowheads="1"/>
            </p:cNvSpPr>
            <p:nvPr/>
          </p:nvSpPr>
          <p:spPr bwMode="auto">
            <a:xfrm>
              <a:off x="5561470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2" name="Rectangle 358"/>
            <p:cNvSpPr>
              <a:spLocks noChangeAspect="1" noChangeArrowheads="1"/>
            </p:cNvSpPr>
            <p:nvPr/>
          </p:nvSpPr>
          <p:spPr bwMode="auto">
            <a:xfrm>
              <a:off x="5702757" y="4462463"/>
              <a:ext cx="117475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3" name="Rectangle 359"/>
            <p:cNvSpPr>
              <a:spLocks noChangeAspect="1" noChangeArrowheads="1"/>
            </p:cNvSpPr>
            <p:nvPr/>
          </p:nvSpPr>
          <p:spPr bwMode="auto">
            <a:xfrm>
              <a:off x="4697870" y="3617913"/>
              <a:ext cx="58737" cy="639762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4" name="Rectangle 360"/>
            <p:cNvSpPr>
              <a:spLocks noChangeAspect="1" noChangeArrowheads="1"/>
            </p:cNvSpPr>
            <p:nvPr/>
          </p:nvSpPr>
          <p:spPr bwMode="auto">
            <a:xfrm>
              <a:off x="4783595" y="3617913"/>
              <a:ext cx="30162" cy="63976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5" name="Rectangle 361"/>
            <p:cNvSpPr>
              <a:spLocks noChangeAspect="1" noChangeArrowheads="1"/>
            </p:cNvSpPr>
            <p:nvPr/>
          </p:nvSpPr>
          <p:spPr bwMode="auto">
            <a:xfrm>
              <a:off x="4412120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6" name="Rectangle 362"/>
            <p:cNvSpPr>
              <a:spLocks noChangeAspect="1" noChangeArrowheads="1"/>
            </p:cNvSpPr>
            <p:nvPr/>
          </p:nvSpPr>
          <p:spPr bwMode="auto">
            <a:xfrm>
              <a:off x="4556582" y="4629150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7" name="Rectangle 363"/>
            <p:cNvSpPr>
              <a:spLocks noChangeAspect="1" noChangeArrowheads="1"/>
            </p:cNvSpPr>
            <p:nvPr/>
          </p:nvSpPr>
          <p:spPr bwMode="auto">
            <a:xfrm>
              <a:off x="4412120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8" name="Rectangle 364"/>
            <p:cNvSpPr>
              <a:spLocks noChangeAspect="1" noChangeArrowheads="1"/>
            </p:cNvSpPr>
            <p:nvPr/>
          </p:nvSpPr>
          <p:spPr bwMode="auto">
            <a:xfrm>
              <a:off x="4556582" y="4797425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9" name="Rectangle 365"/>
            <p:cNvSpPr>
              <a:spLocks noChangeAspect="1" noChangeArrowheads="1"/>
            </p:cNvSpPr>
            <p:nvPr/>
          </p:nvSpPr>
          <p:spPr bwMode="auto">
            <a:xfrm>
              <a:off x="4842332" y="46291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0" name="Rectangle 366"/>
            <p:cNvSpPr>
              <a:spLocks noChangeAspect="1" noChangeArrowheads="1"/>
            </p:cNvSpPr>
            <p:nvPr/>
          </p:nvSpPr>
          <p:spPr bwMode="auto">
            <a:xfrm>
              <a:off x="4985207" y="46291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1" name="Rectangle 367"/>
            <p:cNvSpPr>
              <a:spLocks noChangeAspect="1" noChangeArrowheads="1"/>
            </p:cNvSpPr>
            <p:nvPr/>
          </p:nvSpPr>
          <p:spPr bwMode="auto">
            <a:xfrm>
              <a:off x="4842332" y="47974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2" name="Rectangle 368"/>
            <p:cNvSpPr>
              <a:spLocks noChangeAspect="1" noChangeArrowheads="1"/>
            </p:cNvSpPr>
            <p:nvPr/>
          </p:nvSpPr>
          <p:spPr bwMode="auto">
            <a:xfrm>
              <a:off x="4985207" y="47974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3" name="Rectangle 369"/>
            <p:cNvSpPr>
              <a:spLocks noChangeAspect="1" noChangeArrowheads="1"/>
            </p:cNvSpPr>
            <p:nvPr/>
          </p:nvSpPr>
          <p:spPr bwMode="auto">
            <a:xfrm>
              <a:off x="5129670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4" name="Rectangle 370"/>
            <p:cNvSpPr>
              <a:spLocks noChangeAspect="1" noChangeArrowheads="1"/>
            </p:cNvSpPr>
            <p:nvPr/>
          </p:nvSpPr>
          <p:spPr bwMode="auto">
            <a:xfrm>
              <a:off x="5274132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5" name="Rectangle 371"/>
            <p:cNvSpPr>
              <a:spLocks noChangeAspect="1" noChangeArrowheads="1"/>
            </p:cNvSpPr>
            <p:nvPr/>
          </p:nvSpPr>
          <p:spPr bwMode="auto">
            <a:xfrm>
              <a:off x="5129670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6" name="Rectangle 372"/>
            <p:cNvSpPr>
              <a:spLocks noChangeAspect="1" noChangeArrowheads="1"/>
            </p:cNvSpPr>
            <p:nvPr/>
          </p:nvSpPr>
          <p:spPr bwMode="auto">
            <a:xfrm>
              <a:off x="5274132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7" name="Rectangle 373"/>
            <p:cNvSpPr>
              <a:spLocks noChangeAspect="1" noChangeArrowheads="1"/>
            </p:cNvSpPr>
            <p:nvPr/>
          </p:nvSpPr>
          <p:spPr bwMode="auto">
            <a:xfrm>
              <a:off x="5561470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8" name="Rectangle 374"/>
            <p:cNvSpPr>
              <a:spLocks noChangeAspect="1" noChangeArrowheads="1"/>
            </p:cNvSpPr>
            <p:nvPr/>
          </p:nvSpPr>
          <p:spPr bwMode="auto">
            <a:xfrm>
              <a:off x="5702757" y="4629150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9" name="Rectangle 375"/>
            <p:cNvSpPr>
              <a:spLocks noChangeAspect="1" noChangeArrowheads="1"/>
            </p:cNvSpPr>
            <p:nvPr/>
          </p:nvSpPr>
          <p:spPr bwMode="auto">
            <a:xfrm>
              <a:off x="5561470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80" name="Rectangle 376"/>
            <p:cNvSpPr>
              <a:spLocks noChangeAspect="1" noChangeArrowheads="1"/>
            </p:cNvSpPr>
            <p:nvPr/>
          </p:nvSpPr>
          <p:spPr bwMode="auto">
            <a:xfrm>
              <a:off x="5702757" y="4797425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81" name="Rectangle 377"/>
            <p:cNvSpPr>
              <a:spLocks noChangeAspect="1" noChangeArrowheads="1"/>
            </p:cNvSpPr>
            <p:nvPr/>
          </p:nvSpPr>
          <p:spPr bwMode="auto">
            <a:xfrm>
              <a:off x="4697870" y="4291013"/>
              <a:ext cx="58737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2" name="Rectangle 378"/>
            <p:cNvSpPr>
              <a:spLocks noChangeAspect="1" noChangeArrowheads="1"/>
            </p:cNvSpPr>
            <p:nvPr/>
          </p:nvSpPr>
          <p:spPr bwMode="auto">
            <a:xfrm>
              <a:off x="4783595" y="4291013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3" name="Rectangle 379"/>
            <p:cNvSpPr>
              <a:spLocks noChangeAspect="1" noChangeArrowheads="1"/>
            </p:cNvSpPr>
            <p:nvPr/>
          </p:nvSpPr>
          <p:spPr bwMode="auto">
            <a:xfrm>
              <a:off x="5418595" y="3617913"/>
              <a:ext cx="55562" cy="639762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4" name="Rectangle 380"/>
            <p:cNvSpPr>
              <a:spLocks noChangeAspect="1" noChangeArrowheads="1"/>
            </p:cNvSpPr>
            <p:nvPr/>
          </p:nvSpPr>
          <p:spPr bwMode="auto">
            <a:xfrm>
              <a:off x="5501145" y="3617913"/>
              <a:ext cx="30162" cy="63976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5" name="Rectangle 381"/>
            <p:cNvSpPr>
              <a:spLocks noChangeAspect="1" noChangeArrowheads="1"/>
            </p:cNvSpPr>
            <p:nvPr/>
          </p:nvSpPr>
          <p:spPr bwMode="auto">
            <a:xfrm>
              <a:off x="5418595" y="4291013"/>
              <a:ext cx="55562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6" name="Rectangle 382"/>
            <p:cNvSpPr>
              <a:spLocks noChangeAspect="1" noChangeArrowheads="1"/>
            </p:cNvSpPr>
            <p:nvPr/>
          </p:nvSpPr>
          <p:spPr bwMode="auto">
            <a:xfrm>
              <a:off x="5501145" y="4291013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87" name="Group 383"/>
            <p:cNvGrpSpPr>
              <a:grpSpLocks noChangeAspect="1"/>
            </p:cNvGrpSpPr>
            <p:nvPr/>
          </p:nvGrpSpPr>
          <p:grpSpPr bwMode="auto">
            <a:xfrm rot="5359961">
              <a:off x="2784932" y="3641726"/>
              <a:ext cx="134937" cy="87312"/>
              <a:chOff x="3072" y="912"/>
              <a:chExt cx="192" cy="144"/>
            </a:xfrm>
          </p:grpSpPr>
          <p:sp>
            <p:nvSpPr>
              <p:cNvPr id="388" name="Rectangle 38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" name="Rectangle 38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" name="Rectangle 38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" name="Rectangle 38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2" name="Group 388"/>
            <p:cNvGrpSpPr>
              <a:grpSpLocks noChangeAspect="1"/>
            </p:cNvGrpSpPr>
            <p:nvPr/>
          </p:nvGrpSpPr>
          <p:grpSpPr bwMode="auto">
            <a:xfrm rot="5359961">
              <a:off x="2784932" y="3810001"/>
              <a:ext cx="134937" cy="87312"/>
              <a:chOff x="3072" y="912"/>
              <a:chExt cx="192" cy="144"/>
            </a:xfrm>
          </p:grpSpPr>
          <p:sp>
            <p:nvSpPr>
              <p:cNvPr id="393" name="Rectangle 38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4" name="Rectangle 39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5" name="Rectangle 39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6" name="Rectangle 39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7" name="Group 393"/>
            <p:cNvGrpSpPr>
              <a:grpSpLocks noChangeAspect="1"/>
            </p:cNvGrpSpPr>
            <p:nvPr/>
          </p:nvGrpSpPr>
          <p:grpSpPr bwMode="auto">
            <a:xfrm rot="5359961">
              <a:off x="2784932" y="3978276"/>
              <a:ext cx="134937" cy="87312"/>
              <a:chOff x="3072" y="912"/>
              <a:chExt cx="192" cy="144"/>
            </a:xfrm>
          </p:grpSpPr>
          <p:sp>
            <p:nvSpPr>
              <p:cNvPr id="398" name="Rectangle 39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" name="Rectangle 39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0" name="Rectangle 39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" name="Rectangle 39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2" name="Group 398"/>
            <p:cNvGrpSpPr>
              <a:grpSpLocks noChangeAspect="1"/>
            </p:cNvGrpSpPr>
            <p:nvPr/>
          </p:nvGrpSpPr>
          <p:grpSpPr bwMode="auto">
            <a:xfrm rot="5359961">
              <a:off x="2784932" y="4146551"/>
              <a:ext cx="134937" cy="87312"/>
              <a:chOff x="3072" y="912"/>
              <a:chExt cx="192" cy="144"/>
            </a:xfrm>
          </p:grpSpPr>
          <p:sp>
            <p:nvSpPr>
              <p:cNvPr id="403" name="Rectangle 39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4" name="Rectangle 40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5" name="Rectangle 40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6" name="Rectangle 40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7" name="Group 403"/>
            <p:cNvGrpSpPr>
              <a:grpSpLocks noChangeAspect="1"/>
            </p:cNvGrpSpPr>
            <p:nvPr/>
          </p:nvGrpSpPr>
          <p:grpSpPr bwMode="auto">
            <a:xfrm rot="5359961">
              <a:off x="2784138" y="4315620"/>
              <a:ext cx="136525" cy="87312"/>
              <a:chOff x="3072" y="912"/>
              <a:chExt cx="192" cy="144"/>
            </a:xfrm>
          </p:grpSpPr>
          <p:sp>
            <p:nvSpPr>
              <p:cNvPr id="408" name="Rectangle 40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" name="Rectangle 40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" name="Rectangle 40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" name="Rectangle 40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2" name="Group 408"/>
            <p:cNvGrpSpPr>
              <a:grpSpLocks noChangeAspect="1"/>
            </p:cNvGrpSpPr>
            <p:nvPr/>
          </p:nvGrpSpPr>
          <p:grpSpPr bwMode="auto">
            <a:xfrm rot="5359961">
              <a:off x="2785726" y="4485482"/>
              <a:ext cx="133350" cy="87312"/>
              <a:chOff x="3072" y="912"/>
              <a:chExt cx="192" cy="144"/>
            </a:xfrm>
          </p:grpSpPr>
          <p:sp>
            <p:nvSpPr>
              <p:cNvPr id="413" name="Rectangle 40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4" name="Rectangle 41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5" name="Rectangle 41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6" name="Rectangle 41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7" name="Group 413"/>
            <p:cNvGrpSpPr>
              <a:grpSpLocks noChangeAspect="1"/>
            </p:cNvGrpSpPr>
            <p:nvPr/>
          </p:nvGrpSpPr>
          <p:grpSpPr bwMode="auto">
            <a:xfrm rot="5359961">
              <a:off x="2784932" y="4652963"/>
              <a:ext cx="134938" cy="87312"/>
              <a:chOff x="3072" y="912"/>
              <a:chExt cx="192" cy="144"/>
            </a:xfrm>
          </p:grpSpPr>
          <p:sp>
            <p:nvSpPr>
              <p:cNvPr id="418" name="Rectangle 41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" name="Rectangle 41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" name="Rectangle 41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1" name="Rectangle 41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22" name="Group 418"/>
            <p:cNvGrpSpPr>
              <a:grpSpLocks noChangeAspect="1"/>
            </p:cNvGrpSpPr>
            <p:nvPr/>
          </p:nvGrpSpPr>
          <p:grpSpPr bwMode="auto">
            <a:xfrm rot="5359961">
              <a:off x="2784932" y="4821238"/>
              <a:ext cx="134938" cy="87312"/>
              <a:chOff x="3072" y="912"/>
              <a:chExt cx="192" cy="144"/>
            </a:xfrm>
          </p:grpSpPr>
          <p:sp>
            <p:nvSpPr>
              <p:cNvPr id="423" name="Rectangle 41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4" name="Rectangle 42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5" name="Rectangle 42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6" name="Rectangle 42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27" name="Rectangle 423"/>
            <p:cNvSpPr>
              <a:spLocks noChangeAspect="1" noChangeArrowheads="1"/>
            </p:cNvSpPr>
            <p:nvPr/>
          </p:nvSpPr>
          <p:spPr bwMode="auto">
            <a:xfrm>
              <a:off x="2923045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28" name="Rectangle 424"/>
            <p:cNvSpPr>
              <a:spLocks noChangeAspect="1" noChangeArrowheads="1"/>
            </p:cNvSpPr>
            <p:nvPr/>
          </p:nvSpPr>
          <p:spPr bwMode="auto">
            <a:xfrm>
              <a:off x="3065920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29" name="Rectangle 425"/>
            <p:cNvSpPr>
              <a:spLocks noChangeAspect="1" noChangeArrowheads="1"/>
            </p:cNvSpPr>
            <p:nvPr/>
          </p:nvSpPr>
          <p:spPr bwMode="auto">
            <a:xfrm>
              <a:off x="2923045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0" name="Rectangle 426"/>
            <p:cNvSpPr>
              <a:spLocks noChangeAspect="1" noChangeArrowheads="1"/>
            </p:cNvSpPr>
            <p:nvPr/>
          </p:nvSpPr>
          <p:spPr bwMode="auto">
            <a:xfrm>
              <a:off x="3065920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1" name="Rectangle 427"/>
            <p:cNvSpPr>
              <a:spLocks noChangeAspect="1" noChangeArrowheads="1"/>
            </p:cNvSpPr>
            <p:nvPr/>
          </p:nvSpPr>
          <p:spPr bwMode="auto">
            <a:xfrm>
              <a:off x="2923045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2" name="Rectangle 428"/>
            <p:cNvSpPr>
              <a:spLocks noChangeAspect="1" noChangeArrowheads="1"/>
            </p:cNvSpPr>
            <p:nvPr/>
          </p:nvSpPr>
          <p:spPr bwMode="auto">
            <a:xfrm>
              <a:off x="3065920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3" name="Rectangle 429"/>
            <p:cNvSpPr>
              <a:spLocks noChangeAspect="1" noChangeArrowheads="1"/>
            </p:cNvSpPr>
            <p:nvPr/>
          </p:nvSpPr>
          <p:spPr bwMode="auto">
            <a:xfrm>
              <a:off x="2923045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4" name="Rectangle 430"/>
            <p:cNvSpPr>
              <a:spLocks noChangeAspect="1" noChangeArrowheads="1"/>
            </p:cNvSpPr>
            <p:nvPr/>
          </p:nvSpPr>
          <p:spPr bwMode="auto">
            <a:xfrm>
              <a:off x="3065920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5" name="Rectangle 431"/>
            <p:cNvSpPr>
              <a:spLocks noChangeAspect="1" noChangeArrowheads="1"/>
            </p:cNvSpPr>
            <p:nvPr/>
          </p:nvSpPr>
          <p:spPr bwMode="auto">
            <a:xfrm>
              <a:off x="2923045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6" name="Rectangle 432"/>
            <p:cNvSpPr>
              <a:spLocks noChangeAspect="1" noChangeArrowheads="1"/>
            </p:cNvSpPr>
            <p:nvPr/>
          </p:nvSpPr>
          <p:spPr bwMode="auto">
            <a:xfrm>
              <a:off x="3065920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7" name="Rectangle 433"/>
            <p:cNvSpPr>
              <a:spLocks noChangeAspect="1" noChangeArrowheads="1"/>
            </p:cNvSpPr>
            <p:nvPr/>
          </p:nvSpPr>
          <p:spPr bwMode="auto">
            <a:xfrm>
              <a:off x="2923045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8" name="Rectangle 434"/>
            <p:cNvSpPr>
              <a:spLocks noChangeAspect="1" noChangeArrowheads="1"/>
            </p:cNvSpPr>
            <p:nvPr/>
          </p:nvSpPr>
          <p:spPr bwMode="auto">
            <a:xfrm>
              <a:off x="3065920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9" name="Rectangle 435"/>
            <p:cNvSpPr>
              <a:spLocks noChangeAspect="1" noChangeArrowheads="1"/>
            </p:cNvSpPr>
            <p:nvPr/>
          </p:nvSpPr>
          <p:spPr bwMode="auto">
            <a:xfrm>
              <a:off x="3210382" y="3617913"/>
              <a:ext cx="57150" cy="639762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" name="Rectangle 436"/>
            <p:cNvSpPr>
              <a:spLocks noChangeAspect="1" noChangeArrowheads="1"/>
            </p:cNvSpPr>
            <p:nvPr/>
          </p:nvSpPr>
          <p:spPr bwMode="auto">
            <a:xfrm>
              <a:off x="3297695" y="3617913"/>
              <a:ext cx="26987" cy="63976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" name="Rectangle 437"/>
            <p:cNvSpPr>
              <a:spLocks noChangeAspect="1" noChangeArrowheads="1"/>
            </p:cNvSpPr>
            <p:nvPr/>
          </p:nvSpPr>
          <p:spPr bwMode="auto">
            <a:xfrm>
              <a:off x="2923045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2" name="Rectangle 438"/>
            <p:cNvSpPr>
              <a:spLocks noChangeAspect="1" noChangeArrowheads="1"/>
            </p:cNvSpPr>
            <p:nvPr/>
          </p:nvSpPr>
          <p:spPr bwMode="auto">
            <a:xfrm>
              <a:off x="3065920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3" name="Rectangle 439"/>
            <p:cNvSpPr>
              <a:spLocks noChangeAspect="1" noChangeArrowheads="1"/>
            </p:cNvSpPr>
            <p:nvPr/>
          </p:nvSpPr>
          <p:spPr bwMode="auto">
            <a:xfrm>
              <a:off x="2923045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4" name="Rectangle 440"/>
            <p:cNvSpPr>
              <a:spLocks noChangeAspect="1" noChangeArrowheads="1"/>
            </p:cNvSpPr>
            <p:nvPr/>
          </p:nvSpPr>
          <p:spPr bwMode="auto">
            <a:xfrm>
              <a:off x="3065920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5" name="Rectangle 441"/>
            <p:cNvSpPr>
              <a:spLocks noChangeAspect="1" noChangeArrowheads="1"/>
            </p:cNvSpPr>
            <p:nvPr/>
          </p:nvSpPr>
          <p:spPr bwMode="auto">
            <a:xfrm>
              <a:off x="3210382" y="4291013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6" name="Rectangle 442"/>
            <p:cNvSpPr>
              <a:spLocks noChangeAspect="1" noChangeArrowheads="1"/>
            </p:cNvSpPr>
            <p:nvPr/>
          </p:nvSpPr>
          <p:spPr bwMode="auto">
            <a:xfrm>
              <a:off x="3297695" y="4291013"/>
              <a:ext cx="26987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7" name="Rectangle 443"/>
            <p:cNvSpPr>
              <a:spLocks noChangeAspect="1" noChangeArrowheads="1"/>
            </p:cNvSpPr>
            <p:nvPr/>
          </p:nvSpPr>
          <p:spPr bwMode="auto">
            <a:xfrm>
              <a:off x="3354845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8" name="Rectangle 444"/>
            <p:cNvSpPr>
              <a:spLocks noChangeAspect="1" noChangeArrowheads="1"/>
            </p:cNvSpPr>
            <p:nvPr/>
          </p:nvSpPr>
          <p:spPr bwMode="auto">
            <a:xfrm>
              <a:off x="3499307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9" name="Rectangle 445"/>
            <p:cNvSpPr>
              <a:spLocks noChangeAspect="1" noChangeArrowheads="1"/>
            </p:cNvSpPr>
            <p:nvPr/>
          </p:nvSpPr>
          <p:spPr bwMode="auto">
            <a:xfrm>
              <a:off x="3354845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0" name="Rectangle 446"/>
            <p:cNvSpPr>
              <a:spLocks noChangeAspect="1" noChangeArrowheads="1"/>
            </p:cNvSpPr>
            <p:nvPr/>
          </p:nvSpPr>
          <p:spPr bwMode="auto">
            <a:xfrm>
              <a:off x="3499307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1" name="Rectangle 447"/>
            <p:cNvSpPr>
              <a:spLocks noChangeAspect="1" noChangeArrowheads="1"/>
            </p:cNvSpPr>
            <p:nvPr/>
          </p:nvSpPr>
          <p:spPr bwMode="auto">
            <a:xfrm>
              <a:off x="3642182" y="36179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2" name="Rectangle 448"/>
            <p:cNvSpPr>
              <a:spLocks noChangeAspect="1" noChangeArrowheads="1"/>
            </p:cNvSpPr>
            <p:nvPr/>
          </p:nvSpPr>
          <p:spPr bwMode="auto">
            <a:xfrm>
              <a:off x="3785057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3" name="Rectangle 449"/>
            <p:cNvSpPr>
              <a:spLocks noChangeAspect="1" noChangeArrowheads="1"/>
            </p:cNvSpPr>
            <p:nvPr/>
          </p:nvSpPr>
          <p:spPr bwMode="auto">
            <a:xfrm>
              <a:off x="3642182" y="37861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4" name="Rectangle 450"/>
            <p:cNvSpPr>
              <a:spLocks noChangeAspect="1" noChangeArrowheads="1"/>
            </p:cNvSpPr>
            <p:nvPr/>
          </p:nvSpPr>
          <p:spPr bwMode="auto">
            <a:xfrm>
              <a:off x="3785057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5" name="Rectangle 451"/>
            <p:cNvSpPr>
              <a:spLocks noChangeAspect="1" noChangeArrowheads="1"/>
            </p:cNvSpPr>
            <p:nvPr/>
          </p:nvSpPr>
          <p:spPr bwMode="auto">
            <a:xfrm>
              <a:off x="3354845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6" name="Rectangle 452"/>
            <p:cNvSpPr>
              <a:spLocks noChangeAspect="1" noChangeArrowheads="1"/>
            </p:cNvSpPr>
            <p:nvPr/>
          </p:nvSpPr>
          <p:spPr bwMode="auto">
            <a:xfrm>
              <a:off x="3499307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7" name="Rectangle 453"/>
            <p:cNvSpPr>
              <a:spLocks noChangeAspect="1" noChangeArrowheads="1"/>
            </p:cNvSpPr>
            <p:nvPr/>
          </p:nvSpPr>
          <p:spPr bwMode="auto">
            <a:xfrm>
              <a:off x="3354845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8" name="Rectangle 454"/>
            <p:cNvSpPr>
              <a:spLocks noChangeAspect="1" noChangeArrowheads="1"/>
            </p:cNvSpPr>
            <p:nvPr/>
          </p:nvSpPr>
          <p:spPr bwMode="auto">
            <a:xfrm>
              <a:off x="3499307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9" name="Rectangle 455"/>
            <p:cNvSpPr>
              <a:spLocks noChangeAspect="1" noChangeArrowheads="1"/>
            </p:cNvSpPr>
            <p:nvPr/>
          </p:nvSpPr>
          <p:spPr bwMode="auto">
            <a:xfrm>
              <a:off x="3642182" y="395446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0" name="Rectangle 456"/>
            <p:cNvSpPr>
              <a:spLocks noChangeAspect="1" noChangeArrowheads="1"/>
            </p:cNvSpPr>
            <p:nvPr/>
          </p:nvSpPr>
          <p:spPr bwMode="auto">
            <a:xfrm>
              <a:off x="3785057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1" name="Rectangle 457"/>
            <p:cNvSpPr>
              <a:spLocks noChangeAspect="1" noChangeArrowheads="1"/>
            </p:cNvSpPr>
            <p:nvPr/>
          </p:nvSpPr>
          <p:spPr bwMode="auto">
            <a:xfrm>
              <a:off x="3642182" y="41227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2" name="Rectangle 458"/>
            <p:cNvSpPr>
              <a:spLocks noChangeAspect="1" noChangeArrowheads="1"/>
            </p:cNvSpPr>
            <p:nvPr/>
          </p:nvSpPr>
          <p:spPr bwMode="auto">
            <a:xfrm>
              <a:off x="3785057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3" name="Rectangle 459"/>
            <p:cNvSpPr>
              <a:spLocks noChangeAspect="1" noChangeArrowheads="1"/>
            </p:cNvSpPr>
            <p:nvPr/>
          </p:nvSpPr>
          <p:spPr bwMode="auto">
            <a:xfrm>
              <a:off x="3354845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4" name="Rectangle 460"/>
            <p:cNvSpPr>
              <a:spLocks noChangeAspect="1" noChangeArrowheads="1"/>
            </p:cNvSpPr>
            <p:nvPr/>
          </p:nvSpPr>
          <p:spPr bwMode="auto">
            <a:xfrm>
              <a:off x="3499307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5" name="Rectangle 461"/>
            <p:cNvSpPr>
              <a:spLocks noChangeAspect="1" noChangeArrowheads="1"/>
            </p:cNvSpPr>
            <p:nvPr/>
          </p:nvSpPr>
          <p:spPr bwMode="auto">
            <a:xfrm>
              <a:off x="3354845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6" name="Rectangle 462"/>
            <p:cNvSpPr>
              <a:spLocks noChangeAspect="1" noChangeArrowheads="1"/>
            </p:cNvSpPr>
            <p:nvPr/>
          </p:nvSpPr>
          <p:spPr bwMode="auto">
            <a:xfrm>
              <a:off x="3499307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7" name="Rectangle 463"/>
            <p:cNvSpPr>
              <a:spLocks noChangeAspect="1" noChangeArrowheads="1"/>
            </p:cNvSpPr>
            <p:nvPr/>
          </p:nvSpPr>
          <p:spPr bwMode="auto">
            <a:xfrm>
              <a:off x="3642182" y="4291013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8" name="Rectangle 464"/>
            <p:cNvSpPr>
              <a:spLocks noChangeAspect="1" noChangeArrowheads="1"/>
            </p:cNvSpPr>
            <p:nvPr/>
          </p:nvSpPr>
          <p:spPr bwMode="auto">
            <a:xfrm>
              <a:off x="3785057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9" name="Rectangle 465"/>
            <p:cNvSpPr>
              <a:spLocks noChangeAspect="1" noChangeArrowheads="1"/>
            </p:cNvSpPr>
            <p:nvPr/>
          </p:nvSpPr>
          <p:spPr bwMode="auto">
            <a:xfrm>
              <a:off x="3642182" y="4462463"/>
              <a:ext cx="115888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0" name="Rectangle 466"/>
            <p:cNvSpPr>
              <a:spLocks noChangeAspect="1" noChangeArrowheads="1"/>
            </p:cNvSpPr>
            <p:nvPr/>
          </p:nvSpPr>
          <p:spPr bwMode="auto">
            <a:xfrm>
              <a:off x="3785057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1" name="Rectangle 467"/>
            <p:cNvSpPr>
              <a:spLocks noChangeAspect="1" noChangeArrowheads="1"/>
            </p:cNvSpPr>
            <p:nvPr/>
          </p:nvSpPr>
          <p:spPr bwMode="auto">
            <a:xfrm>
              <a:off x="3354845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2" name="Rectangle 468"/>
            <p:cNvSpPr>
              <a:spLocks noChangeAspect="1" noChangeArrowheads="1"/>
            </p:cNvSpPr>
            <p:nvPr/>
          </p:nvSpPr>
          <p:spPr bwMode="auto">
            <a:xfrm>
              <a:off x="3499307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3" name="Rectangle 469"/>
            <p:cNvSpPr>
              <a:spLocks noChangeAspect="1" noChangeArrowheads="1"/>
            </p:cNvSpPr>
            <p:nvPr/>
          </p:nvSpPr>
          <p:spPr bwMode="auto">
            <a:xfrm>
              <a:off x="3354845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4" name="Rectangle 470"/>
            <p:cNvSpPr>
              <a:spLocks noChangeAspect="1" noChangeArrowheads="1"/>
            </p:cNvSpPr>
            <p:nvPr/>
          </p:nvSpPr>
          <p:spPr bwMode="auto">
            <a:xfrm>
              <a:off x="3499307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5" name="Rectangle 471"/>
            <p:cNvSpPr>
              <a:spLocks noChangeAspect="1" noChangeArrowheads="1"/>
            </p:cNvSpPr>
            <p:nvPr/>
          </p:nvSpPr>
          <p:spPr bwMode="auto">
            <a:xfrm>
              <a:off x="3642182" y="46291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6" name="Rectangle 472"/>
            <p:cNvSpPr>
              <a:spLocks noChangeAspect="1" noChangeArrowheads="1"/>
            </p:cNvSpPr>
            <p:nvPr/>
          </p:nvSpPr>
          <p:spPr bwMode="auto">
            <a:xfrm>
              <a:off x="3785057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7" name="Rectangle 473"/>
            <p:cNvSpPr>
              <a:spLocks noChangeAspect="1" noChangeArrowheads="1"/>
            </p:cNvSpPr>
            <p:nvPr/>
          </p:nvSpPr>
          <p:spPr bwMode="auto">
            <a:xfrm>
              <a:off x="3642182" y="47974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8" name="Rectangle 474"/>
            <p:cNvSpPr>
              <a:spLocks noChangeAspect="1" noChangeArrowheads="1"/>
            </p:cNvSpPr>
            <p:nvPr/>
          </p:nvSpPr>
          <p:spPr bwMode="auto">
            <a:xfrm>
              <a:off x="3785057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grpSp>
          <p:nvGrpSpPr>
            <p:cNvPr id="479" name="Group 475"/>
            <p:cNvGrpSpPr>
              <a:grpSpLocks noChangeAspect="1"/>
            </p:cNvGrpSpPr>
            <p:nvPr/>
          </p:nvGrpSpPr>
          <p:grpSpPr bwMode="auto">
            <a:xfrm rot="5359961">
              <a:off x="5823407" y="3641726"/>
              <a:ext cx="134937" cy="87312"/>
              <a:chOff x="3072" y="912"/>
              <a:chExt cx="192" cy="144"/>
            </a:xfrm>
          </p:grpSpPr>
          <p:sp>
            <p:nvSpPr>
              <p:cNvPr id="480" name="Rectangle 47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" name="Rectangle 47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2" name="Rectangle 47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3" name="Rectangle 47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84" name="Group 480"/>
            <p:cNvGrpSpPr>
              <a:grpSpLocks noChangeAspect="1"/>
            </p:cNvGrpSpPr>
            <p:nvPr/>
          </p:nvGrpSpPr>
          <p:grpSpPr bwMode="auto">
            <a:xfrm rot="5359961">
              <a:off x="5823407" y="3810001"/>
              <a:ext cx="134937" cy="87312"/>
              <a:chOff x="3072" y="912"/>
              <a:chExt cx="192" cy="144"/>
            </a:xfrm>
          </p:grpSpPr>
          <p:sp>
            <p:nvSpPr>
              <p:cNvPr id="485" name="Rectangle 48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6" name="Rectangle 48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7" name="Rectangle 48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8" name="Rectangle 48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89" name="Group 485"/>
            <p:cNvGrpSpPr>
              <a:grpSpLocks noChangeAspect="1"/>
            </p:cNvGrpSpPr>
            <p:nvPr/>
          </p:nvGrpSpPr>
          <p:grpSpPr bwMode="auto">
            <a:xfrm rot="5359961">
              <a:off x="5823407" y="3978276"/>
              <a:ext cx="134937" cy="87312"/>
              <a:chOff x="3072" y="912"/>
              <a:chExt cx="192" cy="144"/>
            </a:xfrm>
          </p:grpSpPr>
          <p:sp>
            <p:nvSpPr>
              <p:cNvPr id="490" name="Rectangle 48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" name="Rectangle 48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2" name="Rectangle 48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" name="Rectangle 48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94" name="Group 490"/>
            <p:cNvGrpSpPr>
              <a:grpSpLocks noChangeAspect="1"/>
            </p:cNvGrpSpPr>
            <p:nvPr/>
          </p:nvGrpSpPr>
          <p:grpSpPr bwMode="auto">
            <a:xfrm rot="5359961">
              <a:off x="5823407" y="4146551"/>
              <a:ext cx="134937" cy="87312"/>
              <a:chOff x="3072" y="912"/>
              <a:chExt cx="192" cy="144"/>
            </a:xfrm>
          </p:grpSpPr>
          <p:sp>
            <p:nvSpPr>
              <p:cNvPr id="495" name="Rectangle 49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6" name="Rectangle 49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7" name="Rectangle 49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8" name="Rectangle 49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99" name="Group 495"/>
            <p:cNvGrpSpPr>
              <a:grpSpLocks noChangeAspect="1"/>
            </p:cNvGrpSpPr>
            <p:nvPr/>
          </p:nvGrpSpPr>
          <p:grpSpPr bwMode="auto">
            <a:xfrm rot="5359961">
              <a:off x="5822613" y="4315620"/>
              <a:ext cx="136525" cy="87312"/>
              <a:chOff x="3072" y="912"/>
              <a:chExt cx="192" cy="144"/>
            </a:xfrm>
          </p:grpSpPr>
          <p:sp>
            <p:nvSpPr>
              <p:cNvPr id="500" name="Rectangle 49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" name="Rectangle 49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2" name="Rectangle 49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3" name="Rectangle 49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04" name="Group 500"/>
            <p:cNvGrpSpPr>
              <a:grpSpLocks noChangeAspect="1"/>
            </p:cNvGrpSpPr>
            <p:nvPr/>
          </p:nvGrpSpPr>
          <p:grpSpPr bwMode="auto">
            <a:xfrm rot="5359961">
              <a:off x="5824201" y="4485482"/>
              <a:ext cx="133350" cy="87312"/>
              <a:chOff x="3072" y="912"/>
              <a:chExt cx="192" cy="144"/>
            </a:xfrm>
          </p:grpSpPr>
          <p:sp>
            <p:nvSpPr>
              <p:cNvPr id="505" name="Rectangle 50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6" name="Rectangle 50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7" name="Rectangle 50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8" name="Rectangle 50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09" name="Group 505"/>
            <p:cNvGrpSpPr>
              <a:grpSpLocks noChangeAspect="1"/>
            </p:cNvGrpSpPr>
            <p:nvPr/>
          </p:nvGrpSpPr>
          <p:grpSpPr bwMode="auto">
            <a:xfrm rot="5359961">
              <a:off x="5823407" y="4652963"/>
              <a:ext cx="134938" cy="87312"/>
              <a:chOff x="3072" y="912"/>
              <a:chExt cx="192" cy="144"/>
            </a:xfrm>
          </p:grpSpPr>
          <p:sp>
            <p:nvSpPr>
              <p:cNvPr id="510" name="Rectangle 50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1" name="Rectangle 50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2" name="Rectangle 50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3" name="Rectangle 50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14" name="Group 510"/>
            <p:cNvGrpSpPr>
              <a:grpSpLocks noChangeAspect="1"/>
            </p:cNvGrpSpPr>
            <p:nvPr/>
          </p:nvGrpSpPr>
          <p:grpSpPr bwMode="auto">
            <a:xfrm rot="5359961">
              <a:off x="5823407" y="4821238"/>
              <a:ext cx="134938" cy="87312"/>
              <a:chOff x="3072" y="912"/>
              <a:chExt cx="192" cy="144"/>
            </a:xfrm>
          </p:grpSpPr>
          <p:sp>
            <p:nvSpPr>
              <p:cNvPr id="515" name="Rectangle 51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6" name="Rectangle 51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7" name="Rectangle 51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8" name="Rectangle 51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9" name="Rectangle 515"/>
            <p:cNvSpPr>
              <a:spLocks noChangeAspect="1" noChangeArrowheads="1"/>
            </p:cNvSpPr>
            <p:nvPr/>
          </p:nvSpPr>
          <p:spPr bwMode="auto">
            <a:xfrm>
              <a:off x="4072395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0" name="Rectangle 516"/>
            <p:cNvSpPr>
              <a:spLocks noChangeAspect="1" noChangeArrowheads="1"/>
            </p:cNvSpPr>
            <p:nvPr/>
          </p:nvSpPr>
          <p:spPr bwMode="auto">
            <a:xfrm>
              <a:off x="4216857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1" name="Rectangle 517"/>
            <p:cNvSpPr>
              <a:spLocks noChangeAspect="1" noChangeArrowheads="1"/>
            </p:cNvSpPr>
            <p:nvPr/>
          </p:nvSpPr>
          <p:spPr bwMode="auto">
            <a:xfrm>
              <a:off x="4072395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2" name="Rectangle 518"/>
            <p:cNvSpPr>
              <a:spLocks noChangeAspect="1" noChangeArrowheads="1"/>
            </p:cNvSpPr>
            <p:nvPr/>
          </p:nvSpPr>
          <p:spPr bwMode="auto">
            <a:xfrm>
              <a:off x="4216857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3" name="Rectangle 519"/>
            <p:cNvSpPr>
              <a:spLocks noChangeAspect="1" noChangeArrowheads="1"/>
            </p:cNvSpPr>
            <p:nvPr/>
          </p:nvSpPr>
          <p:spPr bwMode="auto">
            <a:xfrm>
              <a:off x="4072395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4" name="Rectangle 520"/>
            <p:cNvSpPr>
              <a:spLocks noChangeAspect="1" noChangeArrowheads="1"/>
            </p:cNvSpPr>
            <p:nvPr/>
          </p:nvSpPr>
          <p:spPr bwMode="auto">
            <a:xfrm>
              <a:off x="4216857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5" name="Rectangle 521"/>
            <p:cNvSpPr>
              <a:spLocks noChangeAspect="1" noChangeArrowheads="1"/>
            </p:cNvSpPr>
            <p:nvPr/>
          </p:nvSpPr>
          <p:spPr bwMode="auto">
            <a:xfrm>
              <a:off x="4072395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6" name="Rectangle 522"/>
            <p:cNvSpPr>
              <a:spLocks noChangeAspect="1" noChangeArrowheads="1"/>
            </p:cNvSpPr>
            <p:nvPr/>
          </p:nvSpPr>
          <p:spPr bwMode="auto">
            <a:xfrm>
              <a:off x="4216857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7" name="Rectangle 523"/>
            <p:cNvSpPr>
              <a:spLocks noChangeAspect="1" noChangeArrowheads="1"/>
            </p:cNvSpPr>
            <p:nvPr/>
          </p:nvSpPr>
          <p:spPr bwMode="auto">
            <a:xfrm>
              <a:off x="4072395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8" name="Rectangle 524"/>
            <p:cNvSpPr>
              <a:spLocks noChangeAspect="1" noChangeArrowheads="1"/>
            </p:cNvSpPr>
            <p:nvPr/>
          </p:nvSpPr>
          <p:spPr bwMode="auto">
            <a:xfrm>
              <a:off x="4216857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9" name="Rectangle 525"/>
            <p:cNvSpPr>
              <a:spLocks noChangeAspect="1" noChangeArrowheads="1"/>
            </p:cNvSpPr>
            <p:nvPr/>
          </p:nvSpPr>
          <p:spPr bwMode="auto">
            <a:xfrm>
              <a:off x="4072395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0" name="Rectangle 526"/>
            <p:cNvSpPr>
              <a:spLocks noChangeAspect="1" noChangeArrowheads="1"/>
            </p:cNvSpPr>
            <p:nvPr/>
          </p:nvSpPr>
          <p:spPr bwMode="auto">
            <a:xfrm>
              <a:off x="4216857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1" name="Rectangle 527"/>
            <p:cNvSpPr>
              <a:spLocks noChangeAspect="1" noChangeArrowheads="1"/>
            </p:cNvSpPr>
            <p:nvPr/>
          </p:nvSpPr>
          <p:spPr bwMode="auto">
            <a:xfrm>
              <a:off x="4072395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2" name="Rectangle 528"/>
            <p:cNvSpPr>
              <a:spLocks noChangeAspect="1" noChangeArrowheads="1"/>
            </p:cNvSpPr>
            <p:nvPr/>
          </p:nvSpPr>
          <p:spPr bwMode="auto">
            <a:xfrm>
              <a:off x="4216857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3" name="Rectangle 529"/>
            <p:cNvSpPr>
              <a:spLocks noChangeAspect="1" noChangeArrowheads="1"/>
            </p:cNvSpPr>
            <p:nvPr/>
          </p:nvSpPr>
          <p:spPr bwMode="auto">
            <a:xfrm>
              <a:off x="4072395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4" name="Rectangle 530"/>
            <p:cNvSpPr>
              <a:spLocks noChangeAspect="1" noChangeArrowheads="1"/>
            </p:cNvSpPr>
            <p:nvPr/>
          </p:nvSpPr>
          <p:spPr bwMode="auto">
            <a:xfrm>
              <a:off x="4216857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5" name="Rectangle 531"/>
            <p:cNvSpPr>
              <a:spLocks noChangeAspect="1" noChangeArrowheads="1"/>
            </p:cNvSpPr>
            <p:nvPr/>
          </p:nvSpPr>
          <p:spPr bwMode="auto">
            <a:xfrm>
              <a:off x="3927932" y="3617913"/>
              <a:ext cx="57150" cy="639762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6" name="Rectangle 532"/>
            <p:cNvSpPr>
              <a:spLocks noChangeAspect="1" noChangeArrowheads="1"/>
            </p:cNvSpPr>
            <p:nvPr/>
          </p:nvSpPr>
          <p:spPr bwMode="auto">
            <a:xfrm>
              <a:off x="4015245" y="3617913"/>
              <a:ext cx="28575" cy="63976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7" name="Rectangle 533"/>
            <p:cNvSpPr>
              <a:spLocks noChangeAspect="1" noChangeArrowheads="1"/>
            </p:cNvSpPr>
            <p:nvPr/>
          </p:nvSpPr>
          <p:spPr bwMode="auto">
            <a:xfrm>
              <a:off x="3927932" y="4291013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8" name="Rectangle 534"/>
            <p:cNvSpPr>
              <a:spLocks noChangeAspect="1" noChangeArrowheads="1"/>
            </p:cNvSpPr>
            <p:nvPr/>
          </p:nvSpPr>
          <p:spPr bwMode="auto">
            <a:xfrm>
              <a:off x="4015245" y="4291013"/>
              <a:ext cx="28575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9" name="Rectangle 535"/>
            <p:cNvSpPr>
              <a:spLocks noChangeAspect="1" noChangeArrowheads="1"/>
            </p:cNvSpPr>
            <p:nvPr/>
          </p:nvSpPr>
          <p:spPr bwMode="auto">
            <a:xfrm>
              <a:off x="4697870" y="4967288"/>
              <a:ext cx="115887" cy="100012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40" name="Rectangle 536"/>
            <p:cNvSpPr>
              <a:spLocks noChangeAspect="1" noChangeArrowheads="1"/>
            </p:cNvSpPr>
            <p:nvPr/>
          </p:nvSpPr>
          <p:spPr bwMode="auto">
            <a:xfrm>
              <a:off x="5418595" y="4967288"/>
              <a:ext cx="112712" cy="100012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541" name="Group 537"/>
            <p:cNvGrpSpPr>
              <a:grpSpLocks noChangeAspect="1"/>
            </p:cNvGrpSpPr>
            <p:nvPr/>
          </p:nvGrpSpPr>
          <p:grpSpPr bwMode="auto">
            <a:xfrm>
              <a:off x="4412120" y="4967288"/>
              <a:ext cx="114300" cy="100012"/>
              <a:chOff x="3072" y="912"/>
              <a:chExt cx="192" cy="144"/>
            </a:xfrm>
          </p:grpSpPr>
          <p:sp>
            <p:nvSpPr>
              <p:cNvPr id="542" name="Rectangle 53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" name="Rectangle 53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4" name="Rectangle 54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5" name="Rectangle 54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6" name="Group 542"/>
            <p:cNvGrpSpPr>
              <a:grpSpLocks noChangeAspect="1"/>
            </p:cNvGrpSpPr>
            <p:nvPr/>
          </p:nvGrpSpPr>
          <p:grpSpPr bwMode="auto">
            <a:xfrm>
              <a:off x="4556582" y="4967288"/>
              <a:ext cx="112713" cy="100012"/>
              <a:chOff x="3072" y="912"/>
              <a:chExt cx="192" cy="144"/>
            </a:xfrm>
          </p:grpSpPr>
          <p:sp>
            <p:nvSpPr>
              <p:cNvPr id="547" name="Rectangle 54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8" name="Rectangle 54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9" name="Rectangle 54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0" name="Rectangle 54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51" name="Group 547"/>
            <p:cNvGrpSpPr>
              <a:grpSpLocks noChangeAspect="1"/>
            </p:cNvGrpSpPr>
            <p:nvPr/>
          </p:nvGrpSpPr>
          <p:grpSpPr bwMode="auto">
            <a:xfrm>
              <a:off x="4842332" y="4967288"/>
              <a:ext cx="115888" cy="100012"/>
              <a:chOff x="3072" y="912"/>
              <a:chExt cx="192" cy="144"/>
            </a:xfrm>
          </p:grpSpPr>
          <p:sp>
            <p:nvSpPr>
              <p:cNvPr id="552" name="Rectangle 54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" name="Rectangle 54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" name="Rectangle 55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5" name="Rectangle 55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56" name="Group 552"/>
            <p:cNvGrpSpPr>
              <a:grpSpLocks noChangeAspect="1"/>
            </p:cNvGrpSpPr>
            <p:nvPr/>
          </p:nvGrpSpPr>
          <p:grpSpPr bwMode="auto">
            <a:xfrm>
              <a:off x="4985207" y="4967288"/>
              <a:ext cx="115888" cy="100012"/>
              <a:chOff x="3072" y="912"/>
              <a:chExt cx="192" cy="144"/>
            </a:xfrm>
          </p:grpSpPr>
          <p:sp>
            <p:nvSpPr>
              <p:cNvPr id="557" name="Rectangle 55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8" name="Rectangle 55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9" name="Rectangle 55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0" name="Rectangle 55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61" name="Group 557"/>
            <p:cNvGrpSpPr>
              <a:grpSpLocks noChangeAspect="1"/>
            </p:cNvGrpSpPr>
            <p:nvPr/>
          </p:nvGrpSpPr>
          <p:grpSpPr bwMode="auto">
            <a:xfrm>
              <a:off x="5129670" y="4967288"/>
              <a:ext cx="114300" cy="100012"/>
              <a:chOff x="3072" y="912"/>
              <a:chExt cx="192" cy="144"/>
            </a:xfrm>
          </p:grpSpPr>
          <p:sp>
            <p:nvSpPr>
              <p:cNvPr id="562" name="Rectangle 55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" name="Rectangle 55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" name="Rectangle 56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" name="Rectangle 56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66" name="Group 562"/>
            <p:cNvGrpSpPr>
              <a:grpSpLocks noChangeAspect="1"/>
            </p:cNvGrpSpPr>
            <p:nvPr/>
          </p:nvGrpSpPr>
          <p:grpSpPr bwMode="auto">
            <a:xfrm>
              <a:off x="5274132" y="4967288"/>
              <a:ext cx="114300" cy="100012"/>
              <a:chOff x="3072" y="912"/>
              <a:chExt cx="192" cy="144"/>
            </a:xfrm>
          </p:grpSpPr>
          <p:sp>
            <p:nvSpPr>
              <p:cNvPr id="567" name="Rectangle 56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8" name="Rectangle 56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9" name="Rectangle 56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0" name="Rectangle 56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71" name="Group 567"/>
            <p:cNvGrpSpPr>
              <a:grpSpLocks noChangeAspect="1"/>
            </p:cNvGrpSpPr>
            <p:nvPr/>
          </p:nvGrpSpPr>
          <p:grpSpPr bwMode="auto">
            <a:xfrm>
              <a:off x="5561470" y="4967288"/>
              <a:ext cx="114300" cy="100012"/>
              <a:chOff x="3072" y="912"/>
              <a:chExt cx="192" cy="144"/>
            </a:xfrm>
          </p:grpSpPr>
          <p:sp>
            <p:nvSpPr>
              <p:cNvPr id="572" name="Rectangle 56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" name="Rectangle 56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" name="Rectangle 57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5" name="Rectangle 57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76" name="Group 572"/>
            <p:cNvGrpSpPr>
              <a:grpSpLocks noChangeAspect="1"/>
            </p:cNvGrpSpPr>
            <p:nvPr/>
          </p:nvGrpSpPr>
          <p:grpSpPr bwMode="auto">
            <a:xfrm>
              <a:off x="5702757" y="4967288"/>
              <a:ext cx="117475" cy="100012"/>
              <a:chOff x="3072" y="912"/>
              <a:chExt cx="192" cy="144"/>
            </a:xfrm>
          </p:grpSpPr>
          <p:sp>
            <p:nvSpPr>
              <p:cNvPr id="577" name="Rectangle 57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8" name="Rectangle 57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9" name="Rectangle 57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0" name="Rectangle 57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1" name="Rectangle 577"/>
            <p:cNvSpPr>
              <a:spLocks noChangeAspect="1" noChangeArrowheads="1"/>
            </p:cNvSpPr>
            <p:nvPr/>
          </p:nvSpPr>
          <p:spPr bwMode="auto">
            <a:xfrm>
              <a:off x="3210382" y="4967288"/>
              <a:ext cx="114300" cy="100012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582" name="Group 578"/>
            <p:cNvGrpSpPr>
              <a:grpSpLocks noChangeAspect="1"/>
            </p:cNvGrpSpPr>
            <p:nvPr/>
          </p:nvGrpSpPr>
          <p:grpSpPr bwMode="auto">
            <a:xfrm>
              <a:off x="2923045" y="4967288"/>
              <a:ext cx="114300" cy="100012"/>
              <a:chOff x="3072" y="912"/>
              <a:chExt cx="192" cy="144"/>
            </a:xfrm>
          </p:grpSpPr>
          <p:sp>
            <p:nvSpPr>
              <p:cNvPr id="583" name="Rectangle 57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" name="Rectangle 58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5" name="Rectangle 58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6" name="Rectangle 58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87" name="Group 583"/>
            <p:cNvGrpSpPr>
              <a:grpSpLocks noChangeAspect="1"/>
            </p:cNvGrpSpPr>
            <p:nvPr/>
          </p:nvGrpSpPr>
          <p:grpSpPr bwMode="auto">
            <a:xfrm>
              <a:off x="3065920" y="4967288"/>
              <a:ext cx="114300" cy="100012"/>
              <a:chOff x="3072" y="912"/>
              <a:chExt cx="192" cy="144"/>
            </a:xfrm>
          </p:grpSpPr>
          <p:sp>
            <p:nvSpPr>
              <p:cNvPr id="588" name="Rectangle 58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9" name="Rectangle 58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0" name="Rectangle 58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1" name="Rectangle 58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92" name="Group 588"/>
            <p:cNvGrpSpPr>
              <a:grpSpLocks noChangeAspect="1"/>
            </p:cNvGrpSpPr>
            <p:nvPr/>
          </p:nvGrpSpPr>
          <p:grpSpPr bwMode="auto">
            <a:xfrm>
              <a:off x="3354845" y="4967288"/>
              <a:ext cx="114300" cy="100012"/>
              <a:chOff x="3072" y="912"/>
              <a:chExt cx="192" cy="144"/>
            </a:xfrm>
          </p:grpSpPr>
          <p:sp>
            <p:nvSpPr>
              <p:cNvPr id="593" name="Rectangle 58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" name="Rectangle 59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" name="Rectangle 59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6" name="Rectangle 59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97" name="Group 593"/>
            <p:cNvGrpSpPr>
              <a:grpSpLocks noChangeAspect="1"/>
            </p:cNvGrpSpPr>
            <p:nvPr/>
          </p:nvGrpSpPr>
          <p:grpSpPr bwMode="auto">
            <a:xfrm>
              <a:off x="3499307" y="4967288"/>
              <a:ext cx="114300" cy="100012"/>
              <a:chOff x="3072" y="912"/>
              <a:chExt cx="192" cy="144"/>
            </a:xfrm>
          </p:grpSpPr>
          <p:sp>
            <p:nvSpPr>
              <p:cNvPr id="598" name="Rectangle 59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9" name="Rectangle 59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0" name="Rectangle 59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1" name="Rectangle 59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2" name="Group 598"/>
            <p:cNvGrpSpPr>
              <a:grpSpLocks noChangeAspect="1"/>
            </p:cNvGrpSpPr>
            <p:nvPr/>
          </p:nvGrpSpPr>
          <p:grpSpPr bwMode="auto">
            <a:xfrm>
              <a:off x="3642182" y="4967288"/>
              <a:ext cx="115888" cy="100012"/>
              <a:chOff x="3072" y="912"/>
              <a:chExt cx="192" cy="144"/>
            </a:xfrm>
          </p:grpSpPr>
          <p:sp>
            <p:nvSpPr>
              <p:cNvPr id="603" name="Rectangle 59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" name="Rectangle 60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" name="Rectangle 60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6" name="Rectangle 60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7" name="Group 603"/>
            <p:cNvGrpSpPr>
              <a:grpSpLocks noChangeAspect="1"/>
            </p:cNvGrpSpPr>
            <p:nvPr/>
          </p:nvGrpSpPr>
          <p:grpSpPr bwMode="auto">
            <a:xfrm>
              <a:off x="3785057" y="4967288"/>
              <a:ext cx="114300" cy="100012"/>
              <a:chOff x="3072" y="912"/>
              <a:chExt cx="192" cy="144"/>
            </a:xfrm>
          </p:grpSpPr>
          <p:sp>
            <p:nvSpPr>
              <p:cNvPr id="608" name="Rectangle 60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9" name="Rectangle 60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0" name="Rectangle 60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1" name="Rectangle 60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2" name="Rectangle 608"/>
            <p:cNvSpPr>
              <a:spLocks noChangeAspect="1" noChangeArrowheads="1"/>
            </p:cNvSpPr>
            <p:nvPr/>
          </p:nvSpPr>
          <p:spPr bwMode="auto">
            <a:xfrm>
              <a:off x="3927932" y="4967288"/>
              <a:ext cx="115888" cy="100012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613" name="Group 609"/>
            <p:cNvGrpSpPr>
              <a:grpSpLocks noChangeAspect="1"/>
            </p:cNvGrpSpPr>
            <p:nvPr/>
          </p:nvGrpSpPr>
          <p:grpSpPr bwMode="auto">
            <a:xfrm>
              <a:off x="4072395" y="4967288"/>
              <a:ext cx="114300" cy="100012"/>
              <a:chOff x="3072" y="912"/>
              <a:chExt cx="192" cy="144"/>
            </a:xfrm>
          </p:grpSpPr>
          <p:sp>
            <p:nvSpPr>
              <p:cNvPr id="614" name="Rectangle 610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" name="Rectangle 611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" name="Rectangle 612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" name="Rectangle 613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8" name="Group 614"/>
            <p:cNvGrpSpPr>
              <a:grpSpLocks noChangeAspect="1"/>
            </p:cNvGrpSpPr>
            <p:nvPr/>
          </p:nvGrpSpPr>
          <p:grpSpPr bwMode="auto">
            <a:xfrm>
              <a:off x="4216857" y="4967288"/>
              <a:ext cx="114300" cy="100012"/>
              <a:chOff x="3072" y="912"/>
              <a:chExt cx="192" cy="144"/>
            </a:xfrm>
          </p:grpSpPr>
          <p:sp>
            <p:nvSpPr>
              <p:cNvPr id="619" name="Rectangle 615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" name="Rectangle 616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" name="Rectangle 617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" name="Rectangle 618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3" name="Rectangle 621"/>
            <p:cNvSpPr>
              <a:spLocks noChangeAspect="1" noChangeArrowheads="1"/>
            </p:cNvSpPr>
            <p:nvPr/>
          </p:nvSpPr>
          <p:spPr bwMode="auto">
            <a:xfrm>
              <a:off x="1948320" y="2122488"/>
              <a:ext cx="565150" cy="871537"/>
            </a:xfrm>
            <a:prstGeom prst="rect">
              <a:avLst/>
            </a:prstGeom>
            <a:gradFill rotWithShape="0">
              <a:gsLst>
                <a:gs pos="0">
                  <a:srgbClr val="00DFCA"/>
                </a:gs>
                <a:gs pos="50000">
                  <a:srgbClr val="FFFFFF"/>
                </a:gs>
                <a:gs pos="100000">
                  <a:srgbClr val="00DFCA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Switch</a:t>
              </a:r>
            </a:p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Matrix</a:t>
              </a:r>
              <a:endParaRPr lang="en-US" altLang="en-US" sz="24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24" name="AutoShape 622"/>
            <p:cNvSpPr>
              <a:spLocks noChangeAspect="1" noChangeArrowheads="1"/>
            </p:cNvSpPr>
            <p:nvPr/>
          </p:nvSpPr>
          <p:spPr bwMode="auto">
            <a:xfrm>
              <a:off x="1991182" y="1817688"/>
              <a:ext cx="130175" cy="304800"/>
            </a:xfrm>
            <a:prstGeom prst="upArrow">
              <a:avLst>
                <a:gd name="adj1" fmla="val 50000"/>
                <a:gd name="adj2" fmla="val 58537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" name="AutoShape 623"/>
            <p:cNvSpPr>
              <a:spLocks noChangeAspect="1" noChangeArrowheads="1"/>
            </p:cNvSpPr>
            <p:nvPr/>
          </p:nvSpPr>
          <p:spPr bwMode="auto">
            <a:xfrm rot="16200000">
              <a:off x="1730832" y="2644776"/>
              <a:ext cx="130175" cy="304800"/>
            </a:xfrm>
            <a:prstGeom prst="upArrow">
              <a:avLst>
                <a:gd name="adj1" fmla="val 50000"/>
                <a:gd name="adj2" fmla="val 58537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6" name="Line 624"/>
            <p:cNvSpPr>
              <a:spLocks noChangeAspect="1" noChangeShapeType="1"/>
            </p:cNvSpPr>
            <p:nvPr/>
          </p:nvSpPr>
          <p:spPr bwMode="auto">
            <a:xfrm>
              <a:off x="1608595" y="1512888"/>
              <a:ext cx="0" cy="1828800"/>
            </a:xfrm>
            <a:prstGeom prst="line">
              <a:avLst/>
            </a:prstGeom>
            <a:noFill/>
            <a:ln w="152400">
              <a:solidFill>
                <a:srgbClr val="10907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7" name="Line 625"/>
            <p:cNvSpPr>
              <a:spLocks noChangeAspect="1" noChangeShapeType="1"/>
            </p:cNvSpPr>
            <p:nvPr/>
          </p:nvSpPr>
          <p:spPr bwMode="auto">
            <a:xfrm>
              <a:off x="1208545" y="1774825"/>
              <a:ext cx="2174875" cy="0"/>
            </a:xfrm>
            <a:prstGeom prst="line">
              <a:avLst/>
            </a:prstGeom>
            <a:noFill/>
            <a:ln w="152400">
              <a:solidFill>
                <a:srgbClr val="10907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8" name="Line 626"/>
            <p:cNvSpPr>
              <a:spLocks noChangeAspect="1" noChangeShapeType="1"/>
            </p:cNvSpPr>
            <p:nvPr/>
          </p:nvSpPr>
          <p:spPr bwMode="auto">
            <a:xfrm>
              <a:off x="1208545" y="1687513"/>
              <a:ext cx="2174875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9" name="Line 627"/>
            <p:cNvSpPr>
              <a:spLocks noChangeAspect="1" noChangeShapeType="1"/>
            </p:cNvSpPr>
            <p:nvPr/>
          </p:nvSpPr>
          <p:spPr bwMode="auto">
            <a:xfrm>
              <a:off x="1513345" y="1512888"/>
              <a:ext cx="0" cy="18288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0" name="Line 628"/>
            <p:cNvSpPr>
              <a:spLocks noChangeAspect="1" noChangeShapeType="1"/>
            </p:cNvSpPr>
            <p:nvPr/>
          </p:nvSpPr>
          <p:spPr bwMode="auto">
            <a:xfrm>
              <a:off x="1426032" y="1512888"/>
              <a:ext cx="0" cy="1828800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1" name="Line 629"/>
            <p:cNvSpPr>
              <a:spLocks noChangeAspect="1" noChangeShapeType="1"/>
            </p:cNvSpPr>
            <p:nvPr/>
          </p:nvSpPr>
          <p:spPr bwMode="auto">
            <a:xfrm>
              <a:off x="1208545" y="1600200"/>
              <a:ext cx="2174875" cy="0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" name="AutoShape 630"/>
            <p:cNvSpPr>
              <a:spLocks noChangeAspect="1" noChangeArrowheads="1"/>
            </p:cNvSpPr>
            <p:nvPr/>
          </p:nvSpPr>
          <p:spPr bwMode="auto">
            <a:xfrm rot="16200000">
              <a:off x="1665745" y="2362200"/>
              <a:ext cx="130175" cy="434975"/>
            </a:xfrm>
            <a:prstGeom prst="upArrow">
              <a:avLst>
                <a:gd name="adj1" fmla="val 50000"/>
                <a:gd name="adj2" fmla="val 83537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3" name="AutoShape 631"/>
            <p:cNvSpPr>
              <a:spLocks noChangeAspect="1" noChangeArrowheads="1"/>
            </p:cNvSpPr>
            <p:nvPr/>
          </p:nvSpPr>
          <p:spPr bwMode="auto">
            <a:xfrm rot="16200000">
              <a:off x="1643520" y="2079625"/>
              <a:ext cx="87312" cy="522288"/>
            </a:xfrm>
            <a:prstGeom prst="upArrow">
              <a:avLst>
                <a:gd name="adj1" fmla="val 50000"/>
                <a:gd name="adj2" fmla="val 149546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" name="AutoShape 632"/>
            <p:cNvSpPr>
              <a:spLocks noChangeAspect="1" noChangeArrowheads="1"/>
            </p:cNvSpPr>
            <p:nvPr/>
          </p:nvSpPr>
          <p:spPr bwMode="auto">
            <a:xfrm>
              <a:off x="2165807" y="1687513"/>
              <a:ext cx="130175" cy="434975"/>
            </a:xfrm>
            <a:prstGeom prst="upArrow">
              <a:avLst>
                <a:gd name="adj1" fmla="val 50000"/>
                <a:gd name="adj2" fmla="val 83537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" name="AutoShape 633"/>
            <p:cNvSpPr>
              <a:spLocks noChangeAspect="1" noChangeArrowheads="1"/>
            </p:cNvSpPr>
            <p:nvPr/>
          </p:nvSpPr>
          <p:spPr bwMode="auto">
            <a:xfrm>
              <a:off x="2338845" y="1600200"/>
              <a:ext cx="87312" cy="522288"/>
            </a:xfrm>
            <a:prstGeom prst="upArrow">
              <a:avLst>
                <a:gd name="adj1" fmla="val 50000"/>
                <a:gd name="adj2" fmla="val 149546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6" name="Rectangle 634"/>
            <p:cNvSpPr>
              <a:spLocks noChangeAspect="1" noChangeArrowheads="1"/>
            </p:cNvSpPr>
            <p:nvPr/>
          </p:nvSpPr>
          <p:spPr bwMode="auto">
            <a:xfrm>
              <a:off x="2773820" y="2122488"/>
              <a:ext cx="566737" cy="871537"/>
            </a:xfrm>
            <a:prstGeom prst="rect">
              <a:avLst/>
            </a:prstGeom>
            <a:gradFill rotWithShape="0">
              <a:gsLst>
                <a:gs pos="0">
                  <a:srgbClr val="FF99CC"/>
                </a:gs>
                <a:gs pos="50000">
                  <a:srgbClr val="FFFFFF"/>
                </a:gs>
                <a:gs pos="100000">
                  <a:srgbClr val="FF99CC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CLB,</a:t>
              </a:r>
            </a:p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IOB,</a:t>
              </a:r>
            </a:p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DCM</a:t>
              </a:r>
              <a:endParaRPr lang="en-US" altLang="en-US" sz="24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37" name="AutoShape 635"/>
            <p:cNvSpPr>
              <a:spLocks noChangeAspect="1" noChangeArrowheads="1"/>
            </p:cNvSpPr>
            <p:nvPr/>
          </p:nvSpPr>
          <p:spPr bwMode="auto">
            <a:xfrm rot="16200000">
              <a:off x="2578557" y="2449513"/>
              <a:ext cx="130175" cy="26035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8" name="AutoShape 639"/>
            <p:cNvSpPr>
              <a:spLocks noChangeArrowheads="1"/>
            </p:cNvSpPr>
            <p:nvPr/>
          </p:nvSpPr>
          <p:spPr bwMode="auto">
            <a:xfrm>
              <a:off x="3189745" y="5181600"/>
              <a:ext cx="228600" cy="1524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9900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56796" dir="177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39" name="AutoShape 640"/>
            <p:cNvSpPr>
              <a:spLocks noChangeArrowheads="1"/>
            </p:cNvSpPr>
            <p:nvPr/>
          </p:nvSpPr>
          <p:spPr bwMode="auto">
            <a:xfrm>
              <a:off x="3189745" y="4572000"/>
              <a:ext cx="228600" cy="1524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9900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56796" dir="177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40" name="Freeform 641"/>
            <p:cNvSpPr>
              <a:spLocks/>
            </p:cNvSpPr>
            <p:nvPr/>
          </p:nvSpPr>
          <p:spPr bwMode="auto">
            <a:xfrm>
              <a:off x="2427745" y="4343400"/>
              <a:ext cx="762000" cy="990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6" y="0"/>
                </a:cxn>
                <a:cxn ang="0">
                  <a:pos x="856" y="474"/>
                </a:cxn>
                <a:cxn ang="0">
                  <a:pos x="798" y="474"/>
                </a:cxn>
                <a:cxn ang="0">
                  <a:pos x="798" y="539"/>
                </a:cxn>
                <a:cxn ang="0">
                  <a:pos x="856" y="539"/>
                </a:cxn>
                <a:cxn ang="0">
                  <a:pos x="856" y="1014"/>
                </a:cxn>
                <a:cxn ang="0">
                  <a:pos x="0" y="1014"/>
                </a:cxn>
                <a:cxn ang="0">
                  <a:pos x="0" y="537"/>
                </a:cxn>
                <a:cxn ang="0">
                  <a:pos x="72" y="537"/>
                </a:cxn>
                <a:cxn ang="0">
                  <a:pos x="72" y="474"/>
                </a:cxn>
                <a:cxn ang="0">
                  <a:pos x="0" y="472"/>
                </a:cxn>
                <a:cxn ang="0">
                  <a:pos x="0" y="0"/>
                </a:cxn>
              </a:cxnLst>
              <a:rect l="0" t="0" r="r" b="b"/>
              <a:pathLst>
                <a:path w="857" h="1015">
                  <a:moveTo>
                    <a:pt x="0" y="0"/>
                  </a:moveTo>
                  <a:lnTo>
                    <a:pt x="856" y="0"/>
                  </a:lnTo>
                  <a:lnTo>
                    <a:pt x="856" y="474"/>
                  </a:lnTo>
                  <a:lnTo>
                    <a:pt x="798" y="474"/>
                  </a:lnTo>
                  <a:lnTo>
                    <a:pt x="798" y="539"/>
                  </a:lnTo>
                  <a:lnTo>
                    <a:pt x="856" y="539"/>
                  </a:lnTo>
                  <a:lnTo>
                    <a:pt x="856" y="1014"/>
                  </a:lnTo>
                  <a:lnTo>
                    <a:pt x="0" y="1014"/>
                  </a:lnTo>
                  <a:lnTo>
                    <a:pt x="0" y="537"/>
                  </a:lnTo>
                  <a:lnTo>
                    <a:pt x="72" y="537"/>
                  </a:lnTo>
                  <a:lnTo>
                    <a:pt x="72" y="474"/>
                  </a:lnTo>
                  <a:lnTo>
                    <a:pt x="0" y="47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2392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cap="rnd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41" name="AutoShape 642"/>
            <p:cNvSpPr>
              <a:spLocks noChangeArrowheads="1"/>
            </p:cNvSpPr>
            <p:nvPr/>
          </p:nvSpPr>
          <p:spPr bwMode="auto">
            <a:xfrm rot="5400000">
              <a:off x="2732545" y="4648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2" name="AutoShape 643"/>
            <p:cNvSpPr>
              <a:spLocks noChangeArrowheads="1"/>
            </p:cNvSpPr>
            <p:nvPr/>
          </p:nvSpPr>
          <p:spPr bwMode="auto">
            <a:xfrm rot="16200000" flipH="1">
              <a:off x="2732545" y="49530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3" name="Line 644"/>
            <p:cNvSpPr>
              <a:spLocks noChangeShapeType="1"/>
            </p:cNvSpPr>
            <p:nvPr/>
          </p:nvSpPr>
          <p:spPr bwMode="auto">
            <a:xfrm flipH="1">
              <a:off x="2580145" y="4724400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4" name="Line 645"/>
            <p:cNvSpPr>
              <a:spLocks noChangeShapeType="1"/>
            </p:cNvSpPr>
            <p:nvPr/>
          </p:nvSpPr>
          <p:spPr bwMode="auto">
            <a:xfrm>
              <a:off x="2580145" y="4724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5" name="Line 646"/>
            <p:cNvSpPr>
              <a:spLocks noChangeShapeType="1"/>
            </p:cNvSpPr>
            <p:nvPr/>
          </p:nvSpPr>
          <p:spPr bwMode="auto">
            <a:xfrm flipH="1">
              <a:off x="2503945" y="5029200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6" name="Line 647"/>
            <p:cNvSpPr>
              <a:spLocks noChangeShapeType="1"/>
            </p:cNvSpPr>
            <p:nvPr/>
          </p:nvSpPr>
          <p:spPr bwMode="auto">
            <a:xfrm>
              <a:off x="2884945" y="5029200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7" name="Line 648"/>
            <p:cNvSpPr>
              <a:spLocks noChangeShapeType="1"/>
            </p:cNvSpPr>
            <p:nvPr/>
          </p:nvSpPr>
          <p:spPr bwMode="auto">
            <a:xfrm flipV="1">
              <a:off x="3037345" y="4724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8" name="Line 649"/>
            <p:cNvSpPr>
              <a:spLocks noChangeShapeType="1"/>
            </p:cNvSpPr>
            <p:nvPr/>
          </p:nvSpPr>
          <p:spPr bwMode="auto">
            <a:xfrm>
              <a:off x="2884945" y="4724400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9" name="AutoShape 650"/>
            <p:cNvSpPr>
              <a:spLocks noChangeArrowheads="1"/>
            </p:cNvSpPr>
            <p:nvPr/>
          </p:nvSpPr>
          <p:spPr bwMode="auto">
            <a:xfrm>
              <a:off x="2122945" y="4343400"/>
              <a:ext cx="304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0" name="AutoShape 651"/>
            <p:cNvSpPr>
              <a:spLocks noChangeArrowheads="1"/>
            </p:cNvSpPr>
            <p:nvPr/>
          </p:nvSpPr>
          <p:spPr bwMode="auto">
            <a:xfrm>
              <a:off x="2122945" y="4953000"/>
              <a:ext cx="304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1" name="Oval 652"/>
            <p:cNvSpPr>
              <a:spLocks noChangeArrowheads="1"/>
            </p:cNvSpPr>
            <p:nvPr/>
          </p:nvSpPr>
          <p:spPr bwMode="auto">
            <a:xfrm>
              <a:off x="3418345" y="5791200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round/>
              <a:headEnd type="none" w="sm" len="sm"/>
              <a:tailEnd type="none" w="sm" len="sm"/>
            </a:ln>
            <a:effectLst/>
            <a:scene3d>
              <a:camera prst="legacyObliqueTopLeft"/>
              <a:lightRig rig="legacyFlat4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52" name="Line 653"/>
            <p:cNvSpPr>
              <a:spLocks noChangeShapeType="1"/>
            </p:cNvSpPr>
            <p:nvPr/>
          </p:nvSpPr>
          <p:spPr bwMode="auto">
            <a:xfrm>
              <a:off x="3375482" y="5715000"/>
              <a:ext cx="152400" cy="1524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3" name="Line 654"/>
            <p:cNvSpPr>
              <a:spLocks noChangeShapeType="1"/>
            </p:cNvSpPr>
            <p:nvPr/>
          </p:nvSpPr>
          <p:spPr bwMode="auto">
            <a:xfrm flipV="1">
              <a:off x="3375482" y="6172200"/>
              <a:ext cx="152400" cy="1524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" name="Line 655"/>
            <p:cNvSpPr>
              <a:spLocks noChangeShapeType="1"/>
            </p:cNvSpPr>
            <p:nvPr/>
          </p:nvSpPr>
          <p:spPr bwMode="auto">
            <a:xfrm flipH="1">
              <a:off x="3146882" y="5715000"/>
              <a:ext cx="2286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" name="Line 656"/>
            <p:cNvSpPr>
              <a:spLocks noChangeShapeType="1"/>
            </p:cNvSpPr>
            <p:nvPr/>
          </p:nvSpPr>
          <p:spPr bwMode="auto">
            <a:xfrm flipH="1">
              <a:off x="3146882" y="6324600"/>
              <a:ext cx="2286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" name="Line 657"/>
            <p:cNvSpPr>
              <a:spLocks noChangeShapeType="1"/>
            </p:cNvSpPr>
            <p:nvPr/>
          </p:nvSpPr>
          <p:spPr bwMode="auto">
            <a:xfrm>
              <a:off x="3875545" y="6019800"/>
              <a:ext cx="2286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" name="Line 658"/>
            <p:cNvSpPr>
              <a:spLocks noChangeShapeType="1"/>
            </p:cNvSpPr>
            <p:nvPr/>
          </p:nvSpPr>
          <p:spPr bwMode="auto">
            <a:xfrm>
              <a:off x="3604082" y="5943600"/>
              <a:ext cx="15240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8" name="Line 659"/>
            <p:cNvSpPr>
              <a:spLocks noChangeShapeType="1"/>
            </p:cNvSpPr>
            <p:nvPr/>
          </p:nvSpPr>
          <p:spPr bwMode="auto">
            <a:xfrm flipV="1">
              <a:off x="3604082" y="5943600"/>
              <a:ext cx="15240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9" name="Text Box 660"/>
            <p:cNvSpPr txBox="1">
              <a:spLocks noChangeArrowheads="1"/>
            </p:cNvSpPr>
            <p:nvPr/>
          </p:nvSpPr>
          <p:spPr bwMode="auto">
            <a:xfrm>
              <a:off x="2427745" y="4343400"/>
              <a:ext cx="781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1600" b="0">
                  <a:solidFill>
                    <a:schemeClr val="tx1"/>
                  </a:solidFill>
                  <a:latin typeface="Times New Roman" charset="0"/>
                </a:rPr>
                <a:t>BRAM</a:t>
              </a:r>
            </a:p>
          </p:txBody>
        </p:sp>
        <p:sp>
          <p:nvSpPr>
            <p:cNvPr id="660" name="Text Box 661"/>
            <p:cNvSpPr txBox="1">
              <a:spLocks noChangeArrowheads="1"/>
            </p:cNvSpPr>
            <p:nvPr/>
          </p:nvSpPr>
          <p:spPr bwMode="auto">
            <a:xfrm>
              <a:off x="3875545" y="5438775"/>
              <a:ext cx="19351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 18b x 18b </a:t>
              </a:r>
              <a:r>
                <a:rPr lang="en-US" altLang="en-US" sz="1600" b="0" dirty="0" err="1">
                  <a:solidFill>
                    <a:schemeClr val="tx1"/>
                  </a:solidFill>
                </a:rPr>
                <a:t>mult</a:t>
              </a:r>
              <a:endParaRPr lang="en-US" altLang="en-US" sz="1600" b="0" dirty="0">
                <a:solidFill>
                  <a:schemeClr val="tx1"/>
                </a:solidFill>
              </a:endParaRPr>
            </a:p>
            <a:p>
              <a:pPr algn="l">
                <a:buFontTx/>
                <a:buChar char="•"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 200MHz pipelined</a:t>
              </a:r>
            </a:p>
          </p:txBody>
        </p:sp>
        <p:sp>
          <p:nvSpPr>
            <p:cNvPr id="661" name="Text Box 662"/>
            <p:cNvSpPr txBox="1">
              <a:spLocks noChangeArrowheads="1"/>
            </p:cNvSpPr>
            <p:nvPr/>
          </p:nvSpPr>
          <p:spPr bwMode="auto">
            <a:xfrm>
              <a:off x="4070807" y="5105400"/>
              <a:ext cx="187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b="0">
                  <a:solidFill>
                    <a:schemeClr val="tx1"/>
                  </a:solidFill>
                </a:rPr>
                <a:t>Multiplicadores</a:t>
              </a:r>
            </a:p>
          </p:txBody>
        </p:sp>
        <p:sp>
          <p:nvSpPr>
            <p:cNvPr id="662" name="Text Box 663"/>
            <p:cNvSpPr txBox="1">
              <a:spLocks noChangeArrowheads="1"/>
            </p:cNvSpPr>
            <p:nvPr/>
          </p:nvSpPr>
          <p:spPr bwMode="auto">
            <a:xfrm>
              <a:off x="598945" y="5334000"/>
              <a:ext cx="2389187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 18KBits </a:t>
              </a:r>
              <a:r>
                <a:rPr lang="en-US" altLang="en-US" sz="1600" b="0" i="1" dirty="0">
                  <a:solidFill>
                    <a:schemeClr val="tx1"/>
                  </a:solidFill>
                </a:rPr>
                <a:t>True Dual Port</a:t>
              </a:r>
            </a:p>
            <a:p>
              <a:pPr algn="l">
                <a:buFontTx/>
                <a:buChar char="•"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 Up to 3.5Mbits / device</a:t>
              </a:r>
            </a:p>
          </p:txBody>
        </p:sp>
        <p:sp>
          <p:nvSpPr>
            <p:cNvPr id="663" name="Text Box 664"/>
            <p:cNvSpPr txBox="1">
              <a:spLocks noChangeArrowheads="1"/>
            </p:cNvSpPr>
            <p:nvPr/>
          </p:nvSpPr>
          <p:spPr bwMode="auto">
            <a:xfrm>
              <a:off x="598945" y="4937125"/>
              <a:ext cx="1441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b="0">
                  <a:solidFill>
                    <a:schemeClr val="tx1"/>
                  </a:solidFill>
                </a:rPr>
                <a:t>Block RAM</a:t>
              </a:r>
            </a:p>
          </p:txBody>
        </p:sp>
        <p:sp>
          <p:nvSpPr>
            <p:cNvPr id="664" name="Rectangle 666"/>
            <p:cNvSpPr>
              <a:spLocks noChangeAspect="1" noChangeArrowheads="1"/>
            </p:cNvSpPr>
            <p:nvPr/>
          </p:nvSpPr>
          <p:spPr bwMode="auto">
            <a:xfrm>
              <a:off x="5704345" y="2106613"/>
              <a:ext cx="549275" cy="2159000"/>
            </a:xfrm>
            <a:prstGeom prst="rect">
              <a:avLst/>
            </a:prstGeom>
            <a:solidFill>
              <a:srgbClr val="00DFCA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DFCA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 dirty="0">
                  <a:solidFill>
                    <a:schemeClr val="tx1"/>
                  </a:solidFill>
                  <a:latin typeface="+mn-lt"/>
                  <a:ea typeface="+mn-ea"/>
                </a:rPr>
                <a:t>Switch</a:t>
              </a:r>
            </a:p>
            <a:p>
              <a:pPr algn="ctr">
                <a:defRPr/>
              </a:pPr>
              <a:r>
                <a:rPr lang="en-US" altLang="en-US" sz="1200" b="0" dirty="0">
                  <a:solidFill>
                    <a:schemeClr val="tx1"/>
                  </a:solidFill>
                  <a:latin typeface="+mn-lt"/>
                  <a:ea typeface="+mn-ea"/>
                </a:rPr>
                <a:t>Matrix</a:t>
              </a:r>
            </a:p>
          </p:txBody>
        </p:sp>
        <p:sp>
          <p:nvSpPr>
            <p:cNvPr id="665" name="Rectangle 667"/>
            <p:cNvSpPr>
              <a:spLocks noChangeAspect="1" noChangeArrowheads="1"/>
            </p:cNvSpPr>
            <p:nvPr/>
          </p:nvSpPr>
          <p:spPr bwMode="auto">
            <a:xfrm>
              <a:off x="6466345" y="3730625"/>
              <a:ext cx="458787" cy="458788"/>
            </a:xfrm>
            <a:prstGeom prst="rect">
              <a:avLst/>
            </a:prstGeom>
            <a:solidFill>
              <a:srgbClr val="FAFD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AFD00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>
                  <a:solidFill>
                    <a:schemeClr val="tx1"/>
                  </a:solidFill>
                  <a:latin typeface="+mn-lt"/>
                  <a:ea typeface="+mn-ea"/>
                </a:rPr>
                <a:t>Slice S0</a:t>
              </a:r>
            </a:p>
            <a:p>
              <a:pPr algn="ctr">
                <a:defRPr/>
              </a:pPr>
              <a:endParaRPr lang="en-US" altLang="en-US" sz="1200" b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66" name="Rectangle 668"/>
            <p:cNvSpPr>
              <a:spLocks noChangeAspect="1" noChangeArrowheads="1"/>
            </p:cNvSpPr>
            <p:nvPr/>
          </p:nvSpPr>
          <p:spPr bwMode="auto">
            <a:xfrm>
              <a:off x="6466345" y="3232150"/>
              <a:ext cx="458787" cy="460375"/>
            </a:xfrm>
            <a:prstGeom prst="rect">
              <a:avLst/>
            </a:prstGeom>
            <a:solidFill>
              <a:srgbClr val="FAFD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AFD00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>
                  <a:solidFill>
                    <a:schemeClr val="tx1"/>
                  </a:solidFill>
                  <a:latin typeface="+mn-lt"/>
                  <a:ea typeface="+mn-ea"/>
                </a:rPr>
                <a:t>Slice S1</a:t>
              </a:r>
            </a:p>
            <a:p>
              <a:pPr algn="ctr">
                <a:defRPr/>
              </a:pPr>
              <a:endParaRPr lang="en-US" altLang="en-US" sz="1200" b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67" name="Line 669"/>
            <p:cNvSpPr>
              <a:spLocks noChangeAspect="1" noChangeShapeType="1"/>
            </p:cNvSpPr>
            <p:nvPr/>
          </p:nvSpPr>
          <p:spPr bwMode="auto">
            <a:xfrm>
              <a:off x="6785432" y="1917700"/>
              <a:ext cx="0" cy="1346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" name="Line 670"/>
            <p:cNvSpPr>
              <a:spLocks noChangeAspect="1" noChangeShapeType="1"/>
            </p:cNvSpPr>
            <p:nvPr/>
          </p:nvSpPr>
          <p:spPr bwMode="auto">
            <a:xfrm>
              <a:off x="6618745" y="3117850"/>
              <a:ext cx="4762" cy="42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9" name="AutoShape 671"/>
            <p:cNvSpPr>
              <a:spLocks noChangeAspect="1" noChangeArrowheads="1"/>
            </p:cNvSpPr>
            <p:nvPr/>
          </p:nvSpPr>
          <p:spPr bwMode="auto">
            <a:xfrm>
              <a:off x="6253620" y="3884613"/>
              <a:ext cx="212725" cy="114300"/>
            </a:xfrm>
            <a:prstGeom prst="leftRightArrow">
              <a:avLst>
                <a:gd name="adj1" fmla="val 50000"/>
                <a:gd name="adj2" fmla="val 3722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0" name="AutoShape 672"/>
            <p:cNvSpPr>
              <a:spLocks noChangeAspect="1" noChangeArrowheads="1"/>
            </p:cNvSpPr>
            <p:nvPr/>
          </p:nvSpPr>
          <p:spPr bwMode="auto">
            <a:xfrm>
              <a:off x="6253620" y="3422650"/>
              <a:ext cx="212725" cy="115888"/>
            </a:xfrm>
            <a:prstGeom prst="leftRightArrow">
              <a:avLst>
                <a:gd name="adj1" fmla="val 50000"/>
                <a:gd name="adj2" fmla="val 3671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1" name="AutoShape 673"/>
            <p:cNvSpPr>
              <a:spLocks noChangeAspect="1" noChangeArrowheads="1"/>
            </p:cNvSpPr>
            <p:nvPr/>
          </p:nvSpPr>
          <p:spPr bwMode="auto">
            <a:xfrm>
              <a:off x="6253620" y="2733675"/>
              <a:ext cx="762000" cy="115888"/>
            </a:xfrm>
            <a:prstGeom prst="leftRightArrow">
              <a:avLst>
                <a:gd name="adj1" fmla="val 50000"/>
                <a:gd name="adj2" fmla="val 1315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2" name="AutoShape 674"/>
            <p:cNvSpPr>
              <a:spLocks noChangeAspect="1" noChangeArrowheads="1"/>
            </p:cNvSpPr>
            <p:nvPr/>
          </p:nvSpPr>
          <p:spPr bwMode="auto">
            <a:xfrm>
              <a:off x="6253620" y="2311400"/>
              <a:ext cx="762000" cy="115888"/>
            </a:xfrm>
            <a:prstGeom prst="leftRightArrow">
              <a:avLst>
                <a:gd name="adj1" fmla="val 50000"/>
                <a:gd name="adj2" fmla="val 1315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3" name="Line 675"/>
            <p:cNvSpPr>
              <a:spLocks noChangeAspect="1" noChangeShapeType="1"/>
            </p:cNvSpPr>
            <p:nvPr/>
          </p:nvSpPr>
          <p:spPr bwMode="auto">
            <a:xfrm>
              <a:off x="7779207" y="2120900"/>
              <a:ext cx="0" cy="21066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4" name="Line 676"/>
            <p:cNvSpPr>
              <a:spLocks noChangeAspect="1" noChangeShapeType="1"/>
            </p:cNvSpPr>
            <p:nvPr/>
          </p:nvSpPr>
          <p:spPr bwMode="auto">
            <a:xfrm flipV="1">
              <a:off x="6925132" y="3462338"/>
              <a:ext cx="85407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5" name="Line 677"/>
            <p:cNvSpPr>
              <a:spLocks noChangeAspect="1" noChangeShapeType="1"/>
            </p:cNvSpPr>
            <p:nvPr/>
          </p:nvSpPr>
          <p:spPr bwMode="auto">
            <a:xfrm flipV="1">
              <a:off x="6925132" y="3921125"/>
              <a:ext cx="85407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6" name="Rectangle 678"/>
            <p:cNvSpPr>
              <a:spLocks noChangeAspect="1" noChangeArrowheads="1"/>
            </p:cNvSpPr>
            <p:nvPr/>
          </p:nvSpPr>
          <p:spPr bwMode="auto">
            <a:xfrm>
              <a:off x="7015620" y="2619375"/>
              <a:ext cx="457200" cy="458788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>
                  <a:solidFill>
                    <a:schemeClr val="tx1"/>
                  </a:solidFill>
                  <a:latin typeface="+mn-lt"/>
                  <a:ea typeface="+mn-ea"/>
                </a:rPr>
                <a:t>Slice S2</a:t>
              </a:r>
            </a:p>
            <a:p>
              <a:pPr algn="ctr">
                <a:defRPr/>
              </a:pPr>
              <a:endParaRPr lang="en-US" altLang="en-US" sz="1200" b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77" name="Rectangle 679"/>
            <p:cNvSpPr>
              <a:spLocks noChangeAspect="1" noChangeArrowheads="1"/>
            </p:cNvSpPr>
            <p:nvPr/>
          </p:nvSpPr>
          <p:spPr bwMode="auto">
            <a:xfrm>
              <a:off x="7015620" y="2120900"/>
              <a:ext cx="457200" cy="460375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>
                  <a:solidFill>
                    <a:schemeClr val="tx1"/>
                  </a:solidFill>
                  <a:latin typeface="+mn-lt"/>
                  <a:ea typeface="+mn-ea"/>
                </a:rPr>
                <a:t>Slice S3</a:t>
              </a:r>
            </a:p>
            <a:p>
              <a:pPr algn="ctr">
                <a:defRPr/>
              </a:pPr>
              <a:endParaRPr lang="en-US" altLang="en-US" sz="1200" b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78" name="Line 680"/>
            <p:cNvSpPr>
              <a:spLocks noChangeAspect="1" noChangeShapeType="1"/>
            </p:cNvSpPr>
            <p:nvPr/>
          </p:nvSpPr>
          <p:spPr bwMode="auto">
            <a:xfrm>
              <a:off x="7380745" y="3055938"/>
              <a:ext cx="0" cy="12414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9" name="Line 681"/>
            <p:cNvSpPr>
              <a:spLocks noChangeAspect="1" noChangeShapeType="1"/>
            </p:cNvSpPr>
            <p:nvPr/>
          </p:nvSpPr>
          <p:spPr bwMode="auto">
            <a:xfrm>
              <a:off x="7352170" y="1930400"/>
              <a:ext cx="0" cy="1905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0" name="Line 682"/>
            <p:cNvSpPr>
              <a:spLocks noChangeAspect="1" noChangeShapeType="1"/>
            </p:cNvSpPr>
            <p:nvPr/>
          </p:nvSpPr>
          <p:spPr bwMode="auto">
            <a:xfrm>
              <a:off x="7107695" y="3078163"/>
              <a:ext cx="0" cy="39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1" name="Line 683"/>
            <p:cNvSpPr>
              <a:spLocks noChangeAspect="1" noChangeShapeType="1"/>
            </p:cNvSpPr>
            <p:nvPr/>
          </p:nvSpPr>
          <p:spPr bwMode="auto">
            <a:xfrm>
              <a:off x="7472820" y="2811463"/>
              <a:ext cx="30638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2" name="Line 684"/>
            <p:cNvSpPr>
              <a:spLocks noChangeAspect="1" noChangeShapeType="1"/>
            </p:cNvSpPr>
            <p:nvPr/>
          </p:nvSpPr>
          <p:spPr bwMode="auto">
            <a:xfrm>
              <a:off x="7472820" y="2351088"/>
              <a:ext cx="30638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3" name="Line 685"/>
            <p:cNvSpPr>
              <a:spLocks noChangeAspect="1" noChangeShapeType="1"/>
            </p:cNvSpPr>
            <p:nvPr/>
          </p:nvSpPr>
          <p:spPr bwMode="auto">
            <a:xfrm flipH="1">
              <a:off x="6618745" y="3692525"/>
              <a:ext cx="0" cy="381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4" name="Line 686"/>
            <p:cNvSpPr>
              <a:spLocks noChangeAspect="1" noChangeShapeType="1"/>
            </p:cNvSpPr>
            <p:nvPr/>
          </p:nvSpPr>
          <p:spPr bwMode="auto">
            <a:xfrm flipH="1">
              <a:off x="6802895" y="3692525"/>
              <a:ext cx="0" cy="381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5" name="Line 687"/>
            <p:cNvSpPr>
              <a:spLocks noChangeAspect="1" noChangeShapeType="1"/>
            </p:cNvSpPr>
            <p:nvPr/>
          </p:nvSpPr>
          <p:spPr bwMode="auto">
            <a:xfrm flipH="1">
              <a:off x="7107695" y="2581275"/>
              <a:ext cx="0" cy="381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6" name="Line 688"/>
            <p:cNvSpPr>
              <a:spLocks noChangeAspect="1" noChangeShapeType="1"/>
            </p:cNvSpPr>
            <p:nvPr/>
          </p:nvSpPr>
          <p:spPr bwMode="auto">
            <a:xfrm flipH="1">
              <a:off x="7352170" y="2581275"/>
              <a:ext cx="0" cy="381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7" name="Line 689"/>
            <p:cNvSpPr>
              <a:spLocks noChangeAspect="1" noChangeShapeType="1"/>
            </p:cNvSpPr>
            <p:nvPr/>
          </p:nvSpPr>
          <p:spPr bwMode="auto">
            <a:xfrm flipH="1">
              <a:off x="6623507" y="3108325"/>
              <a:ext cx="48895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8" name="Text Box 690"/>
            <p:cNvSpPr txBox="1">
              <a:spLocks noChangeArrowheads="1"/>
            </p:cNvSpPr>
            <p:nvPr/>
          </p:nvSpPr>
          <p:spPr bwMode="auto">
            <a:xfrm>
              <a:off x="5932945" y="1460500"/>
              <a:ext cx="806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b="0" i="1" dirty="0">
                  <a:solidFill>
                    <a:schemeClr val="tx1"/>
                  </a:solidFill>
                </a:rPr>
                <a:t>CLBs</a:t>
              </a:r>
            </a:p>
          </p:txBody>
        </p:sp>
        <p:sp>
          <p:nvSpPr>
            <p:cNvPr id="689" name="Text Box 691"/>
            <p:cNvSpPr txBox="1">
              <a:spLocks noChangeArrowheads="1"/>
            </p:cNvSpPr>
            <p:nvPr/>
          </p:nvSpPr>
          <p:spPr bwMode="auto">
            <a:xfrm>
              <a:off x="6064315" y="4341813"/>
              <a:ext cx="3017837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8 </a:t>
              </a:r>
              <a:r>
                <a:rPr lang="en-US" altLang="en-US" sz="1600" i="1" dirty="0">
                  <a:solidFill>
                    <a:schemeClr val="hlink"/>
                  </a:solidFill>
                </a:rPr>
                <a:t>LUTs</a:t>
              </a:r>
            </a:p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  <a:r>
                <a:rPr lang="en-US" altLang="en-US" sz="1600" dirty="0" err="1">
                  <a:solidFill>
                    <a:schemeClr val="hlink"/>
                  </a:solidFill>
                </a:rPr>
                <a:t>Lógica</a:t>
              </a:r>
              <a:r>
                <a:rPr lang="en-US" altLang="en-US" sz="1600" dirty="0">
                  <a:solidFill>
                    <a:schemeClr val="hlink"/>
                  </a:solidFill>
                </a:rPr>
                <a:t> (</a:t>
              </a:r>
              <a:r>
                <a:rPr lang="en-US" altLang="en-US" sz="1600" dirty="0" err="1">
                  <a:solidFill>
                    <a:schemeClr val="hlink"/>
                  </a:solidFill>
                </a:rPr>
                <a:t>uso</a:t>
              </a: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  <a:r>
                <a:rPr lang="en-US" altLang="en-US" sz="1600" dirty="0" err="1">
                  <a:solidFill>
                    <a:schemeClr val="hlink"/>
                  </a:solidFill>
                </a:rPr>
                <a:t>primário</a:t>
              </a:r>
              <a:r>
                <a:rPr lang="en-US" altLang="en-US" sz="1600" dirty="0">
                  <a:solidFill>
                    <a:schemeClr val="hlink"/>
                  </a:solidFill>
                </a:rPr>
                <a:t>)</a:t>
              </a:r>
            </a:p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128b RAM </a:t>
              </a:r>
              <a:r>
                <a:rPr lang="en-US" altLang="en-US" sz="1600" dirty="0" err="1">
                  <a:solidFill>
                    <a:schemeClr val="hlink"/>
                  </a:solidFill>
                </a:rPr>
                <a:t>distribuída</a:t>
              </a: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</a:p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  <a:r>
                <a:rPr lang="en-US" altLang="en-US" sz="1600" i="1" dirty="0">
                  <a:solidFill>
                    <a:schemeClr val="hlink"/>
                  </a:solidFill>
                </a:rPr>
                <a:t>Shift registers</a:t>
              </a:r>
            </a:p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  <a:r>
                <a:rPr lang="en-US" altLang="en-US" sz="1600" i="1" dirty="0">
                  <a:solidFill>
                    <a:schemeClr val="hlink"/>
                  </a:solidFill>
                </a:rPr>
                <a:t>Wide Input functions </a:t>
              </a:r>
              <a:r>
                <a:rPr lang="en-US" altLang="en-US" sz="1600" dirty="0">
                  <a:solidFill>
                    <a:schemeClr val="hlink"/>
                  </a:solidFill>
                </a:rPr>
                <a:t>(32:1</a:t>
              </a:r>
              <a:r>
                <a:rPr lang="en-US" altLang="en-US" sz="1600" b="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16073" y="2226023"/>
            <a:ext cx="2499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pt-BR" sz="1600" dirty="0" err="1">
                <a:latin typeface="Arial" charset="0"/>
                <a:ea typeface="Arial" charset="0"/>
                <a:cs typeface="Arial" charset="0"/>
              </a:rPr>
              <a:t>Slice</a:t>
            </a: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 contém um determinado número de </a:t>
            </a:r>
            <a:r>
              <a:rPr lang="pt-BR" sz="1600" i="1" dirty="0" err="1">
                <a:latin typeface="Arial" charset="0"/>
                <a:ea typeface="Arial" charset="0"/>
                <a:cs typeface="Arial" charset="0"/>
              </a:rPr>
              <a:t>LUTs</a:t>
            </a: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1600" i="1" dirty="0" err="1">
                <a:latin typeface="Arial" charset="0"/>
                <a:ea typeface="Arial" charset="0"/>
                <a:cs typeface="Arial" charset="0"/>
              </a:rPr>
              <a:t>flip-flops</a:t>
            </a: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 e multiplexadores</a:t>
            </a:r>
          </a:p>
        </p:txBody>
      </p:sp>
    </p:spTree>
    <p:extLst>
      <p:ext uri="{BB962C8B-B14F-4D97-AF65-F5344CB8AC3E}">
        <p14:creationId xmlns:p14="http://schemas.microsoft.com/office/powerpoint/2010/main" val="1487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200" dirty="0"/>
              <a:t>ARQUITETURA VIRTEX II – CLB E INTERCONEXÃO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EA2B0E4-1EA5-4241-BC80-9B2C3D4E75D4}" type="slidenum">
              <a:rPr lang="en-US" sz="2000" smtClean="0"/>
              <a:t>16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1806" y="1706541"/>
            <a:ext cx="5875842" cy="4062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0070C0"/>
                </a:solidFill>
              </a:rPr>
              <a:t>Conexões diretas entre </a:t>
            </a:r>
            <a:r>
              <a:rPr lang="pt-BR" sz="2600" i="1" dirty="0" err="1">
                <a:solidFill>
                  <a:srgbClr val="0070C0"/>
                </a:solidFill>
              </a:rPr>
              <a:t>CLBs</a:t>
            </a:r>
            <a:r>
              <a:rPr lang="pt-BR" sz="2600" dirty="0">
                <a:solidFill>
                  <a:srgbClr val="0070C0"/>
                </a:solidFill>
              </a:rPr>
              <a:t> vizinhas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/>
              <a:t>Lógica de vai-um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0070C0"/>
                </a:solidFill>
              </a:rPr>
              <a:t>Matrix de conexão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i="1" dirty="0"/>
              <a:t>CLB</a:t>
            </a:r>
            <a:r>
              <a:rPr lang="pt-BR" sz="2600" dirty="0"/>
              <a:t> às linhas de roteamento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0070C0"/>
                </a:solidFill>
              </a:rPr>
              <a:t>Linhas de roteamento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/>
              <a:t>Simples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 err="1"/>
              <a:t>Hexas</a:t>
            </a:r>
            <a:endParaRPr lang="pt-BR" sz="26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/>
              <a:t>Longas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i="1" dirty="0"/>
              <a:t>Tri-</a:t>
            </a:r>
            <a:r>
              <a:rPr lang="pt-BR" sz="2600" i="1" dirty="0" err="1"/>
              <a:t>state</a:t>
            </a:r>
            <a:endParaRPr lang="pt-BR" sz="26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760" y="1425018"/>
            <a:ext cx="5505450" cy="5327650"/>
            <a:chOff x="3352800" y="977900"/>
            <a:chExt cx="5505450" cy="5327650"/>
          </a:xfrm>
        </p:grpSpPr>
        <p:sp>
          <p:nvSpPr>
            <p:cNvPr id="13" name="Line 2"/>
            <p:cNvSpPr>
              <a:spLocks noChangeShapeType="1"/>
            </p:cNvSpPr>
            <p:nvPr/>
          </p:nvSpPr>
          <p:spPr bwMode="auto">
            <a:xfrm flipH="1">
              <a:off x="8077200" y="50292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3352800" y="977900"/>
              <a:ext cx="5505450" cy="5327650"/>
              <a:chOff x="2112" y="616"/>
              <a:chExt cx="3468" cy="3356"/>
            </a:xfrm>
          </p:grpSpPr>
          <p:graphicFrame>
            <p:nvGraphicFramePr>
              <p:cNvPr id="15" name="Object 6"/>
              <p:cNvGraphicFramePr>
                <a:graphicFrameLocks/>
              </p:cNvGraphicFramePr>
              <p:nvPr/>
            </p:nvGraphicFramePr>
            <p:xfrm>
              <a:off x="2171" y="616"/>
              <a:ext cx="3220" cy="3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5372100" imgH="5600700" progId="">
                      <p:embed/>
                    </p:oleObj>
                  </mc:Choice>
                  <mc:Fallback>
                    <p:oleObj r:id="rId2" imgW="5372100" imgH="5600700" progId="">
                      <p:embed/>
                      <p:pic>
                        <p:nvPicPr>
                          <p:cNvPr id="15" name="Object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71" y="616"/>
                            <a:ext cx="3220" cy="3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flipH="1">
                <a:off x="2304" y="3168"/>
                <a:ext cx="16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2327" y="3000"/>
                <a:ext cx="39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en-US" sz="700">
                    <a:solidFill>
                      <a:srgbClr val="000000"/>
                    </a:solidFill>
                    <a:latin typeface="Times New Roman" charset="0"/>
                  </a:rPr>
                  <a:t>DIRECT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700">
                    <a:solidFill>
                      <a:srgbClr val="000000"/>
                    </a:solidFill>
                    <a:latin typeface="Times New Roman" charset="0"/>
                  </a:rPr>
                  <a:t>CONNECT</a:t>
                </a: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H="1">
                <a:off x="2112" y="316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5075" y="3000"/>
                <a:ext cx="39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en-US" sz="700">
                    <a:solidFill>
                      <a:srgbClr val="000000"/>
                    </a:solidFill>
                    <a:latin typeface="Times New Roman" charset="0"/>
                  </a:rPr>
                  <a:t>DIRECT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700">
                    <a:solidFill>
                      <a:srgbClr val="000000"/>
                    </a:solidFill>
                    <a:latin typeface="Times New Roman" charset="0"/>
                  </a:rPr>
                  <a:t>CONNECT</a:t>
                </a: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flipH="1">
                <a:off x="5388" y="316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28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86" y="1412566"/>
            <a:ext cx="4267200" cy="53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200" dirty="0"/>
              <a:t>ARQUITETURA DO </a:t>
            </a:r>
            <a:r>
              <a:rPr lang="en-US" sz="4200" i="1" dirty="0"/>
              <a:t>CLB</a:t>
            </a:r>
            <a:r>
              <a:rPr lang="en-US" sz="4200" dirty="0"/>
              <a:t> DO DISPOSITIVO VIRTEX-II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5FA7573-55CB-4D7B-98B4-BAD9418EFAE7}" type="slidenum">
              <a:rPr lang="en-US" sz="2000" smtClean="0"/>
              <a:t>17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8573" y="1678350"/>
            <a:ext cx="6248810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en-US" sz="2600" i="1" dirty="0">
                <a:solidFill>
                  <a:srgbClr val="0070C0"/>
                </a:solidFill>
              </a:rPr>
              <a:t>Fast Carry Logic Path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en-US" sz="8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en-US" sz="2600" i="1" dirty="0">
                <a:solidFill>
                  <a:srgbClr val="0070C0"/>
                </a:solidFill>
              </a:rPr>
              <a:t>Provides fast arithmetic </a:t>
            </a:r>
            <a:r>
              <a:rPr lang="en-US" sz="2600" dirty="0">
                <a:solidFill>
                  <a:srgbClr val="0070C0"/>
                </a:solidFill>
              </a:rPr>
              <a:t>(+ and -)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en-US" sz="2600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en-US" sz="2600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en-US" sz="2600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en-US" sz="2600" u="sng" dirty="0" err="1">
                <a:solidFill>
                  <a:srgbClr val="0070C0"/>
                </a:solidFill>
              </a:rPr>
              <a:t>Resumindo</a:t>
            </a:r>
            <a:r>
              <a:rPr lang="en-US" sz="2600" u="sng" dirty="0">
                <a:solidFill>
                  <a:srgbClr val="0070C0"/>
                </a:solidFill>
              </a:rPr>
              <a:t>, um </a:t>
            </a:r>
            <a:r>
              <a:rPr lang="en-US" sz="2600" i="1" u="sng" dirty="0">
                <a:solidFill>
                  <a:srgbClr val="0070C0"/>
                </a:solidFill>
              </a:rPr>
              <a:t>CLB</a:t>
            </a:r>
            <a:r>
              <a:rPr lang="en-US" sz="2600" u="sng" dirty="0">
                <a:solidFill>
                  <a:srgbClr val="0070C0"/>
                </a:solidFill>
              </a:rPr>
              <a:t> </a:t>
            </a:r>
            <a:r>
              <a:rPr lang="en-US" sz="2600" u="sng" dirty="0" err="1">
                <a:solidFill>
                  <a:srgbClr val="0070C0"/>
                </a:solidFill>
              </a:rPr>
              <a:t>na</a:t>
            </a:r>
            <a:r>
              <a:rPr lang="en-US" sz="2600" u="sng" dirty="0">
                <a:solidFill>
                  <a:srgbClr val="0070C0"/>
                </a:solidFill>
              </a:rPr>
              <a:t> </a:t>
            </a:r>
            <a:r>
              <a:rPr lang="en-US" sz="2600" u="sng" dirty="0" err="1">
                <a:solidFill>
                  <a:srgbClr val="0070C0"/>
                </a:solidFill>
              </a:rPr>
              <a:t>Virtex</a:t>
            </a:r>
            <a:r>
              <a:rPr lang="en-US" sz="2600" u="sng" dirty="0">
                <a:solidFill>
                  <a:srgbClr val="0070C0"/>
                </a:solidFill>
              </a:rPr>
              <a:t>-II </a:t>
            </a:r>
            <a:r>
              <a:rPr lang="en-US" sz="2600" u="sng" dirty="0" err="1">
                <a:solidFill>
                  <a:srgbClr val="0070C0"/>
                </a:solidFill>
              </a:rPr>
              <a:t>contém</a:t>
            </a:r>
            <a:endParaRPr lang="en-US" sz="26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4 </a:t>
            </a:r>
            <a:r>
              <a:rPr lang="en-US" sz="2000" i="1" dirty="0"/>
              <a:t>Slices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8 </a:t>
            </a:r>
            <a:r>
              <a:rPr lang="en-US" sz="2000" i="1" dirty="0"/>
              <a:t>LUTS</a:t>
            </a:r>
            <a:r>
              <a:rPr lang="en-US" sz="2000" dirty="0"/>
              <a:t> / 8 </a:t>
            </a:r>
            <a:r>
              <a:rPr lang="en-US" sz="2000" i="1" dirty="0"/>
              <a:t>Flip-Flops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2 </a:t>
            </a:r>
            <a:r>
              <a:rPr lang="en-US" sz="2000" dirty="0" err="1"/>
              <a:t>cadeias</a:t>
            </a:r>
            <a:r>
              <a:rPr lang="en-US" sz="2000" dirty="0"/>
              <a:t> de </a:t>
            </a:r>
            <a:r>
              <a:rPr lang="en-US" sz="2000" dirty="0" err="1"/>
              <a:t>propagação</a:t>
            </a:r>
            <a:r>
              <a:rPr lang="en-US" sz="2000" dirty="0"/>
              <a:t> </a:t>
            </a:r>
            <a:r>
              <a:rPr lang="en-US" sz="2000" dirty="0" err="1"/>
              <a:t>rápida</a:t>
            </a:r>
            <a:r>
              <a:rPr lang="en-US" sz="2000" dirty="0"/>
              <a:t> de </a:t>
            </a:r>
            <a:r>
              <a:rPr lang="en-US" sz="2000" dirty="0" err="1"/>
              <a:t>vai</a:t>
            </a:r>
            <a:r>
              <a:rPr lang="en-US" sz="2000" dirty="0"/>
              <a:t>-um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64 bits para </a:t>
            </a:r>
            <a:r>
              <a:rPr lang="en-US" sz="2000" dirty="0" err="1"/>
              <a:t>compor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memória</a:t>
            </a:r>
            <a:r>
              <a:rPr lang="en-US" sz="2000" dirty="0"/>
              <a:t> (RAM/ROM)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64 bits para </a:t>
            </a:r>
            <a:r>
              <a:rPr lang="en-US" sz="2000" dirty="0" err="1"/>
              <a:t>fazer</a:t>
            </a:r>
            <a:r>
              <a:rPr lang="en-US" sz="2000" dirty="0"/>
              <a:t> </a:t>
            </a:r>
            <a:r>
              <a:rPr lang="en-US" sz="2000" i="1" dirty="0"/>
              <a:t>shift registers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73929" y="1956418"/>
            <a:ext cx="5782582" cy="2403070"/>
            <a:chOff x="3673929" y="2400300"/>
            <a:chExt cx="5782582" cy="2403070"/>
          </a:xfrm>
        </p:grpSpPr>
        <p:cxnSp>
          <p:nvCxnSpPr>
            <p:cNvPr id="6" name="Elbow Connector 5"/>
            <p:cNvCxnSpPr/>
            <p:nvPr/>
          </p:nvCxnSpPr>
          <p:spPr>
            <a:xfrm>
              <a:off x="3673929" y="2400300"/>
              <a:ext cx="3706585" cy="212271"/>
            </a:xfrm>
            <a:prstGeom prst="bentConnector3">
              <a:avLst>
                <a:gd name="adj1" fmla="val 72026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>
              <a:off x="6324600" y="3243654"/>
              <a:ext cx="3131911" cy="1559716"/>
            </a:xfrm>
            <a:prstGeom prst="bentConnector3">
              <a:avLst>
                <a:gd name="adj1" fmla="val 77479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42289" y="2422525"/>
              <a:ext cx="0" cy="82112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801853" y="4965122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Slice</a:t>
            </a:r>
            <a:endParaRPr lang="pt-B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17895" y="3554066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Slice</a:t>
            </a:r>
            <a:endParaRPr lang="pt-B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773934" y="2897236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Slice</a:t>
            </a:r>
            <a:endParaRPr lang="pt-BR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773933" y="1512607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Slice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463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ARQUITETURA – METADE DE UMA </a:t>
            </a:r>
            <a:r>
              <a:rPr lang="en-US" sz="4800" i="1" dirty="0"/>
              <a:t>SLICE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9C9D6A-D0A2-4F01-80F9-F92CB2E9C8A1}" type="slidenum">
              <a:rPr lang="en-US" sz="2000" smtClean="0"/>
              <a:t>18</a:t>
            </a:fld>
            <a:endParaRPr lang="en-US" sz="2000" dirty="0"/>
          </a:p>
        </p:txBody>
      </p:sp>
      <p:pic>
        <p:nvPicPr>
          <p:cNvPr id="5" name="Picture 14" descr="fig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46" y="1440281"/>
            <a:ext cx="60483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58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 </a:t>
            </a:r>
            <a:r>
              <a:rPr lang="en-US" sz="4800" dirty="0" err="1"/>
              <a:t>Exemplo</a:t>
            </a:r>
            <a:r>
              <a:rPr lang="en-US" sz="4800" dirty="0"/>
              <a:t>: VIRTEX2P XC2VP7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EEB3997-0C80-4FFF-8597-D422973678EA}" type="slidenum">
              <a:rPr lang="en-US" sz="2000" smtClean="0"/>
              <a:t>19</a:t>
            </a:fld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594298"/>
            <a:ext cx="518318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914" y="1616470"/>
            <a:ext cx="4972771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i="1" u="sng" dirty="0">
                <a:solidFill>
                  <a:srgbClr val="0070C0"/>
                </a:solidFill>
              </a:rPr>
              <a:t>FPGA Editor </a:t>
            </a:r>
            <a:r>
              <a:rPr lang="pt-BR" sz="2400" i="1" u="sng" dirty="0" err="1">
                <a:solidFill>
                  <a:srgbClr val="0070C0"/>
                </a:solidFill>
              </a:rPr>
              <a:t>View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With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All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Wires</a:t>
            </a:r>
            <a:endParaRPr lang="pt-BR" sz="2400" i="1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4,928 </a:t>
            </a:r>
            <a:r>
              <a:rPr lang="pt-BR" sz="2400" i="1" dirty="0" err="1"/>
              <a:t>slices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44 </a:t>
            </a:r>
            <a:r>
              <a:rPr lang="pt-BR" sz="2400" i="1" dirty="0" err="1"/>
              <a:t>BRAMs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1 PowerPC (microprocessador)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11,627 </a:t>
            </a:r>
            <a:r>
              <a:rPr lang="pt-BR" sz="2400" i="1" dirty="0" err="1"/>
              <a:t>logic</a:t>
            </a:r>
            <a:r>
              <a:rPr lang="pt-BR" sz="2400" i="1" dirty="0"/>
              <a:t> sites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2,653 </a:t>
            </a:r>
            <a:r>
              <a:rPr lang="pt-BR" sz="2400" i="1" dirty="0"/>
              <a:t>tiles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1,423,681 </a:t>
            </a:r>
            <a:r>
              <a:rPr lang="pt-BR" sz="2400" i="1" dirty="0" err="1"/>
              <a:t>wires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544,549 </a:t>
            </a:r>
            <a:r>
              <a:rPr lang="pt-BR" sz="2400" i="1" dirty="0" err="1"/>
              <a:t>wire</a:t>
            </a:r>
            <a:r>
              <a:rPr lang="pt-BR" sz="2400" i="1" dirty="0"/>
              <a:t> </a:t>
            </a:r>
            <a:r>
              <a:rPr lang="pt-BR" sz="2400" i="1" dirty="0" err="1"/>
              <a:t>segments</a:t>
            </a:r>
            <a:r>
              <a:rPr lang="pt-BR" sz="2400" i="1" dirty="0"/>
              <a:t> (short)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97661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5600" dirty="0"/>
              <a:t>INTRODUÇÃO A TECNOLOGIA DE FPGAs E </a:t>
            </a:r>
          </a:p>
          <a:p>
            <a:pPr algn="ctr"/>
            <a:r>
              <a:rPr lang="en-US" sz="5600" dirty="0"/>
              <a:t>PROTOTIPAÇÃO DE HARDWARE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26106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AULA SOBRE</a:t>
            </a:r>
          </a:p>
        </p:txBody>
      </p:sp>
    </p:spTree>
    <p:extLst>
      <p:ext uri="{BB962C8B-B14F-4D97-AF65-F5344CB8AC3E}">
        <p14:creationId xmlns:p14="http://schemas.microsoft.com/office/powerpoint/2010/main" val="153727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 </a:t>
            </a:r>
            <a:r>
              <a:rPr lang="en-US" sz="4800" dirty="0" err="1"/>
              <a:t>Exemplo</a:t>
            </a:r>
            <a:r>
              <a:rPr lang="en-US" sz="4800" dirty="0"/>
              <a:t>: VIRTEX2P XC2VP7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75D594F-B90D-4449-94D5-5F463F4EB1EE}" type="slidenum">
              <a:rPr lang="en-US" sz="2000" smtClean="0"/>
              <a:t>20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0915" y="1616470"/>
            <a:ext cx="4524844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i="1" u="sng" dirty="0">
                <a:solidFill>
                  <a:srgbClr val="0070C0"/>
                </a:solidFill>
              </a:rPr>
              <a:t>FPGA Editor </a:t>
            </a:r>
            <a:r>
              <a:rPr lang="pt-BR" sz="2400" i="1" u="sng" dirty="0" err="1">
                <a:solidFill>
                  <a:srgbClr val="0070C0"/>
                </a:solidFill>
              </a:rPr>
              <a:t>View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With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All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Wires</a:t>
            </a:r>
            <a:endParaRPr lang="pt-BR" sz="2400" i="1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Zoom de um </a:t>
            </a:r>
            <a:r>
              <a:rPr lang="pt-BR" sz="2400" i="1" dirty="0"/>
              <a:t>CLB</a:t>
            </a:r>
            <a:r>
              <a:rPr lang="pt-BR" sz="2400" dirty="0"/>
              <a:t> do canto  superior esquerdo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Muitos recursos de roteamento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2 </a:t>
            </a:r>
            <a:r>
              <a:rPr lang="pt-BR" sz="2400" i="1" dirty="0" err="1"/>
              <a:t>TBUFs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Grande caixa de conexões (</a:t>
            </a:r>
            <a:r>
              <a:rPr lang="pt-BR" sz="2400" i="1" dirty="0"/>
              <a:t>switch box</a:t>
            </a:r>
            <a:r>
              <a:rPr lang="pt-BR" sz="2400" dirty="0"/>
              <a:t>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4 </a:t>
            </a:r>
            <a:r>
              <a:rPr lang="pt-BR" sz="2400" i="1" dirty="0" err="1"/>
              <a:t>slices</a:t>
            </a:r>
            <a:endParaRPr lang="pt-BR" sz="2000" i="1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878471" y="1790195"/>
            <a:ext cx="5165725" cy="4886325"/>
            <a:chOff x="1244" y="774"/>
            <a:chExt cx="3254" cy="3078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244" y="774"/>
              <a:ext cx="3254" cy="30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1" name="Picture 5" descr="center"/>
            <p:cNvPicPr>
              <a:picLocks noChangeAspect="1" noChangeArrowheads="1"/>
            </p:cNvPicPr>
            <p:nvPr/>
          </p:nvPicPr>
          <p:blipFill>
            <a:blip r:embed="rId2">
              <a:lum bright="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" y="870"/>
              <a:ext cx="2955" cy="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42509" y="3306258"/>
            <a:ext cx="214312" cy="42703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" name="Group 7"/>
          <p:cNvGrpSpPr>
            <a:grpSpLocks noChangeAspect="1"/>
          </p:cNvGrpSpPr>
          <p:nvPr/>
        </p:nvGrpSpPr>
        <p:grpSpPr bwMode="auto">
          <a:xfrm>
            <a:off x="10218821" y="1552070"/>
            <a:ext cx="1763713" cy="1665288"/>
            <a:chOff x="1238" y="777"/>
            <a:chExt cx="3265" cy="3083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77"/>
              <a:ext cx="3265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446" y="985"/>
              <a:ext cx="83" cy="81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3136424-6F22-4672-A46D-5D337AE58570}"/>
              </a:ext>
            </a:extLst>
          </p:cNvPr>
          <p:cNvCxnSpPr>
            <a:cxnSpLocks/>
          </p:cNvCxnSpPr>
          <p:nvPr/>
        </p:nvCxnSpPr>
        <p:spPr>
          <a:xfrm flipH="1">
            <a:off x="4902032" y="1644145"/>
            <a:ext cx="5420219" cy="14605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BF3BF45-1F0A-4AE2-8388-63C995819185}"/>
              </a:ext>
            </a:extLst>
          </p:cNvPr>
          <p:cNvCxnSpPr>
            <a:cxnSpLocks/>
          </p:cNvCxnSpPr>
          <p:nvPr/>
        </p:nvCxnSpPr>
        <p:spPr>
          <a:xfrm flipH="1">
            <a:off x="10044196" y="1716985"/>
            <a:ext cx="354619" cy="491998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18468EA-061B-4294-916C-935B77EA5570}"/>
              </a:ext>
            </a:extLst>
          </p:cNvPr>
          <p:cNvCxnSpPr>
            <a:cxnSpLocks/>
          </p:cNvCxnSpPr>
          <p:nvPr/>
        </p:nvCxnSpPr>
        <p:spPr>
          <a:xfrm flipV="1">
            <a:off x="2791326" y="3835041"/>
            <a:ext cx="4774177" cy="109901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A66F56D-A935-452C-9B7E-89BD707EF850}"/>
              </a:ext>
            </a:extLst>
          </p:cNvPr>
          <p:cNvCxnSpPr>
            <a:cxnSpLocks/>
          </p:cNvCxnSpPr>
          <p:nvPr/>
        </p:nvCxnSpPr>
        <p:spPr>
          <a:xfrm flipV="1">
            <a:off x="2332292" y="3253042"/>
            <a:ext cx="6480840" cy="9239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C43C906-0ECB-4F9F-B0D0-97F8BF73B773}"/>
              </a:ext>
            </a:extLst>
          </p:cNvPr>
          <p:cNvCxnSpPr>
            <a:cxnSpLocks/>
          </p:cNvCxnSpPr>
          <p:nvPr/>
        </p:nvCxnSpPr>
        <p:spPr>
          <a:xfrm flipV="1">
            <a:off x="2147804" y="4941465"/>
            <a:ext cx="7007638" cy="41921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DAECB425-9C54-433B-9E54-4F8F60A9AA2E}"/>
              </a:ext>
            </a:extLst>
          </p:cNvPr>
          <p:cNvCxnSpPr>
            <a:cxnSpLocks/>
          </p:cNvCxnSpPr>
          <p:nvPr/>
        </p:nvCxnSpPr>
        <p:spPr>
          <a:xfrm flipV="1">
            <a:off x="2147804" y="4497782"/>
            <a:ext cx="7007638" cy="88310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2B91800A-CB66-44EA-9373-F66BC05EB774}"/>
              </a:ext>
            </a:extLst>
          </p:cNvPr>
          <p:cNvCxnSpPr>
            <a:cxnSpLocks/>
          </p:cNvCxnSpPr>
          <p:nvPr/>
        </p:nvCxnSpPr>
        <p:spPr>
          <a:xfrm flipV="1">
            <a:off x="2147804" y="4054099"/>
            <a:ext cx="7252870" cy="131398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2ED200AD-F219-4970-9D8D-459506F70255}"/>
              </a:ext>
            </a:extLst>
          </p:cNvPr>
          <p:cNvCxnSpPr>
            <a:cxnSpLocks/>
          </p:cNvCxnSpPr>
          <p:nvPr/>
        </p:nvCxnSpPr>
        <p:spPr>
          <a:xfrm flipV="1">
            <a:off x="2147804" y="3582345"/>
            <a:ext cx="7252870" cy="17857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 </a:t>
            </a:r>
            <a:r>
              <a:rPr lang="en-US" sz="4800" dirty="0" err="1"/>
              <a:t>Exemplo</a:t>
            </a:r>
            <a:r>
              <a:rPr lang="en-US" sz="4800" dirty="0"/>
              <a:t>: VIRTEX2P XC2VP7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610B50E-5870-4DA9-99D6-CBF3DE7823DF}" type="slidenum">
              <a:rPr lang="en-US" sz="2000" smtClean="0"/>
              <a:t>21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0915" y="1616470"/>
            <a:ext cx="4573724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u="sng" dirty="0">
                <a:solidFill>
                  <a:srgbClr val="0070C0"/>
                </a:solidFill>
              </a:rPr>
              <a:t>FPGA Editor </a:t>
            </a:r>
            <a:r>
              <a:rPr lang="pt-BR" sz="2400" u="sng" dirty="0" err="1">
                <a:solidFill>
                  <a:srgbClr val="0070C0"/>
                </a:solidFill>
              </a:rPr>
              <a:t>View</a:t>
            </a:r>
            <a:r>
              <a:rPr lang="pt-BR" sz="2400" u="sng" dirty="0">
                <a:solidFill>
                  <a:srgbClr val="0070C0"/>
                </a:solidFill>
              </a:rPr>
              <a:t> </a:t>
            </a:r>
            <a:r>
              <a:rPr lang="pt-BR" sz="2400" u="sng" dirty="0" err="1">
                <a:solidFill>
                  <a:srgbClr val="0070C0"/>
                </a:solidFill>
              </a:rPr>
              <a:t>With</a:t>
            </a:r>
            <a:r>
              <a:rPr lang="pt-BR" sz="2400" u="sng" dirty="0">
                <a:solidFill>
                  <a:srgbClr val="0070C0"/>
                </a:solidFill>
              </a:rPr>
              <a:t> </a:t>
            </a:r>
            <a:r>
              <a:rPr lang="pt-BR" sz="2400" u="sng" dirty="0" err="1">
                <a:solidFill>
                  <a:srgbClr val="0070C0"/>
                </a:solidFill>
              </a:rPr>
              <a:t>All</a:t>
            </a:r>
            <a:r>
              <a:rPr lang="pt-BR" sz="2400" u="sng" dirty="0">
                <a:solidFill>
                  <a:srgbClr val="0070C0"/>
                </a:solidFill>
              </a:rPr>
              <a:t> </a:t>
            </a:r>
            <a:r>
              <a:rPr lang="pt-BR" sz="2400" u="sng" dirty="0" err="1">
                <a:solidFill>
                  <a:srgbClr val="0070C0"/>
                </a:solidFill>
              </a:rPr>
              <a:t>Wires</a:t>
            </a:r>
            <a:endParaRPr lang="pt-BR" sz="2400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/>
              <a:t>Slice</a:t>
            </a:r>
            <a:r>
              <a:rPr lang="pt-BR" sz="2400" dirty="0"/>
              <a:t> da Família </a:t>
            </a:r>
            <a:r>
              <a:rPr lang="pt-BR" sz="2400" i="1" dirty="0"/>
              <a:t>Virtex2Pro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2 </a:t>
            </a:r>
            <a:r>
              <a:rPr lang="pt-BR" sz="2400" i="1" dirty="0" err="1"/>
              <a:t>LUTs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2 </a:t>
            </a:r>
            <a:r>
              <a:rPr lang="pt-BR" sz="2400" dirty="0" err="1"/>
              <a:t>flip-flops</a:t>
            </a:r>
            <a:endParaRPr lang="pt-BR" sz="2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Vários </a:t>
            </a:r>
            <a:r>
              <a:rPr lang="pt-BR" sz="2400" dirty="0" err="1"/>
              <a:t>muxes</a:t>
            </a:r>
            <a:endParaRPr lang="pt-BR" sz="2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Lógica de vai-um dedicada</a:t>
            </a:r>
            <a:endParaRPr lang="pt-BR" sz="2000" dirty="0"/>
          </a:p>
        </p:txBody>
      </p:sp>
      <p:grpSp>
        <p:nvGrpSpPr>
          <p:cNvPr id="9" name="Group 3"/>
          <p:cNvGrpSpPr>
            <a:grpSpLocks noChangeAspect="1"/>
          </p:cNvGrpSpPr>
          <p:nvPr/>
        </p:nvGrpSpPr>
        <p:grpSpPr bwMode="auto">
          <a:xfrm>
            <a:off x="10186737" y="1503948"/>
            <a:ext cx="1763713" cy="1665288"/>
            <a:chOff x="1238" y="777"/>
            <a:chExt cx="3265" cy="308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77"/>
              <a:ext cx="3265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 noChangeAspect="1" noChangeArrowheads="1"/>
            </p:cNvSpPr>
            <p:nvPr/>
          </p:nvSpPr>
          <p:spPr bwMode="auto">
            <a:xfrm>
              <a:off x="1446" y="985"/>
              <a:ext cx="83" cy="81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" name="Group 6"/>
          <p:cNvGrpSpPr>
            <a:grpSpLocks noChangeAspect="1"/>
          </p:cNvGrpSpPr>
          <p:nvPr/>
        </p:nvGrpSpPr>
        <p:grpSpPr bwMode="auto">
          <a:xfrm>
            <a:off x="10183562" y="3256548"/>
            <a:ext cx="1755775" cy="1660525"/>
            <a:chOff x="1244" y="774"/>
            <a:chExt cx="3254" cy="3078"/>
          </a:xfrm>
        </p:grpSpPr>
        <p:grpSp>
          <p:nvGrpSpPr>
            <p:cNvPr id="13" name="Group 7"/>
            <p:cNvGrpSpPr>
              <a:grpSpLocks noChangeAspect="1"/>
            </p:cNvGrpSpPr>
            <p:nvPr/>
          </p:nvGrpSpPr>
          <p:grpSpPr bwMode="auto">
            <a:xfrm>
              <a:off x="1244" y="774"/>
              <a:ext cx="3254" cy="3078"/>
              <a:chOff x="1244" y="774"/>
              <a:chExt cx="3254" cy="3078"/>
            </a:xfrm>
          </p:grpSpPr>
          <p:sp>
            <p:nvSpPr>
              <p:cNvPr id="15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244" y="774"/>
                <a:ext cx="3254" cy="30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16" name="Picture 9" descr="center"/>
              <p:cNvPicPr>
                <a:picLocks noChangeAspect="1" noChangeArrowheads="1"/>
              </p:cNvPicPr>
              <p:nvPr/>
            </p:nvPicPr>
            <p:blipFill>
              <a:blip r:embed="rId3">
                <a:lum bright="24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870"/>
                <a:ext cx="2955" cy="2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3993" y="1729"/>
              <a:ext cx="135" cy="26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4836862" y="1746836"/>
            <a:ext cx="5183188" cy="4894262"/>
            <a:chOff x="1238" y="777"/>
            <a:chExt cx="3265" cy="3083"/>
          </a:xfrm>
        </p:grpSpPr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77"/>
              <a:ext cx="3265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277" y="821"/>
              <a:ext cx="3173" cy="29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20000"/>
                </a:spcBef>
                <a:buSzPct val="105000"/>
                <a:buFont typeface="Arial" charset="0"/>
                <a:buChar char="•"/>
              </a:pPr>
              <a:endParaRPr lang="en-US" altLang="en-US" sz="3200" b="0">
                <a:solidFill>
                  <a:schemeClr val="tx1"/>
                </a:solidFill>
                <a:latin typeface="Arial Narrow" charset="0"/>
              </a:endParaRPr>
            </a:p>
          </p:txBody>
        </p:sp>
        <p:pic>
          <p:nvPicPr>
            <p:cNvPr id="20" name="Picture 14" descr="slice"/>
            <p:cNvPicPr>
              <a:picLocks noChangeAspect="1" noChangeArrowheads="1"/>
            </p:cNvPicPr>
            <p:nvPr/>
          </p:nvPicPr>
          <p:blipFill>
            <a:blip r:embed="rId5">
              <a:lum bright="36000" contras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910"/>
              <a:ext cx="2409" cy="28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F003343-70F3-4AEE-9FB5-7351832E826D}"/>
              </a:ext>
            </a:extLst>
          </p:cNvPr>
          <p:cNvCxnSpPr>
            <a:cxnSpLocks/>
          </p:cNvCxnSpPr>
          <p:nvPr/>
        </p:nvCxnSpPr>
        <p:spPr>
          <a:xfrm>
            <a:off x="2117558" y="2899611"/>
            <a:ext cx="452387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7F86FD78-FD17-44E3-B8AE-A3E5F751DE6D}"/>
              </a:ext>
            </a:extLst>
          </p:cNvPr>
          <p:cNvCxnSpPr>
            <a:cxnSpLocks/>
          </p:cNvCxnSpPr>
          <p:nvPr/>
        </p:nvCxnSpPr>
        <p:spPr>
          <a:xfrm>
            <a:off x="2117558" y="2899611"/>
            <a:ext cx="4523874" cy="17626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99F60BA8-F104-4B85-806E-9448EFE45F63}"/>
              </a:ext>
            </a:extLst>
          </p:cNvPr>
          <p:cNvCxnSpPr>
            <a:cxnSpLocks/>
          </p:cNvCxnSpPr>
          <p:nvPr/>
        </p:nvCxnSpPr>
        <p:spPr>
          <a:xfrm>
            <a:off x="2117558" y="2899611"/>
            <a:ext cx="4523874" cy="17626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C1347C02-2F43-45B0-BB82-D276CCA1F7CE}"/>
              </a:ext>
            </a:extLst>
          </p:cNvPr>
          <p:cNvCxnSpPr>
            <a:cxnSpLocks/>
          </p:cNvCxnSpPr>
          <p:nvPr/>
        </p:nvCxnSpPr>
        <p:spPr>
          <a:xfrm flipV="1">
            <a:off x="2574758" y="3256548"/>
            <a:ext cx="5708984" cy="17245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C9C5C8B2-6D88-4DB9-8A4B-76E173C6FE31}"/>
              </a:ext>
            </a:extLst>
          </p:cNvPr>
          <p:cNvCxnSpPr>
            <a:cxnSpLocks/>
          </p:cNvCxnSpPr>
          <p:nvPr/>
        </p:nvCxnSpPr>
        <p:spPr>
          <a:xfrm>
            <a:off x="2574758" y="3429000"/>
            <a:ext cx="5751095" cy="143844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C353E1BB-D106-45B7-B48A-89636206272C}"/>
              </a:ext>
            </a:extLst>
          </p:cNvPr>
          <p:cNvCxnSpPr>
            <a:cxnSpLocks/>
          </p:cNvCxnSpPr>
          <p:nvPr/>
        </p:nvCxnSpPr>
        <p:spPr>
          <a:xfrm flipV="1">
            <a:off x="2893595" y="2520616"/>
            <a:ext cx="4379494" cy="139625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DF6C1585-4469-4FE5-B856-B4F4BCF000C5}"/>
              </a:ext>
            </a:extLst>
          </p:cNvPr>
          <p:cNvCxnSpPr>
            <a:cxnSpLocks/>
          </p:cNvCxnSpPr>
          <p:nvPr/>
        </p:nvCxnSpPr>
        <p:spPr>
          <a:xfrm>
            <a:off x="2893595" y="3916874"/>
            <a:ext cx="4186989" cy="126272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D0A55513-9704-49E7-8A77-0DD08EA5159A}"/>
              </a:ext>
            </a:extLst>
          </p:cNvPr>
          <p:cNvCxnSpPr>
            <a:cxnSpLocks/>
          </p:cNvCxnSpPr>
          <p:nvPr/>
        </p:nvCxnSpPr>
        <p:spPr>
          <a:xfrm>
            <a:off x="3320716" y="4469732"/>
            <a:ext cx="3597442" cy="18889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7F883F52-10A8-4EB1-9195-FCB8B48823F0}"/>
              </a:ext>
            </a:extLst>
          </p:cNvPr>
          <p:cNvCxnSpPr>
            <a:cxnSpLocks/>
          </p:cNvCxnSpPr>
          <p:nvPr/>
        </p:nvCxnSpPr>
        <p:spPr>
          <a:xfrm>
            <a:off x="3320716" y="4469732"/>
            <a:ext cx="3988468" cy="175059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Um </a:t>
            </a:r>
            <a:r>
              <a:rPr lang="en-US" sz="4400" dirty="0" err="1"/>
              <a:t>Exemplo</a:t>
            </a:r>
            <a:r>
              <a:rPr lang="en-US" sz="4400" dirty="0"/>
              <a:t> de FPGA: o 2VP7 VIRTEX-II-PRO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5E8CC92-8774-49D8-8648-BB04D83363EB}" type="slidenum">
              <a:rPr lang="en-US" sz="2000" smtClean="0"/>
              <a:t>22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4614" y="1485159"/>
            <a:ext cx="4481765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Foto do Layout do XC2VP7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2600" dirty="0"/>
          </a:p>
          <a:p>
            <a:pPr>
              <a:buClr>
                <a:srgbClr val="0070C0"/>
              </a:buClr>
            </a:pPr>
            <a:endParaRPr lang="pt-BR" sz="26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26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/>
              <a:t>MGTs</a:t>
            </a:r>
            <a:r>
              <a:rPr lang="pt-BR" sz="2400" dirty="0"/>
              <a:t> (</a:t>
            </a:r>
            <a:r>
              <a:rPr lang="pt-BR" sz="2400" dirty="0" err="1"/>
              <a:t>Multi-Gigabit</a:t>
            </a:r>
            <a:r>
              <a:rPr lang="pt-BR" sz="2400" dirty="0"/>
              <a:t> </a:t>
            </a:r>
            <a:r>
              <a:rPr lang="pt-BR" sz="2400" dirty="0" err="1"/>
              <a:t>Transceivers</a:t>
            </a:r>
            <a:r>
              <a:rPr lang="pt-BR" sz="2400" dirty="0"/>
              <a:t>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endParaRPr lang="pt-BR" sz="24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Power PC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endParaRPr lang="pt-BR" sz="24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endParaRPr lang="pt-BR" sz="24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DCM (Digital </a:t>
            </a:r>
            <a:r>
              <a:rPr lang="pt-BR" sz="2400" dirty="0" err="1"/>
              <a:t>Clock</a:t>
            </a:r>
            <a:br>
              <a:rPr lang="pt-BR" sz="2400" dirty="0"/>
            </a:br>
            <a:r>
              <a:rPr lang="pt-BR" sz="2400" dirty="0"/>
              <a:t>Manager)</a:t>
            </a:r>
            <a:endParaRPr lang="pt-BR" sz="2600" dirty="0"/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980906" y="2069747"/>
            <a:ext cx="5751259" cy="4266884"/>
            <a:chOff x="6346" y="5186"/>
            <a:chExt cx="4680" cy="3734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5186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5426"/>
              <a:ext cx="46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5680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5920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6173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6426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6666"/>
              <a:ext cx="46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6920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7160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7413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7653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7906"/>
              <a:ext cx="46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8160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8400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8653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8893"/>
              <a:ext cx="468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" name="Elbow Connector 39"/>
          <p:cNvCxnSpPr>
            <a:cxnSpLocks/>
          </p:cNvCxnSpPr>
          <p:nvPr/>
        </p:nvCxnSpPr>
        <p:spPr>
          <a:xfrm flipV="1">
            <a:off x="2348345" y="2359996"/>
            <a:ext cx="4144332" cy="1300402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cxnSpLocks/>
          </p:cNvCxnSpPr>
          <p:nvPr/>
        </p:nvCxnSpPr>
        <p:spPr>
          <a:xfrm flipV="1">
            <a:off x="1953491" y="4172789"/>
            <a:ext cx="5091545" cy="27425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cxnSpLocks/>
          </p:cNvCxnSpPr>
          <p:nvPr/>
        </p:nvCxnSpPr>
        <p:spPr>
          <a:xfrm>
            <a:off x="1953491" y="5864002"/>
            <a:ext cx="3837541" cy="20031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5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DEMAIS COMPONENTES DE UM FPGA MODERNO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B377819-53BB-4623-91A6-ED5242804644}" type="slidenum">
              <a:rPr lang="en-US" sz="2000" smtClean="0"/>
              <a:t>23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8572" y="1545596"/>
            <a:ext cx="11099399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Vários circuitos prontos existem no FPGA para projetista usar (</a:t>
            </a:r>
            <a:r>
              <a:rPr lang="pt-BR" sz="2400" i="1" dirty="0">
                <a:solidFill>
                  <a:srgbClr val="0070C0"/>
                </a:solidFill>
              </a:rPr>
              <a:t>Hard IPs</a:t>
            </a:r>
            <a:r>
              <a:rPr lang="pt-BR" sz="240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Para gerenciamento do(s) sinal(ais) de clock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Reduzem escorregamento de relógio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Permite multiplicar, dividir, mudar a fase da(s) frequências de entrada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Implementações digitais (DCM – </a:t>
            </a:r>
            <a:r>
              <a:rPr lang="pt-BR" sz="2400" dirty="0" err="1"/>
              <a:t>Xilinx</a:t>
            </a:r>
            <a:r>
              <a:rPr lang="pt-BR" sz="2400" dirty="0"/>
              <a:t>, mais baratos) e analógica (PLL – Altera, mais flexíveis)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Blocos de memória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Tipicamente blocos de 18kbits ou 36Kbits na </a:t>
            </a:r>
            <a:r>
              <a:rPr lang="pt-BR" sz="2400" dirty="0" err="1"/>
              <a:t>Xilinx</a:t>
            </a:r>
            <a:r>
              <a:rPr lang="pt-BR" sz="2400" dirty="0"/>
              <a:t> (Altera tem mais variedade de tamanhos de blocos de memória)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700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Blocos DSP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Multiplicadores 18bitsX18bits para funções de imagem, áudio, telecomunicações</a:t>
            </a:r>
          </a:p>
        </p:txBody>
      </p:sp>
    </p:spTree>
    <p:extLst>
      <p:ext uri="{BB962C8B-B14F-4D97-AF65-F5344CB8AC3E}">
        <p14:creationId xmlns:p14="http://schemas.microsoft.com/office/powerpoint/2010/main" val="1451165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DEMAIS COMPONENTES DE UM FPGA MODERNO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70A248-1276-4F03-A6C6-68E558AFC183}" type="slidenum">
              <a:rPr lang="en-US" sz="2000" smtClean="0"/>
              <a:t>24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8573" y="1563884"/>
            <a:ext cx="11057008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>
                <a:solidFill>
                  <a:srgbClr val="0070C0"/>
                </a:solidFill>
              </a:rPr>
              <a:t>Processadores embarcados do tipo </a:t>
            </a:r>
            <a:r>
              <a:rPr lang="pt-BR" sz="2800" i="1" dirty="0">
                <a:solidFill>
                  <a:srgbClr val="0070C0"/>
                </a:solidFill>
              </a:rPr>
              <a:t>hard macro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/>
              <a:t>Xilinx</a:t>
            </a:r>
            <a:r>
              <a:rPr lang="pt-BR" sz="2400" dirty="0"/>
              <a:t> disponibiliza hoje o processador ARM em algumas famílias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Podem executar sistemas operacionais embarcados como Linux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>
                <a:solidFill>
                  <a:srgbClr val="0070C0"/>
                </a:solidFill>
              </a:rPr>
              <a:t>Transceptores Gigabit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Blocos </a:t>
            </a:r>
            <a:r>
              <a:rPr lang="pt-BR" sz="2400" dirty="0" err="1"/>
              <a:t>serializadores</a:t>
            </a:r>
            <a:r>
              <a:rPr lang="pt-BR" sz="2400" dirty="0"/>
              <a:t> / </a:t>
            </a:r>
            <a:r>
              <a:rPr lang="pt-BR" sz="2400" dirty="0" err="1"/>
              <a:t>deserializadores</a:t>
            </a:r>
            <a:r>
              <a:rPr lang="pt-BR" sz="2400" dirty="0"/>
              <a:t> para receber dados em altas taxas de transmissão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Capazes de receber e transmitir dados em frequências de até 12 </a:t>
            </a:r>
            <a:r>
              <a:rPr lang="pt-BR" sz="2400" dirty="0" err="1"/>
              <a:t>Gbps</a:t>
            </a:r>
            <a:r>
              <a:rPr lang="pt-BR" sz="2400" dirty="0"/>
              <a:t> usando um par de fios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>
                <a:solidFill>
                  <a:srgbClr val="0070C0"/>
                </a:solidFill>
              </a:rPr>
              <a:t>Outros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Ethernet MAC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Criptografia do </a:t>
            </a:r>
            <a:r>
              <a:rPr lang="pt-BR" sz="2400" i="1" dirty="0" err="1"/>
              <a:t>bitstream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Controle para reconfiguração interna (de dentro do FPGA - ICAP)</a:t>
            </a:r>
          </a:p>
        </p:txBody>
      </p:sp>
    </p:spTree>
    <p:extLst>
      <p:ext uri="{BB962C8B-B14F-4D97-AF65-F5344CB8AC3E}">
        <p14:creationId xmlns:p14="http://schemas.microsoft.com/office/powerpoint/2010/main" val="135714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101850"/>
            <a:ext cx="12191999" cy="2759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dirty="0"/>
              <a:t>Um Tutorial de PROTOTIPAÇÃO EM FPGAs Usando a Plataforma Nexys A7 e o Software Xilinx VIVADO</a:t>
            </a:r>
          </a:p>
        </p:txBody>
      </p:sp>
    </p:spTree>
    <p:extLst>
      <p:ext uri="{BB962C8B-B14F-4D97-AF65-F5344CB8AC3E}">
        <p14:creationId xmlns:p14="http://schemas.microsoft.com/office/powerpoint/2010/main" val="148894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8BDFCF-0FBF-4EFF-A911-4451BBAF08EC}" type="slidenum">
              <a:rPr lang="en-US" sz="2000" smtClean="0"/>
              <a:t>26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4640" y="1593355"/>
            <a:ext cx="1109712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b="1" dirty="0">
                <a:solidFill>
                  <a:srgbClr val="0070C0"/>
                </a:solidFill>
              </a:rPr>
              <a:t>Preparando-se para usar o ambiente VIVADO na PUCRS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800" b="1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 err="1"/>
              <a:t>Logar-se</a:t>
            </a:r>
            <a:r>
              <a:rPr lang="pt-BR" sz="2800" dirty="0"/>
              <a:t> no Sistema Operacional Linux (Debian) do laboratório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Abrir um janela de terminal (para lançar comandos de texto no </a:t>
            </a:r>
            <a:r>
              <a:rPr lang="pt-BR" sz="2800" i="1" dirty="0" err="1"/>
              <a:t>shell</a:t>
            </a:r>
            <a:r>
              <a:rPr lang="pt-BR" sz="2800" dirty="0"/>
              <a:t>)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Executar o comando abaixo para ter acesso às ferramentas de CAD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pt-BR" sz="300" dirty="0"/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Prompt</a:t>
            </a:r>
            <a:r>
              <a:rPr lang="pt-BR" sz="24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pt-BR" sz="24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source</a:t>
            </a:r>
            <a:r>
              <a:rPr lang="pt-BR" sz="24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/soft64/</a:t>
            </a:r>
            <a:r>
              <a:rPr lang="pt-BR" sz="24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source_gaph</a:t>
            </a:r>
            <a:endParaRPr lang="pt-BR" sz="24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Executar o comando para configura o uso do ambiente VIVADO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pt-BR" sz="300" dirty="0"/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Prompt&gt; module </a:t>
            </a:r>
            <a:r>
              <a:rPr lang="pt-BR" sz="24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load</a:t>
            </a:r>
            <a:r>
              <a:rPr lang="pt-BR" sz="24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vivado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800" dirty="0"/>
              <a:t>Executar o VIVADO (em background)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pt-BR" sz="300" dirty="0"/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Prompt&gt; vivado &amp;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USANDO O AMBIENTE VIVADO DA XILINX</a:t>
            </a:r>
          </a:p>
        </p:txBody>
      </p:sp>
    </p:spTree>
    <p:extLst>
      <p:ext uri="{BB962C8B-B14F-4D97-AF65-F5344CB8AC3E}">
        <p14:creationId xmlns:p14="http://schemas.microsoft.com/office/powerpoint/2010/main" val="1248168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UTILIZANDO FPGAs PARA PROTOTIPAÇÃO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BD6609-63EF-40A5-B981-98403CD12E24}" type="slidenum">
              <a:rPr lang="en-US" sz="2000" smtClean="0"/>
              <a:t>27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0634" y="1414429"/>
            <a:ext cx="111646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Inicialmente, garanta que </a:t>
            </a:r>
            <a:r>
              <a:rPr lang="pt-BR" dirty="0">
                <a:solidFill>
                  <a:srgbClr val="FF0000"/>
                </a:solidFill>
              </a:rPr>
              <a:t>Vivado está instalado </a:t>
            </a:r>
            <a:r>
              <a:rPr lang="pt-BR" dirty="0"/>
              <a:t>e que a placa </a:t>
            </a:r>
            <a:r>
              <a:rPr lang="pt-BR" dirty="0" err="1">
                <a:solidFill>
                  <a:srgbClr val="FF0000"/>
                </a:solidFill>
              </a:rPr>
              <a:t>Nexys</a:t>
            </a:r>
            <a:r>
              <a:rPr lang="pt-BR" dirty="0">
                <a:solidFill>
                  <a:srgbClr val="FF0000"/>
                </a:solidFill>
              </a:rPr>
              <a:t> A7 esteja conectada ao seu computador pelo cabo USB desde antes o computador ter sido ligado </a:t>
            </a:r>
            <a:r>
              <a:rPr lang="pt-BR" dirty="0"/>
              <a:t>(por garantia...). Garanta também que a placa está configurada para </a:t>
            </a:r>
            <a:r>
              <a:rPr lang="pt-BR" dirty="0">
                <a:solidFill>
                  <a:srgbClr val="FF0000"/>
                </a:solidFill>
              </a:rPr>
              <a:t>ser alimentada pela USB (Jumper JP3 da placa </a:t>
            </a:r>
            <a:r>
              <a:rPr lang="pt-BR" dirty="0" err="1">
                <a:solidFill>
                  <a:srgbClr val="FF0000"/>
                </a:solidFill>
              </a:rPr>
              <a:t>Nexys</a:t>
            </a:r>
            <a:r>
              <a:rPr lang="pt-BR" dirty="0">
                <a:solidFill>
                  <a:srgbClr val="FF0000"/>
                </a:solidFill>
              </a:rPr>
              <a:t> A7, detalhes no manual de referência da placa)</a:t>
            </a:r>
            <a:r>
              <a:rPr lang="pt-BR" dirty="0"/>
              <a:t>, configurada para </a:t>
            </a:r>
            <a:r>
              <a:rPr lang="pt-BR" dirty="0">
                <a:solidFill>
                  <a:srgbClr val="FF0000"/>
                </a:solidFill>
              </a:rPr>
              <a:t>receber </a:t>
            </a:r>
            <a:r>
              <a:rPr lang="pt-BR" dirty="0" err="1">
                <a:solidFill>
                  <a:srgbClr val="FF0000"/>
                </a:solidFill>
              </a:rPr>
              <a:t>bitstreams</a:t>
            </a:r>
            <a:r>
              <a:rPr lang="pt-BR" dirty="0">
                <a:solidFill>
                  <a:srgbClr val="FF0000"/>
                </a:solidFill>
              </a:rPr>
              <a:t> via JTAG (JP1) </a:t>
            </a:r>
            <a:r>
              <a:rPr lang="pt-BR" dirty="0"/>
              <a:t>e </a:t>
            </a:r>
            <a:r>
              <a:rPr lang="pt-BR" dirty="0">
                <a:solidFill>
                  <a:srgbClr val="FF0000"/>
                </a:solidFill>
              </a:rPr>
              <a:t>ligada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dirty="0"/>
              <a:t>Abaixo aparece um circuito somador, um dos usados no trabalho T1, que será </a:t>
            </a:r>
            <a:r>
              <a:rPr lang="pt-BR" dirty="0" err="1"/>
              <a:t>prototipado</a:t>
            </a:r>
            <a:r>
              <a:rPr lang="pt-BR" dirty="0"/>
              <a:t> nesta aula (</a:t>
            </a:r>
            <a:r>
              <a:rPr lang="pt-BR" dirty="0">
                <a:solidFill>
                  <a:srgbClr val="0070C0"/>
                </a:solidFill>
              </a:rPr>
              <a:t>compare com a sua implementação do </a:t>
            </a:r>
            <a:r>
              <a:rPr lang="pt-BR" b="1" dirty="0">
                <a:solidFill>
                  <a:srgbClr val="0070C0"/>
                </a:solidFill>
              </a:rPr>
              <a:t>Projeto2</a:t>
            </a:r>
            <a:r>
              <a:rPr lang="pt-BR" dirty="0">
                <a:solidFill>
                  <a:srgbClr val="0070C0"/>
                </a:solidFill>
              </a:rPr>
              <a:t> daquele trabalho</a:t>
            </a:r>
            <a:r>
              <a:rPr lang="pt-BR" dirty="0"/>
              <a:t>). Abra o Vivado e crie um projeto de nome </a:t>
            </a:r>
            <a:r>
              <a:rPr lang="pt-BR" b="1" dirty="0">
                <a:solidFill>
                  <a:srgbClr val="0000FF"/>
                </a:solidFill>
              </a:rPr>
              <a:t>somador4</a:t>
            </a:r>
            <a:r>
              <a:rPr lang="pt-BR" dirty="0"/>
              <a:t> com este arquivo como único fonte sintetizável, conforme visto no tutorial do T1, sem incluir um </a:t>
            </a:r>
            <a:r>
              <a:rPr lang="pt-BR" dirty="0" err="1">
                <a:solidFill>
                  <a:srgbClr val="FF0000"/>
                </a:solidFill>
              </a:rPr>
              <a:t>testbench</a:t>
            </a:r>
            <a:endParaRPr lang="pt-BR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</a:pPr>
            <a:endParaRPr lang="pt-BR" sz="800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library</a:t>
            </a:r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b="1" dirty="0">
                <a:latin typeface="Courier New" charset="0"/>
              </a:rPr>
              <a:t>IEEE</a:t>
            </a:r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pPr lvl="1"/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use </a:t>
            </a:r>
            <a:r>
              <a:rPr lang="pt-BR" altLang="en-US" sz="1600" b="1" dirty="0">
                <a:latin typeface="Courier New" charset="0"/>
              </a:rPr>
              <a:t>IEEE.std_logic_1164.</a:t>
            </a:r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all;</a:t>
            </a:r>
          </a:p>
          <a:p>
            <a:pPr lvl="1"/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use </a:t>
            </a:r>
            <a:r>
              <a:rPr lang="pt-BR" altLang="en-US" sz="1600" b="1" dirty="0" err="1">
                <a:latin typeface="Courier New" charset="0"/>
              </a:rPr>
              <a:t>IEEE.std_logic_unsigned.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all</a:t>
            </a:r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; </a:t>
            </a:r>
            <a:r>
              <a:rPr lang="pt-BR" altLang="en-US" sz="1600" b="1" dirty="0">
                <a:solidFill>
                  <a:srgbClr val="7030A0"/>
                </a:solidFill>
                <a:latin typeface="Courier New" charset="0"/>
              </a:rPr>
              <a:t>--Para permitir soma de </a:t>
            </a:r>
            <a:r>
              <a:rPr lang="pt-BR" altLang="en-US" sz="1600" b="1" dirty="0" err="1">
                <a:solidFill>
                  <a:srgbClr val="7030A0"/>
                </a:solidFill>
                <a:latin typeface="Courier New" charset="0"/>
              </a:rPr>
              <a:t>std_logic</a:t>
            </a:r>
            <a:endParaRPr lang="pt-BR" altLang="en-US" sz="1600" b="1" dirty="0">
              <a:solidFill>
                <a:srgbClr val="7030A0"/>
              </a:solidFill>
              <a:latin typeface="Courier New" charset="0"/>
            </a:endParaRPr>
          </a:p>
          <a:p>
            <a:pPr lvl="1"/>
            <a:endParaRPr lang="pt-BR" altLang="en-US" sz="600" b="1" dirty="0">
              <a:solidFill>
                <a:srgbClr val="0070C0"/>
              </a:solidFill>
              <a:latin typeface="Courier New" charset="0"/>
            </a:endParaRPr>
          </a:p>
          <a:p>
            <a:pPr lvl="1"/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>
                <a:latin typeface="Courier New" charset="0"/>
              </a:rPr>
              <a:t>somador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600" b="1" dirty="0">
              <a:solidFill>
                <a:srgbClr val="0070C0"/>
              </a:solidFill>
              <a:latin typeface="Courier New" charset="0"/>
            </a:endParaRPr>
          </a:p>
          <a:p>
            <a:pPr lvl="1"/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port</a:t>
            </a:r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600" dirty="0">
                <a:latin typeface="Courier New" charset="0"/>
              </a:rPr>
              <a:t>(A, </a:t>
            </a:r>
            <a:r>
              <a:rPr lang="pt-BR" altLang="en-US" sz="1600" dirty="0" err="1">
                <a:latin typeface="Courier New" charset="0"/>
              </a:rPr>
              <a:t>B</a:t>
            </a:r>
            <a:r>
              <a:rPr lang="pt-BR" altLang="en-US" sz="1600" dirty="0">
                <a:latin typeface="Courier New" charset="0"/>
              </a:rPr>
              <a:t>: </a:t>
            </a:r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in</a:t>
            </a:r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std_logic_vector</a:t>
            </a:r>
            <a:r>
              <a:rPr lang="pt-BR" altLang="en-US" sz="1600" dirty="0">
                <a:latin typeface="Courier New" charset="0"/>
              </a:rPr>
              <a:t>(3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downto</a:t>
            </a:r>
            <a:r>
              <a:rPr lang="pt-BR" altLang="en-US" sz="1600" dirty="0">
                <a:latin typeface="Courier New" charset="0"/>
              </a:rPr>
              <a:t> 0);</a:t>
            </a:r>
          </a:p>
          <a:p>
            <a:pPr lvl="1"/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pt-BR" altLang="en-US" sz="1600" dirty="0">
                <a:latin typeface="Courier New" charset="0"/>
              </a:rPr>
              <a:t>Soma: </a:t>
            </a:r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out</a:t>
            </a:r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std_logic_vector</a:t>
            </a:r>
            <a:r>
              <a:rPr lang="pt-BR" altLang="en-US" sz="1600" dirty="0">
                <a:latin typeface="Courier New" charset="0"/>
              </a:rPr>
              <a:t>(3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downto</a:t>
            </a:r>
            <a:r>
              <a:rPr lang="pt-BR" altLang="en-US" sz="1600" dirty="0">
                <a:latin typeface="Courier New" charset="0"/>
              </a:rPr>
              <a:t> 0));</a:t>
            </a:r>
          </a:p>
          <a:p>
            <a:pPr lvl="1"/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600" dirty="0">
                <a:latin typeface="Courier New" charset="0"/>
              </a:rPr>
              <a:t>somador;</a:t>
            </a:r>
          </a:p>
          <a:p>
            <a:pPr lvl="1"/>
            <a:endParaRPr lang="pt-BR" altLang="en-US" sz="1600" b="1" dirty="0">
              <a:solidFill>
                <a:srgbClr val="0070C0"/>
              </a:solidFill>
              <a:latin typeface="Courier New" charset="0"/>
            </a:endParaRPr>
          </a:p>
          <a:p>
            <a:pPr lvl="1"/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architecture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>
                <a:latin typeface="Courier New" charset="0"/>
              </a:rPr>
              <a:t>somador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of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>
                <a:latin typeface="Courier New" charset="0"/>
              </a:rPr>
              <a:t>somador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600" b="1" dirty="0">
              <a:solidFill>
                <a:srgbClr val="0070C0"/>
              </a:solidFill>
              <a:latin typeface="Courier New" charset="0"/>
            </a:endParaRPr>
          </a:p>
          <a:p>
            <a:pPr lvl="1"/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begin</a:t>
            </a:r>
            <a:endParaRPr lang="pt-BR" altLang="en-US" sz="1600" b="1" dirty="0">
              <a:solidFill>
                <a:srgbClr val="0070C0"/>
              </a:solidFill>
              <a:latin typeface="Courier New" charset="0"/>
            </a:endParaRPr>
          </a:p>
          <a:p>
            <a:pPr lvl="1"/>
            <a:r>
              <a:rPr lang="pt-BR" altLang="en-US" sz="1600" dirty="0">
                <a:latin typeface="Courier New" charset="0"/>
              </a:rPr>
              <a:t>  Soma &lt;= A + </a:t>
            </a:r>
            <a:r>
              <a:rPr lang="pt-BR" altLang="en-US" sz="1600" dirty="0" err="1">
                <a:latin typeface="Courier New" charset="0"/>
              </a:rPr>
              <a:t>B</a:t>
            </a:r>
            <a:r>
              <a:rPr lang="pt-BR" altLang="en-US" sz="1600" dirty="0">
                <a:latin typeface="Courier New" charset="0"/>
              </a:rPr>
              <a:t>;</a:t>
            </a:r>
            <a:r>
              <a:rPr lang="pt-BR" altLang="en-US" sz="1600" b="1" dirty="0">
                <a:solidFill>
                  <a:srgbClr val="7030A0"/>
                </a:solidFill>
                <a:latin typeface="Courier New" charset="0"/>
              </a:rPr>
              <a:t> --Soma de dois vetores de 4 bits</a:t>
            </a:r>
            <a:endParaRPr lang="pt-BR" altLang="en-US" sz="1600" dirty="0">
              <a:latin typeface="Courier New" charset="0"/>
            </a:endParaRPr>
          </a:p>
          <a:p>
            <a:pPr lvl="1"/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>
                <a:latin typeface="Courier New" charset="0"/>
              </a:rPr>
              <a:t>somador;</a:t>
            </a:r>
          </a:p>
        </p:txBody>
      </p:sp>
    </p:spTree>
    <p:extLst>
      <p:ext uri="{BB962C8B-B14F-4D97-AF65-F5344CB8AC3E}">
        <p14:creationId xmlns:p14="http://schemas.microsoft.com/office/powerpoint/2010/main" val="1169486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9AF9885A-A84D-4B60-90C4-EEF17267D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9" b="4637"/>
          <a:stretch/>
        </p:blipFill>
        <p:spPr>
          <a:xfrm>
            <a:off x="333972" y="1569953"/>
            <a:ext cx="4949790" cy="45208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ONDE AS ENTRADAS E SAÍDAS SE CONECTAM?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2F38F83-63E3-4617-81DA-C7DFC7117161}" type="slidenum">
              <a:rPr lang="en-US" sz="2000" smtClean="0"/>
              <a:t>28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6874" y="1569615"/>
            <a:ext cx="6158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Placas de prototipação têm recursos de entrada e saída conectados ao FPGA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LEDs, chaves, displays, chaves, interfaces serial, USB, Ethernet, vídeo, etc...</a:t>
            </a:r>
            <a:endParaRPr lang="pt-BR" altLang="en-US" sz="2000" dirty="0">
              <a:latin typeface="Courier New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860446" y="6137966"/>
            <a:ext cx="1376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>
                <a:solidFill>
                  <a:schemeClr val="tx1"/>
                </a:solidFill>
              </a:rPr>
              <a:t>A(3 </a:t>
            </a:r>
            <a:r>
              <a:rPr lang="pt-BR" altLang="en-US" dirty="0" err="1">
                <a:solidFill>
                  <a:srgbClr val="3333CC"/>
                </a:solidFill>
              </a:rPr>
              <a:t>downto</a:t>
            </a:r>
            <a:r>
              <a:rPr lang="pt-BR" altLang="en-US" dirty="0">
                <a:solidFill>
                  <a:schemeClr val="tx1"/>
                </a:solidFill>
              </a:rPr>
              <a:t> 0)    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0822" y="3139275"/>
            <a:ext cx="3604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Ao lado aparece um exemplo de escolha de dispositivos de entrada e saída da placa </a:t>
            </a:r>
            <a:r>
              <a:rPr lang="pt-BR" sz="2000" dirty="0" err="1"/>
              <a:t>Nexys</a:t>
            </a:r>
            <a:r>
              <a:rPr lang="pt-BR" sz="2000" dirty="0"/>
              <a:t> A7 para prototipar o somador de 4 bits deste trabalho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830758" y="5585160"/>
            <a:ext cx="1100458" cy="548315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2808867" y="5585160"/>
            <a:ext cx="1100458" cy="548315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785190" y="5181600"/>
            <a:ext cx="941751" cy="280053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519459" y="6152543"/>
            <a:ext cx="13760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>
                <a:solidFill>
                  <a:schemeClr val="tx1"/>
                </a:solidFill>
              </a:rPr>
              <a:t>B(3 </a:t>
            </a:r>
            <a:r>
              <a:rPr lang="pt-BR" altLang="en-US" dirty="0" err="1">
                <a:solidFill>
                  <a:srgbClr val="3333CC"/>
                </a:solidFill>
              </a:rPr>
              <a:t>downto</a:t>
            </a:r>
            <a:r>
              <a:rPr lang="pt-BR" altLang="en-US" dirty="0">
                <a:solidFill>
                  <a:schemeClr val="tx1"/>
                </a:solidFill>
              </a:rPr>
              <a:t> 0)           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911233" y="5354273"/>
            <a:ext cx="1567189" cy="1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chemeClr val="tx1"/>
                </a:solidFill>
              </a:rPr>
              <a:t>Soma(3 </a:t>
            </a:r>
            <a:r>
              <a:rPr lang="pt-BR" altLang="en-US" dirty="0" err="1">
                <a:solidFill>
                  <a:srgbClr val="3333CC"/>
                </a:solidFill>
              </a:rPr>
              <a:t>downto</a:t>
            </a:r>
            <a:r>
              <a:rPr lang="pt-BR" altLang="en-US" dirty="0">
                <a:solidFill>
                  <a:schemeClr val="tx1"/>
                </a:solidFill>
              </a:rPr>
              <a:t> 0)           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4561840" y="5354273"/>
            <a:ext cx="1349393" cy="10737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5471C0A6-21AD-4C05-81DA-BD05745CD9A0}"/>
              </a:ext>
            </a:extLst>
          </p:cNvPr>
          <p:cNvSpPr txBox="1"/>
          <p:nvPr/>
        </p:nvSpPr>
        <p:spPr>
          <a:xfrm>
            <a:off x="9005561" y="3139275"/>
            <a:ext cx="29458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altLang="en-US" sz="2000" dirty="0"/>
              <a:t>São 4 chaves (SW7 a SW4) para a entrada B, 4 chaves (SW3 a SW0) para a entrada A e 4 </a:t>
            </a:r>
            <a:r>
              <a:rPr lang="pt-BR" altLang="en-US" sz="2000" dirty="0" err="1"/>
              <a:t>leds</a:t>
            </a:r>
            <a:r>
              <a:rPr lang="pt-BR" altLang="en-US" sz="2000" dirty="0"/>
              <a:t> (LD3 a LD0) para mostrar o resultado da soma</a:t>
            </a:r>
          </a:p>
        </p:txBody>
      </p:sp>
    </p:spTree>
    <p:extLst>
      <p:ext uri="{BB962C8B-B14F-4D97-AF65-F5344CB8AC3E}">
        <p14:creationId xmlns:p14="http://schemas.microsoft.com/office/powerpoint/2010/main" val="1815484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ONDE AS ENTRADAS E SAÍDAS SE CONECTAM?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C4D482A-57F2-41C9-A98D-67012EE91A8D}" type="slidenum">
              <a:rPr lang="en-US" sz="2000" smtClean="0"/>
              <a:t>29</a:t>
            </a:fld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7187" y="1515683"/>
            <a:ext cx="6070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r>
              <a:rPr lang="pt-BR" sz="2000" dirty="0"/>
              <a:t>Abra o manual de referência da placa que está disponível via página de apoio com link disponível no Moodle ou </a:t>
            </a:r>
            <a:r>
              <a:rPr lang="pt-BR" sz="2000" dirty="0">
                <a:hlinkClick r:id="rId3"/>
              </a:rPr>
              <a:t>aqui</a:t>
            </a:r>
            <a:r>
              <a:rPr lang="pt-BR" sz="2000" dirty="0"/>
              <a:t>. O Manual de referência é o arquivo de nome </a:t>
            </a:r>
            <a:r>
              <a:rPr lang="pt-BR" sz="2000" dirty="0">
                <a:solidFill>
                  <a:srgbClr val="0000FF"/>
                </a:solidFill>
              </a:rPr>
              <a:t>nexys-a7_rm.pdf</a:t>
            </a:r>
            <a:r>
              <a:rPr lang="pt-BR" sz="2000" dirty="0"/>
              <a:t>. Ir na página 22 do manual em pauta e achar a Figura 9.1, reproduzida à direita e estude este material</a:t>
            </a:r>
            <a:endParaRPr lang="pt-BR" sz="2000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464" y="3632089"/>
            <a:ext cx="4211117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b="1" dirty="0"/>
              <a:t>Um arquivo do projeto VIVADO deve relacionar as entradas e saídas do hardware descrito em VHDL com os pinos do FPGA conectados aos recursos da placa que se quer usar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endParaRPr lang="pt-BR" sz="1050" b="1" dirty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b="1" dirty="0"/>
              <a:t>Este arquivo se chama </a:t>
            </a:r>
            <a:r>
              <a:rPr lang="pt-BR" b="1" dirty="0" err="1">
                <a:solidFill>
                  <a:srgbClr val="FF0000"/>
                </a:solidFill>
              </a:rPr>
              <a:t>Xilinx</a:t>
            </a:r>
            <a:r>
              <a:rPr lang="pt-BR" b="1" dirty="0">
                <a:solidFill>
                  <a:srgbClr val="FF0000"/>
                </a:solidFill>
              </a:rPr>
              <a:t> Design </a:t>
            </a:r>
            <a:r>
              <a:rPr lang="pt-BR" b="1" dirty="0" err="1">
                <a:solidFill>
                  <a:srgbClr val="FF0000"/>
                </a:solidFill>
              </a:rPr>
              <a:t>Constraints</a:t>
            </a:r>
            <a:r>
              <a:rPr lang="pt-BR" b="1" dirty="0">
                <a:solidFill>
                  <a:srgbClr val="FF0000"/>
                </a:solidFill>
              </a:rPr>
              <a:t> (Restrições de Projeto da </a:t>
            </a:r>
            <a:r>
              <a:rPr lang="pt-BR" b="1" dirty="0" err="1">
                <a:solidFill>
                  <a:srgbClr val="FF0000"/>
                </a:solidFill>
              </a:rPr>
              <a:t>Xilinx</a:t>
            </a:r>
            <a:r>
              <a:rPr lang="pt-BR" b="1" dirty="0">
                <a:solidFill>
                  <a:srgbClr val="FF0000"/>
                </a:solidFill>
              </a:rPr>
              <a:t>)</a:t>
            </a:r>
            <a:r>
              <a:rPr lang="pt-BR" b="1" dirty="0"/>
              <a:t>. No Vivado, ele é um arquivo que usa a extensão </a:t>
            </a:r>
            <a:r>
              <a:rPr lang="pt-BR" b="1" dirty="0">
                <a:solidFill>
                  <a:srgbClr val="0000FF"/>
                </a:solidFill>
              </a:rPr>
              <a:t>.</a:t>
            </a:r>
            <a:r>
              <a:rPr lang="pt-BR" b="1" dirty="0" err="1">
                <a:solidFill>
                  <a:srgbClr val="0000FF"/>
                </a:solidFill>
              </a:rPr>
              <a:t>xdc</a:t>
            </a:r>
            <a:r>
              <a:rPr lang="pt-BR" b="1" dirty="0">
                <a:solidFill>
                  <a:srgbClr val="0000FF"/>
                </a:solidFill>
              </a:rPr>
              <a:t> </a:t>
            </a:r>
            <a:r>
              <a:rPr lang="pt-BR" b="1" dirty="0"/>
              <a:t>por omissão</a:t>
            </a:r>
            <a:endParaRPr lang="pt-BR" altLang="en-US" sz="1600" b="1" dirty="0">
              <a:latin typeface="Courier New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EF6CA48-9CD7-4460-8C8E-B8183BE6D03C}"/>
              </a:ext>
            </a:extLst>
          </p:cNvPr>
          <p:cNvGrpSpPr/>
          <p:nvPr/>
        </p:nvGrpSpPr>
        <p:grpSpPr>
          <a:xfrm>
            <a:off x="4850014" y="1515683"/>
            <a:ext cx="6588840" cy="5172932"/>
            <a:chOff x="4707774" y="1515683"/>
            <a:chExt cx="6588840" cy="517293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80419EB-A461-4FA9-950A-063DCFB72084}"/>
                </a:ext>
              </a:extLst>
            </p:cNvPr>
            <p:cNvSpPr txBox="1"/>
            <p:nvPr/>
          </p:nvSpPr>
          <p:spPr>
            <a:xfrm>
              <a:off x="4707774" y="3871317"/>
              <a:ext cx="2875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rgbClr val="FF3399"/>
                  </a:solidFill>
                </a:defRPr>
              </a:lvl1pPr>
            </a:lstStyle>
            <a:p>
              <a:pPr algn="ctr"/>
              <a:r>
                <a:rPr lang="pt-BR" dirty="0" err="1"/>
                <a:t>Nexys</a:t>
              </a:r>
              <a:r>
                <a:rPr lang="pt-BR" dirty="0"/>
                <a:t> A7 – E/S Básica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A91BA86-4EEF-43A9-AEC5-9130490F6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030" t="16000" r="41082" b="14666"/>
            <a:stretch/>
          </p:blipFill>
          <p:spPr>
            <a:xfrm>
              <a:off x="7604818" y="1515683"/>
              <a:ext cx="3691796" cy="5172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65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dirty="0"/>
              <a:t>TEORIA, HISTÓRICO E ESTRUTURA DE FPGAs</a:t>
            </a:r>
          </a:p>
        </p:txBody>
      </p:sp>
    </p:spTree>
    <p:extLst>
      <p:ext uri="{BB962C8B-B14F-4D97-AF65-F5344CB8AC3E}">
        <p14:creationId xmlns:p14="http://schemas.microsoft.com/office/powerpoint/2010/main" val="193292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MONTANDO O PROJETO DE PROTOTIPAÇÃO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30</a:t>
            </a:fld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1277" y="1500492"/>
            <a:ext cx="1116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pt-BR" sz="2400" dirty="0"/>
              <a:t>Criação do arquivo </a:t>
            </a:r>
            <a:r>
              <a:rPr lang="pt-BR" sz="2400" dirty="0">
                <a:solidFill>
                  <a:srgbClr val="0000FF"/>
                </a:solidFill>
              </a:rPr>
              <a:t>.</a:t>
            </a:r>
            <a:r>
              <a:rPr lang="pt-BR" sz="2400" dirty="0" err="1">
                <a:solidFill>
                  <a:srgbClr val="0000FF"/>
                </a:solidFill>
              </a:rPr>
              <a:t>xdc</a:t>
            </a:r>
            <a:r>
              <a:rPr lang="pt-BR" sz="2400" dirty="0"/>
              <a:t> – Este arquivo define a relação entre cada nome de pino da entidade VHDL de mais alto nível do projeto de vocês e os pinos físicos do FPGA</a:t>
            </a:r>
            <a:endParaRPr lang="pt-BR" altLang="en-US" sz="2000" dirty="0">
              <a:latin typeface="Courier New" charset="0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97039" y="2468402"/>
            <a:ext cx="66874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3"/>
            </a:pPr>
            <a:r>
              <a:rPr lang="pt-BR" dirty="0"/>
              <a:t>Para criar este arquivo, vá na página de material de apoio da placa </a:t>
            </a:r>
            <a:r>
              <a:rPr lang="pt-BR" dirty="0">
                <a:hlinkClick r:id="rId3"/>
              </a:rPr>
              <a:t>aqui</a:t>
            </a:r>
            <a:r>
              <a:rPr lang="pt-BR" dirty="0"/>
              <a:t>. Baixe o arquivo geral </a:t>
            </a:r>
            <a:r>
              <a:rPr lang="pt-BR" dirty="0">
                <a:solidFill>
                  <a:srgbClr val="0000FF"/>
                </a:solidFill>
              </a:rPr>
              <a:t>Nexys-A7-100T-Master.txt</a:t>
            </a:r>
            <a:r>
              <a:rPr lang="pt-BR" dirty="0"/>
              <a:t>. Depois de baixar, renomeie ele para</a:t>
            </a:r>
            <a:r>
              <a:rPr lang="pt-BR" dirty="0">
                <a:solidFill>
                  <a:srgbClr val="0000FF"/>
                </a:solidFill>
              </a:rPr>
              <a:t> Nexys-A7-100T-Master.xdc</a:t>
            </a:r>
            <a:r>
              <a:rPr lang="pt-BR" dirty="0"/>
              <a:t>. Este contém todos os pinos da placa </a:t>
            </a:r>
            <a:r>
              <a:rPr lang="pt-BR" dirty="0" err="1"/>
              <a:t>Nexys</a:t>
            </a:r>
            <a:r>
              <a:rPr lang="pt-BR" dirty="0"/>
              <a:t> A7 em linhas comentadas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3"/>
            </a:pPr>
            <a:r>
              <a:rPr lang="pt-BR" altLang="en-US" dirty="0"/>
              <a:t>Adicione este arquivo no projeto que você criou, da seguinte maneira: (1) na janela </a:t>
            </a:r>
            <a:r>
              <a:rPr lang="pt-BR" altLang="en-US" dirty="0" err="1">
                <a:solidFill>
                  <a:srgbClr val="0000FF"/>
                </a:solidFill>
              </a:rPr>
              <a:t>Sources</a:t>
            </a:r>
            <a:r>
              <a:rPr lang="pt-BR" altLang="en-US" dirty="0"/>
              <a:t> do </a:t>
            </a:r>
            <a:r>
              <a:rPr lang="pt-BR" altLang="en-US" dirty="0">
                <a:solidFill>
                  <a:srgbClr val="0000FF"/>
                </a:solidFill>
              </a:rPr>
              <a:t>Project Manager </a:t>
            </a:r>
            <a:r>
              <a:rPr lang="pt-BR" altLang="en-US" dirty="0"/>
              <a:t>selecione o folder </a:t>
            </a:r>
            <a:r>
              <a:rPr lang="pt-BR" altLang="en-US" dirty="0">
                <a:solidFill>
                  <a:srgbClr val="0000FF"/>
                </a:solidFill>
              </a:rPr>
              <a:t>constrs_1</a:t>
            </a:r>
            <a:r>
              <a:rPr lang="pt-BR" altLang="en-US" dirty="0"/>
              <a:t> dentro do folder </a:t>
            </a:r>
            <a:r>
              <a:rPr lang="pt-BR" altLang="en-US" dirty="0" err="1">
                <a:solidFill>
                  <a:srgbClr val="0000FF"/>
                </a:solidFill>
              </a:rPr>
              <a:t>Constraints</a:t>
            </a:r>
            <a:r>
              <a:rPr lang="pt-BR" altLang="en-US" dirty="0"/>
              <a:t>; (2) Clique com o botão direito do mouse no folder selecionado e escolha </a:t>
            </a:r>
            <a:r>
              <a:rPr lang="pt-BR" altLang="en-US" dirty="0">
                <a:solidFill>
                  <a:srgbClr val="0000FF"/>
                </a:solidFill>
              </a:rPr>
              <a:t>+ </a:t>
            </a:r>
            <a:r>
              <a:rPr lang="pt-BR" altLang="en-US" dirty="0" err="1">
                <a:solidFill>
                  <a:srgbClr val="0000FF"/>
                </a:solidFill>
              </a:rPr>
              <a:t>Add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Sources</a:t>
            </a:r>
            <a:r>
              <a:rPr lang="pt-BR" altLang="en-US" dirty="0"/>
              <a:t>. A janela de diálogo deve ser como ao lado. Escolha a opção </a:t>
            </a:r>
            <a:r>
              <a:rPr lang="pt-BR" altLang="en-US" dirty="0" err="1">
                <a:solidFill>
                  <a:srgbClr val="0000FF"/>
                </a:solidFill>
              </a:rPr>
              <a:t>Add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or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create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constraints</a:t>
            </a:r>
            <a:r>
              <a:rPr lang="pt-BR" altLang="en-US" dirty="0"/>
              <a:t> e clique em </a:t>
            </a:r>
            <a:r>
              <a:rPr lang="pt-BR" altLang="en-US" dirty="0">
                <a:solidFill>
                  <a:srgbClr val="0000FF"/>
                </a:solidFill>
              </a:rPr>
              <a:t>Next</a:t>
            </a:r>
            <a:r>
              <a:rPr lang="pt-BR" altLang="en-US" dirty="0"/>
              <a:t>. Na janela seguinte, escolha </a:t>
            </a:r>
            <a:r>
              <a:rPr lang="pt-BR" altLang="en-US" u="sng" dirty="0" err="1">
                <a:solidFill>
                  <a:srgbClr val="0000FF"/>
                </a:solidFill>
              </a:rPr>
              <a:t>A</a:t>
            </a:r>
            <a:r>
              <a:rPr lang="pt-BR" altLang="en-US" dirty="0" err="1">
                <a:solidFill>
                  <a:srgbClr val="0000FF"/>
                </a:solidFill>
              </a:rPr>
              <a:t>dd</a:t>
            </a:r>
            <a:r>
              <a:rPr lang="pt-BR" altLang="en-US" dirty="0">
                <a:solidFill>
                  <a:srgbClr val="0000FF"/>
                </a:solidFill>
              </a:rPr>
              <a:t> Files</a:t>
            </a:r>
            <a:r>
              <a:rPr lang="pt-BR" altLang="en-US" dirty="0"/>
              <a:t>, navegue ao local onde você  baixou o arquivo geral </a:t>
            </a:r>
            <a:r>
              <a:rPr lang="pt-BR" altLang="en-US" dirty="0">
                <a:solidFill>
                  <a:srgbClr val="0000FF"/>
                </a:solidFill>
              </a:rPr>
              <a:t>.</a:t>
            </a:r>
            <a:r>
              <a:rPr lang="pt-BR" altLang="en-US" dirty="0" err="1">
                <a:solidFill>
                  <a:srgbClr val="0000FF"/>
                </a:solidFill>
              </a:rPr>
              <a:t>xdc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/>
              <a:t>e escolha ele; Em seguida clique em </a:t>
            </a:r>
            <a:r>
              <a:rPr lang="pt-BR" altLang="en-US" dirty="0" err="1">
                <a:solidFill>
                  <a:srgbClr val="0000FF"/>
                </a:solidFill>
              </a:rPr>
              <a:t>Finish</a:t>
            </a:r>
            <a:endParaRPr lang="pt-BR" altLang="en-US" dirty="0">
              <a:solidFill>
                <a:srgbClr val="0000FF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758A32C-33FD-4981-BAC8-5A7BA82346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7798" b="52941"/>
          <a:stretch/>
        </p:blipFill>
        <p:spPr>
          <a:xfrm>
            <a:off x="7105741" y="2349476"/>
            <a:ext cx="4123730" cy="32272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07AA447-985A-4D9A-94AA-7E95FDC81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606" y="4090656"/>
            <a:ext cx="2799320" cy="18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53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MONTANDO O PROJETO DE PROTOTIPAÇÃO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31</a:t>
            </a:fld>
            <a:endParaRPr lang="en-US" sz="2000" dirty="0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148874" y="1473909"/>
            <a:ext cx="3019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5"/>
            </a:pPr>
            <a:r>
              <a:rPr lang="pt-BR" dirty="0"/>
              <a:t>Abra no editor de texto do Vivado o arquivo </a:t>
            </a:r>
            <a:r>
              <a:rPr lang="pt-BR" dirty="0">
                <a:solidFill>
                  <a:srgbClr val="0000FF"/>
                </a:solidFill>
              </a:rPr>
              <a:t>.</a:t>
            </a:r>
            <a:r>
              <a:rPr lang="pt-BR" dirty="0" err="1">
                <a:solidFill>
                  <a:srgbClr val="0000FF"/>
                </a:solidFill>
              </a:rPr>
              <a:t>xdc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e edite ele de acordo com o que está dito nos comentários das 4 primeiras linhas deste; não esqueça de salvar o arquivo depois da edição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5"/>
            </a:pPr>
            <a:r>
              <a:rPr lang="pt-BR" altLang="en-US" dirty="0"/>
              <a:t>Use o diagrama de pinagem </a:t>
            </a:r>
            <a:r>
              <a:rPr lang="pt-BR" dirty="0" err="1">
                <a:solidFill>
                  <a:srgbClr val="FF0000"/>
                </a:solidFill>
              </a:rPr>
              <a:t>Nexys</a:t>
            </a:r>
            <a:r>
              <a:rPr lang="pt-BR" dirty="0">
                <a:solidFill>
                  <a:srgbClr val="FF0000"/>
                </a:solidFill>
              </a:rPr>
              <a:t> A7 – E/S Básica</a:t>
            </a:r>
            <a:r>
              <a:rPr lang="pt-BR" altLang="en-US" dirty="0"/>
              <a:t> mostrado em slide anterior desta apresentação e a escolha de chaves e </a:t>
            </a:r>
            <a:r>
              <a:rPr lang="pt-BR" altLang="en-US" dirty="0" err="1"/>
              <a:t>leds</a:t>
            </a:r>
            <a:r>
              <a:rPr lang="pt-BR" altLang="en-US" dirty="0"/>
              <a:t> também mostrada em slide anterior; o resultado esperado aparece ao lado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F0FAAC-2DC1-4025-BB5C-18260D40B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4" t="6478" r="3276" b="20371"/>
          <a:stretch/>
        </p:blipFill>
        <p:spPr>
          <a:xfrm>
            <a:off x="3233818" y="1473909"/>
            <a:ext cx="8267700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3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PROCESSANDO O PROJETO DE PROTOTIPAÇÃO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32</a:t>
            </a:fld>
            <a:endParaRPr lang="en-US" sz="2000" dirty="0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148874" y="1441086"/>
            <a:ext cx="45818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dirty="0"/>
              <a:t>Após o passo </a:t>
            </a:r>
            <a:r>
              <a:rPr lang="pt-BR" dirty="0">
                <a:solidFill>
                  <a:srgbClr val="00B0F0"/>
                </a:solidFill>
              </a:rPr>
              <a:t>6</a:t>
            </a:r>
            <a:r>
              <a:rPr lang="pt-BR" dirty="0"/>
              <a:t>, o projeto está pronto para ser processado e gerar o protótipo de hardware, usando, por exemplo, os passos seguintes 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7"/>
            </a:pPr>
            <a:r>
              <a:rPr lang="pt-BR" altLang="en-US" dirty="0"/>
              <a:t>No quadro </a:t>
            </a:r>
            <a:r>
              <a:rPr lang="pt-BR" altLang="en-US" dirty="0" err="1">
                <a:solidFill>
                  <a:srgbClr val="0000FF"/>
                </a:solidFill>
              </a:rPr>
              <a:t>Flow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Navigator</a:t>
            </a:r>
            <a:r>
              <a:rPr lang="pt-BR" altLang="en-US" dirty="0"/>
              <a:t>, feche as abas </a:t>
            </a:r>
            <a:r>
              <a:rPr lang="pt-BR" altLang="en-US" dirty="0">
                <a:solidFill>
                  <a:srgbClr val="0000FF"/>
                </a:solidFill>
              </a:rPr>
              <a:t>SIMULATION</a:t>
            </a:r>
            <a:r>
              <a:rPr lang="pt-BR" altLang="en-US" dirty="0"/>
              <a:t> e </a:t>
            </a:r>
            <a:r>
              <a:rPr lang="pt-BR" altLang="en-US" dirty="0">
                <a:solidFill>
                  <a:srgbClr val="0000FF"/>
                </a:solidFill>
              </a:rPr>
              <a:t>RTL ANALYSIS</a:t>
            </a:r>
            <a:r>
              <a:rPr lang="pt-BR" altLang="en-US" dirty="0"/>
              <a:t>, pois não as usaremos aqui;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7"/>
            </a:pPr>
            <a:r>
              <a:rPr lang="pt-BR" altLang="en-US" dirty="0"/>
              <a:t>Selecione a entidade/arquitetura (E/A) somador no quadro </a:t>
            </a:r>
            <a:r>
              <a:rPr lang="pt-BR" altLang="en-US" dirty="0" err="1">
                <a:solidFill>
                  <a:srgbClr val="0000FF"/>
                </a:solidFill>
              </a:rPr>
              <a:t>Sources</a:t>
            </a:r>
            <a:r>
              <a:rPr lang="pt-BR" altLang="en-US" dirty="0"/>
              <a:t>, folder </a:t>
            </a:r>
            <a:r>
              <a:rPr lang="pt-BR" altLang="en-US" dirty="0">
                <a:solidFill>
                  <a:srgbClr val="0000FF"/>
                </a:solidFill>
              </a:rPr>
              <a:t>Design </a:t>
            </a:r>
            <a:r>
              <a:rPr lang="pt-BR" altLang="en-US" dirty="0" err="1">
                <a:solidFill>
                  <a:srgbClr val="0000FF"/>
                </a:solidFill>
              </a:rPr>
              <a:t>Sources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/>
              <a:t>como ao lado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7"/>
            </a:pPr>
            <a:r>
              <a:rPr lang="pt-BR" altLang="en-US" dirty="0"/>
              <a:t>No </a:t>
            </a:r>
            <a:r>
              <a:rPr lang="pt-BR" altLang="en-US" dirty="0" err="1">
                <a:solidFill>
                  <a:srgbClr val="0000FF"/>
                </a:solidFill>
              </a:rPr>
              <a:t>Flow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Navigator</a:t>
            </a:r>
            <a:r>
              <a:rPr lang="pt-BR" altLang="en-US" dirty="0"/>
              <a:t>, clique em </a:t>
            </a:r>
            <a:r>
              <a:rPr lang="pt-BR" altLang="en-US" dirty="0" err="1">
                <a:solidFill>
                  <a:srgbClr val="0000FF"/>
                </a:solidFill>
              </a:rPr>
              <a:t>Run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Synthesis</a:t>
            </a:r>
            <a:r>
              <a:rPr lang="pt-BR" altLang="en-US" dirty="0"/>
              <a:t> e veja a evolução da síntese na aba </a:t>
            </a:r>
            <a:r>
              <a:rPr lang="pt-BR" altLang="en-US" dirty="0">
                <a:solidFill>
                  <a:srgbClr val="0000FF"/>
                </a:solidFill>
              </a:rPr>
              <a:t>Project </a:t>
            </a:r>
            <a:r>
              <a:rPr lang="pt-BR" altLang="en-US" dirty="0" err="1">
                <a:solidFill>
                  <a:srgbClr val="0000FF"/>
                </a:solidFill>
              </a:rPr>
              <a:t>Summary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/>
              <a:t>do quadro </a:t>
            </a:r>
            <a:r>
              <a:rPr lang="pt-BR" altLang="en-US" dirty="0">
                <a:solidFill>
                  <a:srgbClr val="0000FF"/>
                </a:solidFill>
              </a:rPr>
              <a:t>ELABORATED DESIGN</a:t>
            </a:r>
            <a:endParaRPr lang="pt-BR" altLang="en-US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7"/>
            </a:pPr>
            <a:r>
              <a:rPr lang="pt-BR" altLang="en-US" dirty="0"/>
              <a:t>Ao final da síntese, aceite a sugestão da janela que surge (</a:t>
            </a:r>
            <a:r>
              <a:rPr lang="pt-BR" altLang="en-US" dirty="0" err="1">
                <a:solidFill>
                  <a:srgbClr val="0000FF"/>
                </a:solidFill>
              </a:rPr>
              <a:t>Run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Implementation</a:t>
            </a:r>
            <a:r>
              <a:rPr lang="pt-BR" altLang="en-US" dirty="0"/>
              <a:t>) e realize a implementação do hardware clicando </a:t>
            </a:r>
            <a:r>
              <a:rPr lang="pt-BR" altLang="en-US" dirty="0">
                <a:solidFill>
                  <a:srgbClr val="0000FF"/>
                </a:solidFill>
              </a:rPr>
              <a:t>OK</a:t>
            </a:r>
            <a:r>
              <a:rPr lang="pt-BR" altLang="en-US" dirty="0"/>
              <a:t> nesta janela; acompanhe o processo no mesmo local de antes (</a:t>
            </a:r>
            <a:r>
              <a:rPr lang="pt-BR" altLang="en-US" dirty="0">
                <a:solidFill>
                  <a:srgbClr val="0000FF"/>
                </a:solidFill>
              </a:rPr>
              <a:t>Project </a:t>
            </a:r>
            <a:r>
              <a:rPr lang="pt-BR" altLang="en-US" dirty="0" err="1">
                <a:solidFill>
                  <a:srgbClr val="0000FF"/>
                </a:solidFill>
              </a:rPr>
              <a:t>Summary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/>
              <a:t>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C37966D-7AD6-4DAF-9A2B-D9CC9F9C1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82" t="821" b="17812"/>
          <a:stretch/>
        </p:blipFill>
        <p:spPr>
          <a:xfrm>
            <a:off x="4929082" y="1561514"/>
            <a:ext cx="6816683" cy="33059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B4A764A-F73E-46B4-B153-7E4BC689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860" y="3902612"/>
            <a:ext cx="2800507" cy="27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9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PROCESSANDO O PROJETO DE PROTOTIPAÇÃO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33</a:t>
            </a:fld>
            <a:endParaRPr lang="en-US" sz="2000" dirty="0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148874" y="1441086"/>
            <a:ext cx="4005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dirty="0"/>
              <a:t>Após o passo </a:t>
            </a:r>
            <a:r>
              <a:rPr lang="pt-BR" dirty="0">
                <a:solidFill>
                  <a:srgbClr val="00B0F0"/>
                </a:solidFill>
              </a:rPr>
              <a:t>10</a:t>
            </a:r>
            <a:r>
              <a:rPr lang="pt-BR" dirty="0"/>
              <a:t>, o projeto pode ser visualizado em diferentes formas usando, por exemplo, os passos a seguir 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1"/>
            </a:pPr>
            <a:r>
              <a:rPr lang="pt-BR" altLang="en-US" dirty="0"/>
              <a:t>Ao final da implementação, aceite a sugestão da janela que surge </a:t>
            </a:r>
            <a:r>
              <a:rPr lang="pt-BR" altLang="en-US" dirty="0">
                <a:solidFill>
                  <a:srgbClr val="0000FF"/>
                </a:solidFill>
              </a:rPr>
              <a:t>(Open </a:t>
            </a:r>
            <a:r>
              <a:rPr lang="pt-BR" altLang="en-US" dirty="0" err="1">
                <a:solidFill>
                  <a:srgbClr val="0000FF"/>
                </a:solidFill>
              </a:rPr>
              <a:t>Implemented</a:t>
            </a:r>
            <a:r>
              <a:rPr lang="pt-BR" altLang="en-US" dirty="0">
                <a:solidFill>
                  <a:srgbClr val="0000FF"/>
                </a:solidFill>
              </a:rPr>
              <a:t> Design) </a:t>
            </a:r>
            <a:r>
              <a:rPr lang="pt-BR" altLang="en-US" dirty="0"/>
              <a:t>clicando </a:t>
            </a:r>
            <a:r>
              <a:rPr lang="pt-BR" altLang="en-US" dirty="0">
                <a:solidFill>
                  <a:srgbClr val="0000FF"/>
                </a:solidFill>
              </a:rPr>
              <a:t>OK</a:t>
            </a:r>
            <a:endParaRPr lang="pt-BR" altLang="en-US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11"/>
            </a:pPr>
            <a:r>
              <a:rPr lang="pt-BR" altLang="en-US" dirty="0"/>
              <a:t>Na janela superior direita do quadro </a:t>
            </a:r>
            <a:r>
              <a:rPr lang="pt-BR" altLang="en-US" dirty="0">
                <a:solidFill>
                  <a:srgbClr val="0000FF"/>
                </a:solidFill>
              </a:rPr>
              <a:t>IMPLEMENTED DESIGN </a:t>
            </a:r>
            <a:r>
              <a:rPr lang="pt-BR" altLang="en-US" dirty="0"/>
              <a:t>surgem duas novas abas (</a:t>
            </a:r>
            <a:r>
              <a:rPr lang="pt-BR" altLang="en-US" dirty="0" err="1">
                <a:solidFill>
                  <a:srgbClr val="0000FF"/>
                </a:solidFill>
              </a:rPr>
              <a:t>Schematic</a:t>
            </a:r>
            <a:r>
              <a:rPr lang="pt-BR" altLang="en-US" dirty="0"/>
              <a:t> e </a:t>
            </a:r>
            <a:r>
              <a:rPr lang="pt-BR" altLang="en-US" dirty="0">
                <a:solidFill>
                  <a:srgbClr val="0000FF"/>
                </a:solidFill>
              </a:rPr>
              <a:t>Device</a:t>
            </a:r>
            <a:r>
              <a:rPr lang="pt-BR" altLang="en-US" dirty="0"/>
              <a:t>). Abra a aba </a:t>
            </a:r>
            <a:r>
              <a:rPr lang="pt-BR" altLang="en-US" dirty="0" err="1">
                <a:solidFill>
                  <a:srgbClr val="0000FF"/>
                </a:solidFill>
              </a:rPr>
              <a:t>Schematic</a:t>
            </a:r>
            <a:endParaRPr lang="pt-BR" altLang="en-US" dirty="0">
              <a:solidFill>
                <a:srgbClr val="0000FF"/>
              </a:solidFill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11"/>
            </a:pPr>
            <a:r>
              <a:rPr lang="pt-BR" altLang="en-US" dirty="0"/>
              <a:t>Nesta aba veja no topo as estatísticas (</a:t>
            </a:r>
            <a:r>
              <a:rPr lang="pt-BR" altLang="en-US" dirty="0">
                <a:solidFill>
                  <a:srgbClr val="0000FF"/>
                </a:solidFill>
              </a:rPr>
              <a:t>17 Células, 12 Portas de E/S, 25 Redes</a:t>
            </a:r>
            <a:r>
              <a:rPr lang="pt-BR" altLang="en-US" dirty="0"/>
              <a:t>). Células são as figuras com fundo </a:t>
            </a:r>
            <a:r>
              <a:rPr lang="pt-BR" altLang="en-US" b="1" dirty="0">
                <a:solidFill>
                  <a:srgbClr val="0000FF"/>
                </a:solidFill>
                <a:highlight>
                  <a:srgbClr val="FFFF00"/>
                </a:highlight>
              </a:rPr>
              <a:t>amarelo</a:t>
            </a:r>
            <a:r>
              <a:rPr lang="pt-BR" altLang="en-US" dirty="0"/>
              <a:t>, Portas são os pinos hardware e Redes são fios (linhas </a:t>
            </a:r>
            <a:r>
              <a:rPr lang="pt-BR" altLang="en-US" b="1" dirty="0">
                <a:solidFill>
                  <a:srgbClr val="92D050"/>
                </a:solidFill>
              </a:rPr>
              <a:t>verdes</a:t>
            </a:r>
            <a:r>
              <a:rPr lang="pt-BR" altLang="en-US" dirty="0"/>
              <a:t>). Linhas </a:t>
            </a:r>
            <a:r>
              <a:rPr lang="pt-BR" altLang="en-US" b="1" dirty="0">
                <a:solidFill>
                  <a:srgbClr val="008000"/>
                </a:solidFill>
              </a:rPr>
              <a:t>verdes</a:t>
            </a:r>
            <a:r>
              <a:rPr lang="pt-BR" altLang="en-US" dirty="0"/>
              <a:t> espessas são conjuntos de fios, linhas </a:t>
            </a:r>
            <a:r>
              <a:rPr lang="pt-BR" altLang="en-US" b="1" dirty="0">
                <a:solidFill>
                  <a:srgbClr val="92D050"/>
                </a:solidFill>
              </a:rPr>
              <a:t>verdes</a:t>
            </a:r>
            <a:r>
              <a:rPr lang="pt-BR" altLang="en-US" dirty="0"/>
              <a:t> finas são fios individuais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CBBCC7B-FBC1-4E14-B2F3-9FA7C88E4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39" y="1606308"/>
            <a:ext cx="7771617" cy="46821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A62639A-B344-4DC7-A7A0-5B5F2B69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510" y="3927009"/>
            <a:ext cx="3088995" cy="27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2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ANALISANDO O PROJETO DE PROTOTIPAÇÃO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34</a:t>
            </a:fld>
            <a:endParaRPr lang="en-US" sz="2000" dirty="0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148874" y="1621603"/>
            <a:ext cx="4005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dirty="0"/>
              <a:t>Após o passo </a:t>
            </a:r>
            <a:r>
              <a:rPr lang="pt-BR" dirty="0">
                <a:solidFill>
                  <a:srgbClr val="00B0F0"/>
                </a:solidFill>
              </a:rPr>
              <a:t>13</a:t>
            </a:r>
            <a:r>
              <a:rPr lang="pt-BR" dirty="0"/>
              <a:t>, o projeto pode ser analisado em todos seus detalhes usando, por exemplo, os passos a seguir. Existem muitas outras possibilidades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r>
              <a:rPr lang="pt-BR" altLang="en-US" dirty="0"/>
              <a:t>Confira os números dados, contando células, portas e fios; </a:t>
            </a:r>
            <a:r>
              <a:rPr lang="pt-BR" altLang="en-US" b="1" dirty="0"/>
              <a:t>identifique os módulos de hardware</a:t>
            </a:r>
            <a:r>
              <a:rPr lang="pt-BR" altLang="en-US" dirty="0"/>
              <a:t>, o que eles são?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r>
              <a:rPr lang="pt-BR" altLang="en-US" dirty="0"/>
              <a:t>Clique em módulos aleatoriamente e veja o efeito na aba </a:t>
            </a:r>
            <a:r>
              <a:rPr lang="pt-BR" altLang="en-US" dirty="0" err="1">
                <a:solidFill>
                  <a:srgbClr val="0000FF"/>
                </a:solidFill>
              </a:rPr>
              <a:t>Netlist</a:t>
            </a:r>
            <a:r>
              <a:rPr lang="pt-BR" altLang="en-US" dirty="0"/>
              <a:t> da janela superior esquerda do quadro </a:t>
            </a:r>
            <a:r>
              <a:rPr lang="pt-BR" altLang="en-US" dirty="0">
                <a:solidFill>
                  <a:srgbClr val="0000FF"/>
                </a:solidFill>
              </a:rPr>
              <a:t>IMPLEMENTED DESIGN</a:t>
            </a:r>
            <a:r>
              <a:rPr lang="pt-BR" altLang="en-US" dirty="0"/>
              <a:t> e na janela </a:t>
            </a:r>
            <a:r>
              <a:rPr lang="pt-BR" altLang="en-US" dirty="0" err="1">
                <a:solidFill>
                  <a:srgbClr val="0000FF"/>
                </a:solidFill>
              </a:rPr>
              <a:t>Cell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Properties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/>
              <a:t>deste mesmo quadro; no exemplo, clicamos em uma LUT4 e podemos ver sua tabela verdade e sua equação Booleana; experimente...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endParaRPr lang="pt-BR" alt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8D930E-FDFB-4221-B1A3-80D2BFAFB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7" t="8158" b="15337"/>
          <a:stretch/>
        </p:blipFill>
        <p:spPr>
          <a:xfrm>
            <a:off x="4426635" y="1436827"/>
            <a:ext cx="7066670" cy="51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3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ANALISANDO O PROJETO DE PROTOTIPAÇÃO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35</a:t>
            </a:fld>
            <a:endParaRPr lang="en-US" sz="2000" dirty="0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148873" y="1417412"/>
            <a:ext cx="41079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16"/>
            </a:pPr>
            <a:r>
              <a:rPr lang="pt-BR" altLang="en-US" dirty="0"/>
              <a:t>Com a LUT4 do slide anterior selecionada, troque a seleção na janela superior direita do quadro </a:t>
            </a:r>
            <a:r>
              <a:rPr lang="pt-BR" altLang="en-US" dirty="0">
                <a:solidFill>
                  <a:srgbClr val="0000FF"/>
                </a:solidFill>
              </a:rPr>
              <a:t>IMPLEMENTED DESIGN</a:t>
            </a:r>
            <a:r>
              <a:rPr lang="pt-BR" altLang="en-US" dirty="0"/>
              <a:t>,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/>
              <a:t>da aba </a:t>
            </a:r>
            <a:r>
              <a:rPr lang="pt-BR" altLang="en-US" dirty="0" err="1">
                <a:solidFill>
                  <a:srgbClr val="0000FF"/>
                </a:solidFill>
              </a:rPr>
              <a:t>Schematic</a:t>
            </a:r>
            <a:r>
              <a:rPr lang="pt-BR" altLang="en-US" dirty="0"/>
              <a:t> para a aba </a:t>
            </a:r>
            <a:r>
              <a:rPr lang="pt-BR" altLang="en-US" dirty="0">
                <a:solidFill>
                  <a:srgbClr val="0000FF"/>
                </a:solidFill>
              </a:rPr>
              <a:t>Device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6"/>
            </a:pPr>
            <a:r>
              <a:rPr lang="pt-BR" altLang="en-US" dirty="0"/>
              <a:t>Veja ao lado a imagem; O retângulo maior dividido em 8 retângulos coloridos representa fisicamente o FPGA inteiro. O quadrado branco é a LUT4 selecionada no esquemático, os fios </a:t>
            </a:r>
            <a:r>
              <a:rPr lang="pt-BR" altLang="en-US" dirty="0">
                <a:solidFill>
                  <a:schemeClr val="bg1"/>
                </a:solidFill>
                <a:highlight>
                  <a:srgbClr val="003300"/>
                </a:highlight>
              </a:rPr>
              <a:t>brancos</a:t>
            </a:r>
            <a:r>
              <a:rPr lang="pt-BR" altLang="en-US" dirty="0"/>
              <a:t> conectados a eles são os caminhos das entradas e da saída da LUT4 para outros componentes; os fios mais longos vêm dos </a:t>
            </a:r>
            <a:r>
              <a:rPr lang="pt-BR" altLang="en-US" dirty="0" err="1"/>
              <a:t>IBUFs</a:t>
            </a:r>
            <a:r>
              <a:rPr lang="pt-BR" altLang="en-US" dirty="0"/>
              <a:t> (buffers de entrada), localizados junto a pinos de entrada do FPGA e o fio menor conecta a saída da LUT4 a uma entrada da LUT5 (confira no esquemático). Experimente...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8BF186-02E6-444D-9BCF-DC6BF84ED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2" t="7636" b="13321"/>
          <a:stretch/>
        </p:blipFill>
        <p:spPr>
          <a:xfrm>
            <a:off x="4487592" y="1317674"/>
            <a:ext cx="6870473" cy="54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04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CONCLUINDO O PROJETO DE PROTOTIPAÇÃO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36</a:t>
            </a:fld>
            <a:endParaRPr lang="en-US" sz="2000" dirty="0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148874" y="1452791"/>
            <a:ext cx="4005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dirty="0"/>
              <a:t>Desde o passo </a:t>
            </a:r>
            <a:r>
              <a:rPr lang="pt-BR" dirty="0">
                <a:solidFill>
                  <a:srgbClr val="00B0F0"/>
                </a:solidFill>
              </a:rPr>
              <a:t>10</a:t>
            </a:r>
            <a:r>
              <a:rPr lang="pt-BR" dirty="0"/>
              <a:t>, o projeto está implementado, mas falta um passo para poder configurar o hardware da </a:t>
            </a:r>
            <a:r>
              <a:rPr lang="pt-BR" dirty="0" err="1"/>
              <a:t>Nexys</a:t>
            </a:r>
            <a:r>
              <a:rPr lang="pt-BR" dirty="0"/>
              <a:t> A7 com ele. </a:t>
            </a:r>
            <a:r>
              <a:rPr lang="pt-BR" altLang="en-US" i="1" dirty="0"/>
              <a:t>Prototipar o hardware </a:t>
            </a:r>
            <a:r>
              <a:rPr lang="pt-BR" altLang="en-US" dirty="0"/>
              <a:t>consiste em tomar o resultado da implementação e gerar o conteúdo necessário para preencher a memória de controle do FPGA com 0s e 1s para criar os componentes e fios exatamente como descrito no circuito. Trata-se de um arquivo binário, enviado para o FPGA via um cabo que conecta-se à placa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8"/>
            </a:pPr>
            <a:r>
              <a:rPr lang="pt-BR" altLang="en-US" dirty="0"/>
              <a:t>Na Janela </a:t>
            </a:r>
            <a:r>
              <a:rPr lang="pt-BR" altLang="en-US" dirty="0" err="1">
                <a:solidFill>
                  <a:srgbClr val="0000FF"/>
                </a:solidFill>
              </a:rPr>
              <a:t>Flow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Navigator</a:t>
            </a:r>
            <a:r>
              <a:rPr lang="pt-BR" altLang="en-US" dirty="0"/>
              <a:t>, clique na opção </a:t>
            </a:r>
            <a:r>
              <a:rPr lang="pt-BR" altLang="en-US" dirty="0" err="1">
                <a:solidFill>
                  <a:srgbClr val="0000FF"/>
                </a:solidFill>
              </a:rPr>
              <a:t>Generate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 err="1">
                <a:solidFill>
                  <a:srgbClr val="0000FF"/>
                </a:solidFill>
              </a:rPr>
              <a:t>Bitstream</a:t>
            </a:r>
            <a:r>
              <a:rPr lang="pt-BR" altLang="en-US" dirty="0">
                <a:solidFill>
                  <a:srgbClr val="0000FF"/>
                </a:solidFill>
              </a:rPr>
              <a:t> </a:t>
            </a:r>
            <a:r>
              <a:rPr lang="pt-BR" altLang="en-US" dirty="0"/>
              <a:t>do menu </a:t>
            </a:r>
            <a:r>
              <a:rPr lang="pt-BR" altLang="en-US" dirty="0">
                <a:solidFill>
                  <a:srgbClr val="0000FF"/>
                </a:solidFill>
              </a:rPr>
              <a:t>PROGRAM AND DEBUG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8"/>
            </a:pPr>
            <a:r>
              <a:rPr lang="pt-BR" altLang="en-US" dirty="0">
                <a:solidFill>
                  <a:srgbClr val="FF0000"/>
                </a:solidFill>
              </a:rPr>
              <a:t>Depois de concluída a geração do </a:t>
            </a:r>
            <a:r>
              <a:rPr lang="pt-BR" altLang="en-US" i="1" dirty="0" err="1">
                <a:solidFill>
                  <a:srgbClr val="FF0000"/>
                </a:solidFill>
              </a:rPr>
              <a:t>bitstream</a:t>
            </a:r>
            <a:r>
              <a:rPr lang="pt-BR" altLang="en-US" dirty="0">
                <a:solidFill>
                  <a:srgbClr val="FF0000"/>
                </a:solidFill>
              </a:rPr>
              <a:t>, escolha a opção Open Hardware Manager na janela de </a:t>
            </a:r>
            <a:r>
              <a:rPr lang="pt-BR" altLang="en-US" i="1" dirty="0">
                <a:solidFill>
                  <a:srgbClr val="FF0000"/>
                </a:solidFill>
              </a:rPr>
              <a:t>pop-up</a:t>
            </a:r>
            <a:r>
              <a:rPr lang="pt-BR" altLang="en-US" dirty="0">
                <a:solidFill>
                  <a:srgbClr val="FF0000"/>
                </a:solidFill>
              </a:rPr>
              <a:t> que surge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2FA8740-047D-4B37-8BEE-3309E0AB3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3" b="14147"/>
          <a:stretch/>
        </p:blipFill>
        <p:spPr>
          <a:xfrm>
            <a:off x="4203486" y="1595023"/>
            <a:ext cx="7376300" cy="49689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68A583C-DAD8-4BB9-9D83-364D35406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178" y="4443647"/>
            <a:ext cx="2343444" cy="19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4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PROTOTIPANDO O PROJETO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37</a:t>
            </a:fld>
            <a:endParaRPr lang="en-US" sz="2000" dirty="0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148874" y="1443841"/>
            <a:ext cx="4005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2000" dirty="0"/>
              <a:t>Depois do passo </a:t>
            </a:r>
            <a:r>
              <a:rPr lang="pt-BR" sz="2000" dirty="0">
                <a:solidFill>
                  <a:srgbClr val="00B0F0"/>
                </a:solidFill>
              </a:rPr>
              <a:t>19</a:t>
            </a:r>
            <a:r>
              <a:rPr lang="pt-BR" sz="2000" dirty="0"/>
              <a:t>, o projeto está totalmente pronto e o arquivo de configuração do FPGA está disponível para ser carregado no dispositivo FPGA da placa</a:t>
            </a:r>
          </a:p>
          <a:p>
            <a:pPr>
              <a:buClr>
                <a:srgbClr val="0070C0"/>
              </a:buClr>
            </a:pPr>
            <a:endParaRPr lang="pt-BR" altLang="en-US" sz="20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20"/>
            </a:pPr>
            <a:r>
              <a:rPr lang="pt-BR" altLang="en-US" sz="2000" dirty="0"/>
              <a:t>Confira que na janela superior esquerda do </a:t>
            </a:r>
            <a:r>
              <a:rPr lang="pt-BR" altLang="en-US" sz="2000" dirty="0">
                <a:solidFill>
                  <a:srgbClr val="0000FF"/>
                </a:solidFill>
              </a:rPr>
              <a:t>HARDWARE MANAGER</a:t>
            </a:r>
            <a:r>
              <a:rPr lang="pt-BR" altLang="en-US" sz="2000" dirty="0"/>
              <a:t>, denominada </a:t>
            </a:r>
            <a:r>
              <a:rPr lang="pt-BR" altLang="en-US" sz="2000" dirty="0">
                <a:solidFill>
                  <a:srgbClr val="0000FF"/>
                </a:solidFill>
              </a:rPr>
              <a:t>Hardware</a:t>
            </a:r>
            <a:r>
              <a:rPr lang="pt-BR" altLang="en-US" sz="2000" dirty="0"/>
              <a:t>, aparece disponível o dispositivo da plataforma </a:t>
            </a:r>
            <a:r>
              <a:rPr lang="pt-BR" altLang="en-US" sz="2000" dirty="0" err="1"/>
              <a:t>Nexys</a:t>
            </a:r>
            <a:r>
              <a:rPr lang="pt-BR" altLang="en-US" sz="2000" dirty="0"/>
              <a:t> A7, o </a:t>
            </a:r>
            <a:r>
              <a:rPr lang="pt-BR" altLang="en-US" sz="2000" b="1" dirty="0">
                <a:solidFill>
                  <a:srgbClr val="FF0000"/>
                </a:solidFill>
              </a:rPr>
              <a:t>xc7a100t_0</a:t>
            </a:r>
            <a:r>
              <a:rPr lang="pt-BR" altLang="en-US" sz="2000" dirty="0"/>
              <a:t>; selecione ele 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20"/>
            </a:pPr>
            <a:r>
              <a:rPr lang="pt-BR" altLang="en-US" sz="2000" dirty="0"/>
              <a:t>Na Janela </a:t>
            </a:r>
            <a:r>
              <a:rPr lang="pt-BR" altLang="en-US" sz="2000" dirty="0" err="1">
                <a:solidFill>
                  <a:srgbClr val="0000FF"/>
                </a:solidFill>
              </a:rPr>
              <a:t>Flow</a:t>
            </a:r>
            <a:r>
              <a:rPr lang="pt-BR" altLang="en-US" sz="2000" dirty="0">
                <a:solidFill>
                  <a:srgbClr val="0000FF"/>
                </a:solidFill>
              </a:rPr>
              <a:t> </a:t>
            </a:r>
            <a:r>
              <a:rPr lang="pt-BR" altLang="en-US" sz="2000" dirty="0" err="1">
                <a:solidFill>
                  <a:srgbClr val="0000FF"/>
                </a:solidFill>
              </a:rPr>
              <a:t>Navigator</a:t>
            </a:r>
            <a:r>
              <a:rPr lang="pt-BR" altLang="en-US" sz="2000" dirty="0"/>
              <a:t>, clique na opção </a:t>
            </a:r>
            <a:r>
              <a:rPr lang="pt-BR" altLang="en-US" sz="2000" dirty="0" err="1">
                <a:solidFill>
                  <a:srgbClr val="0000FF"/>
                </a:solidFill>
              </a:rPr>
              <a:t>Program</a:t>
            </a:r>
            <a:r>
              <a:rPr lang="pt-BR" altLang="en-US" sz="2000" dirty="0">
                <a:solidFill>
                  <a:srgbClr val="0000FF"/>
                </a:solidFill>
              </a:rPr>
              <a:t> Device </a:t>
            </a:r>
            <a:r>
              <a:rPr lang="pt-BR" altLang="en-US" sz="2000" dirty="0"/>
              <a:t>do menu </a:t>
            </a:r>
            <a:r>
              <a:rPr lang="pt-BR" altLang="en-US" sz="2000" dirty="0">
                <a:solidFill>
                  <a:srgbClr val="0000FF"/>
                </a:solidFill>
              </a:rPr>
              <a:t>PROGRAM AND DEBUG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193B41E-39AF-43E0-B9CA-8581F04A1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681" b="37287"/>
          <a:stretch/>
        </p:blipFill>
        <p:spPr>
          <a:xfrm>
            <a:off x="4369746" y="1541721"/>
            <a:ext cx="7150632" cy="490962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FD52EE7-4E2C-416C-80C6-BEC6F16F3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23" y="4659496"/>
            <a:ext cx="4540348" cy="12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99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TESTANDO O PROJETO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72BC0D-4FF9-4FAB-AA87-EFE87403D297}" type="slidenum">
              <a:rPr lang="en-US" sz="2000" smtClean="0"/>
              <a:t>38</a:t>
            </a:fld>
            <a:endParaRPr lang="en-US" sz="2000" dirty="0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43D02A5B-A70B-426A-97FC-E4E3A8CEA4AB}"/>
              </a:ext>
            </a:extLst>
          </p:cNvPr>
          <p:cNvSpPr txBox="1"/>
          <p:nvPr/>
        </p:nvSpPr>
        <p:spPr>
          <a:xfrm>
            <a:off x="148874" y="1687246"/>
            <a:ext cx="4005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dirty="0"/>
              <a:t>Depois do passo </a:t>
            </a:r>
            <a:r>
              <a:rPr lang="pt-BR" dirty="0">
                <a:solidFill>
                  <a:srgbClr val="00B0F0"/>
                </a:solidFill>
              </a:rPr>
              <a:t>21</a:t>
            </a:r>
            <a:r>
              <a:rPr lang="pt-BR" dirty="0"/>
              <a:t>, o projeto está pronto para ser testado na placa</a:t>
            </a:r>
            <a:endParaRPr lang="pt-BR" altLang="en-US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22"/>
            </a:pPr>
            <a:r>
              <a:rPr lang="pt-BR" altLang="en-US" dirty="0"/>
              <a:t>Confira que seu projeto funciona. Cuidados: revise que foram respeitadas as instruções prévias fornecidas no primeiro slide deste tutorial (item antes do passo </a:t>
            </a:r>
            <a:r>
              <a:rPr lang="pt-BR" altLang="en-US" dirty="0">
                <a:solidFill>
                  <a:srgbClr val="00B0F0"/>
                </a:solidFill>
              </a:rPr>
              <a:t>1</a:t>
            </a:r>
            <a:r>
              <a:rPr lang="pt-BR" altLang="en-US" dirty="0"/>
              <a:t>)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22"/>
            </a:pPr>
            <a:r>
              <a:rPr lang="pt-BR" altLang="en-US" dirty="0"/>
              <a:t>Veja ao lado um exemplo de operação correta do hardware somador de 4 bits:  </a:t>
            </a:r>
            <a:r>
              <a:rPr lang="pt-BR" altLang="en-US" dirty="0">
                <a:solidFill>
                  <a:srgbClr val="FF0000"/>
                </a:solidFill>
              </a:rPr>
              <a:t>A(0010) + B(0011) = SOMA (0101)</a:t>
            </a:r>
            <a:r>
              <a:rPr lang="pt-BR" altLang="en-US" dirty="0"/>
              <a:t>. Em decimal, 2+3=5. </a:t>
            </a:r>
            <a:r>
              <a:rPr lang="pt-BR" altLang="en-US" dirty="0">
                <a:solidFill>
                  <a:srgbClr val="FF0000"/>
                </a:solidFill>
              </a:rPr>
              <a:t>A</a:t>
            </a:r>
            <a:r>
              <a:rPr lang="pt-BR" altLang="en-US" dirty="0"/>
              <a:t> corresponde às 4 chaves </a:t>
            </a:r>
            <a:r>
              <a:rPr lang="pt-BR" altLang="en-US" dirty="0">
                <a:solidFill>
                  <a:srgbClr val="FF0000"/>
                </a:solidFill>
              </a:rPr>
              <a:t>SW3 a SW0</a:t>
            </a:r>
            <a:r>
              <a:rPr lang="pt-BR" altLang="en-US" dirty="0"/>
              <a:t>, </a:t>
            </a:r>
            <a:r>
              <a:rPr lang="pt-BR" altLang="en-US" dirty="0">
                <a:solidFill>
                  <a:srgbClr val="FF0000"/>
                </a:solidFill>
              </a:rPr>
              <a:t>B</a:t>
            </a:r>
            <a:r>
              <a:rPr lang="pt-BR" altLang="en-US" dirty="0"/>
              <a:t> às 4 chaves </a:t>
            </a:r>
            <a:r>
              <a:rPr lang="pt-BR" altLang="en-US" dirty="0">
                <a:solidFill>
                  <a:srgbClr val="FF0000"/>
                </a:solidFill>
              </a:rPr>
              <a:t>SW7 a SW4 </a:t>
            </a:r>
            <a:r>
              <a:rPr lang="pt-BR" altLang="en-US" dirty="0"/>
              <a:t>e </a:t>
            </a:r>
            <a:r>
              <a:rPr lang="pt-BR" altLang="en-US" dirty="0">
                <a:solidFill>
                  <a:srgbClr val="FF0000"/>
                </a:solidFill>
              </a:rPr>
              <a:t>SOMA</a:t>
            </a:r>
            <a:r>
              <a:rPr lang="pt-BR" altLang="en-US" dirty="0"/>
              <a:t> aos </a:t>
            </a:r>
            <a:r>
              <a:rPr lang="pt-BR" altLang="en-US" dirty="0" err="1"/>
              <a:t>leds</a:t>
            </a:r>
            <a:r>
              <a:rPr lang="pt-BR" altLang="en-US" dirty="0"/>
              <a:t> </a:t>
            </a:r>
            <a:r>
              <a:rPr lang="pt-BR" altLang="en-US" dirty="0">
                <a:solidFill>
                  <a:srgbClr val="FF0000"/>
                </a:solidFill>
              </a:rPr>
              <a:t>LD3 a LD0</a:t>
            </a:r>
            <a:r>
              <a:rPr lang="pt-BR" altLang="en-US" dirty="0"/>
              <a:t>. As convenções são: Chave para baixo é 0 e chave para cima é 1. </a:t>
            </a:r>
            <a:r>
              <a:rPr lang="pt-BR" altLang="en-US" i="1" dirty="0"/>
              <a:t>LED</a:t>
            </a:r>
            <a:r>
              <a:rPr lang="pt-BR" altLang="en-US" dirty="0"/>
              <a:t> desligado é 0, e </a:t>
            </a:r>
            <a:r>
              <a:rPr lang="pt-BR" altLang="en-US" i="1" dirty="0"/>
              <a:t>LED</a:t>
            </a:r>
            <a:r>
              <a:rPr lang="pt-BR" altLang="en-US" dirty="0"/>
              <a:t> ligado é 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1148442-5E95-4D9B-A333-D27EE1731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" r="11308"/>
          <a:stretch/>
        </p:blipFill>
        <p:spPr>
          <a:xfrm>
            <a:off x="4345789" y="1506587"/>
            <a:ext cx="7383110" cy="474784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6D9A9F7-8AE7-4BC4-8DB5-E314E1CE8526}"/>
              </a:ext>
            </a:extLst>
          </p:cNvPr>
          <p:cNvSpPr/>
          <p:nvPr/>
        </p:nvSpPr>
        <p:spPr>
          <a:xfrm>
            <a:off x="9500382" y="4919002"/>
            <a:ext cx="1547446" cy="243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FBA7D8-0A3E-4C0A-99D2-354B3FEAA88E}"/>
              </a:ext>
            </a:extLst>
          </p:cNvPr>
          <p:cNvSpPr/>
          <p:nvPr/>
        </p:nvSpPr>
        <p:spPr>
          <a:xfrm>
            <a:off x="9727810" y="5162842"/>
            <a:ext cx="1547446" cy="653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F95DD1F-63A6-4859-A771-D1BAB4AE0FF1}"/>
              </a:ext>
            </a:extLst>
          </p:cNvPr>
          <p:cNvSpPr/>
          <p:nvPr/>
        </p:nvSpPr>
        <p:spPr>
          <a:xfrm>
            <a:off x="8140505" y="5017477"/>
            <a:ext cx="1667022" cy="798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71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CONFIGURANDO O FPGA</a:t>
            </a:r>
            <a:br>
              <a:rPr lang="en-US" sz="4800" dirty="0"/>
            </a:br>
            <a:r>
              <a:rPr lang="en-US" sz="4800" b="1" dirty="0" err="1">
                <a:solidFill>
                  <a:srgbClr val="FF0000"/>
                </a:solidFill>
              </a:rPr>
              <a:t>Alternativa</a:t>
            </a:r>
            <a:r>
              <a:rPr lang="en-US" sz="4800" b="1" dirty="0">
                <a:solidFill>
                  <a:srgbClr val="FF0000"/>
                </a:solidFill>
              </a:rPr>
              <a:t> Labs PUCRS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801" y="1430321"/>
            <a:ext cx="116003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r>
              <a:rPr lang="pt-BR" sz="2200" dirty="0"/>
              <a:t>A síntese termina por gerar um arquivo com extensão </a:t>
            </a:r>
            <a:r>
              <a:rPr lang="pt-BR" sz="2200" b="1" dirty="0"/>
              <a:t>.bit </a:t>
            </a:r>
            <a:r>
              <a:rPr lang="pt-BR" sz="2200" dirty="0"/>
              <a:t>que pode ser usado para configurar o hardware no FPGA. Para tanto, usa-se o comando </a:t>
            </a:r>
            <a:r>
              <a:rPr lang="pt-BR" sz="2200" i="1" dirty="0" err="1"/>
              <a:t>shell</a:t>
            </a:r>
            <a:r>
              <a:rPr lang="pt-BR" sz="2200" dirty="0"/>
              <a:t> do Linux </a:t>
            </a:r>
            <a:r>
              <a:rPr lang="pt-BR" sz="22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djtgcfg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(</a:t>
            </a:r>
            <a:r>
              <a:rPr lang="pt-BR" sz="2200" i="1" dirty="0" err="1"/>
              <a:t>Digilent</a:t>
            </a:r>
            <a:r>
              <a:rPr lang="pt-BR" sz="2200" i="1" dirty="0"/>
              <a:t> JTAG </a:t>
            </a:r>
            <a:r>
              <a:rPr lang="pt-BR" sz="2200" i="1" dirty="0" err="1"/>
              <a:t>Configuration</a:t>
            </a:r>
            <a:r>
              <a:rPr lang="pt-BR" sz="2200" i="1" dirty="0"/>
              <a:t> </a:t>
            </a:r>
            <a:r>
              <a:rPr lang="pt-BR" sz="2200" i="1" dirty="0" err="1"/>
              <a:t>Utility</a:t>
            </a:r>
            <a:r>
              <a:rPr lang="pt-BR" sz="2200" dirty="0"/>
              <a:t>), instalado nas máquinas do Laboratório e no LAPRO. </a:t>
            </a:r>
            <a:br>
              <a:rPr lang="pt-BR" sz="2200" dirty="0"/>
            </a:br>
            <a:r>
              <a:rPr lang="pt-BR" sz="2200" dirty="0"/>
              <a:t>Executem </a:t>
            </a:r>
            <a:r>
              <a:rPr lang="pt-BR" sz="22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djtgcfg</a:t>
            </a:r>
            <a:r>
              <a:rPr lang="pt-BR" sz="22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?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  <a:r>
              <a:rPr lang="pt-BR" sz="2200" dirty="0"/>
              <a:t>para ver as opções deste comando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r>
              <a:rPr lang="pt-BR" sz="2200" dirty="0"/>
              <a:t>Conectem a placa ao computador via o cabo USB e digitem </a:t>
            </a:r>
            <a:r>
              <a:rPr lang="pt-BR" sz="22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djtgcfg</a:t>
            </a:r>
            <a:r>
              <a:rPr lang="pt-BR" sz="22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22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enum</a:t>
            </a:r>
            <a:r>
              <a:rPr lang="pt-BR" sz="2200" dirty="0"/>
              <a:t>. Este comando deve comunicar-se com a placa para identificá-la e obter seus dados, que são impressos na tela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r>
              <a:rPr lang="pt-BR" sz="2200" dirty="0"/>
              <a:t>Agora digitem </a:t>
            </a:r>
            <a:r>
              <a:rPr lang="pt-BR" sz="22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djtgcfg</a:t>
            </a:r>
            <a:r>
              <a:rPr lang="pt-BR" sz="22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–d NexysA7 </a:t>
            </a:r>
            <a:r>
              <a:rPr lang="pt-BR" sz="22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init</a:t>
            </a:r>
            <a:r>
              <a:rPr lang="pt-BR" sz="2200" dirty="0"/>
              <a:t>. Este comando deve comunicar-se com a placa </a:t>
            </a:r>
            <a:r>
              <a:rPr lang="pt-BR" sz="2200" dirty="0" err="1"/>
              <a:t>Nexys</a:t>
            </a:r>
            <a:r>
              <a:rPr lang="pt-BR" sz="2200" dirty="0"/>
              <a:t> A7 e listar os dispositivos </a:t>
            </a:r>
            <a:r>
              <a:rPr lang="pt-BR" sz="2200" dirty="0" err="1"/>
              <a:t>Xilinx</a:t>
            </a:r>
            <a:r>
              <a:rPr lang="pt-BR" sz="2200" dirty="0"/>
              <a:t> da mesma (o FPGA e a memória flash </a:t>
            </a:r>
            <a:r>
              <a:rPr lang="pt-BR" sz="2200" dirty="0" err="1"/>
              <a:t>Xilinx</a:t>
            </a:r>
            <a:r>
              <a:rPr lang="pt-BR" sz="2200" dirty="0"/>
              <a:t> específica, que pode guardar uma configuração completa do FPGA)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r>
              <a:rPr lang="pt-BR" sz="2200" dirty="0"/>
              <a:t>Finalmente, para configurar o FPGA usem o seguinte comando: síntese: </a:t>
            </a:r>
            <a:r>
              <a:rPr lang="pt-BR" sz="22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djtgcfg</a:t>
            </a:r>
            <a:r>
              <a:rPr lang="pt-BR" sz="22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22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prog</a:t>
            </a:r>
            <a:r>
              <a:rPr lang="pt-BR" sz="22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–d NexysA7 –i 0 –f somador4.bit</a:t>
            </a:r>
            <a:r>
              <a:rPr lang="pt-BR" sz="2200" dirty="0"/>
              <a:t>, </a:t>
            </a:r>
            <a:r>
              <a:rPr lang="pt-BR" sz="2200" dirty="0">
                <a:solidFill>
                  <a:srgbClr val="FF0000"/>
                </a:solidFill>
              </a:rPr>
              <a:t>certificando-se de estar no diretório onde se encontra o arquivo gerado pela síntese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19"/>
            </a:pPr>
            <a:r>
              <a:rPr lang="pt-BR" sz="2200" dirty="0"/>
              <a:t>O LED amarelo de configuração carregada deve acender e talvez alguns LEDs de dados. Faça testes com o projeto, certificando-se que o somador faz somas de forma correta!</a:t>
            </a:r>
          </a:p>
        </p:txBody>
      </p:sp>
    </p:spTree>
    <p:extLst>
      <p:ext uri="{BB962C8B-B14F-4D97-AF65-F5344CB8AC3E}">
        <p14:creationId xmlns:p14="http://schemas.microsoft.com/office/powerpoint/2010/main" val="140613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O QUE SÃO FPGAs?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91910D-459A-4D49-BC87-5E6103C3E1B9}" type="slidenum">
              <a:rPr lang="en-US" sz="2000" smtClean="0"/>
              <a:t>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4379" y="1513155"/>
            <a:ext cx="1164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 err="1">
                <a:solidFill>
                  <a:srgbClr val="FF0000"/>
                </a:solidFill>
              </a:rPr>
              <a:t>FPGAs</a:t>
            </a:r>
            <a:r>
              <a:rPr lang="pt-BR" sz="2000" dirty="0">
                <a:solidFill>
                  <a:srgbClr val="FF0000"/>
                </a:solidFill>
              </a:rPr>
              <a:t> permitem implementar circuitos digitais diretamente de </a:t>
            </a:r>
            <a:r>
              <a:rPr lang="pt-BR" sz="2000" dirty="0" err="1">
                <a:solidFill>
                  <a:srgbClr val="FF0000"/>
                </a:solidFill>
              </a:rPr>
              <a:t>HDLs</a:t>
            </a:r>
            <a:r>
              <a:rPr lang="pt-BR" sz="2000" dirty="0">
                <a:solidFill>
                  <a:srgbClr val="FF0000"/>
                </a:solidFill>
              </a:rPr>
              <a:t>, sem os custos de fabricação de chips!</a:t>
            </a:r>
          </a:p>
        </p:txBody>
      </p:sp>
      <p:sp>
        <p:nvSpPr>
          <p:cNvPr id="6" name="Text Box 645"/>
          <p:cNvSpPr txBox="1">
            <a:spLocks noChangeArrowheads="1"/>
          </p:cNvSpPr>
          <p:nvPr/>
        </p:nvSpPr>
        <p:spPr bwMode="auto">
          <a:xfrm>
            <a:off x="2502346" y="3073469"/>
            <a:ext cx="2585745" cy="33464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/>
          <a:lstStyle>
            <a:lvl1pPr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en-US" sz="1600" dirty="0">
                <a:solidFill>
                  <a:srgbClr val="000080"/>
                </a:solidFill>
                <a:latin typeface="+mn-lt"/>
              </a:rPr>
              <a:t>Sem Projeto de Dispositivos</a:t>
            </a:r>
          </a:p>
        </p:txBody>
      </p:sp>
      <p:sp>
        <p:nvSpPr>
          <p:cNvPr id="8" name="Text Box 646"/>
          <p:cNvSpPr txBox="1">
            <a:spLocks noChangeArrowheads="1"/>
          </p:cNvSpPr>
          <p:nvPr/>
        </p:nvSpPr>
        <p:spPr bwMode="auto">
          <a:xfrm>
            <a:off x="7323263" y="3073469"/>
            <a:ext cx="2550319" cy="33464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/>
          <a:lstStyle>
            <a:lvl1pPr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en-US" sz="1600" dirty="0">
                <a:solidFill>
                  <a:srgbClr val="000080"/>
                </a:solidFill>
                <a:latin typeface="+mn-lt"/>
              </a:rPr>
              <a:t>Com Projeto de Dispositivos</a:t>
            </a:r>
          </a:p>
        </p:txBody>
      </p:sp>
      <p:sp>
        <p:nvSpPr>
          <p:cNvPr id="23" name="Text Box 644"/>
          <p:cNvSpPr txBox="1">
            <a:spLocks noChangeArrowheads="1"/>
          </p:cNvSpPr>
          <p:nvPr/>
        </p:nvSpPr>
        <p:spPr bwMode="auto">
          <a:xfrm>
            <a:off x="3761642" y="2071757"/>
            <a:ext cx="4292600" cy="576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/>
          <a:lstStyle>
            <a:lvl1pPr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en-US" sz="1600" dirty="0">
                <a:solidFill>
                  <a:schemeClr val="tx1"/>
                </a:solidFill>
                <a:latin typeface="+mn-lt"/>
              </a:rPr>
              <a:t>Projeto e Implementação de Produtos Tecnológicos Baseados em Circuitos Eletrônicos</a:t>
            </a:r>
          </a:p>
        </p:txBody>
      </p:sp>
      <p:cxnSp>
        <p:nvCxnSpPr>
          <p:cNvPr id="25" name="Elbow Connector 24"/>
          <p:cNvCxnSpPr>
            <a:stCxn id="23" idx="2"/>
            <a:endCxn id="8" idx="0"/>
          </p:cNvCxnSpPr>
          <p:nvPr/>
        </p:nvCxnSpPr>
        <p:spPr>
          <a:xfrm rot="16200000" flipH="1">
            <a:off x="7040457" y="1515503"/>
            <a:ext cx="425450" cy="269048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3" idx="2"/>
            <a:endCxn id="6" idx="0"/>
          </p:cNvCxnSpPr>
          <p:nvPr/>
        </p:nvCxnSpPr>
        <p:spPr>
          <a:xfrm rot="5400000">
            <a:off x="4638856" y="1804383"/>
            <a:ext cx="425450" cy="211272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745747" y="3408114"/>
            <a:ext cx="4657348" cy="1516812"/>
            <a:chOff x="6745747" y="3408114"/>
            <a:chExt cx="4657348" cy="1516812"/>
          </a:xfrm>
        </p:grpSpPr>
        <p:sp>
          <p:nvSpPr>
            <p:cNvPr id="19" name="Text Box 658"/>
            <p:cNvSpPr txBox="1">
              <a:spLocks noChangeArrowheads="1"/>
            </p:cNvSpPr>
            <p:nvPr/>
          </p:nvSpPr>
          <p:spPr bwMode="auto">
            <a:xfrm>
              <a:off x="6745747" y="3814480"/>
              <a:ext cx="1629839" cy="864135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6153" tIns="32306" rIns="16153" bIns="32306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en-US" sz="1600" dirty="0">
                  <a:solidFill>
                    <a:srgbClr val="FFFF00"/>
                  </a:solidFill>
                  <a:latin typeface="+mn-lt"/>
                </a:rPr>
                <a:t>Dispositivos  personalizáveis</a:t>
              </a:r>
            </a:p>
            <a:p>
              <a:pPr algn="ctr" eaLnBrk="1" hangingPunct="1"/>
              <a:r>
                <a:rPr lang="pt-BR" altLang="en-US" sz="1600" dirty="0">
                  <a:solidFill>
                    <a:srgbClr val="FFFF00"/>
                  </a:solidFill>
                  <a:latin typeface="+mn-lt"/>
                </a:rPr>
                <a:t>(</a:t>
              </a:r>
              <a:r>
                <a:rPr lang="pt-BR" altLang="en-US" sz="1600" i="1" dirty="0" err="1">
                  <a:solidFill>
                    <a:srgbClr val="FFFF00"/>
                  </a:solidFill>
                  <a:latin typeface="+mn-lt"/>
                </a:rPr>
                <a:t>FPGAs</a:t>
              </a:r>
              <a:r>
                <a:rPr lang="pt-BR" altLang="en-US" sz="1600" dirty="0">
                  <a:solidFill>
                    <a:srgbClr val="FFFF00"/>
                  </a:solidFill>
                  <a:latin typeface="+mn-lt"/>
                </a:rPr>
                <a:t> e </a:t>
              </a:r>
              <a:r>
                <a:rPr lang="pt-BR" altLang="en-US" sz="1600" i="1" dirty="0" err="1">
                  <a:solidFill>
                    <a:srgbClr val="FFFF00"/>
                  </a:solidFill>
                  <a:latin typeface="+mn-lt"/>
                </a:rPr>
                <a:t>CPLDs</a:t>
              </a:r>
              <a:r>
                <a:rPr lang="pt-BR" altLang="en-US" sz="1600" dirty="0">
                  <a:solidFill>
                    <a:srgbClr val="FFFF00"/>
                  </a:solidFill>
                  <a:latin typeface="+mn-lt"/>
                </a:rPr>
                <a:t>)</a:t>
              </a:r>
            </a:p>
          </p:txBody>
        </p:sp>
        <p:sp>
          <p:nvSpPr>
            <p:cNvPr id="20" name="Text Box 659"/>
            <p:cNvSpPr txBox="1">
              <a:spLocks noChangeArrowheads="1"/>
            </p:cNvSpPr>
            <p:nvPr/>
          </p:nvSpPr>
          <p:spPr bwMode="auto">
            <a:xfrm>
              <a:off x="9036676" y="3814480"/>
              <a:ext cx="2366419" cy="11104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en-US" sz="1600" dirty="0">
                  <a:solidFill>
                    <a:schemeClr val="tx1"/>
                  </a:solidFill>
                  <a:latin typeface="+mn-lt"/>
                </a:rPr>
                <a:t>Dispositivos projetados</a:t>
              </a:r>
              <a:br>
                <a:rPr lang="pt-BR" alt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pt-BR" altLang="en-US" sz="1600" dirty="0">
                  <a:solidFill>
                    <a:schemeClr val="tx1"/>
                  </a:solidFill>
                  <a:latin typeface="+mn-lt"/>
                </a:rPr>
                <a:t> e fabricados sob encomenda ASIC (</a:t>
              </a:r>
              <a:r>
                <a:rPr lang="pt-BR" altLang="en-US" sz="1600" i="1" dirty="0" err="1">
                  <a:solidFill>
                    <a:schemeClr val="tx1"/>
                  </a:solidFill>
                  <a:latin typeface="+mn-lt"/>
                </a:rPr>
                <a:t>full</a:t>
              </a:r>
              <a:r>
                <a:rPr lang="pt-BR" altLang="en-US" sz="16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pt-BR" altLang="en-US" sz="1600" i="1" dirty="0" err="1">
                  <a:solidFill>
                    <a:schemeClr val="tx1"/>
                  </a:solidFill>
                  <a:latin typeface="+mn-lt"/>
                </a:rPr>
                <a:t>custom</a:t>
              </a:r>
              <a:r>
                <a:rPr lang="pt-BR" altLang="en-US" sz="1600" dirty="0">
                  <a:solidFill>
                    <a:schemeClr val="tx1"/>
                  </a:solidFill>
                  <a:latin typeface="+mn-lt"/>
                </a:rPr>
                <a:t> ou </a:t>
              </a:r>
              <a:r>
                <a:rPr lang="pt-BR" altLang="en-US" sz="1600" i="1" dirty="0">
                  <a:solidFill>
                    <a:schemeClr val="tx1"/>
                  </a:solidFill>
                  <a:latin typeface="+mn-lt"/>
                </a:rPr>
                <a:t>standard </a:t>
              </a:r>
              <a:r>
                <a:rPr lang="pt-BR" altLang="en-US" sz="1600" i="1" dirty="0" err="1">
                  <a:solidFill>
                    <a:schemeClr val="tx1"/>
                  </a:solidFill>
                  <a:latin typeface="+mn-lt"/>
                </a:rPr>
                <a:t>cells</a:t>
              </a:r>
              <a:r>
                <a:rPr lang="pt-BR" altLang="en-US" sz="1600" dirty="0">
                  <a:solidFill>
                    <a:schemeClr val="tx1"/>
                  </a:solidFill>
                  <a:latin typeface="+mn-lt"/>
                </a:rPr>
                <a:t>)</a:t>
              </a:r>
            </a:p>
          </p:txBody>
        </p:sp>
        <p:cxnSp>
          <p:nvCxnSpPr>
            <p:cNvPr id="29" name="Elbow Connector 28"/>
            <p:cNvCxnSpPr>
              <a:stCxn id="8" idx="2"/>
              <a:endCxn id="20" idx="0"/>
            </p:cNvCxnSpPr>
            <p:nvPr/>
          </p:nvCxnSpPr>
          <p:spPr>
            <a:xfrm rot="16200000" flipH="1">
              <a:off x="9205971" y="2800565"/>
              <a:ext cx="406366" cy="1621463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8" idx="2"/>
              <a:endCxn id="19" idx="0"/>
            </p:cNvCxnSpPr>
            <p:nvPr/>
          </p:nvCxnSpPr>
          <p:spPr>
            <a:xfrm rot="5400000">
              <a:off x="7876362" y="3092419"/>
              <a:ext cx="406366" cy="1037756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72715" y="3408115"/>
            <a:ext cx="5872877" cy="1516811"/>
            <a:chOff x="272715" y="3408115"/>
            <a:chExt cx="5872877" cy="1516811"/>
          </a:xfrm>
        </p:grpSpPr>
        <p:cxnSp>
          <p:nvCxnSpPr>
            <p:cNvPr id="35" name="Elbow Connector 34"/>
            <p:cNvCxnSpPr>
              <a:stCxn id="6" idx="2"/>
              <a:endCxn id="13" idx="0"/>
            </p:cNvCxnSpPr>
            <p:nvPr/>
          </p:nvCxnSpPr>
          <p:spPr>
            <a:xfrm rot="5400000">
              <a:off x="3453601" y="3510166"/>
              <a:ext cx="443668" cy="239569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72715" y="3408115"/>
              <a:ext cx="5872877" cy="1516811"/>
              <a:chOff x="272715" y="3408115"/>
              <a:chExt cx="5872877" cy="1516811"/>
            </a:xfrm>
          </p:grpSpPr>
          <p:sp>
            <p:nvSpPr>
              <p:cNvPr id="12" name="Text Box 650"/>
              <p:cNvSpPr txBox="1">
                <a:spLocks noChangeArrowheads="1"/>
              </p:cNvSpPr>
              <p:nvPr/>
            </p:nvSpPr>
            <p:spPr bwMode="auto">
              <a:xfrm>
                <a:off x="4907543" y="3855193"/>
                <a:ext cx="1238049" cy="34194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2058" tIns="41029" rIns="82058" bIns="41029"/>
              <a:lstStyle>
                <a:lvl1pPr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t-BR" altLang="en-US" sz="1600" i="1" dirty="0">
                    <a:solidFill>
                      <a:srgbClr val="000000"/>
                    </a:solidFill>
                    <a:latin typeface="+mn-lt"/>
                  </a:rPr>
                  <a:t>Chip Sets</a:t>
                </a:r>
                <a:endParaRPr lang="pt-BR" altLang="en-US" sz="16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Text Box 651"/>
              <p:cNvSpPr txBox="1">
                <a:spLocks noChangeArrowheads="1"/>
              </p:cNvSpPr>
              <p:nvPr/>
            </p:nvSpPr>
            <p:spPr bwMode="auto">
              <a:xfrm>
                <a:off x="2482567" y="3851784"/>
                <a:ext cx="2146166" cy="1073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2058" tIns="41029" rIns="82058" bIns="41029"/>
              <a:lstStyle>
                <a:lvl1pPr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Sistema digital dedicado, programável</a:t>
                </a:r>
              </a:p>
              <a:p>
                <a:pPr algn="ctr" eaLnBrk="1" hangingPunct="1"/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(</a:t>
                </a:r>
                <a:r>
                  <a:rPr lang="pt-BR" altLang="en-US" sz="1600" dirty="0" err="1">
                    <a:solidFill>
                      <a:srgbClr val="000000"/>
                    </a:solidFill>
                    <a:latin typeface="+mn-lt"/>
                  </a:rPr>
                  <a:t>microcontroladores</a:t>
                </a:r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 e/ou </a:t>
                </a:r>
                <a:r>
                  <a:rPr lang="pt-BR" altLang="en-US" sz="1600" i="1" dirty="0" err="1">
                    <a:solidFill>
                      <a:srgbClr val="000000"/>
                    </a:solidFill>
                    <a:latin typeface="+mn-lt"/>
                  </a:rPr>
                  <a:t>DSPs</a:t>
                </a:r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)</a:t>
                </a:r>
                <a:endParaRPr lang="pt-BR" altLang="en-US" sz="16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Text Box 654"/>
              <p:cNvSpPr txBox="1">
                <a:spLocks noChangeArrowheads="1"/>
              </p:cNvSpPr>
              <p:nvPr/>
            </p:nvSpPr>
            <p:spPr bwMode="auto">
              <a:xfrm>
                <a:off x="272715" y="3851784"/>
                <a:ext cx="2012912" cy="8268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2058" tIns="41029" rIns="82058" bIns="41029"/>
              <a:lstStyle>
                <a:lvl1pPr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Sistemas computacional programável (e.g. PC)</a:t>
                </a:r>
                <a:endParaRPr lang="pt-BR" alt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cxnSp>
            <p:nvCxnSpPr>
              <p:cNvPr id="33" name="Elbow Connector 32"/>
              <p:cNvCxnSpPr>
                <a:stCxn id="6" idx="2"/>
                <a:endCxn id="12" idx="0"/>
              </p:cNvCxnSpPr>
              <p:nvPr/>
            </p:nvCxnSpPr>
            <p:spPr>
              <a:xfrm rot="16200000" flipH="1">
                <a:off x="4437355" y="2765979"/>
                <a:ext cx="447077" cy="1731349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>
                <a:stCxn id="6" idx="2"/>
                <a:endCxn id="17" idx="0"/>
              </p:cNvCxnSpPr>
              <p:nvPr/>
            </p:nvCxnSpPr>
            <p:spPr>
              <a:xfrm rot="5400000">
                <a:off x="2315361" y="2371926"/>
                <a:ext cx="443668" cy="2516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673"/>
          <p:cNvGrpSpPr>
            <a:grpSpLocks/>
          </p:cNvGrpSpPr>
          <p:nvPr/>
        </p:nvGrpSpPr>
        <p:grpSpPr bwMode="auto">
          <a:xfrm>
            <a:off x="985170" y="5071209"/>
            <a:ext cx="10220325" cy="1524000"/>
            <a:chOff x="80" y="2969"/>
            <a:chExt cx="6438" cy="960"/>
          </a:xfrm>
        </p:grpSpPr>
        <p:sp>
          <p:nvSpPr>
            <p:cNvPr id="39" name="Text Box 668"/>
            <p:cNvSpPr txBox="1">
              <a:spLocks noChangeArrowheads="1"/>
            </p:cNvSpPr>
            <p:nvPr/>
          </p:nvSpPr>
          <p:spPr bwMode="auto">
            <a:xfrm>
              <a:off x="80" y="3411"/>
              <a:ext cx="643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en-US" dirty="0">
                  <a:solidFill>
                    <a:srgbClr val="0070C0"/>
                  </a:solidFill>
                  <a:latin typeface="+mn-lt"/>
                </a:rPr>
                <a:t>Aumento de desempenho (maior velocidade e menor potência dissipada), do sigilo de projeto, do custo de desenvolvimento</a:t>
              </a:r>
            </a:p>
          </p:txBody>
        </p:sp>
        <p:sp>
          <p:nvSpPr>
            <p:cNvPr id="40" name="Line 669"/>
            <p:cNvSpPr>
              <a:spLocks noChangeShapeType="1"/>
            </p:cNvSpPr>
            <p:nvPr/>
          </p:nvSpPr>
          <p:spPr bwMode="auto">
            <a:xfrm>
              <a:off x="80" y="3359"/>
              <a:ext cx="6438" cy="6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Line 670"/>
            <p:cNvSpPr>
              <a:spLocks noChangeShapeType="1"/>
            </p:cNvSpPr>
            <p:nvPr/>
          </p:nvSpPr>
          <p:spPr bwMode="auto">
            <a:xfrm>
              <a:off x="80" y="3707"/>
              <a:ext cx="643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AutoShape 671"/>
            <p:cNvSpPr>
              <a:spLocks noChangeArrowheads="1"/>
            </p:cNvSpPr>
            <p:nvPr/>
          </p:nvSpPr>
          <p:spPr bwMode="auto">
            <a:xfrm>
              <a:off x="2191" y="2969"/>
              <a:ext cx="1718" cy="323"/>
            </a:xfrm>
            <a:prstGeom prst="rightArrow">
              <a:avLst>
                <a:gd name="adj1" fmla="val 50000"/>
                <a:gd name="adj2" fmla="val 132972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70C0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lg" len="med"/>
            </a:ln>
          </p:spPr>
          <p:txBody>
            <a:bodyPr wrap="none" lIns="0" tIns="0" rIns="0" bIns="0" anchor="ctr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BF18"/>
                </a:buClr>
                <a:buSzPct val="90000"/>
                <a:buFont typeface="Wingdings 2" charset="2"/>
                <a:buChar char=" "/>
              </a:pPr>
              <a:r>
                <a:rPr lang="pt-BR" altLang="en-US" dirty="0">
                  <a:solidFill>
                    <a:schemeClr val="tx1"/>
                  </a:solidFill>
                </a:rPr>
                <a:t>TECNOLOGIA</a:t>
              </a:r>
            </a:p>
          </p:txBody>
        </p:sp>
        <p:sp>
          <p:nvSpPr>
            <p:cNvPr id="43" name="Text Box 672"/>
            <p:cNvSpPr txBox="1">
              <a:spLocks noChangeArrowheads="1"/>
            </p:cNvSpPr>
            <p:nvPr/>
          </p:nvSpPr>
          <p:spPr bwMode="auto">
            <a:xfrm>
              <a:off x="841" y="3726"/>
              <a:ext cx="50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538"/>
                </a:spcBef>
              </a:pPr>
              <a:r>
                <a:rPr lang="pt-BR" altLang="en-US" dirty="0">
                  <a:solidFill>
                    <a:srgbClr val="0070C0"/>
                  </a:solidFill>
                  <a:latin typeface="+mn-lt"/>
                </a:rPr>
                <a:t>Diminuição da complexidade e custo de projeto, do desempenho, do sigilo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dirty="0"/>
              <a:t>TRABALHO T2</a:t>
            </a:r>
          </a:p>
        </p:txBody>
      </p:sp>
    </p:spTree>
    <p:extLst>
      <p:ext uri="{BB962C8B-B14F-4D97-AF65-F5344CB8AC3E}">
        <p14:creationId xmlns:p14="http://schemas.microsoft.com/office/powerpoint/2010/main" val="1971195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1BF93FB-5D36-4FD2-9C47-268A29003064}" type="slidenum">
              <a:rPr lang="en-US" sz="2000" smtClean="0"/>
              <a:t>41</a:t>
            </a:fld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7802" y="1503473"/>
            <a:ext cx="116279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FF0000"/>
                </a:solidFill>
              </a:rPr>
              <a:t>Projeto 1</a:t>
            </a:r>
            <a:r>
              <a:rPr lang="pt-BR" sz="2400" dirty="0">
                <a:solidFill>
                  <a:srgbClr val="0070C0"/>
                </a:solidFill>
              </a:rPr>
              <a:t> - </a:t>
            </a:r>
            <a:r>
              <a:rPr lang="pt-BR" sz="2400" dirty="0"/>
              <a:t>consiste simplesmente em acrescentar o cálculo de “vai-um” no circuito do somador apresentado no “Tutorial de PROTOTIPAÇÃO EM FPGAs Usando a Plataforma </a:t>
            </a:r>
            <a:r>
              <a:rPr lang="pt-BR" sz="2400" dirty="0" err="1"/>
              <a:t>Nexys</a:t>
            </a:r>
            <a:r>
              <a:rPr lang="pt-BR" sz="2400" dirty="0"/>
              <a:t> A7 e o Software </a:t>
            </a:r>
            <a:r>
              <a:rPr lang="pt-BR" sz="2400" dirty="0" err="1"/>
              <a:t>Xilinx</a:t>
            </a:r>
            <a:r>
              <a:rPr lang="pt-BR" sz="2400" dirty="0"/>
              <a:t> VIVADO” deste conjunto de slides. Segue uma sugestão de modificações no código para resolver o problema deste projeto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Modificar a saída “Soma” para ser um vetor de 5 bits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Declarar dois sinais internos ‘AA’ e ‘BB’, ambos de 5 bits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Fazer a “Soma &lt;= AA + BB”, e criar ‘AA’ e ‘BB’ através de uma concatenação com ‘0’, e.g.</a:t>
            </a:r>
          </a:p>
          <a:p>
            <a:pPr lvl="2">
              <a:buClr>
                <a:srgbClr val="0070C0"/>
              </a:buClr>
            </a:pPr>
            <a:r>
              <a:rPr lang="pt-BR" sz="2200" dirty="0">
                <a:latin typeface="Courier New" charset="0"/>
                <a:ea typeface="Courier New" charset="0"/>
                <a:cs typeface="Courier New" charset="0"/>
              </a:rPr>
              <a:t>AA &lt;= ‘0’  &amp;  A; </a:t>
            </a:r>
            <a:r>
              <a:rPr lang="pt-BR" sz="22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-- o símbolo &amp; significa concatenação em VHDL</a:t>
            </a:r>
          </a:p>
          <a:p>
            <a:pPr lvl="2">
              <a:buClr>
                <a:srgbClr val="0070C0"/>
              </a:buClr>
            </a:pPr>
            <a:endParaRPr lang="pt-BR" sz="8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Modificar o arquivo </a:t>
            </a:r>
            <a:r>
              <a:rPr lang="pt-BR" sz="2400" dirty="0">
                <a:solidFill>
                  <a:srgbClr val="0000FF"/>
                </a:solidFill>
              </a:rPr>
              <a:t>.</a:t>
            </a:r>
            <a:r>
              <a:rPr lang="pt-BR" sz="2400" dirty="0" err="1">
                <a:solidFill>
                  <a:srgbClr val="0000FF"/>
                </a:solidFill>
              </a:rPr>
              <a:t>xdc</a:t>
            </a:r>
            <a:r>
              <a:rPr lang="pt-BR" sz="2400" dirty="0"/>
              <a:t> para que um dos LEDs não usados (por exemplo o LD7) seja associado ao “vai-um” gerado (o quinto bit da soma, designado em VHDL por </a:t>
            </a:r>
            <a:r>
              <a:rPr lang="pt-BR" sz="2200" dirty="0">
                <a:latin typeface="Courier New" charset="0"/>
                <a:cs typeface="Courier New" charset="0"/>
              </a:rPr>
              <a:t>SOMA(4)</a:t>
            </a:r>
            <a:r>
              <a:rPr lang="pt-BR" sz="2400" dirty="0"/>
              <a:t>)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Simular o VHDL com o mesmo </a:t>
            </a:r>
            <a:r>
              <a:rPr lang="pt-BR" sz="2400" i="1" dirty="0" err="1"/>
              <a:t>testbench</a:t>
            </a:r>
            <a:r>
              <a:rPr lang="pt-BR" sz="2400" dirty="0"/>
              <a:t> do </a:t>
            </a:r>
            <a:r>
              <a:rPr lang="pt-BR" sz="2400" dirty="0">
                <a:solidFill>
                  <a:srgbClr val="0000FF"/>
                </a:solidFill>
              </a:rPr>
              <a:t>Projeto 2</a:t>
            </a:r>
            <a:r>
              <a:rPr lang="pt-BR" sz="2400" dirty="0"/>
              <a:t> do </a:t>
            </a:r>
            <a:r>
              <a:rPr lang="pt-BR" sz="2400" dirty="0">
                <a:solidFill>
                  <a:srgbClr val="0000FF"/>
                </a:solidFill>
              </a:rPr>
              <a:t>T1</a:t>
            </a:r>
            <a:r>
              <a:rPr lang="pt-BR" sz="2400" dirty="0"/>
              <a:t>, para este novo VHDL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Aplicar os passos descritos na Seção “Tutorial de PROTOTIPAÇÃO EM FPGAs ” ao novo VHDL gerado, </a:t>
            </a:r>
            <a:r>
              <a:rPr lang="pt-BR" sz="2400" dirty="0" err="1"/>
              <a:t>prototipando</a:t>
            </a:r>
            <a:r>
              <a:rPr lang="pt-BR" sz="2400" dirty="0"/>
              <a:t> o novo hardware na placa e o testando</a:t>
            </a:r>
          </a:p>
        </p:txBody>
      </p:sp>
    </p:spTree>
    <p:extLst>
      <p:ext uri="{BB962C8B-B14F-4D97-AF65-F5344CB8AC3E}">
        <p14:creationId xmlns:p14="http://schemas.microsoft.com/office/powerpoint/2010/main" val="1902318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F39F50E-F6B4-424A-9CA6-442CAF92C2C4}" type="slidenum">
              <a:rPr lang="en-US" sz="2000" smtClean="0"/>
              <a:t>42</a:t>
            </a:fld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1" y="1418221"/>
            <a:ext cx="1088136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>
                <a:solidFill>
                  <a:srgbClr val="FF0000"/>
                </a:solidFill>
              </a:rPr>
              <a:t>Projeto 2</a:t>
            </a:r>
            <a:r>
              <a:rPr lang="pt-BR" sz="2000" dirty="0"/>
              <a:t> – Partindo do </a:t>
            </a:r>
            <a:r>
              <a:rPr lang="pt-BR" sz="2000" dirty="0">
                <a:solidFill>
                  <a:srgbClr val="0000FF"/>
                </a:solidFill>
              </a:rPr>
              <a:t>Projeto 1</a:t>
            </a:r>
            <a:r>
              <a:rPr lang="pt-BR" sz="2000" dirty="0"/>
              <a:t>, fazer o resultado da soma aparecer nos mostradores (</a:t>
            </a:r>
            <a:r>
              <a:rPr lang="pt-BR" sz="2000" i="1" dirty="0"/>
              <a:t>displays</a:t>
            </a:r>
            <a:r>
              <a:rPr lang="pt-BR" sz="2000" dirty="0"/>
              <a:t>) de 7 segmentos em hexadecimal e não em binário nos LEDs. Segue uma sugestão de modificações para resolver o problema. Suponha que o resultado da soma vá para o mostrador mais à direita de um dos grupos de 4 mostradores da placa, e que o “vai-um” seja associado a algum </a:t>
            </a:r>
            <a:r>
              <a:rPr lang="pt-BR" sz="2000" i="1" dirty="0"/>
              <a:t>LED</a:t>
            </a:r>
            <a:r>
              <a:rPr lang="pt-BR" sz="2000" dirty="0"/>
              <a:t> (pode ser qualquer </a:t>
            </a:r>
            <a:r>
              <a:rPr lang="pt-BR" sz="2000" i="1" dirty="0"/>
              <a:t>LED</a:t>
            </a:r>
            <a:r>
              <a:rPr lang="pt-BR" sz="2000" dirty="0"/>
              <a:t> não usado, entre os </a:t>
            </a:r>
            <a:r>
              <a:rPr lang="pt-BR" sz="2000" i="1" dirty="0"/>
              <a:t>LEDs</a:t>
            </a:r>
            <a:r>
              <a:rPr lang="pt-BR" sz="2000" dirty="0"/>
              <a:t> LD4 a LD15 ou um ponto decimal de um dos mostradores de 7 segmentos)</a:t>
            </a:r>
          </a:p>
          <a:p>
            <a:pPr lvl="2">
              <a:buClr>
                <a:srgbClr val="0070C0"/>
              </a:buClr>
            </a:pPr>
            <a:endParaRPr lang="pt-BR" sz="7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Leia o manual de referência </a:t>
            </a:r>
            <a:r>
              <a:rPr lang="pt-BR" dirty="0">
                <a:hlinkClick r:id="rId3"/>
              </a:rPr>
              <a:t>aqui</a:t>
            </a:r>
            <a:r>
              <a:rPr lang="pt-BR" dirty="0"/>
              <a:t> </a:t>
            </a:r>
            <a:r>
              <a:rPr lang="pt-BR" sz="2000" dirty="0"/>
              <a:t>para entender como funcionam os mostradores de sete segmentos da placa </a:t>
            </a:r>
            <a:r>
              <a:rPr lang="pt-BR" sz="2000" dirty="0" err="1"/>
              <a:t>Nexys</a:t>
            </a:r>
            <a:r>
              <a:rPr lang="pt-BR" sz="2000" dirty="0"/>
              <a:t> A7 (Seção 9.1 do manual, nas páginas 23 e 24 deste)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A placa </a:t>
            </a:r>
            <a:r>
              <a:rPr lang="pt-BR" sz="2000" dirty="0" err="1"/>
              <a:t>Nexys</a:t>
            </a:r>
            <a:r>
              <a:rPr lang="pt-BR" sz="2000" dirty="0"/>
              <a:t> A7 usa dois conjuntos de 4 mostradores de 7 segmentos (</a:t>
            </a:r>
            <a:r>
              <a:rPr lang="pt-BR" sz="2000" b="1" dirty="0">
                <a:solidFill>
                  <a:srgbClr val="C00000"/>
                </a:solidFill>
              </a:rPr>
              <a:t>escolha um dos conjuntos para usar neste projeto</a:t>
            </a:r>
            <a:r>
              <a:rPr lang="pt-BR" sz="2000" dirty="0"/>
              <a:t>). Cada um destes é </a:t>
            </a:r>
            <a:r>
              <a:rPr lang="pt-BR" sz="2000" dirty="0">
                <a:solidFill>
                  <a:srgbClr val="FF0000"/>
                </a:solidFill>
              </a:rPr>
              <a:t>multiplexado(?)</a:t>
            </a:r>
            <a:r>
              <a:rPr lang="pt-BR" sz="2000" dirty="0"/>
              <a:t> e um </a:t>
            </a:r>
            <a:r>
              <a:rPr lang="pt-BR" sz="2000" i="1" dirty="0"/>
              <a:t>hardware</a:t>
            </a:r>
            <a:r>
              <a:rPr lang="pt-BR" sz="2000" dirty="0"/>
              <a:t> especial precisa ser empregado para viabilizar seu uso, hardware este denominado </a:t>
            </a:r>
            <a:r>
              <a:rPr lang="pt-BR" sz="2000" dirty="0">
                <a:solidFill>
                  <a:srgbClr val="FF0000"/>
                </a:solidFill>
              </a:rPr>
              <a:t>acionador</a:t>
            </a:r>
            <a:r>
              <a:rPr lang="pt-BR" sz="2000" dirty="0"/>
              <a:t> ou </a:t>
            </a:r>
            <a:r>
              <a:rPr lang="pt-BR" sz="2000" i="1" dirty="0">
                <a:solidFill>
                  <a:srgbClr val="FF0000"/>
                </a:solidFill>
              </a:rPr>
              <a:t>driver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Abra e estude os comentários iniciais e o VHDL do arquivo disponível em </a:t>
            </a:r>
            <a:r>
              <a:rPr lang="pt-BR" dirty="0">
                <a:hlinkClick r:id="rId4"/>
              </a:rPr>
              <a:t>dspl_drv_NexysA7.vhd</a:t>
            </a:r>
            <a:r>
              <a:rPr lang="pt-BR" sz="2000" dirty="0"/>
              <a:t>. Este é um exemplo de </a:t>
            </a:r>
            <a:r>
              <a:rPr lang="pt-BR" sz="2000" i="1" dirty="0"/>
              <a:t>driver</a:t>
            </a:r>
            <a:r>
              <a:rPr lang="pt-BR" sz="2000" dirty="0"/>
              <a:t> para os mostradores. Acrescente este arquivo em seu projeto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endParaRPr lang="pt-BR" sz="300" dirty="0"/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000" dirty="0"/>
              <a:t>No ambiente VIVADO, crie um novo projeto, adicione os fontes do </a:t>
            </a:r>
            <a:r>
              <a:rPr lang="pt-BR" sz="2000" dirty="0">
                <a:solidFill>
                  <a:srgbClr val="0000FF"/>
                </a:solidFill>
              </a:rPr>
              <a:t>Projeto 1</a:t>
            </a:r>
            <a:r>
              <a:rPr lang="pt-BR" sz="2000" dirty="0"/>
              <a:t> anterior e acrescente o arquivo com o </a:t>
            </a:r>
            <a:r>
              <a:rPr lang="pt-BR" sz="2000" i="1" dirty="0"/>
              <a:t>driver</a:t>
            </a:r>
            <a:r>
              <a:rPr lang="pt-BR" sz="2000" dirty="0"/>
              <a:t> dado </a:t>
            </a:r>
            <a:r>
              <a:rPr lang="pt-BR" sz="2400" dirty="0"/>
              <a:t>(</a:t>
            </a:r>
            <a:r>
              <a:rPr lang="pt-BR" sz="2000" dirty="0">
                <a:hlinkClick r:id="rId4"/>
              </a:rPr>
              <a:t>dspl_drv_NexysA7.vhd</a:t>
            </a:r>
            <a:r>
              <a:rPr lang="pt-BR" sz="2400" dirty="0"/>
              <a:t>) </a:t>
            </a:r>
            <a:r>
              <a:rPr lang="pt-BR" sz="2000" dirty="0"/>
              <a:t>para os mostradores</a:t>
            </a:r>
            <a:endParaRPr lang="pt-BR" sz="7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Modifique o arquivo </a:t>
            </a:r>
            <a:r>
              <a:rPr lang="pt-BR" sz="2000" dirty="0">
                <a:solidFill>
                  <a:srgbClr val="0000FF"/>
                </a:solidFill>
              </a:rPr>
              <a:t>.</a:t>
            </a:r>
            <a:r>
              <a:rPr lang="pt-BR" sz="2000" dirty="0" err="1">
                <a:solidFill>
                  <a:srgbClr val="0000FF"/>
                </a:solidFill>
              </a:rPr>
              <a:t>xdc</a:t>
            </a:r>
            <a:r>
              <a:rPr lang="pt-BR" sz="2000" dirty="0"/>
              <a:t> para adaptá-lo ao novo formato da saída e </a:t>
            </a:r>
            <a:r>
              <a:rPr lang="pt-BR" sz="2000" dirty="0" err="1"/>
              <a:t>prototipe</a:t>
            </a:r>
            <a:r>
              <a:rPr lang="pt-BR" sz="2000" dirty="0"/>
              <a:t> o novo circuito</a:t>
            </a:r>
          </a:p>
        </p:txBody>
      </p:sp>
    </p:spTree>
    <p:extLst>
      <p:ext uri="{BB962C8B-B14F-4D97-AF65-F5344CB8AC3E}">
        <p14:creationId xmlns:p14="http://schemas.microsoft.com/office/powerpoint/2010/main" val="27444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BB820D-817B-46F4-B159-085C84A1F438}" type="slidenum">
              <a:rPr lang="en-US" sz="2000" smtClean="0"/>
              <a:t>43</a:t>
            </a:fld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" y="1483399"/>
            <a:ext cx="11646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Para ajudar na compreensão desta parte do trabalho, segue o desenvolvimento de um diagrama parcial de blocos e conexões do circuito resultante. A expressão </a:t>
            </a:r>
            <a:r>
              <a:rPr lang="pt-BR" sz="2400" dirty="0">
                <a:solidFill>
                  <a:srgbClr val="0070C0"/>
                </a:solidFill>
              </a:rPr>
              <a:t>E/A</a:t>
            </a:r>
            <a:r>
              <a:rPr lang="pt-BR" sz="2400" dirty="0"/>
              <a:t> corresponde a um par </a:t>
            </a:r>
            <a:r>
              <a:rPr lang="pt-BR" sz="2400" dirty="0">
                <a:solidFill>
                  <a:srgbClr val="0070C0"/>
                </a:solidFill>
              </a:rPr>
              <a:t>Entidade/Arquitetura</a:t>
            </a:r>
            <a:r>
              <a:rPr lang="pt-BR" sz="2400" dirty="0"/>
              <a:t>, que define um módulo de hardware descrito em VHDL</a:t>
            </a:r>
            <a:endParaRPr lang="pt-BR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7636770" y="2612304"/>
            <a:ext cx="376448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Trata-se de uma descrição hierárquica: O somador e o </a:t>
            </a:r>
            <a:r>
              <a:rPr lang="pt-BR" sz="2000" i="1" dirty="0"/>
              <a:t>driver</a:t>
            </a:r>
            <a:r>
              <a:rPr lang="pt-BR" sz="2000" dirty="0"/>
              <a:t> são </a:t>
            </a:r>
            <a:r>
              <a:rPr lang="pt-BR" sz="2000" i="1" dirty="0"/>
              <a:t>instanciados</a:t>
            </a:r>
            <a:r>
              <a:rPr lang="pt-BR" sz="2000" dirty="0"/>
              <a:t> dentro da descrição VHDL da entidade topo da hierarquia de projeto (usando comandos VHDL de instanciação: </a:t>
            </a:r>
            <a:r>
              <a:rPr lang="pt-BR" sz="2000" dirty="0" err="1">
                <a:solidFill>
                  <a:srgbClr val="00B0F0"/>
                </a:solidFill>
              </a:rPr>
              <a:t>port</a:t>
            </a:r>
            <a:r>
              <a:rPr lang="pt-BR" sz="2000" dirty="0">
                <a:solidFill>
                  <a:srgbClr val="00B0F0"/>
                </a:solidFill>
              </a:rPr>
              <a:t> </a:t>
            </a:r>
            <a:r>
              <a:rPr lang="pt-BR" sz="2000" dirty="0" err="1">
                <a:solidFill>
                  <a:srgbClr val="00B0F0"/>
                </a:solidFill>
              </a:rPr>
              <a:t>map</a:t>
            </a:r>
            <a:r>
              <a:rPr lang="pt-BR" sz="2000" dirty="0"/>
              <a:t>)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Nem todos os pinos e fios internos estão nomeados explicitamente no diagrama. Complete-os no(s) arquivo(s) VHDL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389079" y="3292864"/>
            <a:ext cx="4826953" cy="2860403"/>
          </a:xfrm>
          <a:prstGeom prst="rect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395353" y="2981654"/>
            <a:ext cx="27908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/>
              <a:t>E/A do topo da hierarquia - </a:t>
            </a:r>
            <a:r>
              <a:rPr lang="pt-BR" altLang="en-US" dirty="0">
                <a:solidFill>
                  <a:srgbClr val="FF0000"/>
                </a:solidFill>
              </a:rPr>
              <a:t>top</a:t>
            </a:r>
          </a:p>
        </p:txBody>
      </p:sp>
      <p:cxnSp>
        <p:nvCxnSpPr>
          <p:cNvPr id="11" name="Conector de seta reta 11"/>
          <p:cNvCxnSpPr>
            <a:cxnSpLocks noChangeShapeType="1"/>
          </p:cNvCxnSpPr>
          <p:nvPr/>
        </p:nvCxnSpPr>
        <p:spPr bwMode="auto">
          <a:xfrm>
            <a:off x="2929907" y="4403670"/>
            <a:ext cx="287337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ector de seta reta 13"/>
          <p:cNvCxnSpPr>
            <a:cxnSpLocks noChangeShapeType="1"/>
          </p:cNvCxnSpPr>
          <p:nvPr/>
        </p:nvCxnSpPr>
        <p:spPr bwMode="auto">
          <a:xfrm>
            <a:off x="2929907" y="5268858"/>
            <a:ext cx="287337" cy="0"/>
          </a:xfrm>
          <a:prstGeom prst="straightConnector1">
            <a:avLst/>
          </a:prstGeom>
          <a:noFill/>
          <a:ln w="127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ector de seta reta 14"/>
          <p:cNvCxnSpPr>
            <a:cxnSpLocks noChangeShapeType="1"/>
          </p:cNvCxnSpPr>
          <p:nvPr/>
        </p:nvCxnSpPr>
        <p:spPr bwMode="auto">
          <a:xfrm>
            <a:off x="560531" y="4403670"/>
            <a:ext cx="1072388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560531" y="5268858"/>
            <a:ext cx="1072388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ector de seta reta 18"/>
          <p:cNvCxnSpPr>
            <a:cxnSpLocks noChangeShapeType="1"/>
          </p:cNvCxnSpPr>
          <p:nvPr/>
        </p:nvCxnSpPr>
        <p:spPr bwMode="auto">
          <a:xfrm>
            <a:off x="6098557" y="4135383"/>
            <a:ext cx="863600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de seta reta 20"/>
          <p:cNvCxnSpPr>
            <a:cxnSpLocks noChangeShapeType="1"/>
          </p:cNvCxnSpPr>
          <p:nvPr/>
        </p:nvCxnSpPr>
        <p:spPr bwMode="auto">
          <a:xfrm>
            <a:off x="6098557" y="5268858"/>
            <a:ext cx="863600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ector de seta reta 21"/>
          <p:cNvCxnSpPr>
            <a:cxnSpLocks noChangeShapeType="1"/>
          </p:cNvCxnSpPr>
          <p:nvPr/>
        </p:nvCxnSpPr>
        <p:spPr bwMode="auto">
          <a:xfrm>
            <a:off x="4109419" y="4418125"/>
            <a:ext cx="530225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ector de seta reta 23"/>
          <p:cNvCxnSpPr>
            <a:cxnSpLocks noChangeShapeType="1"/>
          </p:cNvCxnSpPr>
          <p:nvPr/>
        </p:nvCxnSpPr>
        <p:spPr bwMode="auto">
          <a:xfrm>
            <a:off x="3802555" y="5551600"/>
            <a:ext cx="837089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ector de seta reta 24"/>
          <p:cNvCxnSpPr>
            <a:cxnSpLocks noChangeShapeType="1"/>
          </p:cNvCxnSpPr>
          <p:nvPr/>
        </p:nvCxnSpPr>
        <p:spPr bwMode="auto">
          <a:xfrm>
            <a:off x="4060658" y="4830875"/>
            <a:ext cx="578986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de seta reta 25"/>
          <p:cNvCxnSpPr>
            <a:cxnSpLocks noChangeShapeType="1"/>
          </p:cNvCxnSpPr>
          <p:nvPr/>
        </p:nvCxnSpPr>
        <p:spPr bwMode="auto">
          <a:xfrm>
            <a:off x="5243843" y="2892370"/>
            <a:ext cx="0" cy="719138"/>
          </a:xfrm>
          <a:prstGeom prst="straightConnector1">
            <a:avLst/>
          </a:prstGeom>
          <a:noFill/>
          <a:ln w="127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ector de seta reta 26"/>
          <p:cNvCxnSpPr>
            <a:cxnSpLocks noChangeShapeType="1"/>
          </p:cNvCxnSpPr>
          <p:nvPr/>
        </p:nvCxnSpPr>
        <p:spPr bwMode="auto">
          <a:xfrm>
            <a:off x="5783380" y="2892370"/>
            <a:ext cx="0" cy="719138"/>
          </a:xfrm>
          <a:prstGeom prst="straightConnector1">
            <a:avLst/>
          </a:prstGeom>
          <a:noFill/>
          <a:ln w="127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Forma livre 30"/>
          <p:cNvSpPr>
            <a:spLocks/>
          </p:cNvSpPr>
          <p:nvPr/>
        </p:nvSpPr>
        <p:spPr bwMode="auto">
          <a:xfrm>
            <a:off x="3170322" y="3406965"/>
            <a:ext cx="939097" cy="2382837"/>
          </a:xfrm>
          <a:custGeom>
            <a:avLst/>
            <a:gdLst>
              <a:gd name="T0" fmla="*/ 470119 w 1220195"/>
              <a:gd name="T1" fmla="*/ 143584 h 2247173"/>
              <a:gd name="T2" fmla="*/ 324606 w 1220195"/>
              <a:gd name="T3" fmla="*/ 61011 h 2247173"/>
              <a:gd name="T4" fmla="*/ 201480 w 1220195"/>
              <a:gd name="T5" fmla="*/ 5962 h 2247173"/>
              <a:gd name="T6" fmla="*/ 78353 w 1220195"/>
              <a:gd name="T7" fmla="*/ 102298 h 2247173"/>
              <a:gd name="T8" fmla="*/ 78353 w 1220195"/>
              <a:gd name="T9" fmla="*/ 405067 h 2247173"/>
              <a:gd name="T10" fmla="*/ 123127 w 1220195"/>
              <a:gd name="T11" fmla="*/ 528926 h 2247173"/>
              <a:gd name="T12" fmla="*/ 78353 w 1220195"/>
              <a:gd name="T13" fmla="*/ 680312 h 2247173"/>
              <a:gd name="T14" fmla="*/ 22385 w 1220195"/>
              <a:gd name="T15" fmla="*/ 831696 h 2247173"/>
              <a:gd name="T16" fmla="*/ 11194 w 1220195"/>
              <a:gd name="T17" fmla="*/ 1134464 h 2247173"/>
              <a:gd name="T18" fmla="*/ 44774 w 1220195"/>
              <a:gd name="T19" fmla="*/ 1203274 h 2247173"/>
              <a:gd name="T20" fmla="*/ 44774 w 1220195"/>
              <a:gd name="T21" fmla="*/ 1533568 h 2247173"/>
              <a:gd name="T22" fmla="*/ 11194 w 1220195"/>
              <a:gd name="T23" fmla="*/ 1657429 h 2247173"/>
              <a:gd name="T24" fmla="*/ 11194 w 1220195"/>
              <a:gd name="T25" fmla="*/ 1808813 h 2247173"/>
              <a:gd name="T26" fmla="*/ 22385 w 1220195"/>
              <a:gd name="T27" fmla="*/ 1960195 h 2247173"/>
              <a:gd name="T28" fmla="*/ 0 w 1220195"/>
              <a:gd name="T29" fmla="*/ 2056532 h 2247173"/>
              <a:gd name="T30" fmla="*/ 44774 w 1220195"/>
              <a:gd name="T31" fmla="*/ 2249202 h 2247173"/>
              <a:gd name="T32" fmla="*/ 89547 w 1220195"/>
              <a:gd name="T33" fmla="*/ 2359301 h 2247173"/>
              <a:gd name="T34" fmla="*/ 156706 w 1220195"/>
              <a:gd name="T35" fmla="*/ 2689595 h 2247173"/>
              <a:gd name="T36" fmla="*/ 268639 w 1220195"/>
              <a:gd name="T37" fmla="*/ 2785930 h 2247173"/>
              <a:gd name="T38" fmla="*/ 346993 w 1220195"/>
              <a:gd name="T39" fmla="*/ 2827215 h 2247173"/>
              <a:gd name="T40" fmla="*/ 649213 w 1220195"/>
              <a:gd name="T41" fmla="*/ 2813455 h 2247173"/>
              <a:gd name="T42" fmla="*/ 727565 w 1220195"/>
              <a:gd name="T43" fmla="*/ 2758404 h 2247173"/>
              <a:gd name="T44" fmla="*/ 805918 w 1220195"/>
              <a:gd name="T45" fmla="*/ 2648307 h 2247173"/>
              <a:gd name="T46" fmla="*/ 884272 w 1220195"/>
              <a:gd name="T47" fmla="*/ 2510687 h 2247173"/>
              <a:gd name="T48" fmla="*/ 940238 w 1220195"/>
              <a:gd name="T49" fmla="*/ 2469399 h 2247173"/>
              <a:gd name="T50" fmla="*/ 1052170 w 1220195"/>
              <a:gd name="T51" fmla="*/ 2386826 h 2247173"/>
              <a:gd name="T52" fmla="*/ 1085751 w 1220195"/>
              <a:gd name="T53" fmla="*/ 2166629 h 2247173"/>
              <a:gd name="T54" fmla="*/ 1108139 w 1220195"/>
              <a:gd name="T55" fmla="*/ 2056532 h 2247173"/>
              <a:gd name="T56" fmla="*/ 1164104 w 1220195"/>
              <a:gd name="T57" fmla="*/ 1740002 h 2247173"/>
              <a:gd name="T58" fmla="*/ 1208878 w 1220195"/>
              <a:gd name="T59" fmla="*/ 1629904 h 2247173"/>
              <a:gd name="T60" fmla="*/ 1231264 w 1220195"/>
              <a:gd name="T61" fmla="*/ 1519807 h 2247173"/>
              <a:gd name="T62" fmla="*/ 1208878 w 1220195"/>
              <a:gd name="T63" fmla="*/ 735359 h 2247173"/>
              <a:gd name="T64" fmla="*/ 1175297 w 1220195"/>
              <a:gd name="T65" fmla="*/ 666548 h 2247173"/>
              <a:gd name="T66" fmla="*/ 1040978 w 1220195"/>
              <a:gd name="T67" fmla="*/ 542688 h 2247173"/>
              <a:gd name="T68" fmla="*/ 973818 w 1220195"/>
              <a:gd name="T69" fmla="*/ 446354 h 2247173"/>
              <a:gd name="T70" fmla="*/ 895464 w 1220195"/>
              <a:gd name="T71" fmla="*/ 363779 h 2247173"/>
              <a:gd name="T72" fmla="*/ 817112 w 1220195"/>
              <a:gd name="T73" fmla="*/ 322494 h 2247173"/>
              <a:gd name="T74" fmla="*/ 772339 w 1220195"/>
              <a:gd name="T75" fmla="*/ 267445 h 2247173"/>
              <a:gd name="T76" fmla="*/ 638019 w 1220195"/>
              <a:gd name="T77" fmla="*/ 157346 h 2247173"/>
              <a:gd name="T78" fmla="*/ 470119 w 1220195"/>
              <a:gd name="T79" fmla="*/ 143584 h 224717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20195"/>
              <a:gd name="T121" fmla="*/ 0 h 2247173"/>
              <a:gd name="T122" fmla="*/ 1220195 w 1220195"/>
              <a:gd name="T123" fmla="*/ 2247173 h 224717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20195" h="2247173">
                <a:moveTo>
                  <a:pt x="457200" y="113573"/>
                </a:moveTo>
                <a:lnTo>
                  <a:pt x="457200" y="113573"/>
                </a:lnTo>
                <a:lnTo>
                  <a:pt x="359228" y="70030"/>
                </a:lnTo>
                <a:cubicBezTo>
                  <a:pt x="344494" y="63230"/>
                  <a:pt x="330601" y="54651"/>
                  <a:pt x="315686" y="48259"/>
                </a:cubicBezTo>
                <a:cubicBezTo>
                  <a:pt x="305139" y="43739"/>
                  <a:pt x="293291" y="42505"/>
                  <a:pt x="283028" y="37373"/>
                </a:cubicBezTo>
                <a:cubicBezTo>
                  <a:pt x="208280" y="0"/>
                  <a:pt x="300954" y="25719"/>
                  <a:pt x="195943" y="4716"/>
                </a:cubicBezTo>
                <a:cubicBezTo>
                  <a:pt x="174171" y="8345"/>
                  <a:pt x="150798" y="6638"/>
                  <a:pt x="130628" y="15602"/>
                </a:cubicBezTo>
                <a:cubicBezTo>
                  <a:pt x="116429" y="21912"/>
                  <a:pt x="82962" y="65702"/>
                  <a:pt x="76200" y="80916"/>
                </a:cubicBezTo>
                <a:cubicBezTo>
                  <a:pt x="66879" y="101887"/>
                  <a:pt x="54428" y="146230"/>
                  <a:pt x="54428" y="146230"/>
                </a:cubicBezTo>
                <a:cubicBezTo>
                  <a:pt x="56506" y="173247"/>
                  <a:pt x="52702" y="273406"/>
                  <a:pt x="76200" y="320402"/>
                </a:cubicBezTo>
                <a:cubicBezTo>
                  <a:pt x="82051" y="332104"/>
                  <a:pt x="92658" y="341104"/>
                  <a:pt x="97971" y="353059"/>
                </a:cubicBezTo>
                <a:cubicBezTo>
                  <a:pt x="107292" y="374030"/>
                  <a:pt x="119743" y="418373"/>
                  <a:pt x="119743" y="418373"/>
                </a:cubicBezTo>
                <a:cubicBezTo>
                  <a:pt x="116114" y="451030"/>
                  <a:pt x="120086" y="485465"/>
                  <a:pt x="108857" y="516345"/>
                </a:cubicBezTo>
                <a:cubicBezTo>
                  <a:pt x="104386" y="528640"/>
                  <a:pt x="86133" y="529602"/>
                  <a:pt x="76200" y="538116"/>
                </a:cubicBezTo>
                <a:cubicBezTo>
                  <a:pt x="60615" y="551474"/>
                  <a:pt x="32657" y="581659"/>
                  <a:pt x="32657" y="581659"/>
                </a:cubicBezTo>
                <a:cubicBezTo>
                  <a:pt x="29028" y="607059"/>
                  <a:pt x="27540" y="632858"/>
                  <a:pt x="21771" y="657859"/>
                </a:cubicBezTo>
                <a:cubicBezTo>
                  <a:pt x="16611" y="680220"/>
                  <a:pt x="0" y="723173"/>
                  <a:pt x="0" y="723173"/>
                </a:cubicBezTo>
                <a:cubicBezTo>
                  <a:pt x="3629" y="781230"/>
                  <a:pt x="4797" y="839494"/>
                  <a:pt x="10886" y="897345"/>
                </a:cubicBezTo>
                <a:cubicBezTo>
                  <a:pt x="12087" y="908756"/>
                  <a:pt x="15867" y="920163"/>
                  <a:pt x="21771" y="930002"/>
                </a:cubicBezTo>
                <a:cubicBezTo>
                  <a:pt x="27051" y="938803"/>
                  <a:pt x="36286" y="944516"/>
                  <a:pt x="43543" y="951773"/>
                </a:cubicBezTo>
                <a:cubicBezTo>
                  <a:pt x="50800" y="973544"/>
                  <a:pt x="66949" y="994196"/>
                  <a:pt x="65314" y="1017087"/>
                </a:cubicBezTo>
                <a:cubicBezTo>
                  <a:pt x="58308" y="1115172"/>
                  <a:pt x="65327" y="1140417"/>
                  <a:pt x="43543" y="1213030"/>
                </a:cubicBezTo>
                <a:cubicBezTo>
                  <a:pt x="36949" y="1235012"/>
                  <a:pt x="29028" y="1256573"/>
                  <a:pt x="21771" y="1278345"/>
                </a:cubicBezTo>
                <a:lnTo>
                  <a:pt x="10886" y="1311002"/>
                </a:lnTo>
                <a:lnTo>
                  <a:pt x="0" y="1343659"/>
                </a:lnTo>
                <a:cubicBezTo>
                  <a:pt x="3629" y="1372688"/>
                  <a:pt x="4756" y="1402140"/>
                  <a:pt x="10886" y="1430745"/>
                </a:cubicBezTo>
                <a:cubicBezTo>
                  <a:pt x="15694" y="1453185"/>
                  <a:pt x="32657" y="1496059"/>
                  <a:pt x="32657" y="1496059"/>
                </a:cubicBezTo>
                <a:cubicBezTo>
                  <a:pt x="29028" y="1514202"/>
                  <a:pt x="26258" y="1532537"/>
                  <a:pt x="21771" y="1550487"/>
                </a:cubicBezTo>
                <a:cubicBezTo>
                  <a:pt x="18988" y="1561619"/>
                  <a:pt x="14038" y="1572112"/>
                  <a:pt x="10886" y="1583145"/>
                </a:cubicBezTo>
                <a:cubicBezTo>
                  <a:pt x="6776" y="1597530"/>
                  <a:pt x="3629" y="1612173"/>
                  <a:pt x="0" y="1626687"/>
                </a:cubicBezTo>
                <a:cubicBezTo>
                  <a:pt x="15386" y="1703617"/>
                  <a:pt x="5036" y="1663566"/>
                  <a:pt x="32657" y="1746430"/>
                </a:cubicBezTo>
                <a:cubicBezTo>
                  <a:pt x="36286" y="1757316"/>
                  <a:pt x="35429" y="1770973"/>
                  <a:pt x="43543" y="1779087"/>
                </a:cubicBezTo>
                <a:lnTo>
                  <a:pt x="65314" y="1800859"/>
                </a:lnTo>
                <a:cubicBezTo>
                  <a:pt x="72571" y="1822630"/>
                  <a:pt x="85008" y="1843318"/>
                  <a:pt x="87086" y="1866173"/>
                </a:cubicBezTo>
                <a:cubicBezTo>
                  <a:pt x="87784" y="1873852"/>
                  <a:pt x="102369" y="2049211"/>
                  <a:pt x="108857" y="2073002"/>
                </a:cubicBezTo>
                <a:cubicBezTo>
                  <a:pt x="115790" y="2098423"/>
                  <a:pt x="137483" y="2108784"/>
                  <a:pt x="152400" y="2127430"/>
                </a:cubicBezTo>
                <a:cubicBezTo>
                  <a:pt x="162656" y="2140250"/>
                  <a:pt x="178419" y="2173097"/>
                  <a:pt x="195943" y="2181859"/>
                </a:cubicBezTo>
                <a:cubicBezTo>
                  <a:pt x="216469" y="2192122"/>
                  <a:pt x="261257" y="2203630"/>
                  <a:pt x="261257" y="2203630"/>
                </a:cubicBezTo>
                <a:cubicBezTo>
                  <a:pt x="272143" y="2210887"/>
                  <a:pt x="281889" y="2220248"/>
                  <a:pt x="293914" y="2225402"/>
                </a:cubicBezTo>
                <a:cubicBezTo>
                  <a:pt x="307665" y="2231295"/>
                  <a:pt x="323072" y="2232177"/>
                  <a:pt x="337457" y="2236287"/>
                </a:cubicBezTo>
                <a:cubicBezTo>
                  <a:pt x="348490" y="2239439"/>
                  <a:pt x="359228" y="2243544"/>
                  <a:pt x="370114" y="2247173"/>
                </a:cubicBezTo>
                <a:cubicBezTo>
                  <a:pt x="442317" y="2242359"/>
                  <a:pt x="553796" y="2237336"/>
                  <a:pt x="631371" y="2225402"/>
                </a:cubicBezTo>
                <a:cubicBezTo>
                  <a:pt x="646158" y="2223127"/>
                  <a:pt x="660400" y="2218145"/>
                  <a:pt x="674914" y="2214516"/>
                </a:cubicBezTo>
                <a:cubicBezTo>
                  <a:pt x="685800" y="2203630"/>
                  <a:pt x="698120" y="2194011"/>
                  <a:pt x="707571" y="2181859"/>
                </a:cubicBezTo>
                <a:cubicBezTo>
                  <a:pt x="723635" y="2161205"/>
                  <a:pt x="729343" y="2131060"/>
                  <a:pt x="751114" y="2116545"/>
                </a:cubicBezTo>
                <a:cubicBezTo>
                  <a:pt x="762000" y="2109288"/>
                  <a:pt x="773838" y="2103287"/>
                  <a:pt x="783771" y="2094773"/>
                </a:cubicBezTo>
                <a:cubicBezTo>
                  <a:pt x="799356" y="2081415"/>
                  <a:pt x="827314" y="2051230"/>
                  <a:pt x="827314" y="2051230"/>
                </a:cubicBezTo>
                <a:cubicBezTo>
                  <a:pt x="838811" y="2016739"/>
                  <a:pt x="835855" y="2016060"/>
                  <a:pt x="859971" y="1985916"/>
                </a:cubicBezTo>
                <a:cubicBezTo>
                  <a:pt x="866382" y="1977902"/>
                  <a:pt x="872942" y="1969425"/>
                  <a:pt x="881743" y="1964145"/>
                </a:cubicBezTo>
                <a:cubicBezTo>
                  <a:pt x="891582" y="1958241"/>
                  <a:pt x="903514" y="1956888"/>
                  <a:pt x="914400" y="1953259"/>
                </a:cubicBezTo>
                <a:cubicBezTo>
                  <a:pt x="969561" y="1898095"/>
                  <a:pt x="898174" y="1962994"/>
                  <a:pt x="968828" y="1920602"/>
                </a:cubicBezTo>
                <a:cubicBezTo>
                  <a:pt x="1043541" y="1875775"/>
                  <a:pt x="930747" y="1918780"/>
                  <a:pt x="1023257" y="1887945"/>
                </a:cubicBezTo>
                <a:cubicBezTo>
                  <a:pt x="1049460" y="1809337"/>
                  <a:pt x="1020973" y="1902789"/>
                  <a:pt x="1045028" y="1746430"/>
                </a:cubicBezTo>
                <a:cubicBezTo>
                  <a:pt x="1046773" y="1735089"/>
                  <a:pt x="1053131" y="1724905"/>
                  <a:pt x="1055914" y="1713773"/>
                </a:cubicBezTo>
                <a:cubicBezTo>
                  <a:pt x="1060402" y="1695823"/>
                  <a:pt x="1062313" y="1677295"/>
                  <a:pt x="1066800" y="1659345"/>
                </a:cubicBezTo>
                <a:cubicBezTo>
                  <a:pt x="1069583" y="1648213"/>
                  <a:pt x="1069572" y="1634801"/>
                  <a:pt x="1077686" y="1626687"/>
                </a:cubicBezTo>
                <a:cubicBezTo>
                  <a:pt x="1085800" y="1618573"/>
                  <a:pt x="1099457" y="1619430"/>
                  <a:pt x="1110343" y="1615802"/>
                </a:cubicBezTo>
                <a:cubicBezTo>
                  <a:pt x="1148788" y="1500461"/>
                  <a:pt x="1086155" y="1698019"/>
                  <a:pt x="1132114" y="1376316"/>
                </a:cubicBezTo>
                <a:cubicBezTo>
                  <a:pt x="1133565" y="1366156"/>
                  <a:pt x="1146629" y="1361802"/>
                  <a:pt x="1153886" y="1354545"/>
                </a:cubicBezTo>
                <a:lnTo>
                  <a:pt x="1175657" y="1289230"/>
                </a:lnTo>
                <a:cubicBezTo>
                  <a:pt x="1179286" y="1278344"/>
                  <a:pt x="1184293" y="1267825"/>
                  <a:pt x="1186543" y="1256573"/>
                </a:cubicBezTo>
                <a:lnTo>
                  <a:pt x="1197428" y="1202145"/>
                </a:lnTo>
                <a:cubicBezTo>
                  <a:pt x="1204495" y="947750"/>
                  <a:pt x="1220195" y="873654"/>
                  <a:pt x="1197428" y="668745"/>
                </a:cubicBezTo>
                <a:cubicBezTo>
                  <a:pt x="1196363" y="659163"/>
                  <a:pt x="1184908" y="597078"/>
                  <a:pt x="1175657" y="581659"/>
                </a:cubicBezTo>
                <a:cubicBezTo>
                  <a:pt x="1170377" y="572858"/>
                  <a:pt x="1161143" y="567144"/>
                  <a:pt x="1153886" y="559887"/>
                </a:cubicBezTo>
                <a:cubicBezTo>
                  <a:pt x="1150257" y="549001"/>
                  <a:pt x="1149669" y="536567"/>
                  <a:pt x="1143000" y="527230"/>
                </a:cubicBezTo>
                <a:cubicBezTo>
                  <a:pt x="1110714" y="482030"/>
                  <a:pt x="1108102" y="486568"/>
                  <a:pt x="1066800" y="472802"/>
                </a:cubicBezTo>
                <a:cubicBezTo>
                  <a:pt x="1014227" y="420229"/>
                  <a:pt x="1081038" y="484193"/>
                  <a:pt x="1012371" y="429259"/>
                </a:cubicBezTo>
                <a:cubicBezTo>
                  <a:pt x="1004357" y="422848"/>
                  <a:pt x="997857" y="414744"/>
                  <a:pt x="990600" y="407487"/>
                </a:cubicBezTo>
                <a:cubicBezTo>
                  <a:pt x="963238" y="325403"/>
                  <a:pt x="1003330" y="423399"/>
                  <a:pt x="947057" y="353059"/>
                </a:cubicBezTo>
                <a:cubicBezTo>
                  <a:pt x="939889" y="344099"/>
                  <a:pt x="942075" y="330241"/>
                  <a:pt x="936171" y="320402"/>
                </a:cubicBezTo>
                <a:cubicBezTo>
                  <a:pt x="919044" y="291856"/>
                  <a:pt x="902167" y="295572"/>
                  <a:pt x="870857" y="287745"/>
                </a:cubicBezTo>
                <a:cubicBezTo>
                  <a:pt x="859971" y="280488"/>
                  <a:pt x="850225" y="271127"/>
                  <a:pt x="838200" y="265973"/>
                </a:cubicBezTo>
                <a:cubicBezTo>
                  <a:pt x="824449" y="260079"/>
                  <a:pt x="809042" y="259197"/>
                  <a:pt x="794657" y="255087"/>
                </a:cubicBezTo>
                <a:cubicBezTo>
                  <a:pt x="783624" y="251935"/>
                  <a:pt x="772886" y="247830"/>
                  <a:pt x="762000" y="244202"/>
                </a:cubicBezTo>
                <a:cubicBezTo>
                  <a:pt x="758371" y="233316"/>
                  <a:pt x="757783" y="220882"/>
                  <a:pt x="751114" y="211545"/>
                </a:cubicBezTo>
                <a:cubicBezTo>
                  <a:pt x="739183" y="194842"/>
                  <a:pt x="722085" y="182516"/>
                  <a:pt x="707571" y="168002"/>
                </a:cubicBezTo>
                <a:cubicBezTo>
                  <a:pt x="669571" y="130002"/>
                  <a:pt x="695541" y="149477"/>
                  <a:pt x="620486" y="124459"/>
                </a:cubicBezTo>
                <a:cubicBezTo>
                  <a:pt x="609600" y="120830"/>
                  <a:pt x="599303" y="113573"/>
                  <a:pt x="587828" y="113573"/>
                </a:cubicBezTo>
                <a:lnTo>
                  <a:pt x="457200" y="113573"/>
                </a:lnTo>
                <a:close/>
              </a:path>
            </a:pathLst>
          </a:custGeom>
          <a:noFill/>
          <a:ln w="12700" cap="flat" cmpd="sng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CaixaDeTexto 31"/>
          <p:cNvSpPr txBox="1">
            <a:spLocks noChangeArrowheads="1"/>
          </p:cNvSpPr>
          <p:nvPr/>
        </p:nvSpPr>
        <p:spPr bwMode="auto">
          <a:xfrm>
            <a:off x="531956" y="4095695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/>
              <a:t>A (4bits)</a:t>
            </a:r>
          </a:p>
        </p:txBody>
      </p:sp>
      <p:sp>
        <p:nvSpPr>
          <p:cNvPr id="26" name="CaixaDeTexto 33"/>
          <p:cNvSpPr txBox="1">
            <a:spLocks noChangeArrowheads="1"/>
          </p:cNvSpPr>
          <p:nvPr/>
        </p:nvSpPr>
        <p:spPr bwMode="auto">
          <a:xfrm>
            <a:off x="560531" y="4960883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/>
              <a:t>B (4bits)</a:t>
            </a:r>
          </a:p>
        </p:txBody>
      </p:sp>
      <p:sp>
        <p:nvSpPr>
          <p:cNvPr id="33" name="CaixaDeTexto 40"/>
          <p:cNvSpPr txBox="1">
            <a:spLocks noChangeArrowheads="1"/>
          </p:cNvSpPr>
          <p:nvPr/>
        </p:nvSpPr>
        <p:spPr bwMode="auto">
          <a:xfrm>
            <a:off x="6221604" y="3744857"/>
            <a:ext cx="10278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 err="1"/>
              <a:t>an</a:t>
            </a:r>
            <a:r>
              <a:rPr lang="pt-BR" altLang="en-US" dirty="0"/>
              <a:t> (8 bits)</a:t>
            </a:r>
          </a:p>
        </p:txBody>
      </p:sp>
      <p:sp>
        <p:nvSpPr>
          <p:cNvPr id="34" name="CaixaDeTexto 41"/>
          <p:cNvSpPr txBox="1">
            <a:spLocks noChangeArrowheads="1"/>
          </p:cNvSpPr>
          <p:nvPr/>
        </p:nvSpPr>
        <p:spPr bwMode="auto">
          <a:xfrm>
            <a:off x="6190555" y="4922996"/>
            <a:ext cx="15536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 err="1"/>
              <a:t>dec_ddp</a:t>
            </a:r>
            <a:r>
              <a:rPr lang="pt-BR" altLang="en-US" dirty="0"/>
              <a:t> (8 bits)</a:t>
            </a:r>
          </a:p>
        </p:txBody>
      </p:sp>
      <p:sp>
        <p:nvSpPr>
          <p:cNvPr id="35" name="CaixaDeTexto 42"/>
          <p:cNvSpPr txBox="1">
            <a:spLocks noChangeArrowheads="1"/>
          </p:cNvSpPr>
          <p:nvPr/>
        </p:nvSpPr>
        <p:spPr bwMode="auto">
          <a:xfrm>
            <a:off x="3185281" y="4297645"/>
            <a:ext cx="970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200" dirty="0">
                <a:solidFill>
                  <a:srgbClr val="C00000"/>
                </a:solidFill>
              </a:rPr>
              <a:t>Conexões</a:t>
            </a:r>
            <a:br>
              <a:rPr lang="pt-BR" altLang="en-US" sz="1200" dirty="0">
                <a:solidFill>
                  <a:srgbClr val="C00000"/>
                </a:solidFill>
              </a:rPr>
            </a:br>
            <a:r>
              <a:rPr lang="pt-BR" altLang="en-US" sz="1200" dirty="0">
                <a:solidFill>
                  <a:srgbClr val="C00000"/>
                </a:solidFill>
              </a:rPr>
              <a:t>Descrever</a:t>
            </a:r>
          </a:p>
          <a:p>
            <a:pPr algn="l"/>
            <a:r>
              <a:rPr lang="pt-BR" altLang="en-US" sz="1200" dirty="0">
                <a:solidFill>
                  <a:srgbClr val="C00000"/>
                </a:solidFill>
              </a:rPr>
              <a:t>em VHDL!!</a:t>
            </a:r>
          </a:p>
        </p:txBody>
      </p: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DAF2CBC0-FF1C-4D3E-B3A3-6D6BD698B422}"/>
              </a:ext>
            </a:extLst>
          </p:cNvPr>
          <p:cNvGrpSpPr/>
          <p:nvPr/>
        </p:nvGrpSpPr>
        <p:grpSpPr>
          <a:xfrm>
            <a:off x="1632919" y="3827408"/>
            <a:ext cx="1368425" cy="2046896"/>
            <a:chOff x="1632919" y="3827408"/>
            <a:chExt cx="1368425" cy="2046896"/>
          </a:xfrm>
        </p:grpSpPr>
        <p:sp>
          <p:nvSpPr>
            <p:cNvPr id="5" name="Retângulo 4"/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CaixaDeTexto 8"/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25" name="CaixaDeTexto 32"/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27" name="CaixaDeTexto 34"/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28" name="CaixaDeTexto 35"/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38" name="CaixaDeTexto 45"/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sp>
        <p:nvSpPr>
          <p:cNvPr id="43" name="CaixaDeTexto 40">
            <a:extLst>
              <a:ext uri="{FF2B5EF4-FFF2-40B4-BE49-F238E27FC236}">
                <a16:creationId xmlns:a16="http://schemas.microsoft.com/office/drawing/2014/main" id="{A4DDF3FE-0F04-4463-8493-5419D9EA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032" y="5726188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 err="1"/>
              <a:t>carry</a:t>
            </a:r>
            <a:r>
              <a:rPr lang="pt-BR" altLang="en-US" dirty="0"/>
              <a:t> (1 bit)</a:t>
            </a:r>
          </a:p>
        </p:txBody>
      </p:sp>
      <p:cxnSp>
        <p:nvCxnSpPr>
          <p:cNvPr id="55" name="Conector de seta reta 24">
            <a:extLst>
              <a:ext uri="{FF2B5EF4-FFF2-40B4-BE49-F238E27FC236}">
                <a16:creationId xmlns:a16="http://schemas.microsoft.com/office/drawing/2014/main" id="{092B253E-62F6-48FC-A34E-86AB23C942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82453" y="5178102"/>
            <a:ext cx="650206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Conector de seta reta 24">
            <a:extLst>
              <a:ext uri="{FF2B5EF4-FFF2-40B4-BE49-F238E27FC236}">
                <a16:creationId xmlns:a16="http://schemas.microsoft.com/office/drawing/2014/main" id="{1CCD8083-FBB6-4299-805C-674B24D982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3751" y="4052634"/>
            <a:ext cx="373671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Conector de seta reta 24">
            <a:extLst>
              <a:ext uri="{FF2B5EF4-FFF2-40B4-BE49-F238E27FC236}">
                <a16:creationId xmlns:a16="http://schemas.microsoft.com/office/drawing/2014/main" id="{2941B3D3-4B00-4148-8083-860626095E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8513" y="3896222"/>
            <a:ext cx="373671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Conector de seta reta 24">
            <a:extLst>
              <a:ext uri="{FF2B5EF4-FFF2-40B4-BE49-F238E27FC236}">
                <a16:creationId xmlns:a16="http://schemas.microsoft.com/office/drawing/2014/main" id="{462254E9-7466-426D-B075-E381DE8817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3275" y="3745826"/>
            <a:ext cx="373671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Conector de seta reta 21">
            <a:extLst>
              <a:ext uri="{FF2B5EF4-FFF2-40B4-BE49-F238E27FC236}">
                <a16:creationId xmlns:a16="http://schemas.microsoft.com/office/drawing/2014/main" id="{4481C29B-5880-4419-B98F-3C81B0BFAD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98638" y="3777873"/>
            <a:ext cx="530225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" name="CaixaDeTexto 36">
            <a:extLst>
              <a:ext uri="{FF2B5EF4-FFF2-40B4-BE49-F238E27FC236}">
                <a16:creationId xmlns:a16="http://schemas.microsoft.com/office/drawing/2014/main" id="{A5CDDA52-9E14-42EC-BABD-395C9AEA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26" y="3317203"/>
            <a:ext cx="7168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900" dirty="0"/>
              <a:t>“000000” </a:t>
            </a:r>
          </a:p>
        </p:txBody>
      </p:sp>
      <p:grpSp>
        <p:nvGrpSpPr>
          <p:cNvPr id="122" name="Agrupar 121">
            <a:extLst>
              <a:ext uri="{FF2B5EF4-FFF2-40B4-BE49-F238E27FC236}">
                <a16:creationId xmlns:a16="http://schemas.microsoft.com/office/drawing/2014/main" id="{B6A47685-35D9-45AB-BA24-4A5D53EC156F}"/>
              </a:ext>
            </a:extLst>
          </p:cNvPr>
          <p:cNvGrpSpPr/>
          <p:nvPr/>
        </p:nvGrpSpPr>
        <p:grpSpPr>
          <a:xfrm>
            <a:off x="4615756" y="2647984"/>
            <a:ext cx="1565436" cy="3228982"/>
            <a:chOff x="4615756" y="2647984"/>
            <a:chExt cx="1565436" cy="3228982"/>
          </a:xfrm>
        </p:grpSpPr>
        <p:sp>
          <p:nvSpPr>
            <p:cNvPr id="6" name="Retângulo 6"/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29" name="CaixaDeTexto 36"/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30" name="CaixaDeTexto 37"/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31" name="CaixaDeTexto 38"/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32" name="CaixaDeTexto 39"/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36" name="CaixaDeTexto 43"/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37" name="CaixaDeTexto 44"/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57" name="CaixaDeTexto 36">
              <a:extLst>
                <a:ext uri="{FF2B5EF4-FFF2-40B4-BE49-F238E27FC236}">
                  <a16:creationId xmlns:a16="http://schemas.microsoft.com/office/drawing/2014/main" id="{475CE5F0-D44F-4559-AE99-5F1C2C860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120" name="CaixaDeTexto 40">
              <a:extLst>
                <a:ext uri="{FF2B5EF4-FFF2-40B4-BE49-F238E27FC236}">
                  <a16:creationId xmlns:a16="http://schemas.microsoft.com/office/drawing/2014/main" id="{77E4AB3F-4C40-4472-94D5-7C64A410D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121" name="CaixaDeTexto 40">
              <a:extLst>
                <a:ext uri="{FF2B5EF4-FFF2-40B4-BE49-F238E27FC236}">
                  <a16:creationId xmlns:a16="http://schemas.microsoft.com/office/drawing/2014/main" id="{9D31E028-64DC-445A-B8DB-9F170C617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  <p:sp>
          <p:nvSpPr>
            <p:cNvPr id="54" name="CaixaDeTexto 43">
              <a:extLst>
                <a:ext uri="{FF2B5EF4-FFF2-40B4-BE49-F238E27FC236}">
                  <a16:creationId xmlns:a16="http://schemas.microsoft.com/office/drawing/2014/main" id="{57B73018-B8A5-42D9-83C9-AE06D5F31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5142" y="2647984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56" name="CaixaDeTexto 44">
              <a:extLst>
                <a:ext uri="{FF2B5EF4-FFF2-40B4-BE49-F238E27FC236}">
                  <a16:creationId xmlns:a16="http://schemas.microsoft.com/office/drawing/2014/main" id="{AEABBD1D-539F-4316-BC45-4E2005850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9878" y="2647984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</p:grp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292BECDF-E6A4-4DD9-A066-D52FEAA69EE9}"/>
              </a:ext>
            </a:extLst>
          </p:cNvPr>
          <p:cNvCxnSpPr>
            <a:cxnSpLocks/>
          </p:cNvCxnSpPr>
          <p:nvPr/>
        </p:nvCxnSpPr>
        <p:spPr>
          <a:xfrm>
            <a:off x="3001344" y="5271394"/>
            <a:ext cx="3960813" cy="791214"/>
          </a:xfrm>
          <a:prstGeom prst="bentConnector3">
            <a:avLst>
              <a:gd name="adj1" fmla="val 37"/>
            </a:avLst>
          </a:prstGeom>
          <a:noFill/>
          <a:ln w="12700">
            <a:solidFill>
              <a:srgbClr val="CC0000"/>
            </a:solidFill>
            <a:round/>
            <a:headEnd type="oval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2E0700E2-84FF-48C4-8651-00E717839E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07621" y="3777308"/>
            <a:ext cx="481170" cy="368908"/>
          </a:xfrm>
          <a:prstGeom prst="bentConnector3">
            <a:avLst>
              <a:gd name="adj1" fmla="val 100010"/>
            </a:avLst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9338C433-D788-4056-82A5-532956842BB0}"/>
              </a:ext>
            </a:extLst>
          </p:cNvPr>
          <p:cNvCxnSpPr/>
          <p:nvPr/>
        </p:nvCxnSpPr>
        <p:spPr>
          <a:xfrm>
            <a:off x="4263752" y="372117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38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5F94B0-75E9-4CA8-BC24-26E910EAA3EE}" type="slidenum">
              <a:rPr lang="en-US" sz="2000" smtClean="0"/>
              <a:t>44</a:t>
            </a:fld>
            <a:endParaRPr lang="en-US" sz="2000" dirty="0"/>
          </a:p>
        </p:txBody>
      </p:sp>
      <p:sp>
        <p:nvSpPr>
          <p:cNvPr id="41" name="CaixaDeTexto 8"/>
          <p:cNvSpPr txBox="1">
            <a:spLocks noChangeArrowheads="1"/>
          </p:cNvSpPr>
          <p:nvPr/>
        </p:nvSpPr>
        <p:spPr bwMode="auto">
          <a:xfrm>
            <a:off x="948633" y="4188668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somador4</a:t>
            </a:r>
          </a:p>
        </p:txBody>
      </p:sp>
      <p:sp>
        <p:nvSpPr>
          <p:cNvPr id="42" name="CaixaDeTexto 9"/>
          <p:cNvSpPr txBox="1">
            <a:spLocks noChangeArrowheads="1"/>
          </p:cNvSpPr>
          <p:nvPr/>
        </p:nvSpPr>
        <p:spPr bwMode="auto">
          <a:xfrm>
            <a:off x="2624977" y="3699634"/>
            <a:ext cx="1786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dspl_drv_NexysA7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77109" y="1507278"/>
            <a:ext cx="11886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Coloque no projeto o fonte do somador e do acionador (</a:t>
            </a:r>
            <a:r>
              <a:rPr lang="pt-BR" sz="2400" i="1" dirty="0"/>
              <a:t>driver</a:t>
            </a:r>
            <a:r>
              <a:rPr lang="pt-BR" sz="2400" dirty="0"/>
              <a:t>) do mostrador(disponível </a:t>
            </a:r>
            <a:r>
              <a:rPr lang="pt-BR" sz="2400" dirty="0">
                <a:solidFill>
                  <a:srgbClr val="0070C0"/>
                </a:solidFill>
                <a:hlinkClick r:id="rId3"/>
              </a:rPr>
              <a:t>aqui</a:t>
            </a:r>
            <a:r>
              <a:rPr lang="pt-BR" sz="2400" dirty="0"/>
              <a:t>)</a:t>
            </a:r>
            <a:endParaRPr lang="pt-BR" altLang="en-US" sz="2000" dirty="0">
              <a:latin typeface="Courier New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7109" y="2372058"/>
            <a:ext cx="1188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r>
              <a:rPr lang="pt-BR" sz="2400" dirty="0"/>
              <a:t>Adicione o arquivo </a:t>
            </a:r>
            <a:r>
              <a:rPr lang="pt-BR" sz="2400" dirty="0">
                <a:solidFill>
                  <a:srgbClr val="0000FF"/>
                </a:solidFill>
              </a:rPr>
              <a:t>.</a:t>
            </a:r>
            <a:r>
              <a:rPr lang="pt-BR" sz="2400" dirty="0" err="1">
                <a:solidFill>
                  <a:srgbClr val="0000FF"/>
                </a:solidFill>
              </a:rPr>
              <a:t>xdc</a:t>
            </a:r>
            <a:r>
              <a:rPr lang="pt-BR" sz="2400" dirty="0">
                <a:solidFill>
                  <a:srgbClr val="0000FF"/>
                </a:solidFill>
              </a:rPr>
              <a:t> </a:t>
            </a:r>
            <a:r>
              <a:rPr lang="pt-BR" sz="2400" dirty="0"/>
              <a:t>genérico e configure ele para que reflita a relação entre a entidade do módulo VHDL de mais alto nível hierárquico (</a:t>
            </a:r>
            <a:r>
              <a:rPr lang="pt-BR" sz="2400" i="1" dirty="0"/>
              <a:t>top</a:t>
            </a:r>
            <a:r>
              <a:rPr lang="pt-BR" sz="2400" dirty="0"/>
              <a:t>) e os pinos do FPGA conectados a dispositivos de entrada ou saída, conforme o desenho abaixo, à direita</a:t>
            </a:r>
            <a:endParaRPr lang="pt-BR" altLang="en-US" sz="2000" dirty="0">
              <a:latin typeface="Courier New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6880" y="3758216"/>
            <a:ext cx="6970317" cy="2952019"/>
            <a:chOff x="4726880" y="3550396"/>
            <a:chExt cx="6970317" cy="2952019"/>
          </a:xfrm>
        </p:grpSpPr>
        <p:grpSp>
          <p:nvGrpSpPr>
            <p:cNvPr id="122" name="Group 121"/>
            <p:cNvGrpSpPr/>
            <p:nvPr/>
          </p:nvGrpSpPr>
          <p:grpSpPr>
            <a:xfrm>
              <a:off x="4726880" y="3550396"/>
              <a:ext cx="6970317" cy="2952019"/>
              <a:chOff x="2498408" y="1888396"/>
              <a:chExt cx="6970317" cy="2952019"/>
            </a:xfrm>
          </p:grpSpPr>
          <p:sp>
            <p:nvSpPr>
              <p:cNvPr id="123" name="Retângulo 3"/>
              <p:cNvSpPr>
                <a:spLocks noChangeArrowheads="1"/>
              </p:cNvSpPr>
              <p:nvPr/>
            </p:nvSpPr>
            <p:spPr bwMode="auto">
              <a:xfrm>
                <a:off x="3401184" y="1888396"/>
                <a:ext cx="4418841" cy="2439923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124" name="Conector de seta reta 15"/>
              <p:cNvCxnSpPr>
                <a:cxnSpLocks noChangeShapeType="1"/>
              </p:cNvCxnSpPr>
              <p:nvPr/>
            </p:nvCxnSpPr>
            <p:spPr bwMode="auto">
              <a:xfrm>
                <a:off x="2858770" y="3881438"/>
                <a:ext cx="863600" cy="0"/>
              </a:xfrm>
              <a:prstGeom prst="straightConnector1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Conector de seta reta 18"/>
              <p:cNvCxnSpPr>
                <a:cxnSpLocks noChangeShapeType="1"/>
              </p:cNvCxnSpPr>
              <p:nvPr/>
            </p:nvCxnSpPr>
            <p:spPr bwMode="auto">
              <a:xfrm>
                <a:off x="7277100" y="2661239"/>
                <a:ext cx="863600" cy="0"/>
              </a:xfrm>
              <a:prstGeom prst="straightConnector1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Conector de seta reta 20"/>
              <p:cNvCxnSpPr>
                <a:cxnSpLocks noChangeShapeType="1"/>
              </p:cNvCxnSpPr>
              <p:nvPr/>
            </p:nvCxnSpPr>
            <p:spPr bwMode="auto">
              <a:xfrm>
                <a:off x="7277100" y="3447242"/>
                <a:ext cx="863600" cy="0"/>
              </a:xfrm>
              <a:prstGeom prst="straightConnector1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Conector de seta reta 25"/>
              <p:cNvCxnSpPr>
                <a:cxnSpLocks noChangeShapeType="1"/>
              </p:cNvCxnSpPr>
              <p:nvPr/>
            </p:nvCxnSpPr>
            <p:spPr bwMode="auto">
              <a:xfrm rot="10800000">
                <a:off x="6164263" y="3863213"/>
                <a:ext cx="0" cy="719138"/>
              </a:xfrm>
              <a:prstGeom prst="straightConnector1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CaixaDeTexto 31"/>
              <p:cNvSpPr txBox="1">
                <a:spLocks noChangeArrowheads="1"/>
              </p:cNvSpPr>
              <p:nvPr/>
            </p:nvSpPr>
            <p:spPr bwMode="auto">
              <a:xfrm>
                <a:off x="2498408" y="2697163"/>
                <a:ext cx="8921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/>
                  <a:t>A (4bits)</a:t>
                </a:r>
              </a:p>
            </p:txBody>
          </p:sp>
          <p:sp>
            <p:nvSpPr>
              <p:cNvPr id="129" name="CaixaDeTexto 33"/>
              <p:cNvSpPr txBox="1">
                <a:spLocks noChangeArrowheads="1"/>
              </p:cNvSpPr>
              <p:nvPr/>
            </p:nvSpPr>
            <p:spPr bwMode="auto">
              <a:xfrm>
                <a:off x="2526983" y="3562350"/>
                <a:ext cx="8921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/>
                  <a:t>B (4bits)</a:t>
                </a:r>
              </a:p>
            </p:txBody>
          </p:sp>
          <p:sp>
            <p:nvSpPr>
              <p:cNvPr id="130" name="CaixaDeTexto 40"/>
              <p:cNvSpPr txBox="1">
                <a:spLocks noChangeArrowheads="1"/>
              </p:cNvSpPr>
              <p:nvPr/>
            </p:nvSpPr>
            <p:spPr bwMode="auto">
              <a:xfrm>
                <a:off x="7792365" y="2282408"/>
                <a:ext cx="9781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dirty="0" err="1"/>
                  <a:t>an</a:t>
                </a:r>
                <a:r>
                  <a:rPr lang="pt-BR" altLang="en-US" dirty="0"/>
                  <a:t> (8bits)</a:t>
                </a:r>
              </a:p>
            </p:txBody>
          </p:sp>
          <p:sp>
            <p:nvSpPr>
              <p:cNvPr id="131" name="CaixaDeTexto 41"/>
              <p:cNvSpPr txBox="1">
                <a:spLocks noChangeArrowheads="1"/>
              </p:cNvSpPr>
              <p:nvPr/>
            </p:nvSpPr>
            <p:spPr bwMode="auto">
              <a:xfrm>
                <a:off x="7792365" y="3060284"/>
                <a:ext cx="167636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dirty="0" err="1"/>
                  <a:t>dec_ddp</a:t>
                </a:r>
                <a:r>
                  <a:rPr lang="pt-BR" altLang="en-US" dirty="0"/>
                  <a:t> (8bits)</a:t>
                </a:r>
              </a:p>
            </p:txBody>
          </p:sp>
          <p:sp>
            <p:nvSpPr>
              <p:cNvPr id="132" name="CaixaDeTexto 43"/>
              <p:cNvSpPr txBox="1">
                <a:spLocks noChangeArrowheads="1"/>
              </p:cNvSpPr>
              <p:nvPr/>
            </p:nvSpPr>
            <p:spPr bwMode="auto">
              <a:xfrm>
                <a:off x="5792788" y="4532440"/>
                <a:ext cx="6413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dirty="0"/>
                  <a:t>clock</a:t>
                </a:r>
              </a:p>
            </p:txBody>
          </p:sp>
          <p:sp>
            <p:nvSpPr>
              <p:cNvPr id="133" name="CaixaDeTexto 44"/>
              <p:cNvSpPr txBox="1">
                <a:spLocks noChangeArrowheads="1"/>
              </p:cNvSpPr>
              <p:nvPr/>
            </p:nvSpPr>
            <p:spPr bwMode="auto">
              <a:xfrm>
                <a:off x="6543675" y="4532440"/>
                <a:ext cx="6127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/>
                  <a:t>reset</a:t>
                </a:r>
              </a:p>
            </p:txBody>
          </p:sp>
          <p:cxnSp>
            <p:nvCxnSpPr>
              <p:cNvPr id="134" name="Conector de seta reta 25"/>
              <p:cNvCxnSpPr>
                <a:cxnSpLocks noChangeShapeType="1"/>
              </p:cNvCxnSpPr>
              <p:nvPr/>
            </p:nvCxnSpPr>
            <p:spPr bwMode="auto">
              <a:xfrm rot="10800000">
                <a:off x="6824663" y="3863213"/>
                <a:ext cx="0" cy="719138"/>
              </a:xfrm>
              <a:prstGeom prst="straightConnector1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6" name="CaixaDeTexto 41"/>
              <p:cNvSpPr txBox="1">
                <a:spLocks noChangeArrowheads="1"/>
              </p:cNvSpPr>
              <p:nvPr/>
            </p:nvSpPr>
            <p:spPr bwMode="auto">
              <a:xfrm>
                <a:off x="7804023" y="3819560"/>
                <a:ext cx="6238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dirty="0" err="1"/>
                  <a:t>carry</a:t>
                </a:r>
                <a:endParaRPr lang="pt-BR" altLang="en-US" dirty="0"/>
              </a:p>
            </p:txBody>
          </p:sp>
          <p:cxnSp>
            <p:nvCxnSpPr>
              <p:cNvPr id="137" name="Conector de seta reta 15"/>
              <p:cNvCxnSpPr>
                <a:cxnSpLocks noChangeShapeType="1"/>
              </p:cNvCxnSpPr>
              <p:nvPr/>
            </p:nvCxnSpPr>
            <p:spPr bwMode="auto">
              <a:xfrm>
                <a:off x="2858770" y="2992438"/>
                <a:ext cx="863600" cy="0"/>
              </a:xfrm>
              <a:prstGeom prst="straightConnector1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9" name="Conector de seta reta 18"/>
            <p:cNvCxnSpPr>
              <a:cxnSpLocks noChangeShapeType="1"/>
            </p:cNvCxnSpPr>
            <p:nvPr/>
          </p:nvCxnSpPr>
          <p:spPr bwMode="auto">
            <a:xfrm>
              <a:off x="9555578" y="5866132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7E7FC0BB-A5B5-4602-AA20-B7850FEE88C8}"/>
              </a:ext>
            </a:extLst>
          </p:cNvPr>
          <p:cNvGrpSpPr/>
          <p:nvPr/>
        </p:nvGrpSpPr>
        <p:grpSpPr>
          <a:xfrm>
            <a:off x="2764666" y="3996360"/>
            <a:ext cx="1565436" cy="2321456"/>
            <a:chOff x="4615756" y="3555510"/>
            <a:chExt cx="1565436" cy="2321456"/>
          </a:xfrm>
        </p:grpSpPr>
        <p:sp>
          <p:nvSpPr>
            <p:cNvPr id="138" name="Retângulo 6">
              <a:extLst>
                <a:ext uri="{FF2B5EF4-FFF2-40B4-BE49-F238E27FC236}">
                  <a16:creationId xmlns:a16="http://schemas.microsoft.com/office/drawing/2014/main" id="{88F5C414-5D20-4830-B9D2-200567DBA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" name="CaixaDeTexto 139">
              <a:extLst>
                <a:ext uri="{FF2B5EF4-FFF2-40B4-BE49-F238E27FC236}">
                  <a16:creationId xmlns:a16="http://schemas.microsoft.com/office/drawing/2014/main" id="{AC499F5B-7588-4E4F-B04F-3A4E12851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141" name="CaixaDeTexto 36">
              <a:extLst>
                <a:ext uri="{FF2B5EF4-FFF2-40B4-BE49-F238E27FC236}">
                  <a16:creationId xmlns:a16="http://schemas.microsoft.com/office/drawing/2014/main" id="{D21573C6-2311-4332-A48C-8D57430BE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142" name="CaixaDeTexto 37">
              <a:extLst>
                <a:ext uri="{FF2B5EF4-FFF2-40B4-BE49-F238E27FC236}">
                  <a16:creationId xmlns:a16="http://schemas.microsoft.com/office/drawing/2014/main" id="{C7DEB8DD-0130-4822-8732-0E75F28D8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143" name="CaixaDeTexto 38">
              <a:extLst>
                <a:ext uri="{FF2B5EF4-FFF2-40B4-BE49-F238E27FC236}">
                  <a16:creationId xmlns:a16="http://schemas.microsoft.com/office/drawing/2014/main" id="{9172A1A6-AAB0-462E-A99B-7D32C559C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144" name="CaixaDeTexto 39">
              <a:extLst>
                <a:ext uri="{FF2B5EF4-FFF2-40B4-BE49-F238E27FC236}">
                  <a16:creationId xmlns:a16="http://schemas.microsoft.com/office/drawing/2014/main" id="{62771A47-F00E-45BD-9164-3EDAF31D8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145" name="CaixaDeTexto 43">
              <a:extLst>
                <a:ext uri="{FF2B5EF4-FFF2-40B4-BE49-F238E27FC236}">
                  <a16:creationId xmlns:a16="http://schemas.microsoft.com/office/drawing/2014/main" id="{AF60BF6A-DC5D-43F0-9682-F4C9160D1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146" name="CaixaDeTexto 44">
              <a:extLst>
                <a:ext uri="{FF2B5EF4-FFF2-40B4-BE49-F238E27FC236}">
                  <a16:creationId xmlns:a16="http://schemas.microsoft.com/office/drawing/2014/main" id="{030C3530-3BBC-432B-ABEC-6A13D4E7C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147" name="CaixaDeTexto 36">
              <a:extLst>
                <a:ext uri="{FF2B5EF4-FFF2-40B4-BE49-F238E27FC236}">
                  <a16:creationId xmlns:a16="http://schemas.microsoft.com/office/drawing/2014/main" id="{1B30FBE6-0FFE-4620-9E91-30FBCCC2E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148" name="CaixaDeTexto 40">
              <a:extLst>
                <a:ext uri="{FF2B5EF4-FFF2-40B4-BE49-F238E27FC236}">
                  <a16:creationId xmlns:a16="http://schemas.microsoft.com/office/drawing/2014/main" id="{F667CAC8-4B8F-4ACE-AE43-438064720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149" name="CaixaDeTexto 40">
              <a:extLst>
                <a:ext uri="{FF2B5EF4-FFF2-40B4-BE49-F238E27FC236}">
                  <a16:creationId xmlns:a16="http://schemas.microsoft.com/office/drawing/2014/main" id="{989A5394-7845-4F76-9BC7-77D3C53CC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0CA61F40-1517-44A2-9E25-92EE0334C37B}"/>
              </a:ext>
            </a:extLst>
          </p:cNvPr>
          <p:cNvGrpSpPr/>
          <p:nvPr/>
        </p:nvGrpSpPr>
        <p:grpSpPr>
          <a:xfrm>
            <a:off x="820660" y="4504140"/>
            <a:ext cx="1368425" cy="2046896"/>
            <a:chOff x="1632919" y="3827408"/>
            <a:chExt cx="1368425" cy="2046896"/>
          </a:xfrm>
        </p:grpSpPr>
        <p:sp>
          <p:nvSpPr>
            <p:cNvPr id="151" name="Retângulo 150">
              <a:extLst>
                <a:ext uri="{FF2B5EF4-FFF2-40B4-BE49-F238E27FC236}">
                  <a16:creationId xmlns:a16="http://schemas.microsoft.com/office/drawing/2014/main" id="{02FD5919-9B6B-4326-95A9-3E877A29D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" name="CaixaDeTexto 151">
              <a:extLst>
                <a:ext uri="{FF2B5EF4-FFF2-40B4-BE49-F238E27FC236}">
                  <a16:creationId xmlns:a16="http://schemas.microsoft.com/office/drawing/2014/main" id="{D577D114-9FB8-40F2-A21E-D5241E34B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153" name="CaixaDeTexto 32">
              <a:extLst>
                <a:ext uri="{FF2B5EF4-FFF2-40B4-BE49-F238E27FC236}">
                  <a16:creationId xmlns:a16="http://schemas.microsoft.com/office/drawing/2014/main" id="{D4F72907-6249-4EDB-AA4B-30295285D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154" name="CaixaDeTexto 34">
              <a:extLst>
                <a:ext uri="{FF2B5EF4-FFF2-40B4-BE49-F238E27FC236}">
                  <a16:creationId xmlns:a16="http://schemas.microsoft.com/office/drawing/2014/main" id="{8508D79C-BC0F-4D3E-8900-133BA75E9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155" name="CaixaDeTexto 35">
              <a:extLst>
                <a:ext uri="{FF2B5EF4-FFF2-40B4-BE49-F238E27FC236}">
                  <a16:creationId xmlns:a16="http://schemas.microsoft.com/office/drawing/2014/main" id="{288642C2-93BC-4CE1-A101-C780227FD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156" name="CaixaDeTexto 45">
              <a:extLst>
                <a:ext uri="{FF2B5EF4-FFF2-40B4-BE49-F238E27FC236}">
                  <a16:creationId xmlns:a16="http://schemas.microsoft.com/office/drawing/2014/main" id="{7EAE978B-F0A5-4888-AC38-8EC344293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sp>
        <p:nvSpPr>
          <p:cNvPr id="44" name="CaixaDeTexto 9">
            <a:extLst>
              <a:ext uri="{FF2B5EF4-FFF2-40B4-BE49-F238E27FC236}">
                <a16:creationId xmlns:a16="http://schemas.microsoft.com/office/drawing/2014/main" id="{55C7846C-E61C-409F-820D-7311E0031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048" y="3452281"/>
            <a:ext cx="2028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/>
              <a:t>Visão da entidade </a:t>
            </a:r>
            <a:r>
              <a:rPr lang="pt-BR" altLang="en-US" dirty="0">
                <a:solidFill>
                  <a:srgbClr val="FF0000"/>
                </a:solidFill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19092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32953E-6834-4CFB-A8AA-A4454892181C}" type="slidenum">
              <a:rPr lang="en-US" sz="2000" smtClean="0"/>
              <a:t>45</a:t>
            </a:fld>
            <a:endParaRPr lang="en-US" sz="20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913464" y="2633384"/>
            <a:ext cx="8332126" cy="4114800"/>
            <a:chOff x="395288" y="1196975"/>
            <a:chExt cx="9081121" cy="4484688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1387096" y="2238375"/>
              <a:ext cx="1800225" cy="236696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695341" y="1692275"/>
              <a:ext cx="1800227" cy="2647505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" name="Retângulo 3"/>
            <p:cNvSpPr>
              <a:spLocks noChangeArrowheads="1"/>
            </p:cNvSpPr>
            <p:nvPr/>
          </p:nvSpPr>
          <p:spPr bwMode="auto">
            <a:xfrm>
              <a:off x="1258888" y="1196975"/>
              <a:ext cx="6561137" cy="4113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CaixaDeTexto 8"/>
            <p:cNvSpPr txBox="1">
              <a:spLocks noChangeArrowheads="1"/>
            </p:cNvSpPr>
            <p:nvPr/>
          </p:nvSpPr>
          <p:spPr bwMode="auto">
            <a:xfrm>
              <a:off x="3443288" y="2786778"/>
              <a:ext cx="6588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FF0000"/>
                  </a:solidFill>
                </a:rPr>
                <a:t>soma</a:t>
              </a:r>
            </a:p>
          </p:txBody>
        </p:sp>
        <p:cxnSp>
          <p:nvCxnSpPr>
            <p:cNvPr id="9" name="Conector de seta reta 11"/>
            <p:cNvCxnSpPr>
              <a:cxnSpLocks noChangeShapeType="1"/>
            </p:cNvCxnSpPr>
            <p:nvPr/>
          </p:nvCxnSpPr>
          <p:spPr bwMode="auto">
            <a:xfrm>
              <a:off x="3012846" y="2949498"/>
              <a:ext cx="503237" cy="793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Conector de seta reta 15"/>
            <p:cNvCxnSpPr>
              <a:cxnSpLocks noChangeShapeType="1"/>
            </p:cNvCxnSpPr>
            <p:nvPr/>
          </p:nvCxnSpPr>
          <p:spPr bwMode="auto">
            <a:xfrm>
              <a:off x="755650" y="3881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ector de seta reta 18"/>
            <p:cNvCxnSpPr>
              <a:cxnSpLocks noChangeShapeType="1"/>
            </p:cNvCxnSpPr>
            <p:nvPr/>
          </p:nvCxnSpPr>
          <p:spPr bwMode="auto">
            <a:xfrm flipV="1">
              <a:off x="7399604" y="2342200"/>
              <a:ext cx="731221" cy="3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Conector de seta reta 20"/>
            <p:cNvCxnSpPr>
              <a:cxnSpLocks noChangeShapeType="1"/>
            </p:cNvCxnSpPr>
            <p:nvPr/>
          </p:nvCxnSpPr>
          <p:spPr bwMode="auto">
            <a:xfrm>
              <a:off x="7405552" y="3582374"/>
              <a:ext cx="707607" cy="7433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onector de seta reta 21"/>
            <p:cNvCxnSpPr>
              <a:cxnSpLocks noChangeShapeType="1"/>
            </p:cNvCxnSpPr>
            <p:nvPr/>
          </p:nvCxnSpPr>
          <p:spPr bwMode="auto">
            <a:xfrm>
              <a:off x="5518150" y="2626122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ector de seta reta 22"/>
            <p:cNvCxnSpPr>
              <a:cxnSpLocks noChangeShapeType="1"/>
            </p:cNvCxnSpPr>
            <p:nvPr/>
          </p:nvCxnSpPr>
          <p:spPr bwMode="auto">
            <a:xfrm>
              <a:off x="5518150" y="3473053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ector de seta reta 23"/>
            <p:cNvCxnSpPr>
              <a:cxnSpLocks noChangeShapeType="1"/>
            </p:cNvCxnSpPr>
            <p:nvPr/>
          </p:nvCxnSpPr>
          <p:spPr bwMode="auto">
            <a:xfrm>
              <a:off x="5518150" y="387032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ector de seta reta 24"/>
            <p:cNvCxnSpPr>
              <a:cxnSpLocks noChangeShapeType="1"/>
            </p:cNvCxnSpPr>
            <p:nvPr/>
          </p:nvCxnSpPr>
          <p:spPr bwMode="auto">
            <a:xfrm>
              <a:off x="5518150" y="3075780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ector de seta reta 25"/>
            <p:cNvCxnSpPr>
              <a:cxnSpLocks noChangeShapeType="1"/>
            </p:cNvCxnSpPr>
            <p:nvPr/>
          </p:nvCxnSpPr>
          <p:spPr bwMode="auto">
            <a:xfrm flipH="1" flipV="1">
              <a:off x="6160066" y="4220336"/>
              <a:ext cx="4197" cy="1258129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CaixaDeTexto 31"/>
            <p:cNvSpPr txBox="1">
              <a:spLocks noChangeArrowheads="1"/>
            </p:cNvSpPr>
            <p:nvPr/>
          </p:nvSpPr>
          <p:spPr bwMode="auto">
            <a:xfrm>
              <a:off x="395288" y="2645491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A (4bits)</a:t>
              </a:r>
            </a:p>
          </p:txBody>
        </p:sp>
        <p:sp>
          <p:nvSpPr>
            <p:cNvPr id="19" name="CaixaDeTexto 33"/>
            <p:cNvSpPr txBox="1">
              <a:spLocks noChangeArrowheads="1"/>
            </p:cNvSpPr>
            <p:nvPr/>
          </p:nvSpPr>
          <p:spPr bwMode="auto">
            <a:xfrm>
              <a:off x="423863" y="3562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/>
                <a:t>B (4bits)</a:t>
              </a:r>
            </a:p>
          </p:txBody>
        </p:sp>
        <p:sp>
          <p:nvSpPr>
            <p:cNvPr id="21" name="CaixaDeTexto 40"/>
            <p:cNvSpPr txBox="1">
              <a:spLocks noChangeArrowheads="1"/>
            </p:cNvSpPr>
            <p:nvPr/>
          </p:nvSpPr>
          <p:spPr bwMode="auto">
            <a:xfrm>
              <a:off x="7799921" y="1921734"/>
              <a:ext cx="97790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an</a:t>
              </a:r>
              <a:r>
                <a:rPr lang="pt-BR" altLang="en-US" dirty="0"/>
                <a:t> (4bits)</a:t>
              </a:r>
            </a:p>
          </p:txBody>
        </p:sp>
        <p:sp>
          <p:nvSpPr>
            <p:cNvPr id="22" name="CaixaDeTexto 41"/>
            <p:cNvSpPr txBox="1">
              <a:spLocks noChangeArrowheads="1"/>
            </p:cNvSpPr>
            <p:nvPr/>
          </p:nvSpPr>
          <p:spPr bwMode="auto">
            <a:xfrm>
              <a:off x="7807428" y="3177130"/>
              <a:ext cx="1668981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dec_ddp</a:t>
              </a:r>
              <a:r>
                <a:rPr lang="pt-BR" altLang="en-US" dirty="0"/>
                <a:t> (8bits)</a:t>
              </a:r>
            </a:p>
          </p:txBody>
        </p:sp>
        <p:sp>
          <p:nvSpPr>
            <p:cNvPr id="23" name="CaixaDeTexto 43"/>
            <p:cNvSpPr txBox="1">
              <a:spLocks noChangeArrowheads="1"/>
            </p:cNvSpPr>
            <p:nvPr/>
          </p:nvSpPr>
          <p:spPr bwMode="auto">
            <a:xfrm>
              <a:off x="5844461" y="5373688"/>
              <a:ext cx="641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clock</a:t>
              </a:r>
              <a:endParaRPr lang="pt-BR" altLang="en-US" dirty="0"/>
            </a:p>
          </p:txBody>
        </p:sp>
        <p:sp>
          <p:nvSpPr>
            <p:cNvPr id="24" name="CaixaDeTexto 44"/>
            <p:cNvSpPr txBox="1">
              <a:spLocks noChangeArrowheads="1"/>
            </p:cNvSpPr>
            <p:nvPr/>
          </p:nvSpPr>
          <p:spPr bwMode="auto">
            <a:xfrm>
              <a:off x="6521530" y="5373688"/>
              <a:ext cx="612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/>
                <a:t>reset</a:t>
              </a:r>
            </a:p>
          </p:txBody>
        </p:sp>
        <p:cxnSp>
          <p:nvCxnSpPr>
            <p:cNvPr id="99" name="Conector de seta reta 25"/>
            <p:cNvCxnSpPr>
              <a:cxnSpLocks noChangeShapeType="1"/>
            </p:cNvCxnSpPr>
            <p:nvPr/>
          </p:nvCxnSpPr>
          <p:spPr bwMode="auto">
            <a:xfrm flipH="1" flipV="1">
              <a:off x="6796984" y="4220336"/>
              <a:ext cx="27679" cy="1258129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Conector de seta reta 25"/>
            <p:cNvCxnSpPr>
              <a:cxnSpLocks noChangeShapeType="1"/>
            </p:cNvCxnSpPr>
            <p:nvPr/>
          </p:nvCxnSpPr>
          <p:spPr bwMode="auto">
            <a:xfrm>
              <a:off x="7288213" y="1628775"/>
              <a:ext cx="719137" cy="0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CaixaDeTexto 41"/>
            <p:cNvSpPr txBox="1">
              <a:spLocks noChangeArrowheads="1"/>
            </p:cNvSpPr>
            <p:nvPr/>
          </p:nvSpPr>
          <p:spPr bwMode="auto">
            <a:xfrm>
              <a:off x="7976183" y="1433562"/>
              <a:ext cx="6238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carry</a:t>
              </a:r>
              <a:endParaRPr lang="pt-BR" altLang="en-US" dirty="0"/>
            </a:p>
          </p:txBody>
        </p:sp>
        <p:cxnSp>
          <p:nvCxnSpPr>
            <p:cNvPr id="102" name="Conector de seta reta 15"/>
            <p:cNvCxnSpPr>
              <a:cxnSpLocks noChangeShapeType="1"/>
            </p:cNvCxnSpPr>
            <p:nvPr/>
          </p:nvCxnSpPr>
          <p:spPr bwMode="auto">
            <a:xfrm>
              <a:off x="755650" y="2940765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CaixaDeTexto 8"/>
            <p:cNvSpPr txBox="1">
              <a:spLocks noChangeArrowheads="1"/>
            </p:cNvSpPr>
            <p:nvPr/>
          </p:nvSpPr>
          <p:spPr bwMode="auto">
            <a:xfrm>
              <a:off x="3851275" y="2133600"/>
              <a:ext cx="12969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/>
                <a:t>SINAIS INTERNOS</a:t>
              </a:r>
            </a:p>
          </p:txBody>
        </p:sp>
        <p:sp>
          <p:nvSpPr>
            <p:cNvPr id="106" name="CaixaDeTexto 8"/>
            <p:cNvSpPr txBox="1">
              <a:spLocks noChangeArrowheads="1"/>
            </p:cNvSpPr>
            <p:nvPr/>
          </p:nvSpPr>
          <p:spPr bwMode="auto">
            <a:xfrm>
              <a:off x="1571596" y="1715009"/>
              <a:ext cx="1431225" cy="50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200" dirty="0"/>
                <a:t>Instanciar com </a:t>
              </a:r>
            </a:p>
            <a:p>
              <a:pPr algn="ctr"/>
              <a:r>
                <a:rPr lang="pt-BR" altLang="en-US" sz="1200" dirty="0"/>
                <a:t>PORT MAP</a:t>
              </a:r>
            </a:p>
          </p:txBody>
        </p:sp>
        <p:sp>
          <p:nvSpPr>
            <p:cNvPr id="107" name="CaixaDeTexto 8"/>
            <p:cNvSpPr txBox="1">
              <a:spLocks noChangeArrowheads="1"/>
            </p:cNvSpPr>
            <p:nvPr/>
          </p:nvSpPr>
          <p:spPr bwMode="auto">
            <a:xfrm>
              <a:off x="5108575" y="2469356"/>
              <a:ext cx="393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FF0000"/>
                  </a:solidFill>
                </a:rPr>
                <a:t>d1</a:t>
              </a:r>
            </a:p>
          </p:txBody>
        </p:sp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5145484" y="3321840"/>
              <a:ext cx="3937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dirty="0">
                  <a:solidFill>
                    <a:srgbClr val="FF0000"/>
                  </a:solidFill>
                </a:rPr>
                <a:t>d3</a:t>
              </a:r>
            </a:p>
          </p:txBody>
        </p:sp>
        <p:sp>
          <p:nvSpPr>
            <p:cNvPr id="109" name="Rectangle 6"/>
            <p:cNvSpPr>
              <a:spLocks noChangeArrowheads="1"/>
            </p:cNvSpPr>
            <p:nvPr/>
          </p:nvSpPr>
          <p:spPr bwMode="auto">
            <a:xfrm>
              <a:off x="5108575" y="2917984"/>
              <a:ext cx="393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dirty="0">
                  <a:solidFill>
                    <a:srgbClr val="FF0000"/>
                  </a:solidFill>
                </a:rPr>
                <a:t>d2</a:t>
              </a:r>
              <a:endParaRPr lang="en-US" altLang="en-US" dirty="0"/>
            </a:p>
          </p:txBody>
        </p:sp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5130720" y="3719513"/>
              <a:ext cx="3952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dirty="0">
                  <a:solidFill>
                    <a:srgbClr val="FF0000"/>
                  </a:solidFill>
                </a:rPr>
                <a:t>d4</a:t>
              </a:r>
              <a:endParaRPr lang="en-US" altLang="en-US" dirty="0"/>
            </a:p>
          </p:txBody>
        </p:sp>
        <p:cxnSp>
          <p:nvCxnSpPr>
            <p:cNvPr id="111" name="Straight Arrow Connector 9"/>
            <p:cNvCxnSpPr>
              <a:cxnSpLocks noChangeShapeType="1"/>
              <a:endCxn id="107" idx="1"/>
            </p:cNvCxnSpPr>
            <p:nvPr/>
          </p:nvCxnSpPr>
          <p:spPr bwMode="auto">
            <a:xfrm>
              <a:off x="4427538" y="2620963"/>
              <a:ext cx="681037" cy="238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Arrow Connector 9"/>
            <p:cNvCxnSpPr>
              <a:cxnSpLocks noChangeShapeType="1"/>
              <a:endCxn id="109" idx="1"/>
            </p:cNvCxnSpPr>
            <p:nvPr/>
          </p:nvCxnSpPr>
          <p:spPr bwMode="auto">
            <a:xfrm>
              <a:off x="4427538" y="2617788"/>
              <a:ext cx="681037" cy="454184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Arrow Connector 9"/>
            <p:cNvCxnSpPr>
              <a:cxnSpLocks noChangeShapeType="1"/>
              <a:endCxn id="108" idx="1"/>
            </p:cNvCxnSpPr>
            <p:nvPr/>
          </p:nvCxnSpPr>
          <p:spPr bwMode="auto">
            <a:xfrm rot="16200000" flipH="1">
              <a:off x="4360268" y="2689818"/>
              <a:ext cx="852485" cy="717946"/>
            </a:xfrm>
            <a:prstGeom prst="curvedConnector2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Arrow Connector 9"/>
            <p:cNvCxnSpPr>
              <a:cxnSpLocks noChangeShapeType="1"/>
              <a:endCxn id="110" idx="1"/>
            </p:cNvCxnSpPr>
            <p:nvPr/>
          </p:nvCxnSpPr>
          <p:spPr bwMode="auto">
            <a:xfrm rot="16200000" flipH="1">
              <a:off x="4151272" y="2894052"/>
              <a:ext cx="1255715" cy="703180"/>
            </a:xfrm>
            <a:prstGeom prst="curvedConnector2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Arrow Connector 9"/>
            <p:cNvCxnSpPr>
              <a:cxnSpLocks noChangeShapeType="1"/>
              <a:endCxn id="8" idx="3"/>
            </p:cNvCxnSpPr>
            <p:nvPr/>
          </p:nvCxnSpPr>
          <p:spPr bwMode="auto">
            <a:xfrm rot="5400000">
              <a:off x="4099362" y="2612587"/>
              <a:ext cx="330917" cy="325441"/>
            </a:xfrm>
            <a:prstGeom prst="curvedConnector2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CaixaDeTexto 8">
              <a:extLst>
                <a:ext uri="{FF2B5EF4-FFF2-40B4-BE49-F238E27FC236}">
                  <a16:creationId xmlns:a16="http://schemas.microsoft.com/office/drawing/2014/main" id="{611C1475-D5D1-42FC-B354-BF01A05F6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838" y="1236438"/>
              <a:ext cx="1431225" cy="50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200" dirty="0"/>
                <a:t>Instanciar com </a:t>
              </a:r>
            </a:p>
            <a:p>
              <a:pPr algn="ctr"/>
              <a:r>
                <a:rPr lang="pt-BR" altLang="en-US" sz="1200" dirty="0"/>
                <a:t>PORT MAP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177109" y="1341022"/>
            <a:ext cx="1188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3"/>
            </a:pPr>
            <a:r>
              <a:rPr lang="pt-BR" sz="2400" dirty="0"/>
              <a:t>Crie um arquivo VHDL que faz o papel de topo da hierarquia de projeto e que será denominado </a:t>
            </a:r>
            <a:r>
              <a:rPr lang="pt-BR" sz="2400" dirty="0" err="1">
                <a:solidFill>
                  <a:srgbClr val="00B0F0"/>
                </a:solidFill>
              </a:rPr>
              <a:t>top.vhd</a:t>
            </a:r>
            <a:r>
              <a:rPr lang="pt-BR" sz="2400" dirty="0"/>
              <a:t>. Para inserir neste arquivo os 2 comandos </a:t>
            </a:r>
            <a:r>
              <a:rPr lang="pt-BR" sz="2400" dirty="0" err="1">
                <a:solidFill>
                  <a:srgbClr val="0000FF"/>
                </a:solidFill>
              </a:rPr>
              <a:t>port</a:t>
            </a:r>
            <a:r>
              <a:rPr lang="pt-BR" sz="2400" dirty="0">
                <a:solidFill>
                  <a:srgbClr val="0000FF"/>
                </a:solidFill>
              </a:rPr>
              <a:t> </a:t>
            </a:r>
            <a:r>
              <a:rPr lang="pt-BR" sz="2400" dirty="0" err="1">
                <a:solidFill>
                  <a:srgbClr val="0000FF"/>
                </a:solidFill>
              </a:rPr>
              <a:t>map</a:t>
            </a:r>
            <a:r>
              <a:rPr lang="pt-BR" sz="2400" dirty="0">
                <a:solidFill>
                  <a:srgbClr val="0000FF"/>
                </a:solidFill>
              </a:rPr>
              <a:t> </a:t>
            </a:r>
            <a:r>
              <a:rPr lang="pt-BR" sz="2400" dirty="0"/>
              <a:t>(que instanciam o somador e o driver do mostrador), alguns sinais internos precisam ser criados, veja dicas abaixo</a:t>
            </a:r>
            <a:endParaRPr lang="pt-BR" altLang="en-US" sz="2000" dirty="0">
              <a:latin typeface="Courier New" charset="0"/>
            </a:endParaRPr>
          </a:p>
        </p:txBody>
      </p:sp>
      <p:grpSp>
        <p:nvGrpSpPr>
          <p:cNvPr id="119" name="Agrupar 118">
            <a:extLst>
              <a:ext uri="{FF2B5EF4-FFF2-40B4-BE49-F238E27FC236}">
                <a16:creationId xmlns:a16="http://schemas.microsoft.com/office/drawing/2014/main" id="{75CFDB7C-C950-4B35-B6C6-67E12A6A5F95}"/>
              </a:ext>
            </a:extLst>
          </p:cNvPr>
          <p:cNvGrpSpPr/>
          <p:nvPr/>
        </p:nvGrpSpPr>
        <p:grpSpPr>
          <a:xfrm>
            <a:off x="4030523" y="3684153"/>
            <a:ext cx="1368425" cy="2046896"/>
            <a:chOff x="1632919" y="3827408"/>
            <a:chExt cx="1368425" cy="2046896"/>
          </a:xfrm>
        </p:grpSpPr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E11E3A08-231F-4AE9-B1BD-D871AB922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C1742629-E29D-40CF-BE1E-8F1C00106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122" name="CaixaDeTexto 32">
              <a:extLst>
                <a:ext uri="{FF2B5EF4-FFF2-40B4-BE49-F238E27FC236}">
                  <a16:creationId xmlns:a16="http://schemas.microsoft.com/office/drawing/2014/main" id="{3D25A7BD-05C7-4C1D-888A-E8B7B9528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123" name="CaixaDeTexto 34">
              <a:extLst>
                <a:ext uri="{FF2B5EF4-FFF2-40B4-BE49-F238E27FC236}">
                  <a16:creationId xmlns:a16="http://schemas.microsoft.com/office/drawing/2014/main" id="{B5C5D71E-8F5C-458C-ACF9-EF53A612B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124" name="CaixaDeTexto 35">
              <a:extLst>
                <a:ext uri="{FF2B5EF4-FFF2-40B4-BE49-F238E27FC236}">
                  <a16:creationId xmlns:a16="http://schemas.microsoft.com/office/drawing/2014/main" id="{253C341B-7EE4-4686-BC6E-4FC39762F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125" name="CaixaDeTexto 45">
              <a:extLst>
                <a:ext uri="{FF2B5EF4-FFF2-40B4-BE49-F238E27FC236}">
                  <a16:creationId xmlns:a16="http://schemas.microsoft.com/office/drawing/2014/main" id="{5554A0C8-D278-4533-A772-6390E7DE2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AB3EA4FF-1E75-4E61-8E5C-A488E6E11849}"/>
              </a:ext>
            </a:extLst>
          </p:cNvPr>
          <p:cNvGrpSpPr/>
          <p:nvPr/>
        </p:nvGrpSpPr>
        <p:grpSpPr>
          <a:xfrm>
            <a:off x="7854601" y="3108692"/>
            <a:ext cx="1565436" cy="2321456"/>
            <a:chOff x="4615756" y="3555510"/>
            <a:chExt cx="1565436" cy="2321456"/>
          </a:xfrm>
        </p:grpSpPr>
        <p:sp>
          <p:nvSpPr>
            <p:cNvPr id="127" name="Retângulo 6">
              <a:extLst>
                <a:ext uri="{FF2B5EF4-FFF2-40B4-BE49-F238E27FC236}">
                  <a16:creationId xmlns:a16="http://schemas.microsoft.com/office/drawing/2014/main" id="{5C8D0D44-028B-4AA9-8F83-503327085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CaixaDeTexto 127">
              <a:extLst>
                <a:ext uri="{FF2B5EF4-FFF2-40B4-BE49-F238E27FC236}">
                  <a16:creationId xmlns:a16="http://schemas.microsoft.com/office/drawing/2014/main" id="{06704E1C-BD19-43BD-8AA0-B16DEDB02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129" name="CaixaDeTexto 36">
              <a:extLst>
                <a:ext uri="{FF2B5EF4-FFF2-40B4-BE49-F238E27FC236}">
                  <a16:creationId xmlns:a16="http://schemas.microsoft.com/office/drawing/2014/main" id="{B7636D9E-2091-40A6-9C05-AA5FAE34D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130" name="CaixaDeTexto 37">
              <a:extLst>
                <a:ext uri="{FF2B5EF4-FFF2-40B4-BE49-F238E27FC236}">
                  <a16:creationId xmlns:a16="http://schemas.microsoft.com/office/drawing/2014/main" id="{BA83BFAF-D8C1-4996-9CD0-ABCF6F573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131" name="CaixaDeTexto 38">
              <a:extLst>
                <a:ext uri="{FF2B5EF4-FFF2-40B4-BE49-F238E27FC236}">
                  <a16:creationId xmlns:a16="http://schemas.microsoft.com/office/drawing/2014/main" id="{41EFDFB8-5374-40AB-9AFA-BC924A9CA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132" name="CaixaDeTexto 39">
              <a:extLst>
                <a:ext uri="{FF2B5EF4-FFF2-40B4-BE49-F238E27FC236}">
                  <a16:creationId xmlns:a16="http://schemas.microsoft.com/office/drawing/2014/main" id="{E3987169-A38E-4FA5-A8CE-75E5784A9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133" name="CaixaDeTexto 43">
              <a:extLst>
                <a:ext uri="{FF2B5EF4-FFF2-40B4-BE49-F238E27FC236}">
                  <a16:creationId xmlns:a16="http://schemas.microsoft.com/office/drawing/2014/main" id="{3E277B65-4FDD-43E4-95E9-475FA06BF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134" name="CaixaDeTexto 44">
              <a:extLst>
                <a:ext uri="{FF2B5EF4-FFF2-40B4-BE49-F238E27FC236}">
                  <a16:creationId xmlns:a16="http://schemas.microsoft.com/office/drawing/2014/main" id="{0300CD1E-CD21-4380-B6EF-00DEBF349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135" name="CaixaDeTexto 36">
              <a:extLst>
                <a:ext uri="{FF2B5EF4-FFF2-40B4-BE49-F238E27FC236}">
                  <a16:creationId xmlns:a16="http://schemas.microsoft.com/office/drawing/2014/main" id="{46B37D8C-4C23-4A70-9396-AD73022AF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136" name="CaixaDeTexto 40">
              <a:extLst>
                <a:ext uri="{FF2B5EF4-FFF2-40B4-BE49-F238E27FC236}">
                  <a16:creationId xmlns:a16="http://schemas.microsoft.com/office/drawing/2014/main" id="{F2CEFABA-CAAE-4CEA-A695-8A0AD1F66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137" name="CaixaDeTexto 40">
              <a:extLst>
                <a:ext uri="{FF2B5EF4-FFF2-40B4-BE49-F238E27FC236}">
                  <a16:creationId xmlns:a16="http://schemas.microsoft.com/office/drawing/2014/main" id="{31E04F7E-0F49-4BDA-AC1E-F012F644E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</p:grpSp>
      <p:sp>
        <p:nvSpPr>
          <p:cNvPr id="60" name="CaixaDeTexto 9">
            <a:extLst>
              <a:ext uri="{FF2B5EF4-FFF2-40B4-BE49-F238E27FC236}">
                <a16:creationId xmlns:a16="http://schemas.microsoft.com/office/drawing/2014/main" id="{9162E4E9-4C3D-4A1A-B011-8B3BC00F0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1" y="2618815"/>
            <a:ext cx="4619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1453525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AE281C-6C5B-444E-8C00-536630C18E99}" type="slidenum">
              <a:rPr lang="en-US" sz="2000" smtClean="0"/>
              <a:t>46</a:t>
            </a:fld>
            <a:endParaRPr lang="en-US" sz="2000" dirty="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851868" y="2364626"/>
            <a:ext cx="6019986" cy="3773964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2941908" y="3122799"/>
            <a:ext cx="1735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somador4</a:t>
            </a: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6872442" y="3115952"/>
            <a:ext cx="1786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dspl_drv_NexysA7</a:t>
            </a:r>
          </a:p>
        </p:txBody>
      </p:sp>
      <p:cxnSp>
        <p:nvCxnSpPr>
          <p:cNvPr id="10" name="Conector de seta reta 11"/>
          <p:cNvCxnSpPr>
            <a:cxnSpLocks noChangeShapeType="1"/>
          </p:cNvCxnSpPr>
          <p:nvPr/>
        </p:nvCxnSpPr>
        <p:spPr bwMode="auto">
          <a:xfrm>
            <a:off x="4475613" y="4801758"/>
            <a:ext cx="16054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ector de seta reta 15"/>
          <p:cNvCxnSpPr>
            <a:cxnSpLocks noChangeShapeType="1"/>
          </p:cNvCxnSpPr>
          <p:nvPr/>
        </p:nvCxnSpPr>
        <p:spPr bwMode="auto">
          <a:xfrm>
            <a:off x="2390136" y="4827680"/>
            <a:ext cx="792372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ector de seta reta 18"/>
          <p:cNvCxnSpPr>
            <a:cxnSpLocks noChangeShapeType="1"/>
          </p:cNvCxnSpPr>
          <p:nvPr/>
        </p:nvCxnSpPr>
        <p:spPr bwMode="auto">
          <a:xfrm>
            <a:off x="8498830" y="3771264"/>
            <a:ext cx="667250" cy="6231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ector de seta reta 20"/>
          <p:cNvCxnSpPr>
            <a:cxnSpLocks noChangeShapeType="1"/>
          </p:cNvCxnSpPr>
          <p:nvPr/>
        </p:nvCxnSpPr>
        <p:spPr bwMode="auto">
          <a:xfrm flipV="1">
            <a:off x="8498830" y="4817483"/>
            <a:ext cx="667250" cy="10197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ector de seta reta 21"/>
          <p:cNvCxnSpPr>
            <a:cxnSpLocks noChangeShapeType="1"/>
          </p:cNvCxnSpPr>
          <p:nvPr/>
        </p:nvCxnSpPr>
        <p:spPr bwMode="auto">
          <a:xfrm>
            <a:off x="6759833" y="3777495"/>
            <a:ext cx="26363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ector de seta reta 22"/>
          <p:cNvCxnSpPr>
            <a:cxnSpLocks noChangeShapeType="1"/>
          </p:cNvCxnSpPr>
          <p:nvPr/>
        </p:nvCxnSpPr>
        <p:spPr bwMode="auto">
          <a:xfrm>
            <a:off x="6759833" y="4486843"/>
            <a:ext cx="26363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de seta reta 23"/>
          <p:cNvCxnSpPr>
            <a:cxnSpLocks noChangeShapeType="1"/>
          </p:cNvCxnSpPr>
          <p:nvPr/>
        </p:nvCxnSpPr>
        <p:spPr bwMode="auto">
          <a:xfrm>
            <a:off x="6759833" y="4817483"/>
            <a:ext cx="26363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ector de seta reta 24"/>
          <p:cNvCxnSpPr>
            <a:cxnSpLocks noChangeShapeType="1"/>
          </p:cNvCxnSpPr>
          <p:nvPr/>
        </p:nvCxnSpPr>
        <p:spPr bwMode="auto">
          <a:xfrm>
            <a:off x="6759833" y="4156202"/>
            <a:ext cx="26363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ector de seta reta 25"/>
          <p:cNvCxnSpPr>
            <a:cxnSpLocks noChangeShapeType="1"/>
          </p:cNvCxnSpPr>
          <p:nvPr/>
        </p:nvCxnSpPr>
        <p:spPr bwMode="auto">
          <a:xfrm rot="10800000">
            <a:off x="7352656" y="5633161"/>
            <a:ext cx="0" cy="659825"/>
          </a:xfrm>
          <a:prstGeom prst="straightConnector1">
            <a:avLst/>
          </a:prstGeom>
          <a:noFill/>
          <a:ln w="127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aixaDeTexto 31"/>
          <p:cNvSpPr txBox="1">
            <a:spLocks noChangeArrowheads="1"/>
          </p:cNvSpPr>
          <p:nvPr/>
        </p:nvSpPr>
        <p:spPr bwMode="auto">
          <a:xfrm>
            <a:off x="2059496" y="3741082"/>
            <a:ext cx="818590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/>
              <a:t>A (4bits)</a:t>
            </a:r>
          </a:p>
        </p:txBody>
      </p:sp>
      <p:sp>
        <p:nvSpPr>
          <p:cNvPr id="20" name="CaixaDeTexto 33"/>
          <p:cNvSpPr txBox="1">
            <a:spLocks noChangeArrowheads="1"/>
          </p:cNvSpPr>
          <p:nvPr/>
        </p:nvSpPr>
        <p:spPr bwMode="auto">
          <a:xfrm>
            <a:off x="2085714" y="4534910"/>
            <a:ext cx="818590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/>
              <a:t>B (4bits)</a:t>
            </a:r>
          </a:p>
        </p:txBody>
      </p:sp>
      <p:sp>
        <p:nvSpPr>
          <p:cNvPr id="22" name="CaixaDeTexto 40"/>
          <p:cNvSpPr txBox="1">
            <a:spLocks noChangeArrowheads="1"/>
          </p:cNvSpPr>
          <p:nvPr/>
        </p:nvSpPr>
        <p:spPr bwMode="auto">
          <a:xfrm>
            <a:off x="8834710" y="3425991"/>
            <a:ext cx="897245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 err="1"/>
              <a:t>an</a:t>
            </a:r>
            <a:r>
              <a:rPr lang="pt-BR" altLang="en-US" dirty="0"/>
              <a:t> (4bits)</a:t>
            </a:r>
          </a:p>
        </p:txBody>
      </p:sp>
      <p:sp>
        <p:nvSpPr>
          <p:cNvPr id="23" name="CaixaDeTexto 41"/>
          <p:cNvSpPr txBox="1">
            <a:spLocks noChangeArrowheads="1"/>
          </p:cNvSpPr>
          <p:nvPr/>
        </p:nvSpPr>
        <p:spPr bwMode="auto">
          <a:xfrm>
            <a:off x="8855300" y="4461610"/>
            <a:ext cx="16353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 err="1"/>
              <a:t>dec_ddp</a:t>
            </a:r>
            <a:r>
              <a:rPr lang="pt-BR" altLang="en-US" dirty="0"/>
              <a:t> (8bits)</a:t>
            </a:r>
          </a:p>
        </p:txBody>
      </p:sp>
      <p:sp>
        <p:nvSpPr>
          <p:cNvPr id="24" name="CaixaDeTexto 43"/>
          <p:cNvSpPr txBox="1">
            <a:spLocks noChangeArrowheads="1"/>
          </p:cNvSpPr>
          <p:nvPr/>
        </p:nvSpPr>
        <p:spPr bwMode="auto">
          <a:xfrm>
            <a:off x="7011819" y="6196852"/>
            <a:ext cx="588453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/>
              <a:t>clock</a:t>
            </a:r>
          </a:p>
        </p:txBody>
      </p:sp>
      <p:sp>
        <p:nvSpPr>
          <p:cNvPr id="25" name="CaixaDeTexto 44"/>
          <p:cNvSpPr txBox="1">
            <a:spLocks noChangeArrowheads="1"/>
          </p:cNvSpPr>
          <p:nvPr/>
        </p:nvSpPr>
        <p:spPr bwMode="auto">
          <a:xfrm>
            <a:off x="7700775" y="6196852"/>
            <a:ext cx="562234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/>
              <a:t>reset</a:t>
            </a:r>
          </a:p>
        </p:txBody>
      </p:sp>
      <p:cxnSp>
        <p:nvCxnSpPr>
          <p:cNvPr id="100" name="Conector de seta reta 25"/>
          <p:cNvCxnSpPr>
            <a:cxnSpLocks noChangeShapeType="1"/>
          </p:cNvCxnSpPr>
          <p:nvPr/>
        </p:nvCxnSpPr>
        <p:spPr bwMode="auto">
          <a:xfrm rot="10800000">
            <a:off x="7958587" y="5633161"/>
            <a:ext cx="0" cy="659825"/>
          </a:xfrm>
          <a:prstGeom prst="straightConnector1">
            <a:avLst/>
          </a:prstGeom>
          <a:noFill/>
          <a:ln w="127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Conector de seta reta 25"/>
          <p:cNvCxnSpPr>
            <a:cxnSpLocks noChangeShapeType="1"/>
          </p:cNvCxnSpPr>
          <p:nvPr/>
        </p:nvCxnSpPr>
        <p:spPr bwMode="auto">
          <a:xfrm rot="16200000" flipH="1">
            <a:off x="8713817" y="2430900"/>
            <a:ext cx="0" cy="659824"/>
          </a:xfrm>
          <a:prstGeom prst="straightConnector1">
            <a:avLst/>
          </a:prstGeom>
          <a:noFill/>
          <a:ln w="127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CaixaDeTexto 41"/>
          <p:cNvSpPr txBox="1">
            <a:spLocks noChangeArrowheads="1"/>
          </p:cNvSpPr>
          <p:nvPr/>
        </p:nvSpPr>
        <p:spPr bwMode="auto">
          <a:xfrm>
            <a:off x="8844179" y="2459303"/>
            <a:ext cx="572430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/>
              <a:t>carry</a:t>
            </a:r>
          </a:p>
        </p:txBody>
      </p:sp>
      <p:cxnSp>
        <p:nvCxnSpPr>
          <p:cNvPr id="103" name="Conector de seta reta 15"/>
          <p:cNvCxnSpPr>
            <a:cxnSpLocks noChangeShapeType="1"/>
          </p:cNvCxnSpPr>
          <p:nvPr/>
        </p:nvCxnSpPr>
        <p:spPr bwMode="auto">
          <a:xfrm>
            <a:off x="2390136" y="4012003"/>
            <a:ext cx="792372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Elbow Connector 3"/>
          <p:cNvCxnSpPr>
            <a:cxnSpLocks noChangeShapeType="1"/>
          </p:cNvCxnSpPr>
          <p:nvPr/>
        </p:nvCxnSpPr>
        <p:spPr bwMode="auto">
          <a:xfrm flipV="1">
            <a:off x="4636160" y="2760812"/>
            <a:ext cx="3766679" cy="2047551"/>
          </a:xfrm>
          <a:prstGeom prst="bentConnector3">
            <a:avLst>
              <a:gd name="adj1" fmla="val 7038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CaixaDeTexto 8"/>
          <p:cNvSpPr txBox="1">
            <a:spLocks noChangeArrowheads="1"/>
          </p:cNvSpPr>
          <p:nvPr/>
        </p:nvSpPr>
        <p:spPr bwMode="auto">
          <a:xfrm>
            <a:off x="5032346" y="2492804"/>
            <a:ext cx="801111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>
                <a:solidFill>
                  <a:srgbClr val="004E00"/>
                </a:solidFill>
              </a:rPr>
              <a:t>soma(4)</a:t>
            </a:r>
          </a:p>
        </p:txBody>
      </p:sp>
      <p:sp>
        <p:nvSpPr>
          <p:cNvPr id="106" name="CaixaDeTexto 8"/>
          <p:cNvSpPr txBox="1">
            <a:spLocks noChangeArrowheads="1"/>
          </p:cNvSpPr>
          <p:nvPr/>
        </p:nvSpPr>
        <p:spPr bwMode="auto">
          <a:xfrm>
            <a:off x="4943273" y="2688015"/>
            <a:ext cx="2045018" cy="48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>
                <a:solidFill>
                  <a:srgbClr val="004E00"/>
                </a:solidFill>
              </a:rPr>
              <a:t>O vai-um de saída é o quinto bit da soma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1973" y="1580430"/>
            <a:ext cx="115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4"/>
            </a:pPr>
            <a:r>
              <a:rPr lang="pt-BR" sz="2400" dirty="0"/>
              <a:t>Ligue os sinais internos</a:t>
            </a:r>
            <a:endParaRPr lang="pt-BR" altLang="en-US" sz="2000" dirty="0">
              <a:latin typeface="Courier New" charset="0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BC20AA2-0DD8-4733-8EC2-07683834D1D5}"/>
              </a:ext>
            </a:extLst>
          </p:cNvPr>
          <p:cNvGrpSpPr/>
          <p:nvPr/>
        </p:nvGrpSpPr>
        <p:grpSpPr>
          <a:xfrm>
            <a:off x="3178625" y="3391186"/>
            <a:ext cx="1368425" cy="2046896"/>
            <a:chOff x="1632919" y="3827408"/>
            <a:chExt cx="1368425" cy="2046896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AC025E9B-9209-4157-9B50-BFBB43B5E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D3EAF1A6-93C3-49F2-BCC5-5D04B8C86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D8D1FECC-5388-4001-B884-07A08094E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34" name="CaixaDeTexto 34">
              <a:extLst>
                <a:ext uri="{FF2B5EF4-FFF2-40B4-BE49-F238E27FC236}">
                  <a16:creationId xmlns:a16="http://schemas.microsoft.com/office/drawing/2014/main" id="{BAEA6E7A-38B9-4DC0-A9F7-145A5CBA6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35" name="CaixaDeTexto 35">
              <a:extLst>
                <a:ext uri="{FF2B5EF4-FFF2-40B4-BE49-F238E27FC236}">
                  <a16:creationId xmlns:a16="http://schemas.microsoft.com/office/drawing/2014/main" id="{21A9D24E-26C8-46C2-8893-DAD2EC84C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36" name="CaixaDeTexto 45">
              <a:extLst>
                <a:ext uri="{FF2B5EF4-FFF2-40B4-BE49-F238E27FC236}">
                  <a16:creationId xmlns:a16="http://schemas.microsoft.com/office/drawing/2014/main" id="{77D954DB-A554-45E1-BE58-29FB3513E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3D29792-2202-4036-A157-9A3043FA7BEB}"/>
              </a:ext>
            </a:extLst>
          </p:cNvPr>
          <p:cNvGrpSpPr/>
          <p:nvPr/>
        </p:nvGrpSpPr>
        <p:grpSpPr>
          <a:xfrm>
            <a:off x="7016029" y="3350654"/>
            <a:ext cx="1565436" cy="2321456"/>
            <a:chOff x="4615756" y="3555510"/>
            <a:chExt cx="1565436" cy="2321456"/>
          </a:xfrm>
        </p:grpSpPr>
        <p:sp>
          <p:nvSpPr>
            <p:cNvPr id="38" name="Retângulo 6">
              <a:extLst>
                <a:ext uri="{FF2B5EF4-FFF2-40B4-BE49-F238E27FC236}">
                  <a16:creationId xmlns:a16="http://schemas.microsoft.com/office/drawing/2014/main" id="{5237B7E2-96BE-409E-B052-F28ED7433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FC09BA7-D4FD-4C52-ACFF-4C34A667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40" name="CaixaDeTexto 36">
              <a:extLst>
                <a:ext uri="{FF2B5EF4-FFF2-40B4-BE49-F238E27FC236}">
                  <a16:creationId xmlns:a16="http://schemas.microsoft.com/office/drawing/2014/main" id="{6DFAD0AF-A7A3-465B-AA17-CDD15872C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41" name="CaixaDeTexto 37">
              <a:extLst>
                <a:ext uri="{FF2B5EF4-FFF2-40B4-BE49-F238E27FC236}">
                  <a16:creationId xmlns:a16="http://schemas.microsoft.com/office/drawing/2014/main" id="{9E06CB4D-ED5F-4C21-8BBA-8D35DBFAB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42" name="CaixaDeTexto 38">
              <a:extLst>
                <a:ext uri="{FF2B5EF4-FFF2-40B4-BE49-F238E27FC236}">
                  <a16:creationId xmlns:a16="http://schemas.microsoft.com/office/drawing/2014/main" id="{7B735490-45B5-48E2-9A87-2DBFBE35A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43" name="CaixaDeTexto 39">
              <a:extLst>
                <a:ext uri="{FF2B5EF4-FFF2-40B4-BE49-F238E27FC236}">
                  <a16:creationId xmlns:a16="http://schemas.microsoft.com/office/drawing/2014/main" id="{629B3828-AE78-4F16-95CA-96EFD6869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5B4E026D-77D8-4CF5-A024-4D5085A21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B8F21D5A-B696-42A6-B06E-79E7DAB9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46" name="CaixaDeTexto 36">
              <a:extLst>
                <a:ext uri="{FF2B5EF4-FFF2-40B4-BE49-F238E27FC236}">
                  <a16:creationId xmlns:a16="http://schemas.microsoft.com/office/drawing/2014/main" id="{3A1593BE-3A30-473D-9B6E-09E28AC48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47" name="CaixaDeTexto 40">
              <a:extLst>
                <a:ext uri="{FF2B5EF4-FFF2-40B4-BE49-F238E27FC236}">
                  <a16:creationId xmlns:a16="http://schemas.microsoft.com/office/drawing/2014/main" id="{2517D375-7600-4E16-A886-95F65E7C4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48" name="CaixaDeTexto 40">
              <a:extLst>
                <a:ext uri="{FF2B5EF4-FFF2-40B4-BE49-F238E27FC236}">
                  <a16:creationId xmlns:a16="http://schemas.microsoft.com/office/drawing/2014/main" id="{BED0AAA0-9002-4AA3-BB23-BA53A4A7F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4904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059496" y="2344234"/>
            <a:ext cx="8296476" cy="4114800"/>
            <a:chOff x="395288" y="1196975"/>
            <a:chExt cx="9042266" cy="4484688"/>
          </a:xfrm>
        </p:grpSpPr>
        <p:sp>
          <p:nvSpPr>
            <p:cNvPr id="4" name="Retângulo 3"/>
            <p:cNvSpPr>
              <a:spLocks noChangeArrowheads="1"/>
            </p:cNvSpPr>
            <p:nvPr/>
          </p:nvSpPr>
          <p:spPr bwMode="auto">
            <a:xfrm>
              <a:off x="1258888" y="1196975"/>
              <a:ext cx="6561137" cy="4113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CaixaDeTexto 9"/>
            <p:cNvSpPr txBox="1">
              <a:spLocks noChangeArrowheads="1"/>
            </p:cNvSpPr>
            <p:nvPr/>
          </p:nvSpPr>
          <p:spPr bwMode="auto">
            <a:xfrm>
              <a:off x="5765800" y="1832256"/>
              <a:ext cx="1674073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>
                  <a:solidFill>
                    <a:srgbClr val="FF0000"/>
                  </a:solidFill>
                </a:rPr>
                <a:t>dspl_drv_nexys</a:t>
              </a:r>
              <a:endParaRPr lang="pt-B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ector de seta reta 11"/>
            <p:cNvCxnSpPr>
              <a:cxnSpLocks noChangeShapeType="1"/>
            </p:cNvCxnSpPr>
            <p:nvPr/>
          </p:nvCxnSpPr>
          <p:spPr bwMode="auto">
            <a:xfrm>
              <a:off x="2916238" y="3325813"/>
              <a:ext cx="28733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ector de seta reta 15"/>
            <p:cNvCxnSpPr>
              <a:cxnSpLocks noChangeShapeType="1"/>
            </p:cNvCxnSpPr>
            <p:nvPr/>
          </p:nvCxnSpPr>
          <p:spPr bwMode="auto">
            <a:xfrm>
              <a:off x="755650" y="3881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onector de seta reta 20"/>
            <p:cNvCxnSpPr>
              <a:cxnSpLocks noChangeShapeType="1"/>
            </p:cNvCxnSpPr>
            <p:nvPr/>
          </p:nvCxnSpPr>
          <p:spPr bwMode="auto">
            <a:xfrm>
              <a:off x="7391897" y="3962120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ector de seta reta 21"/>
            <p:cNvCxnSpPr>
              <a:cxnSpLocks noChangeShapeType="1"/>
            </p:cNvCxnSpPr>
            <p:nvPr/>
          </p:nvCxnSpPr>
          <p:spPr bwMode="auto">
            <a:xfrm>
              <a:off x="5518149" y="2992561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ector de seta reta 22"/>
            <p:cNvCxnSpPr>
              <a:cxnSpLocks noChangeShapeType="1"/>
            </p:cNvCxnSpPr>
            <p:nvPr/>
          </p:nvCxnSpPr>
          <p:spPr bwMode="auto">
            <a:xfrm>
              <a:off x="5518149" y="3837799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ector de seta reta 23"/>
            <p:cNvCxnSpPr>
              <a:cxnSpLocks noChangeShapeType="1"/>
            </p:cNvCxnSpPr>
            <p:nvPr/>
          </p:nvCxnSpPr>
          <p:spPr bwMode="auto">
            <a:xfrm>
              <a:off x="5518149" y="425061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ector de seta reta 24"/>
            <p:cNvCxnSpPr>
              <a:cxnSpLocks noChangeShapeType="1"/>
            </p:cNvCxnSpPr>
            <p:nvPr/>
          </p:nvCxnSpPr>
          <p:spPr bwMode="auto">
            <a:xfrm>
              <a:off x="5518149" y="343809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1642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CaixaDeTexto 31"/>
            <p:cNvSpPr txBox="1">
              <a:spLocks noChangeArrowheads="1"/>
            </p:cNvSpPr>
            <p:nvPr/>
          </p:nvSpPr>
          <p:spPr bwMode="auto">
            <a:xfrm>
              <a:off x="395288" y="2697163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A (4bits)</a:t>
              </a:r>
            </a:p>
          </p:txBody>
        </p:sp>
        <p:sp>
          <p:nvSpPr>
            <p:cNvPr id="20" name="CaixaDeTexto 33"/>
            <p:cNvSpPr txBox="1">
              <a:spLocks noChangeArrowheads="1"/>
            </p:cNvSpPr>
            <p:nvPr/>
          </p:nvSpPr>
          <p:spPr bwMode="auto">
            <a:xfrm>
              <a:off x="423863" y="3562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B (4bits)</a:t>
              </a:r>
            </a:p>
          </p:txBody>
        </p:sp>
        <p:sp>
          <p:nvSpPr>
            <p:cNvPr id="22" name="CaixaDeTexto 40"/>
            <p:cNvSpPr txBox="1">
              <a:spLocks noChangeArrowheads="1"/>
            </p:cNvSpPr>
            <p:nvPr/>
          </p:nvSpPr>
          <p:spPr bwMode="auto">
            <a:xfrm>
              <a:off x="7780288" y="2350023"/>
              <a:ext cx="977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an</a:t>
              </a:r>
              <a:r>
                <a:rPr lang="pt-BR" altLang="en-US" dirty="0"/>
                <a:t> (4bits)</a:t>
              </a:r>
            </a:p>
          </p:txBody>
        </p:sp>
        <p:sp>
          <p:nvSpPr>
            <p:cNvPr id="23" name="CaixaDeTexto 41"/>
            <p:cNvSpPr txBox="1">
              <a:spLocks noChangeArrowheads="1"/>
            </p:cNvSpPr>
            <p:nvPr/>
          </p:nvSpPr>
          <p:spPr bwMode="auto">
            <a:xfrm>
              <a:off x="7798423" y="3566662"/>
              <a:ext cx="1639131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dec_ddp</a:t>
              </a:r>
              <a:r>
                <a:rPr lang="pt-BR" altLang="en-US" dirty="0"/>
                <a:t> (8bits)</a:t>
              </a:r>
            </a:p>
          </p:txBody>
        </p:sp>
        <p:sp>
          <p:nvSpPr>
            <p:cNvPr id="24" name="CaixaDeTexto 43"/>
            <p:cNvSpPr txBox="1">
              <a:spLocks noChangeArrowheads="1"/>
            </p:cNvSpPr>
            <p:nvPr/>
          </p:nvSpPr>
          <p:spPr bwMode="auto">
            <a:xfrm>
              <a:off x="5792788" y="5373688"/>
              <a:ext cx="641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clock</a:t>
              </a:r>
            </a:p>
          </p:txBody>
        </p:sp>
        <p:sp>
          <p:nvSpPr>
            <p:cNvPr id="25" name="CaixaDeTexto 44"/>
            <p:cNvSpPr txBox="1">
              <a:spLocks noChangeArrowheads="1"/>
            </p:cNvSpPr>
            <p:nvPr/>
          </p:nvSpPr>
          <p:spPr bwMode="auto">
            <a:xfrm>
              <a:off x="6543675" y="5373688"/>
              <a:ext cx="612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reset</a:t>
              </a:r>
            </a:p>
          </p:txBody>
        </p:sp>
        <p:cxnSp>
          <p:nvCxnSpPr>
            <p:cNvPr id="100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8246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Conector de seta reta 25"/>
            <p:cNvCxnSpPr>
              <a:cxnSpLocks noChangeShapeType="1"/>
            </p:cNvCxnSpPr>
            <p:nvPr/>
          </p:nvCxnSpPr>
          <p:spPr bwMode="auto">
            <a:xfrm rot="16200000" flipH="1">
              <a:off x="7647782" y="1269206"/>
              <a:ext cx="0" cy="719137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CaixaDeTexto 41"/>
            <p:cNvSpPr txBox="1">
              <a:spLocks noChangeArrowheads="1"/>
            </p:cNvSpPr>
            <p:nvPr/>
          </p:nvSpPr>
          <p:spPr bwMode="auto">
            <a:xfrm>
              <a:off x="7789863" y="1300163"/>
              <a:ext cx="6238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carry</a:t>
              </a:r>
            </a:p>
          </p:txBody>
        </p:sp>
        <p:cxnSp>
          <p:nvCxnSpPr>
            <p:cNvPr id="103" name="Conector de seta reta 15"/>
            <p:cNvCxnSpPr>
              <a:cxnSpLocks noChangeShapeType="1"/>
            </p:cNvCxnSpPr>
            <p:nvPr/>
          </p:nvCxnSpPr>
          <p:spPr bwMode="auto">
            <a:xfrm>
              <a:off x="755650" y="2992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Elbow Connector 3"/>
            <p:cNvCxnSpPr>
              <a:cxnSpLocks noChangeShapeType="1"/>
            </p:cNvCxnSpPr>
            <p:nvPr/>
          </p:nvCxnSpPr>
          <p:spPr bwMode="auto">
            <a:xfrm flipV="1">
              <a:off x="3203575" y="1628775"/>
              <a:ext cx="4105275" cy="1697038"/>
            </a:xfrm>
            <a:prstGeom prst="bentConnector3">
              <a:avLst>
                <a:gd name="adj1" fmla="val 8384"/>
              </a:avLst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CaixaDeTexto 8"/>
            <p:cNvSpPr txBox="1">
              <a:spLocks noChangeArrowheads="1"/>
            </p:cNvSpPr>
            <p:nvPr/>
          </p:nvSpPr>
          <p:spPr bwMode="auto">
            <a:xfrm>
              <a:off x="3635375" y="1336675"/>
              <a:ext cx="873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FF0000"/>
                  </a:solidFill>
                </a:rPr>
                <a:t>soma(4)</a:t>
              </a:r>
            </a:p>
          </p:txBody>
        </p:sp>
        <p:cxnSp>
          <p:nvCxnSpPr>
            <p:cNvPr id="106" name="Straight Connector 107"/>
            <p:cNvCxnSpPr>
              <a:cxnSpLocks noChangeShapeType="1"/>
            </p:cNvCxnSpPr>
            <p:nvPr/>
          </p:nvCxnSpPr>
          <p:spPr bwMode="auto">
            <a:xfrm>
              <a:off x="4587875" y="3837799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CaixaDeTexto 8"/>
            <p:cNvSpPr txBox="1">
              <a:spLocks noChangeArrowheads="1"/>
            </p:cNvSpPr>
            <p:nvPr/>
          </p:nvSpPr>
          <p:spPr bwMode="auto">
            <a:xfrm>
              <a:off x="4539333" y="3958249"/>
              <a:ext cx="1101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004E00"/>
                  </a:solidFill>
                </a:rPr>
                <a:t>‘1’&amp; A &amp; ‘1'</a:t>
              </a:r>
            </a:p>
          </p:txBody>
        </p:sp>
        <p:cxnSp>
          <p:nvCxnSpPr>
            <p:cNvPr id="108" name="Straight Connector 109"/>
            <p:cNvCxnSpPr>
              <a:cxnSpLocks noChangeShapeType="1"/>
            </p:cNvCxnSpPr>
            <p:nvPr/>
          </p:nvCxnSpPr>
          <p:spPr bwMode="auto">
            <a:xfrm>
              <a:off x="4587875" y="4250615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CaixaDeTexto 8"/>
            <p:cNvSpPr txBox="1">
              <a:spLocks noChangeArrowheads="1"/>
            </p:cNvSpPr>
            <p:nvPr/>
          </p:nvSpPr>
          <p:spPr bwMode="auto">
            <a:xfrm>
              <a:off x="4480090" y="3527370"/>
              <a:ext cx="1114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004E00"/>
                  </a:solidFill>
                </a:rPr>
                <a:t>‘1’&amp; B &amp; ‘1'</a:t>
              </a:r>
            </a:p>
          </p:txBody>
        </p:sp>
        <p:sp>
          <p:nvSpPr>
            <p:cNvPr id="110" name="CaixaDeTexto 8"/>
            <p:cNvSpPr txBox="1">
              <a:spLocks noChangeArrowheads="1"/>
            </p:cNvSpPr>
            <p:nvPr/>
          </p:nvSpPr>
          <p:spPr bwMode="auto">
            <a:xfrm>
              <a:off x="3301618" y="3448478"/>
              <a:ext cx="1326736" cy="186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50" dirty="0">
                  <a:solidFill>
                    <a:srgbClr val="004E00"/>
                  </a:solidFill>
                </a:rPr>
                <a:t>Sinais de entrada A e B para o codificador: </a:t>
              </a:r>
              <a:r>
                <a:rPr lang="pt-BR" altLang="en-US" sz="1050" dirty="0">
                  <a:solidFill>
                    <a:srgbClr val="FF0000"/>
                  </a:solidFill>
                </a:rPr>
                <a:t>mostrador ligado</a:t>
              </a:r>
              <a:r>
                <a:rPr lang="pt-BR" altLang="en-US" sz="1050" dirty="0">
                  <a:solidFill>
                    <a:srgbClr val="004E00"/>
                  </a:solidFill>
                </a:rPr>
                <a:t>  (‘1’ à esquerda), </a:t>
              </a:r>
              <a:r>
                <a:rPr lang="pt-BR" altLang="en-US" sz="1050" dirty="0">
                  <a:solidFill>
                    <a:srgbClr val="FF0000"/>
                  </a:solidFill>
                </a:rPr>
                <a:t>c/ponto decimal apagado </a:t>
              </a:r>
              <a:r>
                <a:rPr lang="pt-BR" altLang="en-US" sz="1050" dirty="0">
                  <a:solidFill>
                    <a:srgbClr val="004E00"/>
                  </a:solidFill>
                </a:rPr>
                <a:t>(‘1’ à direita)</a:t>
              </a:r>
            </a:p>
          </p:txBody>
        </p:sp>
        <p:cxnSp>
          <p:nvCxnSpPr>
            <p:cNvPr id="135" name="Conector de seta reta 20">
              <a:extLst>
                <a:ext uri="{FF2B5EF4-FFF2-40B4-BE49-F238E27FC236}">
                  <a16:creationId xmlns:a16="http://schemas.microsoft.com/office/drawing/2014/main" id="{D36A182B-3DC2-4E2D-AA26-FB10EC671C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7521" y="2698892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057FEEB-271F-4730-A3FF-5E18C7BEECB8}" type="slidenum">
              <a:rPr lang="en-US" sz="2000" smtClean="0"/>
              <a:t>47</a:t>
            </a:fld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31973" y="1580430"/>
            <a:ext cx="115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4"/>
            </a:pPr>
            <a:r>
              <a:rPr lang="pt-BR" sz="2400" dirty="0"/>
              <a:t>Ligue os sinais internos</a:t>
            </a:r>
            <a:endParaRPr lang="pt-BR" altLang="en-US" sz="2000" dirty="0">
              <a:latin typeface="Courier New" charset="0"/>
            </a:endParaRP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E3C091E4-B6E7-486A-A7B4-00F2BF37ABE1}"/>
              </a:ext>
            </a:extLst>
          </p:cNvPr>
          <p:cNvGrpSpPr/>
          <p:nvPr/>
        </p:nvGrpSpPr>
        <p:grpSpPr>
          <a:xfrm>
            <a:off x="3188841" y="3435358"/>
            <a:ext cx="1368425" cy="2046896"/>
            <a:chOff x="1632919" y="3827408"/>
            <a:chExt cx="1368425" cy="2046896"/>
          </a:xfrm>
        </p:grpSpPr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4BDB75EE-7602-48AF-BDCE-873ADB74F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id="{171CE5E9-5EF1-40BE-85FB-C69DD16FA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116" name="CaixaDeTexto 32">
              <a:extLst>
                <a:ext uri="{FF2B5EF4-FFF2-40B4-BE49-F238E27FC236}">
                  <a16:creationId xmlns:a16="http://schemas.microsoft.com/office/drawing/2014/main" id="{A2AEFC70-8FFF-49AC-80BF-44192217D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117" name="CaixaDeTexto 34">
              <a:extLst>
                <a:ext uri="{FF2B5EF4-FFF2-40B4-BE49-F238E27FC236}">
                  <a16:creationId xmlns:a16="http://schemas.microsoft.com/office/drawing/2014/main" id="{B7B6B2F8-6D46-468E-9517-F5428BBF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118" name="CaixaDeTexto 35">
              <a:extLst>
                <a:ext uri="{FF2B5EF4-FFF2-40B4-BE49-F238E27FC236}">
                  <a16:creationId xmlns:a16="http://schemas.microsoft.com/office/drawing/2014/main" id="{A2519F0D-2D0B-4724-9266-49BF79F11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119" name="CaixaDeTexto 45">
              <a:extLst>
                <a:ext uri="{FF2B5EF4-FFF2-40B4-BE49-F238E27FC236}">
                  <a16:creationId xmlns:a16="http://schemas.microsoft.com/office/drawing/2014/main" id="{09F77E16-6106-4051-8E3B-CCBA639B4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30D51C1F-E30A-453A-918A-E1509EFBA090}"/>
              </a:ext>
            </a:extLst>
          </p:cNvPr>
          <p:cNvGrpSpPr/>
          <p:nvPr/>
        </p:nvGrpSpPr>
        <p:grpSpPr>
          <a:xfrm>
            <a:off x="6996236" y="3151411"/>
            <a:ext cx="1565436" cy="2321456"/>
            <a:chOff x="4615756" y="3555510"/>
            <a:chExt cx="1565436" cy="2321456"/>
          </a:xfrm>
        </p:grpSpPr>
        <p:sp>
          <p:nvSpPr>
            <p:cNvPr id="121" name="Retângulo 6">
              <a:extLst>
                <a:ext uri="{FF2B5EF4-FFF2-40B4-BE49-F238E27FC236}">
                  <a16:creationId xmlns:a16="http://schemas.microsoft.com/office/drawing/2014/main" id="{E12E8488-CD05-4F0A-AD2F-BBBE8EC7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8A347418-5A86-4967-8636-04F96894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123" name="CaixaDeTexto 36">
              <a:extLst>
                <a:ext uri="{FF2B5EF4-FFF2-40B4-BE49-F238E27FC236}">
                  <a16:creationId xmlns:a16="http://schemas.microsoft.com/office/drawing/2014/main" id="{441C780F-455E-43AA-9987-13438A6F6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124" name="CaixaDeTexto 37">
              <a:extLst>
                <a:ext uri="{FF2B5EF4-FFF2-40B4-BE49-F238E27FC236}">
                  <a16:creationId xmlns:a16="http://schemas.microsoft.com/office/drawing/2014/main" id="{EB86DC18-5B4C-455F-8EB8-4444F34E1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125" name="CaixaDeTexto 38">
              <a:extLst>
                <a:ext uri="{FF2B5EF4-FFF2-40B4-BE49-F238E27FC236}">
                  <a16:creationId xmlns:a16="http://schemas.microsoft.com/office/drawing/2014/main" id="{5B1F5CBA-3A3F-48DB-A32F-4905A742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126" name="CaixaDeTexto 39">
              <a:extLst>
                <a:ext uri="{FF2B5EF4-FFF2-40B4-BE49-F238E27FC236}">
                  <a16:creationId xmlns:a16="http://schemas.microsoft.com/office/drawing/2014/main" id="{A9B4D662-662B-4090-A2D8-F05DB4B80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127" name="CaixaDeTexto 43">
              <a:extLst>
                <a:ext uri="{FF2B5EF4-FFF2-40B4-BE49-F238E27FC236}">
                  <a16:creationId xmlns:a16="http://schemas.microsoft.com/office/drawing/2014/main" id="{AE1E5025-35F6-4439-B137-D7E94CB2D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128" name="CaixaDeTexto 44">
              <a:extLst>
                <a:ext uri="{FF2B5EF4-FFF2-40B4-BE49-F238E27FC236}">
                  <a16:creationId xmlns:a16="http://schemas.microsoft.com/office/drawing/2014/main" id="{224B3F29-D7A6-4A3B-9C41-EE14A6F77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129" name="CaixaDeTexto 36">
              <a:extLst>
                <a:ext uri="{FF2B5EF4-FFF2-40B4-BE49-F238E27FC236}">
                  <a16:creationId xmlns:a16="http://schemas.microsoft.com/office/drawing/2014/main" id="{CE8022ED-2A55-48AA-B779-586915C5F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130" name="CaixaDeTexto 40">
              <a:extLst>
                <a:ext uri="{FF2B5EF4-FFF2-40B4-BE49-F238E27FC236}">
                  <a16:creationId xmlns:a16="http://schemas.microsoft.com/office/drawing/2014/main" id="{B02FB06A-96D1-4012-9869-EC9A3250F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131" name="CaixaDeTexto 40">
              <a:extLst>
                <a:ext uri="{FF2B5EF4-FFF2-40B4-BE49-F238E27FC236}">
                  <a16:creationId xmlns:a16="http://schemas.microsoft.com/office/drawing/2014/main" id="{06026EF6-392F-40A7-9C57-97A4BADA2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</p:grpSp>
      <p:sp>
        <p:nvSpPr>
          <p:cNvPr id="136" name="CaixaDeTexto 8">
            <a:extLst>
              <a:ext uri="{FF2B5EF4-FFF2-40B4-BE49-F238E27FC236}">
                <a16:creationId xmlns:a16="http://schemas.microsoft.com/office/drawing/2014/main" id="{36E19B48-8B27-4900-B721-E7C5464E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08" y="3158895"/>
            <a:ext cx="1735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somador4</a:t>
            </a:r>
          </a:p>
        </p:txBody>
      </p:sp>
    </p:spTree>
    <p:extLst>
      <p:ext uri="{BB962C8B-B14F-4D97-AF65-F5344CB8AC3E}">
        <p14:creationId xmlns:p14="http://schemas.microsoft.com/office/powerpoint/2010/main" val="1388913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059496" y="2344234"/>
            <a:ext cx="8296476" cy="4114800"/>
            <a:chOff x="395288" y="1196975"/>
            <a:chExt cx="9042266" cy="4484688"/>
          </a:xfrm>
        </p:grpSpPr>
        <p:sp>
          <p:nvSpPr>
            <p:cNvPr id="4" name="Retângulo 3"/>
            <p:cNvSpPr>
              <a:spLocks noChangeArrowheads="1"/>
            </p:cNvSpPr>
            <p:nvPr/>
          </p:nvSpPr>
          <p:spPr bwMode="auto">
            <a:xfrm>
              <a:off x="1258888" y="1196975"/>
              <a:ext cx="6561137" cy="4113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CaixaDeTexto 9"/>
            <p:cNvSpPr txBox="1">
              <a:spLocks noChangeArrowheads="1"/>
            </p:cNvSpPr>
            <p:nvPr/>
          </p:nvSpPr>
          <p:spPr bwMode="auto">
            <a:xfrm>
              <a:off x="5765800" y="1832256"/>
              <a:ext cx="1674073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>
                  <a:solidFill>
                    <a:srgbClr val="FF0000"/>
                  </a:solidFill>
                </a:rPr>
                <a:t>dspl_drv_nexys</a:t>
              </a:r>
              <a:endParaRPr lang="pt-B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ector de seta reta 11"/>
            <p:cNvCxnSpPr>
              <a:cxnSpLocks noChangeShapeType="1"/>
            </p:cNvCxnSpPr>
            <p:nvPr/>
          </p:nvCxnSpPr>
          <p:spPr bwMode="auto">
            <a:xfrm>
              <a:off x="2916238" y="3325813"/>
              <a:ext cx="28733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ector de seta reta 15"/>
            <p:cNvCxnSpPr>
              <a:cxnSpLocks noChangeShapeType="1"/>
            </p:cNvCxnSpPr>
            <p:nvPr/>
          </p:nvCxnSpPr>
          <p:spPr bwMode="auto">
            <a:xfrm>
              <a:off x="755650" y="3881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onector de seta reta 20"/>
            <p:cNvCxnSpPr>
              <a:cxnSpLocks noChangeShapeType="1"/>
            </p:cNvCxnSpPr>
            <p:nvPr/>
          </p:nvCxnSpPr>
          <p:spPr bwMode="auto">
            <a:xfrm>
              <a:off x="7391897" y="3962120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ector de seta reta 21"/>
            <p:cNvCxnSpPr>
              <a:cxnSpLocks noChangeShapeType="1"/>
            </p:cNvCxnSpPr>
            <p:nvPr/>
          </p:nvCxnSpPr>
          <p:spPr bwMode="auto">
            <a:xfrm>
              <a:off x="5518149" y="2992561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ector de seta reta 22"/>
            <p:cNvCxnSpPr>
              <a:cxnSpLocks noChangeShapeType="1"/>
            </p:cNvCxnSpPr>
            <p:nvPr/>
          </p:nvCxnSpPr>
          <p:spPr bwMode="auto">
            <a:xfrm>
              <a:off x="5518149" y="3837799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ector de seta reta 23"/>
            <p:cNvCxnSpPr>
              <a:cxnSpLocks noChangeShapeType="1"/>
            </p:cNvCxnSpPr>
            <p:nvPr/>
          </p:nvCxnSpPr>
          <p:spPr bwMode="auto">
            <a:xfrm>
              <a:off x="5518149" y="425061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ector de seta reta 24"/>
            <p:cNvCxnSpPr>
              <a:cxnSpLocks noChangeShapeType="1"/>
            </p:cNvCxnSpPr>
            <p:nvPr/>
          </p:nvCxnSpPr>
          <p:spPr bwMode="auto">
            <a:xfrm>
              <a:off x="5518149" y="343809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1642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CaixaDeTexto 31"/>
            <p:cNvSpPr txBox="1">
              <a:spLocks noChangeArrowheads="1"/>
            </p:cNvSpPr>
            <p:nvPr/>
          </p:nvSpPr>
          <p:spPr bwMode="auto">
            <a:xfrm>
              <a:off x="395288" y="2697163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A (4bits)</a:t>
              </a:r>
            </a:p>
          </p:txBody>
        </p:sp>
        <p:sp>
          <p:nvSpPr>
            <p:cNvPr id="20" name="CaixaDeTexto 33"/>
            <p:cNvSpPr txBox="1">
              <a:spLocks noChangeArrowheads="1"/>
            </p:cNvSpPr>
            <p:nvPr/>
          </p:nvSpPr>
          <p:spPr bwMode="auto">
            <a:xfrm>
              <a:off x="423863" y="3562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B (4bits)</a:t>
              </a:r>
            </a:p>
          </p:txBody>
        </p:sp>
        <p:sp>
          <p:nvSpPr>
            <p:cNvPr id="22" name="CaixaDeTexto 40"/>
            <p:cNvSpPr txBox="1">
              <a:spLocks noChangeArrowheads="1"/>
            </p:cNvSpPr>
            <p:nvPr/>
          </p:nvSpPr>
          <p:spPr bwMode="auto">
            <a:xfrm>
              <a:off x="7780288" y="2350023"/>
              <a:ext cx="977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an</a:t>
              </a:r>
              <a:r>
                <a:rPr lang="pt-BR" altLang="en-US" dirty="0"/>
                <a:t> (4bits)</a:t>
              </a:r>
            </a:p>
          </p:txBody>
        </p:sp>
        <p:sp>
          <p:nvSpPr>
            <p:cNvPr id="23" name="CaixaDeTexto 41"/>
            <p:cNvSpPr txBox="1">
              <a:spLocks noChangeArrowheads="1"/>
            </p:cNvSpPr>
            <p:nvPr/>
          </p:nvSpPr>
          <p:spPr bwMode="auto">
            <a:xfrm>
              <a:off x="7798423" y="3566662"/>
              <a:ext cx="1639131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dec_ddp</a:t>
              </a:r>
              <a:r>
                <a:rPr lang="pt-BR" altLang="en-US" dirty="0"/>
                <a:t> (8bits)</a:t>
              </a:r>
            </a:p>
          </p:txBody>
        </p:sp>
        <p:sp>
          <p:nvSpPr>
            <p:cNvPr id="24" name="CaixaDeTexto 43"/>
            <p:cNvSpPr txBox="1">
              <a:spLocks noChangeArrowheads="1"/>
            </p:cNvSpPr>
            <p:nvPr/>
          </p:nvSpPr>
          <p:spPr bwMode="auto">
            <a:xfrm>
              <a:off x="5792788" y="5373688"/>
              <a:ext cx="641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clock</a:t>
              </a:r>
            </a:p>
          </p:txBody>
        </p:sp>
        <p:sp>
          <p:nvSpPr>
            <p:cNvPr id="25" name="CaixaDeTexto 44"/>
            <p:cNvSpPr txBox="1">
              <a:spLocks noChangeArrowheads="1"/>
            </p:cNvSpPr>
            <p:nvPr/>
          </p:nvSpPr>
          <p:spPr bwMode="auto">
            <a:xfrm>
              <a:off x="6543675" y="5373688"/>
              <a:ext cx="612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reset</a:t>
              </a:r>
            </a:p>
          </p:txBody>
        </p:sp>
        <p:cxnSp>
          <p:nvCxnSpPr>
            <p:cNvPr id="100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8246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Conector de seta reta 25"/>
            <p:cNvCxnSpPr>
              <a:cxnSpLocks noChangeShapeType="1"/>
            </p:cNvCxnSpPr>
            <p:nvPr/>
          </p:nvCxnSpPr>
          <p:spPr bwMode="auto">
            <a:xfrm rot="16200000" flipH="1">
              <a:off x="7647782" y="1269206"/>
              <a:ext cx="0" cy="719137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CaixaDeTexto 41"/>
            <p:cNvSpPr txBox="1">
              <a:spLocks noChangeArrowheads="1"/>
            </p:cNvSpPr>
            <p:nvPr/>
          </p:nvSpPr>
          <p:spPr bwMode="auto">
            <a:xfrm>
              <a:off x="7789863" y="1300163"/>
              <a:ext cx="6238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carry</a:t>
              </a:r>
            </a:p>
          </p:txBody>
        </p:sp>
        <p:cxnSp>
          <p:nvCxnSpPr>
            <p:cNvPr id="103" name="Conector de seta reta 15"/>
            <p:cNvCxnSpPr>
              <a:cxnSpLocks noChangeShapeType="1"/>
            </p:cNvCxnSpPr>
            <p:nvPr/>
          </p:nvCxnSpPr>
          <p:spPr bwMode="auto">
            <a:xfrm>
              <a:off x="755650" y="2992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Elbow Connector 3"/>
            <p:cNvCxnSpPr>
              <a:cxnSpLocks noChangeShapeType="1"/>
            </p:cNvCxnSpPr>
            <p:nvPr/>
          </p:nvCxnSpPr>
          <p:spPr bwMode="auto">
            <a:xfrm flipV="1">
              <a:off x="3203575" y="1628775"/>
              <a:ext cx="4105275" cy="1697038"/>
            </a:xfrm>
            <a:prstGeom prst="bentConnector3">
              <a:avLst>
                <a:gd name="adj1" fmla="val 8384"/>
              </a:avLst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CaixaDeTexto 8"/>
            <p:cNvSpPr txBox="1">
              <a:spLocks noChangeArrowheads="1"/>
            </p:cNvSpPr>
            <p:nvPr/>
          </p:nvSpPr>
          <p:spPr bwMode="auto">
            <a:xfrm>
              <a:off x="3635375" y="1336675"/>
              <a:ext cx="873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FF0000"/>
                  </a:solidFill>
                </a:rPr>
                <a:t>soma(4)</a:t>
              </a:r>
            </a:p>
          </p:txBody>
        </p:sp>
        <p:cxnSp>
          <p:nvCxnSpPr>
            <p:cNvPr id="106" name="Straight Connector 107"/>
            <p:cNvCxnSpPr>
              <a:cxnSpLocks noChangeShapeType="1"/>
            </p:cNvCxnSpPr>
            <p:nvPr/>
          </p:nvCxnSpPr>
          <p:spPr bwMode="auto">
            <a:xfrm>
              <a:off x="4587875" y="3837799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CaixaDeTexto 8"/>
            <p:cNvSpPr txBox="1">
              <a:spLocks noChangeArrowheads="1"/>
            </p:cNvSpPr>
            <p:nvPr/>
          </p:nvSpPr>
          <p:spPr bwMode="auto">
            <a:xfrm>
              <a:off x="4539333" y="3958249"/>
              <a:ext cx="1101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004E00"/>
                  </a:solidFill>
                </a:rPr>
                <a:t>‘1’&amp; A &amp; ‘1'</a:t>
              </a:r>
            </a:p>
          </p:txBody>
        </p:sp>
        <p:cxnSp>
          <p:nvCxnSpPr>
            <p:cNvPr id="108" name="Straight Connector 109"/>
            <p:cNvCxnSpPr>
              <a:cxnSpLocks noChangeShapeType="1"/>
            </p:cNvCxnSpPr>
            <p:nvPr/>
          </p:nvCxnSpPr>
          <p:spPr bwMode="auto">
            <a:xfrm>
              <a:off x="4587875" y="4250615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CaixaDeTexto 8"/>
            <p:cNvSpPr txBox="1">
              <a:spLocks noChangeArrowheads="1"/>
            </p:cNvSpPr>
            <p:nvPr/>
          </p:nvSpPr>
          <p:spPr bwMode="auto">
            <a:xfrm>
              <a:off x="4480090" y="3527370"/>
              <a:ext cx="1114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004E00"/>
                  </a:solidFill>
                </a:rPr>
                <a:t>‘1’&amp; B &amp; ‘1'</a:t>
              </a:r>
            </a:p>
          </p:txBody>
        </p:sp>
        <p:cxnSp>
          <p:nvCxnSpPr>
            <p:cNvPr id="135" name="Conector de seta reta 20">
              <a:extLst>
                <a:ext uri="{FF2B5EF4-FFF2-40B4-BE49-F238E27FC236}">
                  <a16:creationId xmlns:a16="http://schemas.microsoft.com/office/drawing/2014/main" id="{D36A182B-3DC2-4E2D-AA26-FB10EC671C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7521" y="2698892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057FEEB-271F-4730-A3FF-5E18C7BEECB8}" type="slidenum">
              <a:rPr lang="en-US" sz="2000" smtClean="0"/>
              <a:t>48</a:t>
            </a:fld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31973" y="1580430"/>
            <a:ext cx="115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4"/>
            </a:pPr>
            <a:r>
              <a:rPr lang="pt-BR" sz="2400" dirty="0"/>
              <a:t>Ligue os sinais internos</a:t>
            </a:r>
            <a:endParaRPr lang="pt-BR" altLang="en-US" sz="2000" dirty="0">
              <a:latin typeface="Courier New" charset="0"/>
            </a:endParaRP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E3C091E4-B6E7-486A-A7B4-00F2BF37ABE1}"/>
              </a:ext>
            </a:extLst>
          </p:cNvPr>
          <p:cNvGrpSpPr/>
          <p:nvPr/>
        </p:nvGrpSpPr>
        <p:grpSpPr>
          <a:xfrm>
            <a:off x="3188841" y="3435358"/>
            <a:ext cx="1368425" cy="2046896"/>
            <a:chOff x="1632919" y="3827408"/>
            <a:chExt cx="1368425" cy="2046896"/>
          </a:xfrm>
        </p:grpSpPr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4BDB75EE-7602-48AF-BDCE-873ADB74F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id="{171CE5E9-5EF1-40BE-85FB-C69DD16FA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116" name="CaixaDeTexto 32">
              <a:extLst>
                <a:ext uri="{FF2B5EF4-FFF2-40B4-BE49-F238E27FC236}">
                  <a16:creationId xmlns:a16="http://schemas.microsoft.com/office/drawing/2014/main" id="{A2AEFC70-8FFF-49AC-80BF-44192217D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117" name="CaixaDeTexto 34">
              <a:extLst>
                <a:ext uri="{FF2B5EF4-FFF2-40B4-BE49-F238E27FC236}">
                  <a16:creationId xmlns:a16="http://schemas.microsoft.com/office/drawing/2014/main" id="{B7B6B2F8-6D46-468E-9517-F5428BBF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118" name="CaixaDeTexto 35">
              <a:extLst>
                <a:ext uri="{FF2B5EF4-FFF2-40B4-BE49-F238E27FC236}">
                  <a16:creationId xmlns:a16="http://schemas.microsoft.com/office/drawing/2014/main" id="{A2519F0D-2D0B-4724-9266-49BF79F11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119" name="CaixaDeTexto 45">
              <a:extLst>
                <a:ext uri="{FF2B5EF4-FFF2-40B4-BE49-F238E27FC236}">
                  <a16:creationId xmlns:a16="http://schemas.microsoft.com/office/drawing/2014/main" id="{09F77E16-6106-4051-8E3B-CCBA639B4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30D51C1F-E30A-453A-918A-E1509EFBA090}"/>
              </a:ext>
            </a:extLst>
          </p:cNvPr>
          <p:cNvGrpSpPr/>
          <p:nvPr/>
        </p:nvGrpSpPr>
        <p:grpSpPr>
          <a:xfrm>
            <a:off x="6996236" y="3151411"/>
            <a:ext cx="1565436" cy="2321456"/>
            <a:chOff x="4615756" y="3555510"/>
            <a:chExt cx="1565436" cy="2321456"/>
          </a:xfrm>
        </p:grpSpPr>
        <p:sp>
          <p:nvSpPr>
            <p:cNvPr id="121" name="Retângulo 6">
              <a:extLst>
                <a:ext uri="{FF2B5EF4-FFF2-40B4-BE49-F238E27FC236}">
                  <a16:creationId xmlns:a16="http://schemas.microsoft.com/office/drawing/2014/main" id="{E12E8488-CD05-4F0A-AD2F-BBBE8EC7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8A347418-5A86-4967-8636-04F96894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123" name="CaixaDeTexto 36">
              <a:extLst>
                <a:ext uri="{FF2B5EF4-FFF2-40B4-BE49-F238E27FC236}">
                  <a16:creationId xmlns:a16="http://schemas.microsoft.com/office/drawing/2014/main" id="{441C780F-455E-43AA-9987-13438A6F6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124" name="CaixaDeTexto 37">
              <a:extLst>
                <a:ext uri="{FF2B5EF4-FFF2-40B4-BE49-F238E27FC236}">
                  <a16:creationId xmlns:a16="http://schemas.microsoft.com/office/drawing/2014/main" id="{EB86DC18-5B4C-455F-8EB8-4444F34E1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125" name="CaixaDeTexto 38">
              <a:extLst>
                <a:ext uri="{FF2B5EF4-FFF2-40B4-BE49-F238E27FC236}">
                  <a16:creationId xmlns:a16="http://schemas.microsoft.com/office/drawing/2014/main" id="{5B1F5CBA-3A3F-48DB-A32F-4905A742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126" name="CaixaDeTexto 39">
              <a:extLst>
                <a:ext uri="{FF2B5EF4-FFF2-40B4-BE49-F238E27FC236}">
                  <a16:creationId xmlns:a16="http://schemas.microsoft.com/office/drawing/2014/main" id="{A9B4D662-662B-4090-A2D8-F05DB4B80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127" name="CaixaDeTexto 43">
              <a:extLst>
                <a:ext uri="{FF2B5EF4-FFF2-40B4-BE49-F238E27FC236}">
                  <a16:creationId xmlns:a16="http://schemas.microsoft.com/office/drawing/2014/main" id="{AE1E5025-35F6-4439-B137-D7E94CB2D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128" name="CaixaDeTexto 44">
              <a:extLst>
                <a:ext uri="{FF2B5EF4-FFF2-40B4-BE49-F238E27FC236}">
                  <a16:creationId xmlns:a16="http://schemas.microsoft.com/office/drawing/2014/main" id="{224B3F29-D7A6-4A3B-9C41-EE14A6F77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129" name="CaixaDeTexto 36">
              <a:extLst>
                <a:ext uri="{FF2B5EF4-FFF2-40B4-BE49-F238E27FC236}">
                  <a16:creationId xmlns:a16="http://schemas.microsoft.com/office/drawing/2014/main" id="{CE8022ED-2A55-48AA-B779-586915C5F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130" name="CaixaDeTexto 40">
              <a:extLst>
                <a:ext uri="{FF2B5EF4-FFF2-40B4-BE49-F238E27FC236}">
                  <a16:creationId xmlns:a16="http://schemas.microsoft.com/office/drawing/2014/main" id="{B02FB06A-96D1-4012-9869-EC9A3250F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131" name="CaixaDeTexto 40">
              <a:extLst>
                <a:ext uri="{FF2B5EF4-FFF2-40B4-BE49-F238E27FC236}">
                  <a16:creationId xmlns:a16="http://schemas.microsoft.com/office/drawing/2014/main" id="{06026EF6-392F-40A7-9C57-97A4BADA2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</p:grpSp>
      <p:sp>
        <p:nvSpPr>
          <p:cNvPr id="136" name="CaixaDeTexto 8">
            <a:extLst>
              <a:ext uri="{FF2B5EF4-FFF2-40B4-BE49-F238E27FC236}">
                <a16:creationId xmlns:a16="http://schemas.microsoft.com/office/drawing/2014/main" id="{36E19B48-8B27-4900-B721-E7C5464E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08" y="3158895"/>
            <a:ext cx="1735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somador4</a:t>
            </a:r>
          </a:p>
        </p:txBody>
      </p:sp>
      <p:cxnSp>
        <p:nvCxnSpPr>
          <p:cNvPr id="54" name="Straight Connector 111">
            <a:extLst>
              <a:ext uri="{FF2B5EF4-FFF2-40B4-BE49-F238E27FC236}">
                <a16:creationId xmlns:a16="http://schemas.microsoft.com/office/drawing/2014/main" id="{58CFE599-2C19-44C2-8194-617FFDE9FA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0814" y="4394442"/>
            <a:ext cx="868113" cy="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CaixaDeTexto 8">
            <a:extLst>
              <a:ext uri="{FF2B5EF4-FFF2-40B4-BE49-F238E27FC236}">
                <a16:creationId xmlns:a16="http://schemas.microsoft.com/office/drawing/2014/main" id="{0642E0AD-5D2A-4837-8BB9-6070CA96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534" y="4131501"/>
            <a:ext cx="879766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>
                <a:solidFill>
                  <a:srgbClr val="004E00"/>
                </a:solidFill>
              </a:rPr>
              <a:t>“000000"</a:t>
            </a:r>
          </a:p>
        </p:txBody>
      </p:sp>
      <p:sp>
        <p:nvSpPr>
          <p:cNvPr id="56" name="CaixaDeTexto 8">
            <a:extLst>
              <a:ext uri="{FF2B5EF4-FFF2-40B4-BE49-F238E27FC236}">
                <a16:creationId xmlns:a16="http://schemas.microsoft.com/office/drawing/2014/main" id="{9667A33A-5E68-4988-83B4-52CEFAA4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184" y="4443420"/>
            <a:ext cx="11196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200" dirty="0">
                <a:solidFill>
                  <a:srgbClr val="004E00"/>
                </a:solidFill>
              </a:rPr>
              <a:t>dígito 3 apagado (‘0’ mais à esquerda – demais são </a:t>
            </a:r>
            <a:r>
              <a:rPr lang="pt-BR" altLang="en-US" sz="1200" dirty="0" err="1">
                <a:solidFill>
                  <a:srgbClr val="004E00"/>
                </a:solidFill>
              </a:rPr>
              <a:t>don´t</a:t>
            </a:r>
            <a:r>
              <a:rPr lang="pt-BR" altLang="en-US" sz="1200" dirty="0">
                <a:solidFill>
                  <a:srgbClr val="004E00"/>
                </a:solidFill>
              </a:rPr>
              <a:t> </a:t>
            </a:r>
            <a:r>
              <a:rPr lang="pt-BR" altLang="en-US" sz="1200" dirty="0" err="1">
                <a:solidFill>
                  <a:srgbClr val="004E00"/>
                </a:solidFill>
              </a:rPr>
              <a:t>care</a:t>
            </a:r>
            <a:r>
              <a:rPr lang="pt-BR" altLang="en-US" sz="1200" dirty="0">
                <a:solidFill>
                  <a:srgbClr val="004E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3371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059496" y="2344234"/>
            <a:ext cx="8296476" cy="4114800"/>
            <a:chOff x="395288" y="1196975"/>
            <a:chExt cx="9042266" cy="4484688"/>
          </a:xfrm>
        </p:grpSpPr>
        <p:sp>
          <p:nvSpPr>
            <p:cNvPr id="4" name="Retângulo 3"/>
            <p:cNvSpPr>
              <a:spLocks noChangeArrowheads="1"/>
            </p:cNvSpPr>
            <p:nvPr/>
          </p:nvSpPr>
          <p:spPr bwMode="auto">
            <a:xfrm>
              <a:off x="1258888" y="1196975"/>
              <a:ext cx="6561137" cy="4113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CaixaDeTexto 9"/>
            <p:cNvSpPr txBox="1">
              <a:spLocks noChangeArrowheads="1"/>
            </p:cNvSpPr>
            <p:nvPr/>
          </p:nvSpPr>
          <p:spPr bwMode="auto">
            <a:xfrm>
              <a:off x="5765800" y="1832256"/>
              <a:ext cx="1674073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>
                  <a:solidFill>
                    <a:srgbClr val="FF0000"/>
                  </a:solidFill>
                </a:rPr>
                <a:t>dspl_drv_nexys</a:t>
              </a:r>
              <a:endParaRPr lang="pt-B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ector de seta reta 11"/>
            <p:cNvCxnSpPr>
              <a:cxnSpLocks noChangeShapeType="1"/>
            </p:cNvCxnSpPr>
            <p:nvPr/>
          </p:nvCxnSpPr>
          <p:spPr bwMode="auto">
            <a:xfrm>
              <a:off x="2916238" y="3325813"/>
              <a:ext cx="28733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ector de seta reta 15"/>
            <p:cNvCxnSpPr>
              <a:cxnSpLocks noChangeShapeType="1"/>
            </p:cNvCxnSpPr>
            <p:nvPr/>
          </p:nvCxnSpPr>
          <p:spPr bwMode="auto">
            <a:xfrm>
              <a:off x="755650" y="3881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onector de seta reta 20"/>
            <p:cNvCxnSpPr>
              <a:cxnSpLocks noChangeShapeType="1"/>
            </p:cNvCxnSpPr>
            <p:nvPr/>
          </p:nvCxnSpPr>
          <p:spPr bwMode="auto">
            <a:xfrm>
              <a:off x="7391897" y="3962120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ector de seta reta 21"/>
            <p:cNvCxnSpPr>
              <a:cxnSpLocks noChangeShapeType="1"/>
            </p:cNvCxnSpPr>
            <p:nvPr/>
          </p:nvCxnSpPr>
          <p:spPr bwMode="auto">
            <a:xfrm>
              <a:off x="5518149" y="2992561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ector de seta reta 22"/>
            <p:cNvCxnSpPr>
              <a:cxnSpLocks noChangeShapeType="1"/>
            </p:cNvCxnSpPr>
            <p:nvPr/>
          </p:nvCxnSpPr>
          <p:spPr bwMode="auto">
            <a:xfrm>
              <a:off x="5518149" y="3837799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ector de seta reta 23"/>
            <p:cNvCxnSpPr>
              <a:cxnSpLocks noChangeShapeType="1"/>
            </p:cNvCxnSpPr>
            <p:nvPr/>
          </p:nvCxnSpPr>
          <p:spPr bwMode="auto">
            <a:xfrm>
              <a:off x="5518149" y="425061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ector de seta reta 24"/>
            <p:cNvCxnSpPr>
              <a:cxnSpLocks noChangeShapeType="1"/>
            </p:cNvCxnSpPr>
            <p:nvPr/>
          </p:nvCxnSpPr>
          <p:spPr bwMode="auto">
            <a:xfrm>
              <a:off x="5518149" y="343809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1642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CaixaDeTexto 31"/>
            <p:cNvSpPr txBox="1">
              <a:spLocks noChangeArrowheads="1"/>
            </p:cNvSpPr>
            <p:nvPr/>
          </p:nvSpPr>
          <p:spPr bwMode="auto">
            <a:xfrm>
              <a:off x="395288" y="2697163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A (4bits)</a:t>
              </a:r>
            </a:p>
          </p:txBody>
        </p:sp>
        <p:sp>
          <p:nvSpPr>
            <p:cNvPr id="20" name="CaixaDeTexto 33"/>
            <p:cNvSpPr txBox="1">
              <a:spLocks noChangeArrowheads="1"/>
            </p:cNvSpPr>
            <p:nvPr/>
          </p:nvSpPr>
          <p:spPr bwMode="auto">
            <a:xfrm>
              <a:off x="423863" y="3562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B (4bits)</a:t>
              </a:r>
            </a:p>
          </p:txBody>
        </p:sp>
        <p:sp>
          <p:nvSpPr>
            <p:cNvPr id="22" name="CaixaDeTexto 40"/>
            <p:cNvSpPr txBox="1">
              <a:spLocks noChangeArrowheads="1"/>
            </p:cNvSpPr>
            <p:nvPr/>
          </p:nvSpPr>
          <p:spPr bwMode="auto">
            <a:xfrm>
              <a:off x="7780288" y="2350023"/>
              <a:ext cx="977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an</a:t>
              </a:r>
              <a:r>
                <a:rPr lang="pt-BR" altLang="en-US" dirty="0"/>
                <a:t> (4bits)</a:t>
              </a:r>
            </a:p>
          </p:txBody>
        </p:sp>
        <p:sp>
          <p:nvSpPr>
            <p:cNvPr id="23" name="CaixaDeTexto 41"/>
            <p:cNvSpPr txBox="1">
              <a:spLocks noChangeArrowheads="1"/>
            </p:cNvSpPr>
            <p:nvPr/>
          </p:nvSpPr>
          <p:spPr bwMode="auto">
            <a:xfrm>
              <a:off x="7798423" y="3566662"/>
              <a:ext cx="1639131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dec_ddp</a:t>
              </a:r>
              <a:r>
                <a:rPr lang="pt-BR" altLang="en-US" dirty="0"/>
                <a:t> (8bits)</a:t>
              </a:r>
            </a:p>
          </p:txBody>
        </p:sp>
        <p:sp>
          <p:nvSpPr>
            <p:cNvPr id="24" name="CaixaDeTexto 43"/>
            <p:cNvSpPr txBox="1">
              <a:spLocks noChangeArrowheads="1"/>
            </p:cNvSpPr>
            <p:nvPr/>
          </p:nvSpPr>
          <p:spPr bwMode="auto">
            <a:xfrm>
              <a:off x="5792788" y="5373688"/>
              <a:ext cx="641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clock</a:t>
              </a:r>
            </a:p>
          </p:txBody>
        </p:sp>
        <p:sp>
          <p:nvSpPr>
            <p:cNvPr id="25" name="CaixaDeTexto 44"/>
            <p:cNvSpPr txBox="1">
              <a:spLocks noChangeArrowheads="1"/>
            </p:cNvSpPr>
            <p:nvPr/>
          </p:nvSpPr>
          <p:spPr bwMode="auto">
            <a:xfrm>
              <a:off x="6543675" y="5373688"/>
              <a:ext cx="612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reset</a:t>
              </a:r>
            </a:p>
          </p:txBody>
        </p:sp>
        <p:cxnSp>
          <p:nvCxnSpPr>
            <p:cNvPr id="100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8246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Conector de seta reta 25"/>
            <p:cNvCxnSpPr>
              <a:cxnSpLocks noChangeShapeType="1"/>
            </p:cNvCxnSpPr>
            <p:nvPr/>
          </p:nvCxnSpPr>
          <p:spPr bwMode="auto">
            <a:xfrm rot="16200000" flipH="1">
              <a:off x="7647782" y="1269206"/>
              <a:ext cx="0" cy="719137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CaixaDeTexto 41"/>
            <p:cNvSpPr txBox="1">
              <a:spLocks noChangeArrowheads="1"/>
            </p:cNvSpPr>
            <p:nvPr/>
          </p:nvSpPr>
          <p:spPr bwMode="auto">
            <a:xfrm>
              <a:off x="7789863" y="1300163"/>
              <a:ext cx="6238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carry</a:t>
              </a:r>
            </a:p>
          </p:txBody>
        </p:sp>
        <p:cxnSp>
          <p:nvCxnSpPr>
            <p:cNvPr id="103" name="Conector de seta reta 15"/>
            <p:cNvCxnSpPr>
              <a:cxnSpLocks noChangeShapeType="1"/>
            </p:cNvCxnSpPr>
            <p:nvPr/>
          </p:nvCxnSpPr>
          <p:spPr bwMode="auto">
            <a:xfrm>
              <a:off x="755650" y="2992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Elbow Connector 3"/>
            <p:cNvCxnSpPr>
              <a:cxnSpLocks noChangeShapeType="1"/>
            </p:cNvCxnSpPr>
            <p:nvPr/>
          </p:nvCxnSpPr>
          <p:spPr bwMode="auto">
            <a:xfrm flipV="1">
              <a:off x="3203575" y="1628775"/>
              <a:ext cx="4105275" cy="1697038"/>
            </a:xfrm>
            <a:prstGeom prst="bentConnector3">
              <a:avLst>
                <a:gd name="adj1" fmla="val 8384"/>
              </a:avLst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CaixaDeTexto 8"/>
            <p:cNvSpPr txBox="1">
              <a:spLocks noChangeArrowheads="1"/>
            </p:cNvSpPr>
            <p:nvPr/>
          </p:nvSpPr>
          <p:spPr bwMode="auto">
            <a:xfrm>
              <a:off x="3635375" y="1336675"/>
              <a:ext cx="873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FF0000"/>
                  </a:solidFill>
                </a:rPr>
                <a:t>soma(4)</a:t>
              </a:r>
            </a:p>
          </p:txBody>
        </p:sp>
        <p:cxnSp>
          <p:nvCxnSpPr>
            <p:cNvPr id="106" name="Straight Connector 107"/>
            <p:cNvCxnSpPr>
              <a:cxnSpLocks noChangeShapeType="1"/>
            </p:cNvCxnSpPr>
            <p:nvPr/>
          </p:nvCxnSpPr>
          <p:spPr bwMode="auto">
            <a:xfrm>
              <a:off x="4587875" y="3837799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CaixaDeTexto 8"/>
            <p:cNvSpPr txBox="1">
              <a:spLocks noChangeArrowheads="1"/>
            </p:cNvSpPr>
            <p:nvPr/>
          </p:nvSpPr>
          <p:spPr bwMode="auto">
            <a:xfrm>
              <a:off x="4539333" y="3958249"/>
              <a:ext cx="1101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004E00"/>
                  </a:solidFill>
                </a:rPr>
                <a:t>‘1’&amp; A &amp; ‘1'</a:t>
              </a:r>
            </a:p>
          </p:txBody>
        </p:sp>
        <p:cxnSp>
          <p:nvCxnSpPr>
            <p:cNvPr id="108" name="Straight Connector 109"/>
            <p:cNvCxnSpPr>
              <a:cxnSpLocks noChangeShapeType="1"/>
            </p:cNvCxnSpPr>
            <p:nvPr/>
          </p:nvCxnSpPr>
          <p:spPr bwMode="auto">
            <a:xfrm>
              <a:off x="4587875" y="4250615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CaixaDeTexto 8"/>
            <p:cNvSpPr txBox="1">
              <a:spLocks noChangeArrowheads="1"/>
            </p:cNvSpPr>
            <p:nvPr/>
          </p:nvSpPr>
          <p:spPr bwMode="auto">
            <a:xfrm>
              <a:off x="4480090" y="3527370"/>
              <a:ext cx="1114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004E00"/>
                  </a:solidFill>
                </a:rPr>
                <a:t>‘1’&amp; B &amp; ‘1'</a:t>
              </a:r>
            </a:p>
          </p:txBody>
        </p:sp>
        <p:cxnSp>
          <p:nvCxnSpPr>
            <p:cNvPr id="135" name="Conector de seta reta 20">
              <a:extLst>
                <a:ext uri="{FF2B5EF4-FFF2-40B4-BE49-F238E27FC236}">
                  <a16:creationId xmlns:a16="http://schemas.microsoft.com/office/drawing/2014/main" id="{D36A182B-3DC2-4E2D-AA26-FB10EC671C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7521" y="2698892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057FEEB-271F-4730-A3FF-5E18C7BEECB8}" type="slidenum">
              <a:rPr lang="en-US" sz="2000" smtClean="0"/>
              <a:t>49</a:t>
            </a:fld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31973" y="1580430"/>
            <a:ext cx="115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4"/>
            </a:pPr>
            <a:r>
              <a:rPr lang="pt-BR" sz="2400" dirty="0"/>
              <a:t>Ligue os sinais internos</a:t>
            </a:r>
            <a:endParaRPr lang="pt-BR" altLang="en-US" sz="2000" dirty="0">
              <a:latin typeface="Courier New" charset="0"/>
            </a:endParaRP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E3C091E4-B6E7-486A-A7B4-00F2BF37ABE1}"/>
              </a:ext>
            </a:extLst>
          </p:cNvPr>
          <p:cNvGrpSpPr/>
          <p:nvPr/>
        </p:nvGrpSpPr>
        <p:grpSpPr>
          <a:xfrm>
            <a:off x="3188841" y="3435358"/>
            <a:ext cx="1368425" cy="2046896"/>
            <a:chOff x="1632919" y="3827408"/>
            <a:chExt cx="1368425" cy="2046896"/>
          </a:xfrm>
        </p:grpSpPr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4BDB75EE-7602-48AF-BDCE-873ADB74F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id="{171CE5E9-5EF1-40BE-85FB-C69DD16FA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116" name="CaixaDeTexto 32">
              <a:extLst>
                <a:ext uri="{FF2B5EF4-FFF2-40B4-BE49-F238E27FC236}">
                  <a16:creationId xmlns:a16="http://schemas.microsoft.com/office/drawing/2014/main" id="{A2AEFC70-8FFF-49AC-80BF-44192217D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117" name="CaixaDeTexto 34">
              <a:extLst>
                <a:ext uri="{FF2B5EF4-FFF2-40B4-BE49-F238E27FC236}">
                  <a16:creationId xmlns:a16="http://schemas.microsoft.com/office/drawing/2014/main" id="{B7B6B2F8-6D46-468E-9517-F5428BBF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118" name="CaixaDeTexto 35">
              <a:extLst>
                <a:ext uri="{FF2B5EF4-FFF2-40B4-BE49-F238E27FC236}">
                  <a16:creationId xmlns:a16="http://schemas.microsoft.com/office/drawing/2014/main" id="{A2519F0D-2D0B-4724-9266-49BF79F11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119" name="CaixaDeTexto 45">
              <a:extLst>
                <a:ext uri="{FF2B5EF4-FFF2-40B4-BE49-F238E27FC236}">
                  <a16:creationId xmlns:a16="http://schemas.microsoft.com/office/drawing/2014/main" id="{09F77E16-6106-4051-8E3B-CCBA639B4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30D51C1F-E30A-453A-918A-E1509EFBA090}"/>
              </a:ext>
            </a:extLst>
          </p:cNvPr>
          <p:cNvGrpSpPr/>
          <p:nvPr/>
        </p:nvGrpSpPr>
        <p:grpSpPr>
          <a:xfrm>
            <a:off x="6996236" y="3151411"/>
            <a:ext cx="1565436" cy="2321456"/>
            <a:chOff x="4615756" y="3555510"/>
            <a:chExt cx="1565436" cy="2321456"/>
          </a:xfrm>
        </p:grpSpPr>
        <p:sp>
          <p:nvSpPr>
            <p:cNvPr id="121" name="Retângulo 6">
              <a:extLst>
                <a:ext uri="{FF2B5EF4-FFF2-40B4-BE49-F238E27FC236}">
                  <a16:creationId xmlns:a16="http://schemas.microsoft.com/office/drawing/2014/main" id="{E12E8488-CD05-4F0A-AD2F-BBBE8EC7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8A347418-5A86-4967-8636-04F96894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123" name="CaixaDeTexto 36">
              <a:extLst>
                <a:ext uri="{FF2B5EF4-FFF2-40B4-BE49-F238E27FC236}">
                  <a16:creationId xmlns:a16="http://schemas.microsoft.com/office/drawing/2014/main" id="{441C780F-455E-43AA-9987-13438A6F6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124" name="CaixaDeTexto 37">
              <a:extLst>
                <a:ext uri="{FF2B5EF4-FFF2-40B4-BE49-F238E27FC236}">
                  <a16:creationId xmlns:a16="http://schemas.microsoft.com/office/drawing/2014/main" id="{EB86DC18-5B4C-455F-8EB8-4444F34E1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125" name="CaixaDeTexto 38">
              <a:extLst>
                <a:ext uri="{FF2B5EF4-FFF2-40B4-BE49-F238E27FC236}">
                  <a16:creationId xmlns:a16="http://schemas.microsoft.com/office/drawing/2014/main" id="{5B1F5CBA-3A3F-48DB-A32F-4905A742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126" name="CaixaDeTexto 39">
              <a:extLst>
                <a:ext uri="{FF2B5EF4-FFF2-40B4-BE49-F238E27FC236}">
                  <a16:creationId xmlns:a16="http://schemas.microsoft.com/office/drawing/2014/main" id="{A9B4D662-662B-4090-A2D8-F05DB4B80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127" name="CaixaDeTexto 43">
              <a:extLst>
                <a:ext uri="{FF2B5EF4-FFF2-40B4-BE49-F238E27FC236}">
                  <a16:creationId xmlns:a16="http://schemas.microsoft.com/office/drawing/2014/main" id="{AE1E5025-35F6-4439-B137-D7E94CB2D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128" name="CaixaDeTexto 44">
              <a:extLst>
                <a:ext uri="{FF2B5EF4-FFF2-40B4-BE49-F238E27FC236}">
                  <a16:creationId xmlns:a16="http://schemas.microsoft.com/office/drawing/2014/main" id="{224B3F29-D7A6-4A3B-9C41-EE14A6F77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129" name="CaixaDeTexto 36">
              <a:extLst>
                <a:ext uri="{FF2B5EF4-FFF2-40B4-BE49-F238E27FC236}">
                  <a16:creationId xmlns:a16="http://schemas.microsoft.com/office/drawing/2014/main" id="{CE8022ED-2A55-48AA-B779-586915C5F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130" name="CaixaDeTexto 40">
              <a:extLst>
                <a:ext uri="{FF2B5EF4-FFF2-40B4-BE49-F238E27FC236}">
                  <a16:creationId xmlns:a16="http://schemas.microsoft.com/office/drawing/2014/main" id="{B02FB06A-96D1-4012-9869-EC9A3250F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131" name="CaixaDeTexto 40">
              <a:extLst>
                <a:ext uri="{FF2B5EF4-FFF2-40B4-BE49-F238E27FC236}">
                  <a16:creationId xmlns:a16="http://schemas.microsoft.com/office/drawing/2014/main" id="{06026EF6-392F-40A7-9C57-97A4BADA2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</p:grpSp>
      <p:sp>
        <p:nvSpPr>
          <p:cNvPr id="136" name="CaixaDeTexto 8">
            <a:extLst>
              <a:ext uri="{FF2B5EF4-FFF2-40B4-BE49-F238E27FC236}">
                <a16:creationId xmlns:a16="http://schemas.microsoft.com/office/drawing/2014/main" id="{36E19B48-8B27-4900-B721-E7C5464E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08" y="3158895"/>
            <a:ext cx="1735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somador4</a:t>
            </a:r>
          </a:p>
        </p:txBody>
      </p:sp>
      <p:cxnSp>
        <p:nvCxnSpPr>
          <p:cNvPr id="54" name="Straight Connector 111">
            <a:extLst>
              <a:ext uri="{FF2B5EF4-FFF2-40B4-BE49-F238E27FC236}">
                <a16:creationId xmlns:a16="http://schemas.microsoft.com/office/drawing/2014/main" id="{58CFE599-2C19-44C2-8194-617FFDE9FA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0814" y="4394442"/>
            <a:ext cx="868113" cy="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CaixaDeTexto 8">
            <a:extLst>
              <a:ext uri="{FF2B5EF4-FFF2-40B4-BE49-F238E27FC236}">
                <a16:creationId xmlns:a16="http://schemas.microsoft.com/office/drawing/2014/main" id="{0642E0AD-5D2A-4837-8BB9-6070CA96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534" y="4131501"/>
            <a:ext cx="879766" cy="2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dirty="0">
                <a:solidFill>
                  <a:srgbClr val="004E00"/>
                </a:solidFill>
              </a:rPr>
              <a:t>“000000"</a:t>
            </a:r>
          </a:p>
        </p:txBody>
      </p:sp>
      <p:sp>
        <p:nvSpPr>
          <p:cNvPr id="56" name="CaixaDeTexto 8">
            <a:extLst>
              <a:ext uri="{FF2B5EF4-FFF2-40B4-BE49-F238E27FC236}">
                <a16:creationId xmlns:a16="http://schemas.microsoft.com/office/drawing/2014/main" id="{9667A33A-5E68-4988-83B4-52CEFAA4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184" y="4443420"/>
            <a:ext cx="11196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200" dirty="0">
                <a:solidFill>
                  <a:srgbClr val="004E00"/>
                </a:solidFill>
              </a:rPr>
              <a:t>dígito 3 apagado (‘0’ mais à esquerda – demais são </a:t>
            </a:r>
            <a:r>
              <a:rPr lang="pt-BR" altLang="en-US" sz="1200" dirty="0" err="1">
                <a:solidFill>
                  <a:srgbClr val="004E00"/>
                </a:solidFill>
              </a:rPr>
              <a:t>don´t</a:t>
            </a:r>
            <a:r>
              <a:rPr lang="pt-BR" altLang="en-US" sz="1200" dirty="0">
                <a:solidFill>
                  <a:srgbClr val="004E00"/>
                </a:solidFill>
              </a:rPr>
              <a:t> </a:t>
            </a:r>
            <a:r>
              <a:rPr lang="pt-BR" altLang="en-US" sz="1200" dirty="0" err="1">
                <a:solidFill>
                  <a:srgbClr val="004E00"/>
                </a:solidFill>
              </a:rPr>
              <a:t>care</a:t>
            </a:r>
            <a:r>
              <a:rPr lang="pt-BR" altLang="en-US" sz="1200" dirty="0">
                <a:solidFill>
                  <a:srgbClr val="004E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381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www.digilentinc.com/Data/Products/NEXYS2/NEXYS2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4" y="1766369"/>
            <a:ext cx="543744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DOIS EXEMPLOS DE PLATAFORMAS BASEADAS EM FPGAS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730BE0-AEA7-4999-8EAC-322CEDAE7BAC}" type="slidenum">
              <a:rPr lang="en-US" sz="2000" smtClean="0"/>
              <a:t>5</a:t>
            </a:fld>
            <a:endParaRPr lang="en-US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E898F8-86C8-494C-BDE0-388511E34699}"/>
              </a:ext>
            </a:extLst>
          </p:cNvPr>
          <p:cNvSpPr txBox="1"/>
          <p:nvPr/>
        </p:nvSpPr>
        <p:spPr>
          <a:xfrm>
            <a:off x="2385898" y="1363579"/>
            <a:ext cx="114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3399"/>
                </a:solidFill>
              </a:defRPr>
            </a:lvl1pPr>
          </a:lstStyle>
          <a:p>
            <a:r>
              <a:rPr lang="pt-BR" dirty="0" err="1"/>
              <a:t>Nexys</a:t>
            </a:r>
            <a:r>
              <a:rPr lang="pt-BR" dirty="0"/>
              <a:t>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9351DE-E613-4CCA-8438-5B32EF732CB0}"/>
              </a:ext>
            </a:extLst>
          </p:cNvPr>
          <p:cNvSpPr txBox="1"/>
          <p:nvPr/>
        </p:nvSpPr>
        <p:spPr>
          <a:xfrm>
            <a:off x="6554210" y="1363579"/>
            <a:ext cx="463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err="1">
                <a:solidFill>
                  <a:srgbClr val="FF3399"/>
                </a:solidFill>
              </a:rPr>
              <a:t>Nexys</a:t>
            </a:r>
            <a:r>
              <a:rPr lang="pt-BR" sz="2400" dirty="0">
                <a:solidFill>
                  <a:srgbClr val="FF3399"/>
                </a:solidFill>
              </a:rPr>
              <a:t> A7 - Usamos esta neste curso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909FBD-632F-4916-AA02-EDD0C8643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9" b="4637"/>
          <a:stretch/>
        </p:blipFill>
        <p:spPr>
          <a:xfrm>
            <a:off x="6152974" y="1797869"/>
            <a:ext cx="5437444" cy="49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03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059496" y="2344234"/>
            <a:ext cx="8296476" cy="4114800"/>
            <a:chOff x="395288" y="1196975"/>
            <a:chExt cx="9042266" cy="4484688"/>
          </a:xfrm>
        </p:grpSpPr>
        <p:sp>
          <p:nvSpPr>
            <p:cNvPr id="4" name="Retângulo 3"/>
            <p:cNvSpPr>
              <a:spLocks noChangeArrowheads="1"/>
            </p:cNvSpPr>
            <p:nvPr/>
          </p:nvSpPr>
          <p:spPr bwMode="auto">
            <a:xfrm>
              <a:off x="1258888" y="1196975"/>
              <a:ext cx="6561137" cy="4113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CaixaDeTexto 9"/>
            <p:cNvSpPr txBox="1">
              <a:spLocks noChangeArrowheads="1"/>
            </p:cNvSpPr>
            <p:nvPr/>
          </p:nvSpPr>
          <p:spPr bwMode="auto">
            <a:xfrm>
              <a:off x="5765800" y="1832256"/>
              <a:ext cx="1674073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>
                  <a:solidFill>
                    <a:srgbClr val="FF0000"/>
                  </a:solidFill>
                </a:rPr>
                <a:t>dspl_drv_nexys</a:t>
              </a:r>
              <a:endParaRPr lang="pt-B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ector de seta reta 11"/>
            <p:cNvCxnSpPr>
              <a:cxnSpLocks noChangeShapeType="1"/>
            </p:cNvCxnSpPr>
            <p:nvPr/>
          </p:nvCxnSpPr>
          <p:spPr bwMode="auto">
            <a:xfrm>
              <a:off x="2916238" y="3325813"/>
              <a:ext cx="28733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ector de seta reta 15"/>
            <p:cNvCxnSpPr>
              <a:cxnSpLocks noChangeShapeType="1"/>
            </p:cNvCxnSpPr>
            <p:nvPr/>
          </p:nvCxnSpPr>
          <p:spPr bwMode="auto">
            <a:xfrm>
              <a:off x="755650" y="3881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onector de seta reta 20"/>
            <p:cNvCxnSpPr>
              <a:cxnSpLocks noChangeShapeType="1"/>
            </p:cNvCxnSpPr>
            <p:nvPr/>
          </p:nvCxnSpPr>
          <p:spPr bwMode="auto">
            <a:xfrm>
              <a:off x="7391897" y="3962120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ector de seta reta 21"/>
            <p:cNvCxnSpPr>
              <a:cxnSpLocks noChangeShapeType="1"/>
            </p:cNvCxnSpPr>
            <p:nvPr/>
          </p:nvCxnSpPr>
          <p:spPr bwMode="auto">
            <a:xfrm>
              <a:off x="5518149" y="2992561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ector de seta reta 22"/>
            <p:cNvCxnSpPr>
              <a:cxnSpLocks noChangeShapeType="1"/>
            </p:cNvCxnSpPr>
            <p:nvPr/>
          </p:nvCxnSpPr>
          <p:spPr bwMode="auto">
            <a:xfrm>
              <a:off x="5518149" y="3837799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ector de seta reta 23"/>
            <p:cNvCxnSpPr>
              <a:cxnSpLocks noChangeShapeType="1"/>
            </p:cNvCxnSpPr>
            <p:nvPr/>
          </p:nvCxnSpPr>
          <p:spPr bwMode="auto">
            <a:xfrm>
              <a:off x="5518149" y="425061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ector de seta reta 24"/>
            <p:cNvCxnSpPr>
              <a:cxnSpLocks noChangeShapeType="1"/>
            </p:cNvCxnSpPr>
            <p:nvPr/>
          </p:nvCxnSpPr>
          <p:spPr bwMode="auto">
            <a:xfrm>
              <a:off x="5518149" y="343809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1642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CaixaDeTexto 31"/>
            <p:cNvSpPr txBox="1">
              <a:spLocks noChangeArrowheads="1"/>
            </p:cNvSpPr>
            <p:nvPr/>
          </p:nvSpPr>
          <p:spPr bwMode="auto">
            <a:xfrm>
              <a:off x="395288" y="2697163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A (4bits)</a:t>
              </a:r>
            </a:p>
          </p:txBody>
        </p:sp>
        <p:sp>
          <p:nvSpPr>
            <p:cNvPr id="20" name="CaixaDeTexto 33"/>
            <p:cNvSpPr txBox="1">
              <a:spLocks noChangeArrowheads="1"/>
            </p:cNvSpPr>
            <p:nvPr/>
          </p:nvSpPr>
          <p:spPr bwMode="auto">
            <a:xfrm>
              <a:off x="423863" y="3562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B (4bits)</a:t>
              </a:r>
            </a:p>
          </p:txBody>
        </p:sp>
        <p:sp>
          <p:nvSpPr>
            <p:cNvPr id="22" name="CaixaDeTexto 40"/>
            <p:cNvSpPr txBox="1">
              <a:spLocks noChangeArrowheads="1"/>
            </p:cNvSpPr>
            <p:nvPr/>
          </p:nvSpPr>
          <p:spPr bwMode="auto">
            <a:xfrm>
              <a:off x="7780288" y="2350023"/>
              <a:ext cx="977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an</a:t>
              </a:r>
              <a:r>
                <a:rPr lang="pt-BR" altLang="en-US" dirty="0"/>
                <a:t> (4bits)</a:t>
              </a:r>
            </a:p>
          </p:txBody>
        </p:sp>
        <p:sp>
          <p:nvSpPr>
            <p:cNvPr id="23" name="CaixaDeTexto 41"/>
            <p:cNvSpPr txBox="1">
              <a:spLocks noChangeArrowheads="1"/>
            </p:cNvSpPr>
            <p:nvPr/>
          </p:nvSpPr>
          <p:spPr bwMode="auto">
            <a:xfrm>
              <a:off x="7798423" y="3566662"/>
              <a:ext cx="1639131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dec_ddp</a:t>
              </a:r>
              <a:r>
                <a:rPr lang="pt-BR" altLang="en-US" dirty="0"/>
                <a:t> (8bits)</a:t>
              </a:r>
            </a:p>
          </p:txBody>
        </p:sp>
        <p:sp>
          <p:nvSpPr>
            <p:cNvPr id="24" name="CaixaDeTexto 43"/>
            <p:cNvSpPr txBox="1">
              <a:spLocks noChangeArrowheads="1"/>
            </p:cNvSpPr>
            <p:nvPr/>
          </p:nvSpPr>
          <p:spPr bwMode="auto">
            <a:xfrm>
              <a:off x="5792788" y="5373688"/>
              <a:ext cx="641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clock</a:t>
              </a:r>
            </a:p>
          </p:txBody>
        </p:sp>
        <p:sp>
          <p:nvSpPr>
            <p:cNvPr id="25" name="CaixaDeTexto 44"/>
            <p:cNvSpPr txBox="1">
              <a:spLocks noChangeArrowheads="1"/>
            </p:cNvSpPr>
            <p:nvPr/>
          </p:nvSpPr>
          <p:spPr bwMode="auto">
            <a:xfrm>
              <a:off x="6543675" y="5373688"/>
              <a:ext cx="612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reset</a:t>
              </a:r>
            </a:p>
          </p:txBody>
        </p:sp>
        <p:cxnSp>
          <p:nvCxnSpPr>
            <p:cNvPr id="100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8246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Conector de seta reta 25"/>
            <p:cNvCxnSpPr>
              <a:cxnSpLocks noChangeShapeType="1"/>
            </p:cNvCxnSpPr>
            <p:nvPr/>
          </p:nvCxnSpPr>
          <p:spPr bwMode="auto">
            <a:xfrm rot="16200000" flipH="1">
              <a:off x="7647782" y="1269206"/>
              <a:ext cx="0" cy="719137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CaixaDeTexto 41"/>
            <p:cNvSpPr txBox="1">
              <a:spLocks noChangeArrowheads="1"/>
            </p:cNvSpPr>
            <p:nvPr/>
          </p:nvSpPr>
          <p:spPr bwMode="auto">
            <a:xfrm>
              <a:off x="7789863" y="1300163"/>
              <a:ext cx="6238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carry</a:t>
              </a:r>
            </a:p>
          </p:txBody>
        </p:sp>
        <p:cxnSp>
          <p:nvCxnSpPr>
            <p:cNvPr id="103" name="Conector de seta reta 15"/>
            <p:cNvCxnSpPr>
              <a:cxnSpLocks noChangeShapeType="1"/>
            </p:cNvCxnSpPr>
            <p:nvPr/>
          </p:nvCxnSpPr>
          <p:spPr bwMode="auto">
            <a:xfrm>
              <a:off x="755650" y="2992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Elbow Connector 3"/>
            <p:cNvCxnSpPr>
              <a:cxnSpLocks noChangeShapeType="1"/>
            </p:cNvCxnSpPr>
            <p:nvPr/>
          </p:nvCxnSpPr>
          <p:spPr bwMode="auto">
            <a:xfrm flipV="1">
              <a:off x="3203575" y="1628775"/>
              <a:ext cx="4105275" cy="1697038"/>
            </a:xfrm>
            <a:prstGeom prst="bentConnector3">
              <a:avLst>
                <a:gd name="adj1" fmla="val 8384"/>
              </a:avLst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CaixaDeTexto 8"/>
            <p:cNvSpPr txBox="1">
              <a:spLocks noChangeArrowheads="1"/>
            </p:cNvSpPr>
            <p:nvPr/>
          </p:nvSpPr>
          <p:spPr bwMode="auto">
            <a:xfrm>
              <a:off x="3635375" y="1336675"/>
              <a:ext cx="873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FF0000"/>
                  </a:solidFill>
                </a:rPr>
                <a:t>soma(4)</a:t>
              </a:r>
            </a:p>
          </p:txBody>
        </p:sp>
        <p:cxnSp>
          <p:nvCxnSpPr>
            <p:cNvPr id="106" name="Straight Connector 107"/>
            <p:cNvCxnSpPr>
              <a:cxnSpLocks noChangeShapeType="1"/>
            </p:cNvCxnSpPr>
            <p:nvPr/>
          </p:nvCxnSpPr>
          <p:spPr bwMode="auto">
            <a:xfrm>
              <a:off x="4587875" y="3837799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CaixaDeTexto 8"/>
            <p:cNvSpPr txBox="1">
              <a:spLocks noChangeArrowheads="1"/>
            </p:cNvSpPr>
            <p:nvPr/>
          </p:nvSpPr>
          <p:spPr bwMode="auto">
            <a:xfrm>
              <a:off x="4618316" y="4019822"/>
              <a:ext cx="996198" cy="28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100" dirty="0">
                  <a:solidFill>
                    <a:srgbClr val="004E00"/>
                  </a:solidFill>
                </a:rPr>
                <a:t>‘1’&amp; A &amp; ‘1'</a:t>
              </a:r>
            </a:p>
          </p:txBody>
        </p:sp>
        <p:cxnSp>
          <p:nvCxnSpPr>
            <p:cNvPr id="108" name="Straight Connector 109"/>
            <p:cNvCxnSpPr>
              <a:cxnSpLocks noChangeShapeType="1"/>
            </p:cNvCxnSpPr>
            <p:nvPr/>
          </p:nvCxnSpPr>
          <p:spPr bwMode="auto">
            <a:xfrm>
              <a:off x="4587875" y="4250615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CaixaDeTexto 8"/>
            <p:cNvSpPr txBox="1">
              <a:spLocks noChangeArrowheads="1"/>
            </p:cNvSpPr>
            <p:nvPr/>
          </p:nvSpPr>
          <p:spPr bwMode="auto">
            <a:xfrm>
              <a:off x="4608226" y="3592695"/>
              <a:ext cx="996198" cy="28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100" dirty="0">
                  <a:solidFill>
                    <a:srgbClr val="004E00"/>
                  </a:solidFill>
                </a:rPr>
                <a:t>‘1’&amp; B &amp; ‘1'</a:t>
              </a:r>
            </a:p>
          </p:txBody>
        </p:sp>
        <p:cxnSp>
          <p:nvCxnSpPr>
            <p:cNvPr id="135" name="Conector de seta reta 20">
              <a:extLst>
                <a:ext uri="{FF2B5EF4-FFF2-40B4-BE49-F238E27FC236}">
                  <a16:creationId xmlns:a16="http://schemas.microsoft.com/office/drawing/2014/main" id="{D36A182B-3DC2-4E2D-AA26-FB10EC671C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7521" y="2698892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057FEEB-271F-4730-A3FF-5E18C7BEECB8}" type="slidenum">
              <a:rPr lang="en-US" sz="2000" smtClean="0"/>
              <a:t>50</a:t>
            </a:fld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31973" y="1580430"/>
            <a:ext cx="115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4"/>
            </a:pPr>
            <a:r>
              <a:rPr lang="pt-BR" sz="2400" dirty="0"/>
              <a:t>Ligue os sinais internos</a:t>
            </a:r>
            <a:endParaRPr lang="pt-BR" altLang="en-US" sz="2000" dirty="0">
              <a:latin typeface="Courier New" charset="0"/>
            </a:endParaRP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E3C091E4-B6E7-486A-A7B4-00F2BF37ABE1}"/>
              </a:ext>
            </a:extLst>
          </p:cNvPr>
          <p:cNvGrpSpPr/>
          <p:nvPr/>
        </p:nvGrpSpPr>
        <p:grpSpPr>
          <a:xfrm>
            <a:off x="3188841" y="3435358"/>
            <a:ext cx="1368425" cy="2046896"/>
            <a:chOff x="1632919" y="3827408"/>
            <a:chExt cx="1368425" cy="2046896"/>
          </a:xfrm>
        </p:grpSpPr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4BDB75EE-7602-48AF-BDCE-873ADB74F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id="{171CE5E9-5EF1-40BE-85FB-C69DD16FA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116" name="CaixaDeTexto 32">
              <a:extLst>
                <a:ext uri="{FF2B5EF4-FFF2-40B4-BE49-F238E27FC236}">
                  <a16:creationId xmlns:a16="http://schemas.microsoft.com/office/drawing/2014/main" id="{A2AEFC70-8FFF-49AC-80BF-44192217D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117" name="CaixaDeTexto 34">
              <a:extLst>
                <a:ext uri="{FF2B5EF4-FFF2-40B4-BE49-F238E27FC236}">
                  <a16:creationId xmlns:a16="http://schemas.microsoft.com/office/drawing/2014/main" id="{B7B6B2F8-6D46-468E-9517-F5428BBF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118" name="CaixaDeTexto 35">
              <a:extLst>
                <a:ext uri="{FF2B5EF4-FFF2-40B4-BE49-F238E27FC236}">
                  <a16:creationId xmlns:a16="http://schemas.microsoft.com/office/drawing/2014/main" id="{A2519F0D-2D0B-4724-9266-49BF79F11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119" name="CaixaDeTexto 45">
              <a:extLst>
                <a:ext uri="{FF2B5EF4-FFF2-40B4-BE49-F238E27FC236}">
                  <a16:creationId xmlns:a16="http://schemas.microsoft.com/office/drawing/2014/main" id="{09F77E16-6106-4051-8E3B-CCBA639B4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30D51C1F-E30A-453A-918A-E1509EFBA090}"/>
              </a:ext>
            </a:extLst>
          </p:cNvPr>
          <p:cNvGrpSpPr/>
          <p:nvPr/>
        </p:nvGrpSpPr>
        <p:grpSpPr>
          <a:xfrm>
            <a:off x="6996236" y="3151411"/>
            <a:ext cx="1565436" cy="2321456"/>
            <a:chOff x="4615756" y="3555510"/>
            <a:chExt cx="1565436" cy="2321456"/>
          </a:xfrm>
        </p:grpSpPr>
        <p:sp>
          <p:nvSpPr>
            <p:cNvPr id="121" name="Retângulo 6">
              <a:extLst>
                <a:ext uri="{FF2B5EF4-FFF2-40B4-BE49-F238E27FC236}">
                  <a16:creationId xmlns:a16="http://schemas.microsoft.com/office/drawing/2014/main" id="{E12E8488-CD05-4F0A-AD2F-BBBE8EC7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8A347418-5A86-4967-8636-04F96894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123" name="CaixaDeTexto 36">
              <a:extLst>
                <a:ext uri="{FF2B5EF4-FFF2-40B4-BE49-F238E27FC236}">
                  <a16:creationId xmlns:a16="http://schemas.microsoft.com/office/drawing/2014/main" id="{441C780F-455E-43AA-9987-13438A6F6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124" name="CaixaDeTexto 37">
              <a:extLst>
                <a:ext uri="{FF2B5EF4-FFF2-40B4-BE49-F238E27FC236}">
                  <a16:creationId xmlns:a16="http://schemas.microsoft.com/office/drawing/2014/main" id="{EB86DC18-5B4C-455F-8EB8-4444F34E1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125" name="CaixaDeTexto 38">
              <a:extLst>
                <a:ext uri="{FF2B5EF4-FFF2-40B4-BE49-F238E27FC236}">
                  <a16:creationId xmlns:a16="http://schemas.microsoft.com/office/drawing/2014/main" id="{5B1F5CBA-3A3F-48DB-A32F-4905A742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126" name="CaixaDeTexto 39">
              <a:extLst>
                <a:ext uri="{FF2B5EF4-FFF2-40B4-BE49-F238E27FC236}">
                  <a16:creationId xmlns:a16="http://schemas.microsoft.com/office/drawing/2014/main" id="{A9B4D662-662B-4090-A2D8-F05DB4B80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127" name="CaixaDeTexto 43">
              <a:extLst>
                <a:ext uri="{FF2B5EF4-FFF2-40B4-BE49-F238E27FC236}">
                  <a16:creationId xmlns:a16="http://schemas.microsoft.com/office/drawing/2014/main" id="{AE1E5025-35F6-4439-B137-D7E94CB2D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128" name="CaixaDeTexto 44">
              <a:extLst>
                <a:ext uri="{FF2B5EF4-FFF2-40B4-BE49-F238E27FC236}">
                  <a16:creationId xmlns:a16="http://schemas.microsoft.com/office/drawing/2014/main" id="{224B3F29-D7A6-4A3B-9C41-EE14A6F77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129" name="CaixaDeTexto 36">
              <a:extLst>
                <a:ext uri="{FF2B5EF4-FFF2-40B4-BE49-F238E27FC236}">
                  <a16:creationId xmlns:a16="http://schemas.microsoft.com/office/drawing/2014/main" id="{CE8022ED-2A55-48AA-B779-586915C5F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130" name="CaixaDeTexto 40">
              <a:extLst>
                <a:ext uri="{FF2B5EF4-FFF2-40B4-BE49-F238E27FC236}">
                  <a16:creationId xmlns:a16="http://schemas.microsoft.com/office/drawing/2014/main" id="{B02FB06A-96D1-4012-9869-EC9A3250F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131" name="CaixaDeTexto 40">
              <a:extLst>
                <a:ext uri="{FF2B5EF4-FFF2-40B4-BE49-F238E27FC236}">
                  <a16:creationId xmlns:a16="http://schemas.microsoft.com/office/drawing/2014/main" id="{06026EF6-392F-40A7-9C57-97A4BADA2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</p:grpSp>
      <p:sp>
        <p:nvSpPr>
          <p:cNvPr id="136" name="CaixaDeTexto 8">
            <a:extLst>
              <a:ext uri="{FF2B5EF4-FFF2-40B4-BE49-F238E27FC236}">
                <a16:creationId xmlns:a16="http://schemas.microsoft.com/office/drawing/2014/main" id="{36E19B48-8B27-4900-B721-E7C5464E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08" y="3158895"/>
            <a:ext cx="1735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somador4</a:t>
            </a:r>
          </a:p>
        </p:txBody>
      </p:sp>
      <p:cxnSp>
        <p:nvCxnSpPr>
          <p:cNvPr id="54" name="Straight Connector 111">
            <a:extLst>
              <a:ext uri="{FF2B5EF4-FFF2-40B4-BE49-F238E27FC236}">
                <a16:creationId xmlns:a16="http://schemas.microsoft.com/office/drawing/2014/main" id="{58CFE599-2C19-44C2-8194-617FFDE9FA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0814" y="4394442"/>
            <a:ext cx="868113" cy="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CaixaDeTexto 8">
            <a:extLst>
              <a:ext uri="{FF2B5EF4-FFF2-40B4-BE49-F238E27FC236}">
                <a16:creationId xmlns:a16="http://schemas.microsoft.com/office/drawing/2014/main" id="{0642E0AD-5D2A-4837-8BB9-6070CA96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438" y="4168213"/>
            <a:ext cx="7938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100" dirty="0">
                <a:solidFill>
                  <a:srgbClr val="004E00"/>
                </a:solidFill>
              </a:rPr>
              <a:t>“000000"</a:t>
            </a:r>
          </a:p>
        </p:txBody>
      </p:sp>
      <p:sp>
        <p:nvSpPr>
          <p:cNvPr id="57" name="CaixaDeTexto 8">
            <a:extLst>
              <a:ext uri="{FF2B5EF4-FFF2-40B4-BE49-F238E27FC236}">
                <a16:creationId xmlns:a16="http://schemas.microsoft.com/office/drawing/2014/main" id="{6614FF73-9AF9-4E2A-A8DD-6E0B84EAB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441" y="3113529"/>
            <a:ext cx="889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4 bits inferiores de Soma</a:t>
            </a:r>
          </a:p>
        </p:txBody>
      </p:sp>
      <p:cxnSp>
        <p:nvCxnSpPr>
          <p:cNvPr id="58" name="Straight Connector 114">
            <a:extLst>
              <a:ext uri="{FF2B5EF4-FFF2-40B4-BE49-F238E27FC236}">
                <a16:creationId xmlns:a16="http://schemas.microsoft.com/office/drawing/2014/main" id="{B89B944B-B026-4276-BFC3-79F523C84C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1720" y="4003264"/>
            <a:ext cx="868113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CaixaDeTexto 8">
            <a:extLst>
              <a:ext uri="{FF2B5EF4-FFF2-40B4-BE49-F238E27FC236}">
                <a16:creationId xmlns:a16="http://schemas.microsoft.com/office/drawing/2014/main" id="{A3EB56FA-CEEE-422D-B7E3-3C408B91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174" y="3770903"/>
            <a:ext cx="20700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1100" dirty="0">
                <a:solidFill>
                  <a:srgbClr val="004E00"/>
                </a:solidFill>
              </a:rPr>
              <a:t>'1' &amp; Soma(3 downto 0) &amp; '1’</a:t>
            </a:r>
            <a:endParaRPr lang="pt-BR" altLang="en-US" sz="1100" dirty="0">
              <a:solidFill>
                <a:srgbClr val="004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82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059496" y="2344234"/>
            <a:ext cx="8296476" cy="4114800"/>
            <a:chOff x="395288" y="1196975"/>
            <a:chExt cx="9042266" cy="4484688"/>
          </a:xfrm>
        </p:grpSpPr>
        <p:sp>
          <p:nvSpPr>
            <p:cNvPr id="4" name="Retângulo 3"/>
            <p:cNvSpPr>
              <a:spLocks noChangeArrowheads="1"/>
            </p:cNvSpPr>
            <p:nvPr/>
          </p:nvSpPr>
          <p:spPr bwMode="auto">
            <a:xfrm>
              <a:off x="1258888" y="1196975"/>
              <a:ext cx="6561137" cy="4113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CaixaDeTexto 9"/>
            <p:cNvSpPr txBox="1">
              <a:spLocks noChangeArrowheads="1"/>
            </p:cNvSpPr>
            <p:nvPr/>
          </p:nvSpPr>
          <p:spPr bwMode="auto">
            <a:xfrm>
              <a:off x="5765800" y="1832256"/>
              <a:ext cx="1674073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>
                  <a:solidFill>
                    <a:srgbClr val="FF0000"/>
                  </a:solidFill>
                </a:rPr>
                <a:t>dspl_drv_nexys</a:t>
              </a:r>
              <a:endParaRPr lang="pt-B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ector de seta reta 11"/>
            <p:cNvCxnSpPr>
              <a:cxnSpLocks noChangeShapeType="1"/>
            </p:cNvCxnSpPr>
            <p:nvPr/>
          </p:nvCxnSpPr>
          <p:spPr bwMode="auto">
            <a:xfrm>
              <a:off x="2916238" y="3325813"/>
              <a:ext cx="28733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ector de seta reta 15"/>
            <p:cNvCxnSpPr>
              <a:cxnSpLocks noChangeShapeType="1"/>
            </p:cNvCxnSpPr>
            <p:nvPr/>
          </p:nvCxnSpPr>
          <p:spPr bwMode="auto">
            <a:xfrm>
              <a:off x="755650" y="3881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onector de seta reta 20"/>
            <p:cNvCxnSpPr>
              <a:cxnSpLocks noChangeShapeType="1"/>
            </p:cNvCxnSpPr>
            <p:nvPr/>
          </p:nvCxnSpPr>
          <p:spPr bwMode="auto">
            <a:xfrm>
              <a:off x="7391897" y="3962120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ector de seta reta 21"/>
            <p:cNvCxnSpPr>
              <a:cxnSpLocks noChangeShapeType="1"/>
            </p:cNvCxnSpPr>
            <p:nvPr/>
          </p:nvCxnSpPr>
          <p:spPr bwMode="auto">
            <a:xfrm>
              <a:off x="5518149" y="2992561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ector de seta reta 22"/>
            <p:cNvCxnSpPr>
              <a:cxnSpLocks noChangeShapeType="1"/>
            </p:cNvCxnSpPr>
            <p:nvPr/>
          </p:nvCxnSpPr>
          <p:spPr bwMode="auto">
            <a:xfrm>
              <a:off x="5518149" y="3837799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ector de seta reta 23"/>
            <p:cNvCxnSpPr>
              <a:cxnSpLocks noChangeShapeType="1"/>
            </p:cNvCxnSpPr>
            <p:nvPr/>
          </p:nvCxnSpPr>
          <p:spPr bwMode="auto">
            <a:xfrm>
              <a:off x="5518149" y="425061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ector de seta reta 24"/>
            <p:cNvCxnSpPr>
              <a:cxnSpLocks noChangeShapeType="1"/>
            </p:cNvCxnSpPr>
            <p:nvPr/>
          </p:nvCxnSpPr>
          <p:spPr bwMode="auto">
            <a:xfrm>
              <a:off x="5518149" y="3438095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1642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CaixaDeTexto 31"/>
            <p:cNvSpPr txBox="1">
              <a:spLocks noChangeArrowheads="1"/>
            </p:cNvSpPr>
            <p:nvPr/>
          </p:nvSpPr>
          <p:spPr bwMode="auto">
            <a:xfrm>
              <a:off x="395288" y="2697163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A (4bits)</a:t>
              </a:r>
            </a:p>
          </p:txBody>
        </p:sp>
        <p:sp>
          <p:nvSpPr>
            <p:cNvPr id="20" name="CaixaDeTexto 33"/>
            <p:cNvSpPr txBox="1">
              <a:spLocks noChangeArrowheads="1"/>
            </p:cNvSpPr>
            <p:nvPr/>
          </p:nvSpPr>
          <p:spPr bwMode="auto">
            <a:xfrm>
              <a:off x="423863" y="3562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B (4bits)</a:t>
              </a:r>
            </a:p>
          </p:txBody>
        </p:sp>
        <p:sp>
          <p:nvSpPr>
            <p:cNvPr id="22" name="CaixaDeTexto 40"/>
            <p:cNvSpPr txBox="1">
              <a:spLocks noChangeArrowheads="1"/>
            </p:cNvSpPr>
            <p:nvPr/>
          </p:nvSpPr>
          <p:spPr bwMode="auto">
            <a:xfrm>
              <a:off x="7780288" y="2350023"/>
              <a:ext cx="977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an</a:t>
              </a:r>
              <a:r>
                <a:rPr lang="pt-BR" altLang="en-US" dirty="0"/>
                <a:t> (4bits)</a:t>
              </a:r>
            </a:p>
          </p:txBody>
        </p:sp>
        <p:sp>
          <p:nvSpPr>
            <p:cNvPr id="23" name="CaixaDeTexto 41"/>
            <p:cNvSpPr txBox="1">
              <a:spLocks noChangeArrowheads="1"/>
            </p:cNvSpPr>
            <p:nvPr/>
          </p:nvSpPr>
          <p:spPr bwMode="auto">
            <a:xfrm>
              <a:off x="7798423" y="3566662"/>
              <a:ext cx="1639131" cy="33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 err="1"/>
                <a:t>dec_ddp</a:t>
              </a:r>
              <a:r>
                <a:rPr lang="pt-BR" altLang="en-US" dirty="0"/>
                <a:t> (8bits)</a:t>
              </a:r>
            </a:p>
          </p:txBody>
        </p:sp>
        <p:sp>
          <p:nvSpPr>
            <p:cNvPr id="24" name="CaixaDeTexto 43"/>
            <p:cNvSpPr txBox="1">
              <a:spLocks noChangeArrowheads="1"/>
            </p:cNvSpPr>
            <p:nvPr/>
          </p:nvSpPr>
          <p:spPr bwMode="auto">
            <a:xfrm>
              <a:off x="5792788" y="5373688"/>
              <a:ext cx="641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clock</a:t>
              </a:r>
            </a:p>
          </p:txBody>
        </p:sp>
        <p:sp>
          <p:nvSpPr>
            <p:cNvPr id="25" name="CaixaDeTexto 44"/>
            <p:cNvSpPr txBox="1">
              <a:spLocks noChangeArrowheads="1"/>
            </p:cNvSpPr>
            <p:nvPr/>
          </p:nvSpPr>
          <p:spPr bwMode="auto">
            <a:xfrm>
              <a:off x="6543675" y="5373688"/>
              <a:ext cx="612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reset</a:t>
              </a:r>
            </a:p>
          </p:txBody>
        </p:sp>
        <p:cxnSp>
          <p:nvCxnSpPr>
            <p:cNvPr id="100" name="Conector de seta reta 25"/>
            <p:cNvCxnSpPr>
              <a:cxnSpLocks noChangeShapeType="1"/>
            </p:cNvCxnSpPr>
            <p:nvPr/>
          </p:nvCxnSpPr>
          <p:spPr bwMode="auto">
            <a:xfrm rot="10800000">
              <a:off x="6824663" y="4759325"/>
              <a:ext cx="0" cy="719138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Conector de seta reta 25"/>
            <p:cNvCxnSpPr>
              <a:cxnSpLocks noChangeShapeType="1"/>
            </p:cNvCxnSpPr>
            <p:nvPr/>
          </p:nvCxnSpPr>
          <p:spPr bwMode="auto">
            <a:xfrm rot="16200000" flipH="1">
              <a:off x="7647782" y="1269206"/>
              <a:ext cx="0" cy="719137"/>
            </a:xfrm>
            <a:prstGeom prst="straightConnector1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CaixaDeTexto 41"/>
            <p:cNvSpPr txBox="1">
              <a:spLocks noChangeArrowheads="1"/>
            </p:cNvSpPr>
            <p:nvPr/>
          </p:nvSpPr>
          <p:spPr bwMode="auto">
            <a:xfrm>
              <a:off x="7789863" y="1300163"/>
              <a:ext cx="6238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/>
                <a:t>carry</a:t>
              </a:r>
            </a:p>
          </p:txBody>
        </p:sp>
        <p:cxnSp>
          <p:nvCxnSpPr>
            <p:cNvPr id="103" name="Conector de seta reta 15"/>
            <p:cNvCxnSpPr>
              <a:cxnSpLocks noChangeShapeType="1"/>
            </p:cNvCxnSpPr>
            <p:nvPr/>
          </p:nvCxnSpPr>
          <p:spPr bwMode="auto">
            <a:xfrm>
              <a:off x="755650" y="2992438"/>
              <a:ext cx="86360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Elbow Connector 3"/>
            <p:cNvCxnSpPr>
              <a:cxnSpLocks noChangeShapeType="1"/>
            </p:cNvCxnSpPr>
            <p:nvPr/>
          </p:nvCxnSpPr>
          <p:spPr bwMode="auto">
            <a:xfrm flipV="1">
              <a:off x="3203575" y="1628775"/>
              <a:ext cx="4105275" cy="1697038"/>
            </a:xfrm>
            <a:prstGeom prst="bentConnector3">
              <a:avLst>
                <a:gd name="adj1" fmla="val 8384"/>
              </a:avLst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CaixaDeTexto 8"/>
            <p:cNvSpPr txBox="1">
              <a:spLocks noChangeArrowheads="1"/>
            </p:cNvSpPr>
            <p:nvPr/>
          </p:nvSpPr>
          <p:spPr bwMode="auto">
            <a:xfrm>
              <a:off x="3635375" y="1336675"/>
              <a:ext cx="873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dirty="0">
                  <a:solidFill>
                    <a:srgbClr val="FF0000"/>
                  </a:solidFill>
                </a:rPr>
                <a:t>soma(4)</a:t>
              </a:r>
            </a:p>
          </p:txBody>
        </p:sp>
        <p:cxnSp>
          <p:nvCxnSpPr>
            <p:cNvPr id="106" name="Straight Connector 107"/>
            <p:cNvCxnSpPr>
              <a:cxnSpLocks noChangeShapeType="1"/>
            </p:cNvCxnSpPr>
            <p:nvPr/>
          </p:nvCxnSpPr>
          <p:spPr bwMode="auto">
            <a:xfrm>
              <a:off x="4587875" y="3837799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CaixaDeTexto 8"/>
            <p:cNvSpPr txBox="1">
              <a:spLocks noChangeArrowheads="1"/>
            </p:cNvSpPr>
            <p:nvPr/>
          </p:nvSpPr>
          <p:spPr bwMode="auto">
            <a:xfrm>
              <a:off x="4618316" y="4019822"/>
              <a:ext cx="996198" cy="28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100" dirty="0">
                  <a:solidFill>
                    <a:srgbClr val="004E00"/>
                  </a:solidFill>
                </a:rPr>
                <a:t>‘1’&amp; A &amp; ‘1'</a:t>
              </a:r>
            </a:p>
          </p:txBody>
        </p:sp>
        <p:cxnSp>
          <p:nvCxnSpPr>
            <p:cNvPr id="108" name="Straight Connector 109"/>
            <p:cNvCxnSpPr>
              <a:cxnSpLocks noChangeShapeType="1"/>
            </p:cNvCxnSpPr>
            <p:nvPr/>
          </p:nvCxnSpPr>
          <p:spPr bwMode="auto">
            <a:xfrm>
              <a:off x="4587875" y="4250615"/>
              <a:ext cx="9461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CaixaDeTexto 8"/>
            <p:cNvSpPr txBox="1">
              <a:spLocks noChangeArrowheads="1"/>
            </p:cNvSpPr>
            <p:nvPr/>
          </p:nvSpPr>
          <p:spPr bwMode="auto">
            <a:xfrm>
              <a:off x="4608226" y="3592695"/>
              <a:ext cx="996198" cy="28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100" dirty="0">
                  <a:solidFill>
                    <a:srgbClr val="004E00"/>
                  </a:solidFill>
                </a:rPr>
                <a:t>‘1’&amp; B &amp; ‘1'</a:t>
              </a:r>
            </a:p>
          </p:txBody>
        </p:sp>
        <p:cxnSp>
          <p:nvCxnSpPr>
            <p:cNvPr id="135" name="Conector de seta reta 20">
              <a:extLst>
                <a:ext uri="{FF2B5EF4-FFF2-40B4-BE49-F238E27FC236}">
                  <a16:creationId xmlns:a16="http://schemas.microsoft.com/office/drawing/2014/main" id="{D36A182B-3DC2-4E2D-AA26-FB10EC671C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7521" y="2698892"/>
              <a:ext cx="748803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Conector de seta reta 22">
              <a:extLst>
                <a:ext uri="{FF2B5EF4-FFF2-40B4-BE49-F238E27FC236}">
                  <a16:creationId xmlns:a16="http://schemas.microsoft.com/office/drawing/2014/main" id="{15F7AE50-DE71-4340-84B4-D96FFB9E80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4947" y="2778117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Conector de seta reta 22">
              <a:extLst>
                <a:ext uri="{FF2B5EF4-FFF2-40B4-BE49-F238E27FC236}">
                  <a16:creationId xmlns:a16="http://schemas.microsoft.com/office/drawing/2014/main" id="{A6F10B97-946B-48E7-9E36-8FC4361EE7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1745" y="2610132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Conector de seta reta 22">
              <a:extLst>
                <a:ext uri="{FF2B5EF4-FFF2-40B4-BE49-F238E27FC236}">
                  <a16:creationId xmlns:a16="http://schemas.microsoft.com/office/drawing/2014/main" id="{D8687827-EE56-41BA-9FCD-FB97B1E260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8543" y="2442147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Conector de seta reta 22">
              <a:extLst>
                <a:ext uri="{FF2B5EF4-FFF2-40B4-BE49-F238E27FC236}">
                  <a16:creationId xmlns:a16="http://schemas.microsoft.com/office/drawing/2014/main" id="{97707C8A-A613-47B8-BB64-CE4EB9799C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5341" y="2274162"/>
              <a:ext cx="2873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057FEEB-271F-4730-A3FF-5E18C7BEECB8}" type="slidenum">
              <a:rPr lang="en-US" sz="2000" smtClean="0"/>
              <a:t>51</a:t>
            </a:fld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31973" y="1580430"/>
            <a:ext cx="115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4"/>
            </a:pPr>
            <a:r>
              <a:rPr lang="pt-BR" sz="2400" dirty="0"/>
              <a:t>Ligue os sinais internos</a:t>
            </a:r>
            <a:endParaRPr lang="pt-BR" altLang="en-US" sz="2000" dirty="0">
              <a:latin typeface="Courier New" charset="0"/>
            </a:endParaRP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E3C091E4-B6E7-486A-A7B4-00F2BF37ABE1}"/>
              </a:ext>
            </a:extLst>
          </p:cNvPr>
          <p:cNvGrpSpPr/>
          <p:nvPr/>
        </p:nvGrpSpPr>
        <p:grpSpPr>
          <a:xfrm>
            <a:off x="3188841" y="3435358"/>
            <a:ext cx="1368425" cy="2046896"/>
            <a:chOff x="1632919" y="3827408"/>
            <a:chExt cx="1368425" cy="2046896"/>
          </a:xfrm>
        </p:grpSpPr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4BDB75EE-7602-48AF-BDCE-873ADB74F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9" y="3827408"/>
              <a:ext cx="1296988" cy="20161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id="{171CE5E9-5EF1-40BE-85FB-C69DD16FA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763" y="5597305"/>
              <a:ext cx="11279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somador</a:t>
              </a:r>
            </a:p>
          </p:txBody>
        </p:sp>
        <p:sp>
          <p:nvSpPr>
            <p:cNvPr id="116" name="CaixaDeTexto 32">
              <a:extLst>
                <a:ext uri="{FF2B5EF4-FFF2-40B4-BE49-F238E27FC236}">
                  <a16:creationId xmlns:a16="http://schemas.microsoft.com/office/drawing/2014/main" id="{A2AEFC70-8FFF-49AC-80BF-44192217D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192" y="5114870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B</a:t>
              </a:r>
            </a:p>
          </p:txBody>
        </p:sp>
        <p:sp>
          <p:nvSpPr>
            <p:cNvPr id="117" name="CaixaDeTexto 34">
              <a:extLst>
                <a:ext uri="{FF2B5EF4-FFF2-40B4-BE49-F238E27FC236}">
                  <a16:creationId xmlns:a16="http://schemas.microsoft.com/office/drawing/2014/main" id="{B7B6B2F8-6D46-468E-9517-F5428BBF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304" y="424968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A</a:t>
              </a:r>
            </a:p>
          </p:txBody>
        </p:sp>
        <p:sp>
          <p:nvSpPr>
            <p:cNvPr id="118" name="CaixaDeTexto 35">
              <a:extLst>
                <a:ext uri="{FF2B5EF4-FFF2-40B4-BE49-F238E27FC236}">
                  <a16:creationId xmlns:a16="http://schemas.microsoft.com/office/drawing/2014/main" id="{A2519F0D-2D0B-4724-9266-49BF79F11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760" y="4249683"/>
              <a:ext cx="11015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 (3 </a:t>
              </a:r>
              <a:r>
                <a:rPr lang="pt-BR" altLang="en-US" sz="1000" dirty="0" err="1"/>
                <a:t>downto</a:t>
              </a:r>
              <a:r>
                <a:rPr lang="pt-BR" altLang="en-US" sz="1000" dirty="0"/>
                <a:t> 0)</a:t>
              </a:r>
            </a:p>
          </p:txBody>
        </p:sp>
        <p:sp>
          <p:nvSpPr>
            <p:cNvPr id="119" name="CaixaDeTexto 45">
              <a:extLst>
                <a:ext uri="{FF2B5EF4-FFF2-40B4-BE49-F238E27FC236}">
                  <a16:creationId xmlns:a16="http://schemas.microsoft.com/office/drawing/2014/main" id="{09F77E16-6106-4051-8E3B-CCBA639B4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624" y="5103758"/>
              <a:ext cx="42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000" dirty="0"/>
                <a:t>S(4)</a:t>
              </a:r>
            </a:p>
          </p:txBody>
        </p:sp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30D51C1F-E30A-453A-918A-E1509EFBA090}"/>
              </a:ext>
            </a:extLst>
          </p:cNvPr>
          <p:cNvGrpSpPr/>
          <p:nvPr/>
        </p:nvGrpSpPr>
        <p:grpSpPr>
          <a:xfrm>
            <a:off x="6996236" y="3151411"/>
            <a:ext cx="1565436" cy="2321456"/>
            <a:chOff x="4615756" y="3555510"/>
            <a:chExt cx="1565436" cy="2321456"/>
          </a:xfrm>
        </p:grpSpPr>
        <p:sp>
          <p:nvSpPr>
            <p:cNvPr id="121" name="Retângulo 6">
              <a:extLst>
                <a:ext uri="{FF2B5EF4-FFF2-40B4-BE49-F238E27FC236}">
                  <a16:creationId xmlns:a16="http://schemas.microsoft.com/office/drawing/2014/main" id="{E12E8488-CD05-4F0A-AD2F-BBBE8EC7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644" y="3611508"/>
              <a:ext cx="1458913" cy="223202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8A347418-5A86-4967-8636-04F96894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44" y="5599967"/>
              <a:ext cx="905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E/A driver</a:t>
              </a:r>
            </a:p>
          </p:txBody>
        </p:sp>
        <p:sp>
          <p:nvSpPr>
            <p:cNvPr id="123" name="CaixaDeTexto 36">
              <a:extLst>
                <a:ext uri="{FF2B5EF4-FFF2-40B4-BE49-F238E27FC236}">
                  <a16:creationId xmlns:a16="http://schemas.microsoft.com/office/drawing/2014/main" id="{441C780F-455E-43AA-9987-13438A6F6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659" y="426413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D4 (6 bits)</a:t>
              </a:r>
            </a:p>
          </p:txBody>
        </p:sp>
        <p:sp>
          <p:nvSpPr>
            <p:cNvPr id="124" name="CaixaDeTexto 37">
              <a:extLst>
                <a:ext uri="{FF2B5EF4-FFF2-40B4-BE49-F238E27FC236}">
                  <a16:creationId xmlns:a16="http://schemas.microsoft.com/office/drawing/2014/main" id="{EB86DC18-5B4C-455F-8EB8-4444F34E1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7422" y="4676887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D3 (6 bits)</a:t>
              </a:r>
            </a:p>
          </p:txBody>
        </p:sp>
        <p:sp>
          <p:nvSpPr>
            <p:cNvPr id="125" name="CaixaDeTexto 38">
              <a:extLst>
                <a:ext uri="{FF2B5EF4-FFF2-40B4-BE49-F238E27FC236}">
                  <a16:creationId xmlns:a16="http://schemas.microsoft.com/office/drawing/2014/main" id="{5B1F5CBA-3A3F-48DB-A32F-4905A742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184" y="5046775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D2 (6 bits)</a:t>
              </a:r>
            </a:p>
          </p:txBody>
        </p:sp>
        <p:sp>
          <p:nvSpPr>
            <p:cNvPr id="126" name="CaixaDeTexto 39">
              <a:extLst>
                <a:ext uri="{FF2B5EF4-FFF2-40B4-BE49-F238E27FC236}">
                  <a16:creationId xmlns:a16="http://schemas.microsoft.com/office/drawing/2014/main" id="{A9B4D662-662B-4090-A2D8-F05DB4B80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359" y="5416662"/>
              <a:ext cx="803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D1 (6 bits)</a:t>
              </a:r>
            </a:p>
          </p:txBody>
        </p:sp>
        <p:sp>
          <p:nvSpPr>
            <p:cNvPr id="127" name="CaixaDeTexto 43">
              <a:extLst>
                <a:ext uri="{FF2B5EF4-FFF2-40B4-BE49-F238E27FC236}">
                  <a16:creationId xmlns:a16="http://schemas.microsoft.com/office/drawing/2014/main" id="{AE1E5025-35F6-4439-B137-D7E94CB2D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912" y="3555510"/>
              <a:ext cx="57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 err="1"/>
                <a:t>clock</a:t>
              </a:r>
              <a:endParaRPr lang="pt-BR" altLang="en-US" sz="1200" dirty="0"/>
            </a:p>
          </p:txBody>
        </p:sp>
        <p:sp>
          <p:nvSpPr>
            <p:cNvPr id="128" name="CaixaDeTexto 44">
              <a:extLst>
                <a:ext uri="{FF2B5EF4-FFF2-40B4-BE49-F238E27FC236}">
                  <a16:creationId xmlns:a16="http://schemas.microsoft.com/office/drawing/2014/main" id="{224B3F29-D7A6-4A3B-9C41-EE14A6F77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648" y="3555510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200" dirty="0"/>
                <a:t>reset</a:t>
              </a:r>
            </a:p>
          </p:txBody>
        </p:sp>
        <p:sp>
          <p:nvSpPr>
            <p:cNvPr id="129" name="CaixaDeTexto 36">
              <a:extLst>
                <a:ext uri="{FF2B5EF4-FFF2-40B4-BE49-F238E27FC236}">
                  <a16:creationId xmlns:a16="http://schemas.microsoft.com/office/drawing/2014/main" id="{CE8022ED-2A55-48AA-B779-586915C5F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756" y="3622177"/>
              <a:ext cx="348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00" dirty="0"/>
                <a:t>D8</a:t>
              </a:r>
            </a:p>
            <a:p>
              <a:pPr algn="l"/>
              <a:r>
                <a:rPr lang="pt-BR" altLang="en-US" sz="1000" dirty="0"/>
                <a:t>D7</a:t>
              </a:r>
            </a:p>
            <a:p>
              <a:pPr algn="l"/>
              <a:r>
                <a:rPr lang="pt-BR" altLang="en-US" sz="1000" dirty="0"/>
                <a:t>D6</a:t>
              </a:r>
            </a:p>
            <a:p>
              <a:pPr algn="l"/>
              <a:r>
                <a:rPr lang="pt-BR" altLang="en-US" sz="1000" dirty="0"/>
                <a:t>D5</a:t>
              </a:r>
            </a:p>
          </p:txBody>
        </p:sp>
        <p:sp>
          <p:nvSpPr>
            <p:cNvPr id="130" name="CaixaDeTexto 40">
              <a:extLst>
                <a:ext uri="{FF2B5EF4-FFF2-40B4-BE49-F238E27FC236}">
                  <a16:creationId xmlns:a16="http://schemas.microsoft.com/office/drawing/2014/main" id="{B02FB06A-96D1-4012-9869-EC9A3250F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26" y="3991808"/>
              <a:ext cx="349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an</a:t>
              </a:r>
              <a:endParaRPr lang="pt-BR" altLang="en-US" sz="1050" dirty="0"/>
            </a:p>
          </p:txBody>
        </p:sp>
        <p:sp>
          <p:nvSpPr>
            <p:cNvPr id="131" name="CaixaDeTexto 40">
              <a:extLst>
                <a:ext uri="{FF2B5EF4-FFF2-40B4-BE49-F238E27FC236}">
                  <a16:creationId xmlns:a16="http://schemas.microsoft.com/office/drawing/2014/main" id="{06026EF6-392F-40A7-9C57-97A4BADA2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460" y="5141900"/>
              <a:ext cx="7537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pt-BR" altLang="en-US" sz="1050" dirty="0" err="1"/>
                <a:t>dec_ddp</a:t>
              </a:r>
              <a:endParaRPr lang="pt-BR" altLang="en-US" sz="1050" dirty="0"/>
            </a:p>
          </p:txBody>
        </p:sp>
      </p:grpSp>
      <p:sp>
        <p:nvSpPr>
          <p:cNvPr id="136" name="CaixaDeTexto 8">
            <a:extLst>
              <a:ext uri="{FF2B5EF4-FFF2-40B4-BE49-F238E27FC236}">
                <a16:creationId xmlns:a16="http://schemas.microsoft.com/office/drawing/2014/main" id="{36E19B48-8B27-4900-B721-E7C5464E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08" y="3158895"/>
            <a:ext cx="1735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dirty="0">
                <a:solidFill>
                  <a:srgbClr val="FF0000"/>
                </a:solidFill>
              </a:rPr>
              <a:t>somador4</a:t>
            </a:r>
          </a:p>
        </p:txBody>
      </p:sp>
      <p:cxnSp>
        <p:nvCxnSpPr>
          <p:cNvPr id="54" name="Straight Connector 111">
            <a:extLst>
              <a:ext uri="{FF2B5EF4-FFF2-40B4-BE49-F238E27FC236}">
                <a16:creationId xmlns:a16="http://schemas.microsoft.com/office/drawing/2014/main" id="{58CFE599-2C19-44C2-8194-617FFDE9FA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0814" y="4394442"/>
            <a:ext cx="868113" cy="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CaixaDeTexto 8">
            <a:extLst>
              <a:ext uri="{FF2B5EF4-FFF2-40B4-BE49-F238E27FC236}">
                <a16:creationId xmlns:a16="http://schemas.microsoft.com/office/drawing/2014/main" id="{0642E0AD-5D2A-4837-8BB9-6070CA96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438" y="4168213"/>
            <a:ext cx="7938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100" dirty="0">
                <a:solidFill>
                  <a:srgbClr val="004E00"/>
                </a:solidFill>
              </a:rPr>
              <a:t>“000000"</a:t>
            </a:r>
          </a:p>
        </p:txBody>
      </p:sp>
      <p:cxnSp>
        <p:nvCxnSpPr>
          <p:cNvPr id="58" name="Straight Connector 114">
            <a:extLst>
              <a:ext uri="{FF2B5EF4-FFF2-40B4-BE49-F238E27FC236}">
                <a16:creationId xmlns:a16="http://schemas.microsoft.com/office/drawing/2014/main" id="{B89B944B-B026-4276-BFC3-79F523C84C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1720" y="4003264"/>
            <a:ext cx="868113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CaixaDeTexto 8">
            <a:extLst>
              <a:ext uri="{FF2B5EF4-FFF2-40B4-BE49-F238E27FC236}">
                <a16:creationId xmlns:a16="http://schemas.microsoft.com/office/drawing/2014/main" id="{A3EB56FA-CEEE-422D-B7E3-3C408B91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174" y="3770903"/>
            <a:ext cx="20700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1100" dirty="0">
                <a:solidFill>
                  <a:srgbClr val="004E00"/>
                </a:solidFill>
              </a:rPr>
              <a:t>'1' &amp; Soma(3 downto 0) &amp; '1’</a:t>
            </a:r>
            <a:endParaRPr lang="pt-BR" altLang="en-US" sz="1100" dirty="0">
              <a:solidFill>
                <a:srgbClr val="004E00"/>
              </a:solidFill>
            </a:endParaRPr>
          </a:p>
        </p:txBody>
      </p:sp>
      <p:cxnSp>
        <p:nvCxnSpPr>
          <p:cNvPr id="64" name="Straight Connector 111">
            <a:extLst>
              <a:ext uri="{FF2B5EF4-FFF2-40B4-BE49-F238E27FC236}">
                <a16:creationId xmlns:a16="http://schemas.microsoft.com/office/drawing/2014/main" id="{3CD7C2E9-BD3E-48B4-868F-A4A8DC2089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84193" y="3794966"/>
            <a:ext cx="868113" cy="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111">
            <a:extLst>
              <a:ext uri="{FF2B5EF4-FFF2-40B4-BE49-F238E27FC236}">
                <a16:creationId xmlns:a16="http://schemas.microsoft.com/office/drawing/2014/main" id="{824A6F34-D4D7-430F-9974-330AE9C3CC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1719" y="3640487"/>
            <a:ext cx="868113" cy="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111">
            <a:extLst>
              <a:ext uri="{FF2B5EF4-FFF2-40B4-BE49-F238E27FC236}">
                <a16:creationId xmlns:a16="http://schemas.microsoft.com/office/drawing/2014/main" id="{77C7728A-3A18-477C-8D7C-252152ED4D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81910" y="3498247"/>
            <a:ext cx="868113" cy="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111">
            <a:extLst>
              <a:ext uri="{FF2B5EF4-FFF2-40B4-BE49-F238E27FC236}">
                <a16:creationId xmlns:a16="http://schemas.microsoft.com/office/drawing/2014/main" id="{2802D805-9D12-4012-B5AD-1922C66656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82906" y="3343406"/>
            <a:ext cx="868113" cy="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CaixaDeTexto 8">
            <a:extLst>
              <a:ext uri="{FF2B5EF4-FFF2-40B4-BE49-F238E27FC236}">
                <a16:creationId xmlns:a16="http://schemas.microsoft.com/office/drawing/2014/main" id="{5BC67829-7130-4FC3-BE66-B3B81147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144" y="3592824"/>
            <a:ext cx="7938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100" dirty="0">
                <a:solidFill>
                  <a:srgbClr val="004E00"/>
                </a:solidFill>
              </a:rPr>
              <a:t>“000000"</a:t>
            </a:r>
          </a:p>
        </p:txBody>
      </p:sp>
      <p:sp>
        <p:nvSpPr>
          <p:cNvPr id="69" name="CaixaDeTexto 8">
            <a:extLst>
              <a:ext uri="{FF2B5EF4-FFF2-40B4-BE49-F238E27FC236}">
                <a16:creationId xmlns:a16="http://schemas.microsoft.com/office/drawing/2014/main" id="{C4DD8E7E-C9EC-4E10-8A04-C5AA49857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811" y="3438945"/>
            <a:ext cx="7938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100" dirty="0">
                <a:solidFill>
                  <a:srgbClr val="004E00"/>
                </a:solidFill>
              </a:rPr>
              <a:t>“000000"</a:t>
            </a:r>
          </a:p>
        </p:txBody>
      </p:sp>
      <p:sp>
        <p:nvSpPr>
          <p:cNvPr id="70" name="CaixaDeTexto 8">
            <a:extLst>
              <a:ext uri="{FF2B5EF4-FFF2-40B4-BE49-F238E27FC236}">
                <a16:creationId xmlns:a16="http://schemas.microsoft.com/office/drawing/2014/main" id="{EB7C69D5-087B-4352-9DD9-06D09D3E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478" y="3285066"/>
            <a:ext cx="7938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100" dirty="0">
                <a:solidFill>
                  <a:srgbClr val="004E00"/>
                </a:solidFill>
              </a:rPr>
              <a:t>“000000"</a:t>
            </a:r>
          </a:p>
        </p:txBody>
      </p:sp>
      <p:sp>
        <p:nvSpPr>
          <p:cNvPr id="71" name="CaixaDeTexto 8">
            <a:extLst>
              <a:ext uri="{FF2B5EF4-FFF2-40B4-BE49-F238E27FC236}">
                <a16:creationId xmlns:a16="http://schemas.microsoft.com/office/drawing/2014/main" id="{FD234930-925C-45A8-96F0-7889D5B48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145" y="3131187"/>
            <a:ext cx="7938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100" dirty="0">
                <a:solidFill>
                  <a:srgbClr val="004E00"/>
                </a:solidFill>
              </a:rPr>
              <a:t>“000000"</a:t>
            </a:r>
          </a:p>
        </p:txBody>
      </p:sp>
      <p:sp>
        <p:nvSpPr>
          <p:cNvPr id="72" name="CaixaDeTexto 8">
            <a:extLst>
              <a:ext uri="{FF2B5EF4-FFF2-40B4-BE49-F238E27FC236}">
                <a16:creationId xmlns:a16="http://schemas.microsoft.com/office/drawing/2014/main" id="{5CE1E51C-B8E8-4266-8079-C0F67C3A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620" y="3109349"/>
            <a:ext cx="8896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pt-BR" sz="1050" dirty="0">
                <a:solidFill>
                  <a:schemeClr val="accent6">
                    <a:lumMod val="50000"/>
                  </a:schemeClr>
                </a:solidFill>
              </a:rPr>
              <a:t>4 displays esquerdos não usados</a:t>
            </a:r>
          </a:p>
        </p:txBody>
      </p:sp>
    </p:spTree>
    <p:extLst>
      <p:ext uri="{BB962C8B-B14F-4D97-AF65-F5344CB8AC3E}">
        <p14:creationId xmlns:p14="http://schemas.microsoft.com/office/powerpoint/2010/main" val="2153501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RESUMO DO TRABALHO T2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BCD728-BB27-4702-847E-A3136E899401}" type="slidenum">
              <a:rPr lang="en-US" sz="2000" smtClean="0"/>
              <a:t>52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0634" y="1431695"/>
            <a:ext cx="116013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A entrega do </a:t>
            </a:r>
            <a:r>
              <a:rPr lang="pt-BR" sz="2400" b="1" dirty="0">
                <a:solidFill>
                  <a:srgbClr val="FF0000"/>
                </a:solidFill>
              </a:rPr>
              <a:t>Trabalho T2</a:t>
            </a:r>
            <a:r>
              <a:rPr lang="pt-BR" sz="2400" dirty="0"/>
              <a:t> consiste em fazer upload para o Moodle de um arquivo compactado contendo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Um relatório em formato PDF, descrevendo o Projeto 1 e o Projeto 2	</a:t>
            </a:r>
            <a:r>
              <a:rPr lang="pt-BR" sz="2400" dirty="0">
                <a:solidFill>
                  <a:srgbClr val="FF0000"/>
                </a:solidFill>
              </a:rPr>
              <a:t>(2 pontos)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Um diretório para o Projeto 1, contendo os seguintes arquivos		</a:t>
            </a:r>
            <a:r>
              <a:rPr lang="pt-BR" sz="2400" dirty="0">
                <a:solidFill>
                  <a:srgbClr val="FF0000"/>
                </a:solidFill>
              </a:rPr>
              <a:t>(3 pontos)</a:t>
            </a:r>
            <a:endParaRPr lang="pt-BR" sz="2400" dirty="0">
              <a:solidFill>
                <a:srgbClr val="0070C0"/>
              </a:solidFill>
            </a:endParaRP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VHDL do somador com vai-um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VHDL do </a:t>
            </a:r>
            <a:r>
              <a:rPr lang="pt-BR" sz="2400" dirty="0" err="1"/>
              <a:t>testbench</a:t>
            </a:r>
            <a:endParaRPr lang="pt-BR" sz="2400" dirty="0"/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arquivo </a:t>
            </a:r>
            <a:r>
              <a:rPr lang="pt-BR" sz="2400" dirty="0">
                <a:solidFill>
                  <a:srgbClr val="0000FF"/>
                </a:solidFill>
              </a:rPr>
              <a:t>.</a:t>
            </a:r>
            <a:r>
              <a:rPr lang="pt-BR" sz="2400" dirty="0" err="1">
                <a:solidFill>
                  <a:srgbClr val="0000FF"/>
                </a:solidFill>
              </a:rPr>
              <a:t>xdc</a:t>
            </a:r>
            <a:r>
              <a:rPr lang="pt-BR" sz="2400" dirty="0">
                <a:solidFill>
                  <a:srgbClr val="0000FF"/>
                </a:solidFill>
              </a:rPr>
              <a:t> </a:t>
            </a:r>
            <a:r>
              <a:rPr lang="pt-BR" sz="2400" dirty="0"/>
              <a:t>do projeto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arquivo </a:t>
            </a:r>
            <a:r>
              <a:rPr lang="pt-BR" sz="2400" dirty="0">
                <a:solidFill>
                  <a:srgbClr val="0000FF"/>
                </a:solidFill>
              </a:rPr>
              <a:t>.bit </a:t>
            </a:r>
            <a:r>
              <a:rPr lang="pt-BR" sz="2400" dirty="0"/>
              <a:t>do projeto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Um diretório para o Projeto 2, contendo os seguintes arquivos		</a:t>
            </a:r>
            <a:r>
              <a:rPr lang="pt-BR" sz="2400" dirty="0">
                <a:solidFill>
                  <a:srgbClr val="FF0000"/>
                </a:solidFill>
              </a:rPr>
              <a:t>(5 pontos)</a:t>
            </a:r>
            <a:endParaRPr lang="pt-BR" sz="2400" dirty="0">
              <a:solidFill>
                <a:srgbClr val="0070C0"/>
              </a:solidFill>
            </a:endParaRP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VHDL do </a:t>
            </a:r>
            <a:r>
              <a:rPr lang="pt-BR" sz="2400" dirty="0" err="1"/>
              <a:t>top.vhd</a:t>
            </a:r>
            <a:r>
              <a:rPr lang="pt-BR" sz="2400" dirty="0"/>
              <a:t> com as instâncias do somador e do acionador (</a:t>
            </a:r>
            <a:r>
              <a:rPr lang="pt-BR" sz="2400" i="1" dirty="0"/>
              <a:t>driver</a:t>
            </a:r>
            <a:r>
              <a:rPr lang="pt-BR" sz="2400" dirty="0"/>
              <a:t>) e outros arquivos fontes, caso tenham dividido o Projeto em vários fontes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arquivo </a:t>
            </a:r>
            <a:r>
              <a:rPr lang="pt-BR" sz="2400" dirty="0">
                <a:solidFill>
                  <a:srgbClr val="0000FF"/>
                </a:solidFill>
              </a:rPr>
              <a:t>.</a:t>
            </a:r>
            <a:r>
              <a:rPr lang="pt-BR" sz="2400" dirty="0" err="1">
                <a:solidFill>
                  <a:srgbClr val="0000FF"/>
                </a:solidFill>
              </a:rPr>
              <a:t>xdc</a:t>
            </a:r>
            <a:r>
              <a:rPr lang="pt-BR" sz="2400" dirty="0">
                <a:solidFill>
                  <a:srgbClr val="0000FF"/>
                </a:solidFill>
              </a:rPr>
              <a:t> </a:t>
            </a:r>
            <a:r>
              <a:rPr lang="pt-BR" sz="2400" dirty="0"/>
              <a:t>do projeto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arquivo </a:t>
            </a:r>
            <a:r>
              <a:rPr lang="pt-BR" sz="2400" dirty="0">
                <a:solidFill>
                  <a:srgbClr val="0000FF"/>
                </a:solidFill>
              </a:rPr>
              <a:t>.bit </a:t>
            </a:r>
            <a:r>
              <a:rPr lang="pt-BR" sz="2400" dirty="0"/>
              <a:t>do projeto</a:t>
            </a:r>
          </a:p>
        </p:txBody>
      </p:sp>
    </p:spTree>
    <p:extLst>
      <p:ext uri="{BB962C8B-B14F-4D97-AF65-F5344CB8AC3E}">
        <p14:creationId xmlns:p14="http://schemas.microsoft.com/office/powerpoint/2010/main" val="212369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 POUCO DA HISTÓRIA DE FPGAs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F5AAA3-9362-459E-8AC9-CBDA8AEB96E9}" type="slidenum">
              <a:rPr lang="en-US" sz="2000" smtClean="0"/>
              <a:t>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6513" y="1432929"/>
            <a:ext cx="118511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Primeiro, vieram </a:t>
            </a:r>
            <a:r>
              <a:rPr lang="pt-BR" sz="2600" dirty="0" err="1"/>
              <a:t>PROMs</a:t>
            </a:r>
            <a:r>
              <a:rPr lang="pt-BR" sz="2600" dirty="0"/>
              <a:t> (</a:t>
            </a:r>
            <a:r>
              <a:rPr lang="pt-BR" sz="2600" i="1" dirty="0" err="1"/>
              <a:t>Programmable</a:t>
            </a:r>
            <a:r>
              <a:rPr lang="pt-BR" sz="2600" i="1" dirty="0"/>
              <a:t> </a:t>
            </a:r>
            <a:r>
              <a:rPr lang="pt-BR" sz="2600" i="1" dirty="0" err="1"/>
              <a:t>Read</a:t>
            </a:r>
            <a:r>
              <a:rPr lang="pt-BR" sz="2600" i="1" dirty="0"/>
              <a:t> Only Memories</a:t>
            </a:r>
            <a:r>
              <a:rPr lang="pt-BR" sz="2600" dirty="0"/>
              <a:t>) e </a:t>
            </a:r>
            <a:r>
              <a:rPr lang="pt-BR" sz="2600" i="1" dirty="0" err="1">
                <a:solidFill>
                  <a:srgbClr val="0070C0"/>
                </a:solidFill>
              </a:rPr>
              <a:t>PLDs</a:t>
            </a:r>
            <a:r>
              <a:rPr lang="pt-BR" sz="2600" dirty="0"/>
              <a:t> (</a:t>
            </a:r>
            <a:r>
              <a:rPr lang="pt-BR" sz="2600" i="1" dirty="0" err="1">
                <a:solidFill>
                  <a:srgbClr val="0070C0"/>
                </a:solidFill>
              </a:rPr>
              <a:t>Programmable</a:t>
            </a:r>
            <a:r>
              <a:rPr lang="pt-BR" sz="2600" i="1" dirty="0">
                <a:solidFill>
                  <a:srgbClr val="0070C0"/>
                </a:solidFill>
              </a:rPr>
              <a:t> </a:t>
            </a:r>
            <a:r>
              <a:rPr lang="pt-BR" sz="2600" i="1" dirty="0" err="1">
                <a:solidFill>
                  <a:srgbClr val="0070C0"/>
                </a:solidFill>
              </a:rPr>
              <a:t>logic</a:t>
            </a:r>
            <a:r>
              <a:rPr lang="pt-BR" sz="2600" i="1" dirty="0">
                <a:solidFill>
                  <a:srgbClr val="0070C0"/>
                </a:solidFill>
              </a:rPr>
              <a:t> devices</a:t>
            </a:r>
            <a:r>
              <a:rPr lang="pt-BR" sz="2600" dirty="0"/>
              <a:t>), matrizes de portas (</a:t>
            </a:r>
            <a:r>
              <a:rPr lang="pt-BR" sz="2600" dirty="0" err="1"/>
              <a:t>re</a:t>
            </a:r>
            <a:r>
              <a:rPr lang="pt-BR" sz="2600" dirty="0"/>
              <a:t>-) configuráveis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Algumas patentes de coisas parecidas com </a:t>
            </a:r>
            <a:r>
              <a:rPr lang="pt-BR" sz="2600" dirty="0">
                <a:solidFill>
                  <a:srgbClr val="FF0000"/>
                </a:solidFill>
              </a:rPr>
              <a:t>FPGAs </a:t>
            </a:r>
            <a:r>
              <a:rPr lang="pt-BR" sz="2600" dirty="0"/>
              <a:t>(</a:t>
            </a:r>
            <a:r>
              <a:rPr lang="pt-BR" sz="2800" i="1" dirty="0" err="1">
                <a:solidFill>
                  <a:srgbClr val="FF0000"/>
                </a:solidFill>
              </a:rPr>
              <a:t>field</a:t>
            </a:r>
            <a:r>
              <a:rPr lang="pt-BR" sz="2800" i="1" dirty="0">
                <a:solidFill>
                  <a:srgbClr val="FF0000"/>
                </a:solidFill>
              </a:rPr>
              <a:t> </a:t>
            </a:r>
            <a:r>
              <a:rPr lang="pt-BR" sz="2800" i="1" dirty="0" err="1">
                <a:solidFill>
                  <a:srgbClr val="FF0000"/>
                </a:solidFill>
              </a:rPr>
              <a:t>programmable</a:t>
            </a:r>
            <a:r>
              <a:rPr lang="pt-BR" sz="2800" i="1" dirty="0">
                <a:solidFill>
                  <a:srgbClr val="FF0000"/>
                </a:solidFill>
              </a:rPr>
              <a:t> </a:t>
            </a:r>
            <a:r>
              <a:rPr lang="pt-BR" sz="2800" i="1" dirty="0" err="1">
                <a:solidFill>
                  <a:srgbClr val="FF0000"/>
                </a:solidFill>
              </a:rPr>
              <a:t>gate</a:t>
            </a:r>
            <a:r>
              <a:rPr lang="pt-BR" sz="2800" i="1" dirty="0">
                <a:solidFill>
                  <a:srgbClr val="FF0000"/>
                </a:solidFill>
              </a:rPr>
              <a:t> </a:t>
            </a:r>
            <a:r>
              <a:rPr lang="pt-BR" sz="2800" i="1" dirty="0" err="1">
                <a:solidFill>
                  <a:srgbClr val="FF0000"/>
                </a:solidFill>
              </a:rPr>
              <a:t>arrays</a:t>
            </a:r>
            <a:r>
              <a:rPr lang="pt-BR" sz="2600" dirty="0"/>
              <a:t>)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surgiram no final dos anos 80 e início dos anos 90 (</a:t>
            </a:r>
            <a:r>
              <a:rPr lang="pt-BR" sz="2600" dirty="0" err="1"/>
              <a:t>Casselman</a:t>
            </a:r>
            <a:r>
              <a:rPr lang="pt-BR" sz="2600" dirty="0"/>
              <a:t>, Page, Peterson)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Os fundadores da </a:t>
            </a:r>
            <a:r>
              <a:rPr lang="pt-BR" sz="2600" dirty="0" err="1"/>
              <a:t>Xilinx</a:t>
            </a:r>
            <a:r>
              <a:rPr lang="pt-BR" sz="2600" dirty="0"/>
              <a:t>, Ross Freeman e Bernard </a:t>
            </a:r>
            <a:r>
              <a:rPr lang="pt-BR" sz="2600" dirty="0" err="1"/>
              <a:t>Vonderschmitt</a:t>
            </a:r>
            <a:r>
              <a:rPr lang="pt-BR" sz="2600" dirty="0"/>
              <a:t>, inventaram o primeiro FPGA comercial em 1985 – o XC2064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O XC2064 tinha 64 blocos lógicos configuráveis e interconexões configuráveis entre os blocos lógicos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O XC2064 só tinha blocos lógicos configuráveis (</a:t>
            </a:r>
            <a:r>
              <a:rPr lang="pt-BR" sz="2600" dirty="0" err="1"/>
              <a:t>CLBs</a:t>
            </a:r>
            <a:r>
              <a:rPr lang="pt-BR" sz="2600" dirty="0"/>
              <a:t>), cada um com duas </a:t>
            </a:r>
            <a:r>
              <a:rPr lang="pt-BR" sz="2600" dirty="0" err="1"/>
              <a:t>LUTs</a:t>
            </a:r>
            <a:r>
              <a:rPr lang="pt-BR" sz="2600" dirty="0"/>
              <a:t> de 3 entradas</a:t>
            </a:r>
          </a:p>
        </p:txBody>
      </p:sp>
    </p:spTree>
    <p:extLst>
      <p:ext uri="{BB962C8B-B14F-4D97-AF65-F5344CB8AC3E}">
        <p14:creationId xmlns:p14="http://schemas.microsoft.com/office/powerpoint/2010/main" val="184698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FPGAs – CONCEITOS BÁSICOS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1CC7E6-A415-4386-942E-1F96EB78ABA0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6513" y="1472987"/>
            <a:ext cx="1159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Matriz de </a:t>
            </a:r>
            <a:r>
              <a:rPr lang="pt-BR" sz="2400" i="1" dirty="0" err="1">
                <a:solidFill>
                  <a:srgbClr val="0070C0"/>
                </a:solidFill>
              </a:rPr>
              <a:t>CLBs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(</a:t>
            </a:r>
            <a:r>
              <a:rPr lang="pt-BR" sz="2400" i="1" dirty="0" err="1"/>
              <a:t>configurable</a:t>
            </a:r>
            <a:r>
              <a:rPr lang="pt-BR" sz="2400" i="1" dirty="0"/>
              <a:t> </a:t>
            </a:r>
            <a:r>
              <a:rPr lang="pt-BR" sz="2400" i="1" dirty="0" err="1"/>
              <a:t>logic</a:t>
            </a:r>
            <a:r>
              <a:rPr lang="pt-BR" sz="2400" i="1" dirty="0"/>
              <a:t> </a:t>
            </a:r>
            <a:r>
              <a:rPr lang="pt-BR" sz="2400" i="1" dirty="0" err="1"/>
              <a:t>blocks</a:t>
            </a:r>
            <a:r>
              <a:rPr lang="pt-BR" sz="2400" dirty="0"/>
              <a:t>) interconectados por matrizes de chaveamento</a:t>
            </a:r>
          </a:p>
        </p:txBody>
      </p:sp>
      <p:grpSp>
        <p:nvGrpSpPr>
          <p:cNvPr id="469" name="Group 468"/>
          <p:cNvGrpSpPr/>
          <p:nvPr/>
        </p:nvGrpSpPr>
        <p:grpSpPr>
          <a:xfrm>
            <a:off x="3120505" y="2170527"/>
            <a:ext cx="4724400" cy="4457700"/>
            <a:chOff x="2737599" y="2044364"/>
            <a:chExt cx="4724400" cy="4643438"/>
          </a:xfrm>
        </p:grpSpPr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6704761" y="3601702"/>
              <a:ext cx="290513" cy="290512"/>
              <a:chOff x="4086" y="2326"/>
              <a:chExt cx="183" cy="183"/>
            </a:xfrm>
          </p:grpSpPr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4086" y="2326"/>
                <a:ext cx="183" cy="183"/>
                <a:chOff x="4086" y="2326"/>
                <a:chExt cx="183" cy="183"/>
              </a:xfrm>
            </p:grpSpPr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86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" name="Rectangle 15"/>
                <p:cNvSpPr>
                  <a:spLocks noChangeArrowheads="1"/>
                </p:cNvSpPr>
                <p:nvPr/>
              </p:nvSpPr>
              <p:spPr bwMode="auto">
                <a:xfrm>
                  <a:off x="4086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" name="Rectangle 16"/>
                <p:cNvSpPr>
                  <a:spLocks noChangeArrowheads="1"/>
                </p:cNvSpPr>
                <p:nvPr/>
              </p:nvSpPr>
              <p:spPr bwMode="auto">
                <a:xfrm>
                  <a:off x="4086" y="2326"/>
                  <a:ext cx="183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4086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086" y="2326"/>
                <a:ext cx="183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5536361" y="3601702"/>
              <a:ext cx="290513" cy="290512"/>
              <a:chOff x="3350" y="2326"/>
              <a:chExt cx="183" cy="183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>
                <a:off x="3350" y="2326"/>
                <a:ext cx="183" cy="183"/>
                <a:chOff x="3350" y="2326"/>
                <a:chExt cx="183" cy="183"/>
              </a:xfrm>
            </p:grpSpPr>
            <p:sp>
              <p:nvSpPr>
                <p:cNvPr id="29" name="Rectangle 21"/>
                <p:cNvSpPr>
                  <a:spLocks noChangeArrowheads="1"/>
                </p:cNvSpPr>
                <p:nvPr/>
              </p:nvSpPr>
              <p:spPr bwMode="auto">
                <a:xfrm>
                  <a:off x="3350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" name="Rectangle 22"/>
                <p:cNvSpPr>
                  <a:spLocks noChangeArrowheads="1"/>
                </p:cNvSpPr>
                <p:nvPr/>
              </p:nvSpPr>
              <p:spPr bwMode="auto">
                <a:xfrm>
                  <a:off x="3350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" name="Rectangle 23"/>
                <p:cNvSpPr>
                  <a:spLocks noChangeArrowheads="1"/>
                </p:cNvSpPr>
                <p:nvPr/>
              </p:nvSpPr>
              <p:spPr bwMode="auto">
                <a:xfrm>
                  <a:off x="3350" y="2326"/>
                  <a:ext cx="183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" name="Rectangle 24"/>
                <p:cNvSpPr>
                  <a:spLocks noChangeArrowheads="1"/>
                </p:cNvSpPr>
                <p:nvPr/>
              </p:nvSpPr>
              <p:spPr bwMode="auto">
                <a:xfrm>
                  <a:off x="3350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3350" y="2326"/>
                <a:ext cx="183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3" name="Group 26"/>
            <p:cNvGrpSpPr>
              <a:grpSpLocks/>
            </p:cNvGrpSpPr>
            <p:nvPr/>
          </p:nvGrpSpPr>
          <p:grpSpPr bwMode="auto">
            <a:xfrm>
              <a:off x="4374311" y="3601702"/>
              <a:ext cx="288925" cy="290512"/>
              <a:chOff x="2618" y="2326"/>
              <a:chExt cx="182" cy="183"/>
            </a:xfrm>
          </p:grpSpPr>
          <p:grpSp>
            <p:nvGrpSpPr>
              <p:cNvPr id="34" name="Group 27"/>
              <p:cNvGrpSpPr>
                <a:grpSpLocks/>
              </p:cNvGrpSpPr>
              <p:nvPr/>
            </p:nvGrpSpPr>
            <p:grpSpPr bwMode="auto">
              <a:xfrm>
                <a:off x="2618" y="2326"/>
                <a:ext cx="182" cy="183"/>
                <a:chOff x="2618" y="2326"/>
                <a:chExt cx="182" cy="183"/>
              </a:xfrm>
            </p:grpSpPr>
            <p:sp>
              <p:nvSpPr>
                <p:cNvPr id="36" name="Rectangle 28"/>
                <p:cNvSpPr>
                  <a:spLocks noChangeArrowheads="1"/>
                </p:cNvSpPr>
                <p:nvPr/>
              </p:nvSpPr>
              <p:spPr bwMode="auto">
                <a:xfrm>
                  <a:off x="2618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7" name="Rectangle 29"/>
                <p:cNvSpPr>
                  <a:spLocks noChangeArrowheads="1"/>
                </p:cNvSpPr>
                <p:nvPr/>
              </p:nvSpPr>
              <p:spPr bwMode="auto">
                <a:xfrm>
                  <a:off x="2618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8" name="Rectangle 30"/>
                <p:cNvSpPr>
                  <a:spLocks noChangeArrowheads="1"/>
                </p:cNvSpPr>
                <p:nvPr/>
              </p:nvSpPr>
              <p:spPr bwMode="auto">
                <a:xfrm>
                  <a:off x="2618" y="2326"/>
                  <a:ext cx="182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" name="Rectangle 31"/>
                <p:cNvSpPr>
                  <a:spLocks noChangeArrowheads="1"/>
                </p:cNvSpPr>
                <p:nvPr/>
              </p:nvSpPr>
              <p:spPr bwMode="auto">
                <a:xfrm>
                  <a:off x="2618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2618" y="2326"/>
                <a:ext cx="182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3205911" y="3601702"/>
              <a:ext cx="288925" cy="290512"/>
              <a:chOff x="1882" y="2326"/>
              <a:chExt cx="182" cy="183"/>
            </a:xfrm>
          </p:grpSpPr>
          <p:grpSp>
            <p:nvGrpSpPr>
              <p:cNvPr id="41" name="Group 34"/>
              <p:cNvGrpSpPr>
                <a:grpSpLocks/>
              </p:cNvGrpSpPr>
              <p:nvPr/>
            </p:nvGrpSpPr>
            <p:grpSpPr bwMode="auto">
              <a:xfrm>
                <a:off x="1882" y="2326"/>
                <a:ext cx="182" cy="183"/>
                <a:chOff x="1882" y="2326"/>
                <a:chExt cx="182" cy="183"/>
              </a:xfrm>
            </p:grpSpPr>
            <p:sp>
              <p:nvSpPr>
                <p:cNvPr id="43" name="Rectangle 35"/>
                <p:cNvSpPr>
                  <a:spLocks noChangeArrowheads="1"/>
                </p:cNvSpPr>
                <p:nvPr/>
              </p:nvSpPr>
              <p:spPr bwMode="auto">
                <a:xfrm>
                  <a:off x="1882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" name="Rectangle 36"/>
                <p:cNvSpPr>
                  <a:spLocks noChangeArrowheads="1"/>
                </p:cNvSpPr>
                <p:nvPr/>
              </p:nvSpPr>
              <p:spPr bwMode="auto">
                <a:xfrm>
                  <a:off x="1882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5" name="Rectangle 37"/>
                <p:cNvSpPr>
                  <a:spLocks noChangeArrowheads="1"/>
                </p:cNvSpPr>
                <p:nvPr/>
              </p:nvSpPr>
              <p:spPr bwMode="auto">
                <a:xfrm>
                  <a:off x="1882" y="2326"/>
                  <a:ext cx="182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" name="Rectangle 38"/>
                <p:cNvSpPr>
                  <a:spLocks noChangeArrowheads="1"/>
                </p:cNvSpPr>
                <p:nvPr/>
              </p:nvSpPr>
              <p:spPr bwMode="auto">
                <a:xfrm>
                  <a:off x="1882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1882" y="2326"/>
                <a:ext cx="182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7" name="Group 40"/>
            <p:cNvGrpSpPr>
              <a:grpSpLocks/>
            </p:cNvGrpSpPr>
            <p:nvPr/>
          </p:nvGrpSpPr>
          <p:grpSpPr bwMode="auto">
            <a:xfrm>
              <a:off x="3739311" y="3546139"/>
              <a:ext cx="427038" cy="1625600"/>
              <a:chOff x="2218" y="2291"/>
              <a:chExt cx="269" cy="1024"/>
            </a:xfrm>
          </p:grpSpPr>
          <p:grpSp>
            <p:nvGrpSpPr>
              <p:cNvPr id="48" name="Group 41"/>
              <p:cNvGrpSpPr>
                <a:grpSpLocks/>
              </p:cNvGrpSpPr>
              <p:nvPr/>
            </p:nvGrpSpPr>
            <p:grpSpPr bwMode="auto">
              <a:xfrm>
                <a:off x="2218" y="2953"/>
                <a:ext cx="234" cy="362"/>
                <a:chOff x="2218" y="2953"/>
                <a:chExt cx="234" cy="362"/>
              </a:xfrm>
            </p:grpSpPr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2218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auto">
                <a:xfrm>
                  <a:off x="2298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auto">
                <a:xfrm>
                  <a:off x="2374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auto">
                <a:xfrm>
                  <a:off x="2451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9" name="Group 46"/>
              <p:cNvGrpSpPr>
                <a:grpSpLocks/>
              </p:cNvGrpSpPr>
              <p:nvPr/>
            </p:nvGrpSpPr>
            <p:grpSpPr bwMode="auto">
              <a:xfrm>
                <a:off x="2253" y="2291"/>
                <a:ext cx="234" cy="358"/>
                <a:chOff x="2253" y="2291"/>
                <a:chExt cx="234" cy="358"/>
              </a:xfrm>
            </p:grpSpPr>
            <p:sp>
              <p:nvSpPr>
                <p:cNvPr id="50" name="Line 47"/>
                <p:cNvSpPr>
                  <a:spLocks noChangeShapeType="1"/>
                </p:cNvSpPr>
                <p:nvPr/>
              </p:nvSpPr>
              <p:spPr bwMode="auto">
                <a:xfrm>
                  <a:off x="2253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Line 48"/>
                <p:cNvSpPr>
                  <a:spLocks noChangeShapeType="1"/>
                </p:cNvSpPr>
                <p:nvPr/>
              </p:nvSpPr>
              <p:spPr bwMode="auto">
                <a:xfrm>
                  <a:off x="2333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Line 49"/>
                <p:cNvSpPr>
                  <a:spLocks noChangeShapeType="1"/>
                </p:cNvSpPr>
                <p:nvPr/>
              </p:nvSpPr>
              <p:spPr bwMode="auto">
                <a:xfrm>
                  <a:off x="2410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Line 50"/>
                <p:cNvSpPr>
                  <a:spLocks noChangeShapeType="1"/>
                </p:cNvSpPr>
                <p:nvPr/>
              </p:nvSpPr>
              <p:spPr bwMode="auto">
                <a:xfrm>
                  <a:off x="2486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>
              <a:off x="3139236" y="4139864"/>
              <a:ext cx="1625600" cy="433388"/>
              <a:chOff x="1840" y="2665"/>
              <a:chExt cx="1024" cy="273"/>
            </a:xfrm>
          </p:grpSpPr>
          <p:grpSp>
            <p:nvGrpSpPr>
              <p:cNvPr id="59" name="Group 52"/>
              <p:cNvGrpSpPr>
                <a:grpSpLocks/>
              </p:cNvGrpSpPr>
              <p:nvPr/>
            </p:nvGrpSpPr>
            <p:grpSpPr bwMode="auto">
              <a:xfrm>
                <a:off x="1840" y="2701"/>
                <a:ext cx="362" cy="237"/>
                <a:chOff x="1840" y="2701"/>
                <a:chExt cx="362" cy="237"/>
              </a:xfrm>
            </p:grpSpPr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840" y="2937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840" y="2857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840" y="2781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1840" y="2701"/>
                  <a:ext cx="362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60" name="Group 57"/>
              <p:cNvGrpSpPr>
                <a:grpSpLocks/>
              </p:cNvGrpSpPr>
              <p:nvPr/>
            </p:nvGrpSpPr>
            <p:grpSpPr bwMode="auto">
              <a:xfrm>
                <a:off x="2506" y="2665"/>
                <a:ext cx="358" cy="238"/>
                <a:chOff x="2506" y="2665"/>
                <a:chExt cx="358" cy="238"/>
              </a:xfrm>
            </p:grpSpPr>
            <p:sp>
              <p:nvSpPr>
                <p:cNvPr id="61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506" y="290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506" y="282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3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506" y="2745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2506" y="2665"/>
                  <a:ext cx="358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3667874" y="4070014"/>
              <a:ext cx="579437" cy="584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1" name="Group 64"/>
            <p:cNvGrpSpPr>
              <a:grpSpLocks/>
            </p:cNvGrpSpPr>
            <p:nvPr/>
          </p:nvGrpSpPr>
          <p:grpSpPr bwMode="auto">
            <a:xfrm>
              <a:off x="6055474" y="3546139"/>
              <a:ext cx="433387" cy="1625600"/>
              <a:chOff x="3677" y="2291"/>
              <a:chExt cx="273" cy="1024"/>
            </a:xfrm>
          </p:grpSpPr>
          <p:grpSp>
            <p:nvGrpSpPr>
              <p:cNvPr id="72" name="Group 65"/>
              <p:cNvGrpSpPr>
                <a:grpSpLocks/>
              </p:cNvGrpSpPr>
              <p:nvPr/>
            </p:nvGrpSpPr>
            <p:grpSpPr bwMode="auto">
              <a:xfrm>
                <a:off x="3677" y="2953"/>
                <a:ext cx="237" cy="362"/>
                <a:chOff x="3677" y="2953"/>
                <a:chExt cx="237" cy="362"/>
              </a:xfrm>
            </p:grpSpPr>
            <p:sp>
              <p:nvSpPr>
                <p:cNvPr id="78" name="Line 66"/>
                <p:cNvSpPr>
                  <a:spLocks noChangeShapeType="1"/>
                </p:cNvSpPr>
                <p:nvPr/>
              </p:nvSpPr>
              <p:spPr bwMode="auto">
                <a:xfrm>
                  <a:off x="3677" y="2953"/>
                  <a:ext cx="3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" name="Line 67"/>
                <p:cNvSpPr>
                  <a:spLocks noChangeShapeType="1"/>
                </p:cNvSpPr>
                <p:nvPr/>
              </p:nvSpPr>
              <p:spPr bwMode="auto">
                <a:xfrm>
                  <a:off x="3757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" name="Line 68"/>
                <p:cNvSpPr>
                  <a:spLocks noChangeShapeType="1"/>
                </p:cNvSpPr>
                <p:nvPr/>
              </p:nvSpPr>
              <p:spPr bwMode="auto">
                <a:xfrm>
                  <a:off x="3833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" name="Line 69"/>
                <p:cNvSpPr>
                  <a:spLocks noChangeShapeType="1"/>
                </p:cNvSpPr>
                <p:nvPr/>
              </p:nvSpPr>
              <p:spPr bwMode="auto">
                <a:xfrm>
                  <a:off x="3913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3" name="Group 70"/>
              <p:cNvGrpSpPr>
                <a:grpSpLocks/>
              </p:cNvGrpSpPr>
              <p:nvPr/>
            </p:nvGrpSpPr>
            <p:grpSpPr bwMode="auto">
              <a:xfrm>
                <a:off x="3712" y="2291"/>
                <a:ext cx="238" cy="358"/>
                <a:chOff x="3712" y="2291"/>
                <a:chExt cx="238" cy="358"/>
              </a:xfrm>
            </p:grpSpPr>
            <p:sp>
              <p:nvSpPr>
                <p:cNvPr id="74" name="Line 71"/>
                <p:cNvSpPr>
                  <a:spLocks noChangeShapeType="1"/>
                </p:cNvSpPr>
                <p:nvPr/>
              </p:nvSpPr>
              <p:spPr bwMode="auto">
                <a:xfrm>
                  <a:off x="3712" y="2291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" name="Line 72"/>
                <p:cNvSpPr>
                  <a:spLocks noChangeShapeType="1"/>
                </p:cNvSpPr>
                <p:nvPr/>
              </p:nvSpPr>
              <p:spPr bwMode="auto">
                <a:xfrm>
                  <a:off x="3792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" name="Line 73"/>
                <p:cNvSpPr>
                  <a:spLocks noChangeShapeType="1"/>
                </p:cNvSpPr>
                <p:nvPr/>
              </p:nvSpPr>
              <p:spPr bwMode="auto">
                <a:xfrm>
                  <a:off x="3869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" name="Line 74"/>
                <p:cNvSpPr>
                  <a:spLocks noChangeShapeType="1"/>
                </p:cNvSpPr>
                <p:nvPr/>
              </p:nvSpPr>
              <p:spPr bwMode="auto">
                <a:xfrm>
                  <a:off x="3949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82" name="Group 75"/>
            <p:cNvGrpSpPr>
              <a:grpSpLocks/>
            </p:cNvGrpSpPr>
            <p:nvPr/>
          </p:nvGrpSpPr>
          <p:grpSpPr bwMode="auto">
            <a:xfrm>
              <a:off x="5460161" y="4139864"/>
              <a:ext cx="1620838" cy="433388"/>
              <a:chOff x="3302" y="2665"/>
              <a:chExt cx="1021" cy="273"/>
            </a:xfrm>
          </p:grpSpPr>
          <p:grpSp>
            <p:nvGrpSpPr>
              <p:cNvPr id="83" name="Group 76"/>
              <p:cNvGrpSpPr>
                <a:grpSpLocks/>
              </p:cNvGrpSpPr>
              <p:nvPr/>
            </p:nvGrpSpPr>
            <p:grpSpPr bwMode="auto">
              <a:xfrm>
                <a:off x="3302" y="2701"/>
                <a:ext cx="359" cy="237"/>
                <a:chOff x="3302" y="2701"/>
                <a:chExt cx="359" cy="237"/>
              </a:xfrm>
            </p:grpSpPr>
            <p:sp>
              <p:nvSpPr>
                <p:cNvPr id="8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302" y="2937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302" y="2857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302" y="2781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3302" y="2701"/>
                  <a:ext cx="359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84" name="Group 81"/>
              <p:cNvGrpSpPr>
                <a:grpSpLocks/>
              </p:cNvGrpSpPr>
              <p:nvPr/>
            </p:nvGrpSpPr>
            <p:grpSpPr bwMode="auto">
              <a:xfrm>
                <a:off x="3965" y="2665"/>
                <a:ext cx="358" cy="238"/>
                <a:chOff x="3965" y="2665"/>
                <a:chExt cx="358" cy="238"/>
              </a:xfrm>
            </p:grpSpPr>
            <p:sp>
              <p:nvSpPr>
                <p:cNvPr id="85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3965" y="290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3965" y="282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3965" y="2745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3965" y="2665"/>
                  <a:ext cx="358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93" name="Rectangle 86"/>
            <p:cNvSpPr>
              <a:spLocks noChangeArrowheads="1"/>
            </p:cNvSpPr>
            <p:nvPr/>
          </p:nvSpPr>
          <p:spPr bwMode="auto">
            <a:xfrm>
              <a:off x="5984036" y="4070014"/>
              <a:ext cx="579438" cy="584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5" name="Group 88"/>
            <p:cNvGrpSpPr>
              <a:grpSpLocks/>
            </p:cNvGrpSpPr>
            <p:nvPr/>
          </p:nvGrpSpPr>
          <p:grpSpPr bwMode="auto">
            <a:xfrm>
              <a:off x="4896599" y="3546139"/>
              <a:ext cx="431800" cy="1625600"/>
              <a:chOff x="2947" y="2291"/>
              <a:chExt cx="272" cy="1024"/>
            </a:xfrm>
          </p:grpSpPr>
          <p:grpSp>
            <p:nvGrpSpPr>
              <p:cNvPr id="96" name="Group 89"/>
              <p:cNvGrpSpPr>
                <a:grpSpLocks/>
              </p:cNvGrpSpPr>
              <p:nvPr/>
            </p:nvGrpSpPr>
            <p:grpSpPr bwMode="auto">
              <a:xfrm>
                <a:off x="2947" y="2953"/>
                <a:ext cx="237" cy="362"/>
                <a:chOff x="2947" y="2953"/>
                <a:chExt cx="237" cy="362"/>
              </a:xfrm>
            </p:grpSpPr>
            <p:sp>
              <p:nvSpPr>
                <p:cNvPr id="102" name="Line 90"/>
                <p:cNvSpPr>
                  <a:spLocks noChangeShapeType="1"/>
                </p:cNvSpPr>
                <p:nvPr/>
              </p:nvSpPr>
              <p:spPr bwMode="auto">
                <a:xfrm>
                  <a:off x="2947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" name="Line 91"/>
                <p:cNvSpPr>
                  <a:spLocks noChangeShapeType="1"/>
                </p:cNvSpPr>
                <p:nvPr/>
              </p:nvSpPr>
              <p:spPr bwMode="auto">
                <a:xfrm>
                  <a:off x="3027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" name="Line 92"/>
                <p:cNvSpPr>
                  <a:spLocks noChangeShapeType="1"/>
                </p:cNvSpPr>
                <p:nvPr/>
              </p:nvSpPr>
              <p:spPr bwMode="auto">
                <a:xfrm>
                  <a:off x="3104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" name="Line 93"/>
                <p:cNvSpPr>
                  <a:spLocks noChangeShapeType="1"/>
                </p:cNvSpPr>
                <p:nvPr/>
              </p:nvSpPr>
              <p:spPr bwMode="auto">
                <a:xfrm>
                  <a:off x="3181" y="2953"/>
                  <a:ext cx="3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97" name="Group 94"/>
              <p:cNvGrpSpPr>
                <a:grpSpLocks/>
              </p:cNvGrpSpPr>
              <p:nvPr/>
            </p:nvGrpSpPr>
            <p:grpSpPr bwMode="auto">
              <a:xfrm>
                <a:off x="2982" y="2291"/>
                <a:ext cx="237" cy="358"/>
                <a:chOff x="2982" y="2291"/>
                <a:chExt cx="237" cy="358"/>
              </a:xfrm>
            </p:grpSpPr>
            <p:sp>
              <p:nvSpPr>
                <p:cNvPr id="98" name="Line 95"/>
                <p:cNvSpPr>
                  <a:spLocks noChangeShapeType="1"/>
                </p:cNvSpPr>
                <p:nvPr/>
              </p:nvSpPr>
              <p:spPr bwMode="auto">
                <a:xfrm>
                  <a:off x="2982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" name="Line 96"/>
                <p:cNvSpPr>
                  <a:spLocks noChangeShapeType="1"/>
                </p:cNvSpPr>
                <p:nvPr/>
              </p:nvSpPr>
              <p:spPr bwMode="auto">
                <a:xfrm>
                  <a:off x="3062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0" name="Line 97"/>
                <p:cNvSpPr>
                  <a:spLocks noChangeShapeType="1"/>
                </p:cNvSpPr>
                <p:nvPr/>
              </p:nvSpPr>
              <p:spPr bwMode="auto">
                <a:xfrm>
                  <a:off x="3139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" name="Line 98"/>
                <p:cNvSpPr>
                  <a:spLocks noChangeShapeType="1"/>
                </p:cNvSpPr>
                <p:nvPr/>
              </p:nvSpPr>
              <p:spPr bwMode="auto">
                <a:xfrm>
                  <a:off x="3216" y="2291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4302874" y="4139864"/>
              <a:ext cx="1619250" cy="433388"/>
              <a:chOff x="2573" y="2665"/>
              <a:chExt cx="1020" cy="273"/>
            </a:xfrm>
          </p:grpSpPr>
          <p:grpSp>
            <p:nvGrpSpPr>
              <p:cNvPr id="107" name="Group 100"/>
              <p:cNvGrpSpPr>
                <a:grpSpLocks/>
              </p:cNvGrpSpPr>
              <p:nvPr/>
            </p:nvGrpSpPr>
            <p:grpSpPr bwMode="auto">
              <a:xfrm>
                <a:off x="2573" y="2701"/>
                <a:ext cx="358" cy="237"/>
                <a:chOff x="2573" y="2701"/>
                <a:chExt cx="358" cy="237"/>
              </a:xfrm>
            </p:grpSpPr>
            <p:sp>
              <p:nvSpPr>
                <p:cNvPr id="113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573" y="293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2573" y="285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573" y="278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2573" y="2701"/>
                  <a:ext cx="358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8" name="Group 105"/>
              <p:cNvGrpSpPr>
                <a:grpSpLocks/>
              </p:cNvGrpSpPr>
              <p:nvPr/>
            </p:nvGrpSpPr>
            <p:grpSpPr bwMode="auto">
              <a:xfrm>
                <a:off x="3235" y="2665"/>
                <a:ext cx="358" cy="238"/>
                <a:chOff x="3235" y="2665"/>
                <a:chExt cx="358" cy="238"/>
              </a:xfrm>
            </p:grpSpPr>
            <p:sp>
              <p:nvSpPr>
                <p:cNvPr id="109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235" y="290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3235" y="282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235" y="2745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3235" y="2665"/>
                  <a:ext cx="358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17" name="Rectangle 110"/>
            <p:cNvSpPr>
              <a:spLocks noChangeArrowheads="1"/>
            </p:cNvSpPr>
            <p:nvPr/>
          </p:nvSpPr>
          <p:spPr bwMode="auto">
            <a:xfrm>
              <a:off x="4825161" y="4070014"/>
              <a:ext cx="579438" cy="584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9" name="Group 112"/>
            <p:cNvGrpSpPr>
              <a:grpSpLocks/>
            </p:cNvGrpSpPr>
            <p:nvPr/>
          </p:nvGrpSpPr>
          <p:grpSpPr bwMode="auto">
            <a:xfrm>
              <a:off x="3739311" y="2342814"/>
              <a:ext cx="427038" cy="1619250"/>
              <a:chOff x="2218" y="1533"/>
              <a:chExt cx="269" cy="1020"/>
            </a:xfrm>
          </p:grpSpPr>
          <p:grpSp>
            <p:nvGrpSpPr>
              <p:cNvPr id="120" name="Group 113"/>
              <p:cNvGrpSpPr>
                <a:grpSpLocks/>
              </p:cNvGrpSpPr>
              <p:nvPr/>
            </p:nvGrpSpPr>
            <p:grpSpPr bwMode="auto">
              <a:xfrm>
                <a:off x="2218" y="2195"/>
                <a:ext cx="234" cy="358"/>
                <a:chOff x="2218" y="2195"/>
                <a:chExt cx="234" cy="358"/>
              </a:xfrm>
            </p:grpSpPr>
            <p:sp>
              <p:nvSpPr>
                <p:cNvPr id="126" name="Line 114"/>
                <p:cNvSpPr>
                  <a:spLocks noChangeShapeType="1"/>
                </p:cNvSpPr>
                <p:nvPr/>
              </p:nvSpPr>
              <p:spPr bwMode="auto">
                <a:xfrm>
                  <a:off x="2218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" name="Line 115"/>
                <p:cNvSpPr>
                  <a:spLocks noChangeShapeType="1"/>
                </p:cNvSpPr>
                <p:nvPr/>
              </p:nvSpPr>
              <p:spPr bwMode="auto">
                <a:xfrm>
                  <a:off x="2298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" name="Line 116"/>
                <p:cNvSpPr>
                  <a:spLocks noChangeShapeType="1"/>
                </p:cNvSpPr>
                <p:nvPr/>
              </p:nvSpPr>
              <p:spPr bwMode="auto">
                <a:xfrm>
                  <a:off x="2374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" name="Line 117"/>
                <p:cNvSpPr>
                  <a:spLocks noChangeShapeType="1"/>
                </p:cNvSpPr>
                <p:nvPr/>
              </p:nvSpPr>
              <p:spPr bwMode="auto">
                <a:xfrm>
                  <a:off x="2451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21" name="Group 118"/>
              <p:cNvGrpSpPr>
                <a:grpSpLocks/>
              </p:cNvGrpSpPr>
              <p:nvPr/>
            </p:nvGrpSpPr>
            <p:grpSpPr bwMode="auto">
              <a:xfrm>
                <a:off x="2253" y="1533"/>
                <a:ext cx="234" cy="358"/>
                <a:chOff x="2253" y="1533"/>
                <a:chExt cx="234" cy="358"/>
              </a:xfrm>
            </p:grpSpPr>
            <p:sp>
              <p:nvSpPr>
                <p:cNvPr id="122" name="Line 119"/>
                <p:cNvSpPr>
                  <a:spLocks noChangeShapeType="1"/>
                </p:cNvSpPr>
                <p:nvPr/>
              </p:nvSpPr>
              <p:spPr bwMode="auto">
                <a:xfrm>
                  <a:off x="2253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" name="Line 120"/>
                <p:cNvSpPr>
                  <a:spLocks noChangeShapeType="1"/>
                </p:cNvSpPr>
                <p:nvPr/>
              </p:nvSpPr>
              <p:spPr bwMode="auto">
                <a:xfrm>
                  <a:off x="2333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" name="Line 121"/>
                <p:cNvSpPr>
                  <a:spLocks noChangeShapeType="1"/>
                </p:cNvSpPr>
                <p:nvPr/>
              </p:nvSpPr>
              <p:spPr bwMode="auto">
                <a:xfrm>
                  <a:off x="2410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" name="Line 122"/>
                <p:cNvSpPr>
                  <a:spLocks noChangeShapeType="1"/>
                </p:cNvSpPr>
                <p:nvPr/>
              </p:nvSpPr>
              <p:spPr bwMode="auto">
                <a:xfrm>
                  <a:off x="2486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30" name="Group 123"/>
            <p:cNvGrpSpPr>
              <a:grpSpLocks/>
            </p:cNvGrpSpPr>
            <p:nvPr/>
          </p:nvGrpSpPr>
          <p:grpSpPr bwMode="auto">
            <a:xfrm>
              <a:off x="3139236" y="2936539"/>
              <a:ext cx="1625600" cy="428625"/>
              <a:chOff x="1840" y="1907"/>
              <a:chExt cx="1024" cy="270"/>
            </a:xfrm>
          </p:grpSpPr>
          <p:grpSp>
            <p:nvGrpSpPr>
              <p:cNvPr id="131" name="Group 124"/>
              <p:cNvGrpSpPr>
                <a:grpSpLocks/>
              </p:cNvGrpSpPr>
              <p:nvPr/>
            </p:nvGrpSpPr>
            <p:grpSpPr bwMode="auto">
              <a:xfrm>
                <a:off x="1840" y="1942"/>
                <a:ext cx="362" cy="235"/>
                <a:chOff x="1840" y="1942"/>
                <a:chExt cx="362" cy="235"/>
              </a:xfrm>
            </p:grpSpPr>
            <p:sp>
              <p:nvSpPr>
                <p:cNvPr id="137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840" y="2176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840" y="2099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1840" y="2019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1840" y="1942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32" name="Group 129"/>
              <p:cNvGrpSpPr>
                <a:grpSpLocks/>
              </p:cNvGrpSpPr>
              <p:nvPr/>
            </p:nvGrpSpPr>
            <p:grpSpPr bwMode="auto">
              <a:xfrm>
                <a:off x="2506" y="1907"/>
                <a:ext cx="358" cy="235"/>
                <a:chOff x="2506" y="1907"/>
                <a:chExt cx="358" cy="235"/>
              </a:xfrm>
            </p:grpSpPr>
            <p:sp>
              <p:nvSpPr>
                <p:cNvPr id="133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2506" y="214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2506" y="206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2506" y="19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2506" y="190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41" name="Rectangle 134"/>
            <p:cNvSpPr>
              <a:spLocks noChangeArrowheads="1"/>
            </p:cNvSpPr>
            <p:nvPr/>
          </p:nvSpPr>
          <p:spPr bwMode="auto">
            <a:xfrm>
              <a:off x="3667874" y="2865102"/>
              <a:ext cx="579437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" name="Rectangle 135"/>
            <p:cNvSpPr>
              <a:spLocks noChangeArrowheads="1"/>
            </p:cNvSpPr>
            <p:nvPr/>
          </p:nvSpPr>
          <p:spPr bwMode="auto">
            <a:xfrm>
              <a:off x="3768586" y="2904436"/>
              <a:ext cx="375103" cy="48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000" b="0" dirty="0">
                  <a:solidFill>
                    <a:srgbClr val="000000"/>
                  </a:solidFill>
                </a:rPr>
                <a:t>Bloco</a:t>
              </a:r>
            </a:p>
            <a:p>
              <a:pPr algn="ctr"/>
              <a:r>
                <a:rPr lang="en-US" altLang="en-US" sz="1000" b="0" dirty="0" err="1">
                  <a:solidFill>
                    <a:srgbClr val="000000"/>
                  </a:solidFill>
                </a:rPr>
                <a:t>Lógico</a:t>
              </a:r>
              <a:endParaRPr lang="en-US" altLang="en-US" sz="1000" b="0" dirty="0">
                <a:solidFill>
                  <a:srgbClr val="000000"/>
                </a:solidFill>
              </a:endParaRPr>
            </a:p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(CLB)</a:t>
              </a:r>
            </a:p>
          </p:txBody>
        </p:sp>
        <p:grpSp>
          <p:nvGrpSpPr>
            <p:cNvPr id="143" name="Group 136"/>
            <p:cNvGrpSpPr>
              <a:grpSpLocks/>
            </p:cNvGrpSpPr>
            <p:nvPr/>
          </p:nvGrpSpPr>
          <p:grpSpPr bwMode="auto">
            <a:xfrm>
              <a:off x="6055474" y="2342814"/>
              <a:ext cx="433387" cy="1619250"/>
              <a:chOff x="3677" y="1533"/>
              <a:chExt cx="273" cy="1020"/>
            </a:xfrm>
          </p:grpSpPr>
          <p:grpSp>
            <p:nvGrpSpPr>
              <p:cNvPr id="144" name="Group 137"/>
              <p:cNvGrpSpPr>
                <a:grpSpLocks/>
              </p:cNvGrpSpPr>
              <p:nvPr/>
            </p:nvGrpSpPr>
            <p:grpSpPr bwMode="auto">
              <a:xfrm>
                <a:off x="3677" y="2195"/>
                <a:ext cx="237" cy="358"/>
                <a:chOff x="3677" y="2195"/>
                <a:chExt cx="237" cy="358"/>
              </a:xfrm>
            </p:grpSpPr>
            <p:sp>
              <p:nvSpPr>
                <p:cNvPr id="150" name="Line 138"/>
                <p:cNvSpPr>
                  <a:spLocks noChangeShapeType="1"/>
                </p:cNvSpPr>
                <p:nvPr/>
              </p:nvSpPr>
              <p:spPr bwMode="auto">
                <a:xfrm>
                  <a:off x="3677" y="2195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" name="Line 139"/>
                <p:cNvSpPr>
                  <a:spLocks noChangeShapeType="1"/>
                </p:cNvSpPr>
                <p:nvPr/>
              </p:nvSpPr>
              <p:spPr bwMode="auto">
                <a:xfrm>
                  <a:off x="3757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" name="Line 140"/>
                <p:cNvSpPr>
                  <a:spLocks noChangeShapeType="1"/>
                </p:cNvSpPr>
                <p:nvPr/>
              </p:nvSpPr>
              <p:spPr bwMode="auto">
                <a:xfrm>
                  <a:off x="3833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" name="Line 141"/>
                <p:cNvSpPr>
                  <a:spLocks noChangeShapeType="1"/>
                </p:cNvSpPr>
                <p:nvPr/>
              </p:nvSpPr>
              <p:spPr bwMode="auto">
                <a:xfrm>
                  <a:off x="3913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" name="Group 142"/>
              <p:cNvGrpSpPr>
                <a:grpSpLocks/>
              </p:cNvGrpSpPr>
              <p:nvPr/>
            </p:nvGrpSpPr>
            <p:grpSpPr bwMode="auto">
              <a:xfrm>
                <a:off x="3712" y="1533"/>
                <a:ext cx="238" cy="358"/>
                <a:chOff x="3712" y="1533"/>
                <a:chExt cx="238" cy="358"/>
              </a:xfrm>
            </p:grpSpPr>
            <p:sp>
              <p:nvSpPr>
                <p:cNvPr id="146" name="Line 143"/>
                <p:cNvSpPr>
                  <a:spLocks noChangeShapeType="1"/>
                </p:cNvSpPr>
                <p:nvPr/>
              </p:nvSpPr>
              <p:spPr bwMode="auto">
                <a:xfrm>
                  <a:off x="3712" y="1533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" name="Line 144"/>
                <p:cNvSpPr>
                  <a:spLocks noChangeShapeType="1"/>
                </p:cNvSpPr>
                <p:nvPr/>
              </p:nvSpPr>
              <p:spPr bwMode="auto">
                <a:xfrm>
                  <a:off x="3792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" name="Line 145"/>
                <p:cNvSpPr>
                  <a:spLocks noChangeShapeType="1"/>
                </p:cNvSpPr>
                <p:nvPr/>
              </p:nvSpPr>
              <p:spPr bwMode="auto">
                <a:xfrm>
                  <a:off x="3869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" name="Line 146"/>
                <p:cNvSpPr>
                  <a:spLocks noChangeShapeType="1"/>
                </p:cNvSpPr>
                <p:nvPr/>
              </p:nvSpPr>
              <p:spPr bwMode="auto">
                <a:xfrm>
                  <a:off x="3949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54" name="Group 147"/>
            <p:cNvGrpSpPr>
              <a:grpSpLocks/>
            </p:cNvGrpSpPr>
            <p:nvPr/>
          </p:nvGrpSpPr>
          <p:grpSpPr bwMode="auto">
            <a:xfrm>
              <a:off x="5460161" y="2936539"/>
              <a:ext cx="1620838" cy="428625"/>
              <a:chOff x="3302" y="1907"/>
              <a:chExt cx="1021" cy="270"/>
            </a:xfrm>
          </p:grpSpPr>
          <p:grpSp>
            <p:nvGrpSpPr>
              <p:cNvPr id="155" name="Group 148"/>
              <p:cNvGrpSpPr>
                <a:grpSpLocks/>
              </p:cNvGrpSpPr>
              <p:nvPr/>
            </p:nvGrpSpPr>
            <p:grpSpPr bwMode="auto">
              <a:xfrm>
                <a:off x="3302" y="1942"/>
                <a:ext cx="359" cy="235"/>
                <a:chOff x="3302" y="1942"/>
                <a:chExt cx="359" cy="235"/>
              </a:xfrm>
            </p:grpSpPr>
            <p:sp>
              <p:nvSpPr>
                <p:cNvPr id="161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3302" y="2176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2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3302" y="2099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3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3302" y="2019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4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3302" y="1942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56" name="Group 153"/>
              <p:cNvGrpSpPr>
                <a:grpSpLocks/>
              </p:cNvGrpSpPr>
              <p:nvPr/>
            </p:nvGrpSpPr>
            <p:grpSpPr bwMode="auto">
              <a:xfrm>
                <a:off x="3965" y="1907"/>
                <a:ext cx="358" cy="235"/>
                <a:chOff x="3965" y="1907"/>
                <a:chExt cx="358" cy="235"/>
              </a:xfrm>
            </p:grpSpPr>
            <p:sp>
              <p:nvSpPr>
                <p:cNvPr id="157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3965" y="214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8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3965" y="206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3965" y="19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3965" y="190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65" name="Rectangle 158"/>
            <p:cNvSpPr>
              <a:spLocks noChangeArrowheads="1"/>
            </p:cNvSpPr>
            <p:nvPr/>
          </p:nvSpPr>
          <p:spPr bwMode="auto">
            <a:xfrm>
              <a:off x="5984036" y="2865102"/>
              <a:ext cx="579438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7" name="Group 160"/>
            <p:cNvGrpSpPr>
              <a:grpSpLocks/>
            </p:cNvGrpSpPr>
            <p:nvPr/>
          </p:nvGrpSpPr>
          <p:grpSpPr bwMode="auto">
            <a:xfrm>
              <a:off x="4896599" y="2342814"/>
              <a:ext cx="431800" cy="1619250"/>
              <a:chOff x="2947" y="1533"/>
              <a:chExt cx="272" cy="1020"/>
            </a:xfrm>
          </p:grpSpPr>
          <p:grpSp>
            <p:nvGrpSpPr>
              <p:cNvPr id="168" name="Group 161"/>
              <p:cNvGrpSpPr>
                <a:grpSpLocks/>
              </p:cNvGrpSpPr>
              <p:nvPr/>
            </p:nvGrpSpPr>
            <p:grpSpPr bwMode="auto">
              <a:xfrm>
                <a:off x="2947" y="2195"/>
                <a:ext cx="237" cy="358"/>
                <a:chOff x="2947" y="2195"/>
                <a:chExt cx="237" cy="358"/>
              </a:xfrm>
            </p:grpSpPr>
            <p:sp>
              <p:nvSpPr>
                <p:cNvPr id="174" name="Line 162"/>
                <p:cNvSpPr>
                  <a:spLocks noChangeShapeType="1"/>
                </p:cNvSpPr>
                <p:nvPr/>
              </p:nvSpPr>
              <p:spPr bwMode="auto">
                <a:xfrm>
                  <a:off x="2947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" name="Line 163"/>
                <p:cNvSpPr>
                  <a:spLocks noChangeShapeType="1"/>
                </p:cNvSpPr>
                <p:nvPr/>
              </p:nvSpPr>
              <p:spPr bwMode="auto">
                <a:xfrm>
                  <a:off x="3027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" name="Line 164"/>
                <p:cNvSpPr>
                  <a:spLocks noChangeShapeType="1"/>
                </p:cNvSpPr>
                <p:nvPr/>
              </p:nvSpPr>
              <p:spPr bwMode="auto">
                <a:xfrm>
                  <a:off x="3104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" name="Line 165"/>
                <p:cNvSpPr>
                  <a:spLocks noChangeShapeType="1"/>
                </p:cNvSpPr>
                <p:nvPr/>
              </p:nvSpPr>
              <p:spPr bwMode="auto">
                <a:xfrm>
                  <a:off x="3181" y="2195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69" name="Group 166"/>
              <p:cNvGrpSpPr>
                <a:grpSpLocks/>
              </p:cNvGrpSpPr>
              <p:nvPr/>
            </p:nvGrpSpPr>
            <p:grpSpPr bwMode="auto">
              <a:xfrm>
                <a:off x="2982" y="1533"/>
                <a:ext cx="237" cy="358"/>
                <a:chOff x="2982" y="1533"/>
                <a:chExt cx="237" cy="358"/>
              </a:xfrm>
            </p:grpSpPr>
            <p:sp>
              <p:nvSpPr>
                <p:cNvPr id="170" name="Line 167"/>
                <p:cNvSpPr>
                  <a:spLocks noChangeShapeType="1"/>
                </p:cNvSpPr>
                <p:nvPr/>
              </p:nvSpPr>
              <p:spPr bwMode="auto">
                <a:xfrm>
                  <a:off x="2982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" name="Line 168"/>
                <p:cNvSpPr>
                  <a:spLocks noChangeShapeType="1"/>
                </p:cNvSpPr>
                <p:nvPr/>
              </p:nvSpPr>
              <p:spPr bwMode="auto">
                <a:xfrm>
                  <a:off x="3062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" name="Line 169"/>
                <p:cNvSpPr>
                  <a:spLocks noChangeShapeType="1"/>
                </p:cNvSpPr>
                <p:nvPr/>
              </p:nvSpPr>
              <p:spPr bwMode="auto">
                <a:xfrm>
                  <a:off x="3139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3216" y="1533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78" name="Group 171"/>
            <p:cNvGrpSpPr>
              <a:grpSpLocks/>
            </p:cNvGrpSpPr>
            <p:nvPr/>
          </p:nvGrpSpPr>
          <p:grpSpPr bwMode="auto">
            <a:xfrm>
              <a:off x="4302874" y="2936539"/>
              <a:ext cx="1619250" cy="428625"/>
              <a:chOff x="2573" y="1907"/>
              <a:chExt cx="1020" cy="270"/>
            </a:xfrm>
          </p:grpSpPr>
          <p:grpSp>
            <p:nvGrpSpPr>
              <p:cNvPr id="179" name="Group 172"/>
              <p:cNvGrpSpPr>
                <a:grpSpLocks/>
              </p:cNvGrpSpPr>
              <p:nvPr/>
            </p:nvGrpSpPr>
            <p:grpSpPr bwMode="auto">
              <a:xfrm>
                <a:off x="2573" y="1942"/>
                <a:ext cx="358" cy="235"/>
                <a:chOff x="2573" y="1942"/>
                <a:chExt cx="358" cy="235"/>
              </a:xfrm>
            </p:grpSpPr>
            <p:sp>
              <p:nvSpPr>
                <p:cNvPr id="185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2573" y="2176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6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2573" y="2099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7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2573" y="2019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2573" y="194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80" name="Group 177"/>
              <p:cNvGrpSpPr>
                <a:grpSpLocks/>
              </p:cNvGrpSpPr>
              <p:nvPr/>
            </p:nvGrpSpPr>
            <p:grpSpPr bwMode="auto">
              <a:xfrm>
                <a:off x="3235" y="1907"/>
                <a:ext cx="358" cy="235"/>
                <a:chOff x="3235" y="1907"/>
                <a:chExt cx="358" cy="235"/>
              </a:xfrm>
            </p:grpSpPr>
            <p:sp>
              <p:nvSpPr>
                <p:cNvPr id="181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3235" y="214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2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3235" y="206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3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3235" y="19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4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3235" y="190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9" name="Rectangle 182"/>
            <p:cNvSpPr>
              <a:spLocks noChangeArrowheads="1"/>
            </p:cNvSpPr>
            <p:nvPr/>
          </p:nvSpPr>
          <p:spPr bwMode="auto">
            <a:xfrm>
              <a:off x="4825161" y="2865102"/>
              <a:ext cx="579438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1" name="Group 184"/>
            <p:cNvGrpSpPr>
              <a:grpSpLocks/>
            </p:cNvGrpSpPr>
            <p:nvPr/>
          </p:nvGrpSpPr>
          <p:grpSpPr bwMode="auto">
            <a:xfrm>
              <a:off x="3739311" y="4755814"/>
              <a:ext cx="427038" cy="1619250"/>
              <a:chOff x="2218" y="3053"/>
              <a:chExt cx="269" cy="1020"/>
            </a:xfrm>
          </p:grpSpPr>
          <p:grpSp>
            <p:nvGrpSpPr>
              <p:cNvPr id="192" name="Group 185"/>
              <p:cNvGrpSpPr>
                <a:grpSpLocks/>
              </p:cNvGrpSpPr>
              <p:nvPr/>
            </p:nvGrpSpPr>
            <p:grpSpPr bwMode="auto">
              <a:xfrm>
                <a:off x="2218" y="3715"/>
                <a:ext cx="234" cy="358"/>
                <a:chOff x="2218" y="3715"/>
                <a:chExt cx="234" cy="358"/>
              </a:xfrm>
            </p:grpSpPr>
            <p:sp>
              <p:nvSpPr>
                <p:cNvPr id="198" name="Line 186"/>
                <p:cNvSpPr>
                  <a:spLocks noChangeShapeType="1"/>
                </p:cNvSpPr>
                <p:nvPr/>
              </p:nvSpPr>
              <p:spPr bwMode="auto">
                <a:xfrm>
                  <a:off x="2218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9" name="Line 187"/>
                <p:cNvSpPr>
                  <a:spLocks noChangeShapeType="1"/>
                </p:cNvSpPr>
                <p:nvPr/>
              </p:nvSpPr>
              <p:spPr bwMode="auto">
                <a:xfrm>
                  <a:off x="2298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0" name="Line 188"/>
                <p:cNvSpPr>
                  <a:spLocks noChangeShapeType="1"/>
                </p:cNvSpPr>
                <p:nvPr/>
              </p:nvSpPr>
              <p:spPr bwMode="auto">
                <a:xfrm>
                  <a:off x="2374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1" name="Line 189"/>
                <p:cNvSpPr>
                  <a:spLocks noChangeShapeType="1"/>
                </p:cNvSpPr>
                <p:nvPr/>
              </p:nvSpPr>
              <p:spPr bwMode="auto">
                <a:xfrm>
                  <a:off x="2451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93" name="Group 190"/>
              <p:cNvGrpSpPr>
                <a:grpSpLocks/>
              </p:cNvGrpSpPr>
              <p:nvPr/>
            </p:nvGrpSpPr>
            <p:grpSpPr bwMode="auto">
              <a:xfrm>
                <a:off x="2253" y="3053"/>
                <a:ext cx="234" cy="358"/>
                <a:chOff x="2253" y="3053"/>
                <a:chExt cx="234" cy="358"/>
              </a:xfrm>
            </p:grpSpPr>
            <p:sp>
              <p:nvSpPr>
                <p:cNvPr id="194" name="Line 191"/>
                <p:cNvSpPr>
                  <a:spLocks noChangeShapeType="1"/>
                </p:cNvSpPr>
                <p:nvPr/>
              </p:nvSpPr>
              <p:spPr bwMode="auto">
                <a:xfrm>
                  <a:off x="2253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5" name="Line 192"/>
                <p:cNvSpPr>
                  <a:spLocks noChangeShapeType="1"/>
                </p:cNvSpPr>
                <p:nvPr/>
              </p:nvSpPr>
              <p:spPr bwMode="auto">
                <a:xfrm>
                  <a:off x="2333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6" name="Line 193"/>
                <p:cNvSpPr>
                  <a:spLocks noChangeShapeType="1"/>
                </p:cNvSpPr>
                <p:nvPr/>
              </p:nvSpPr>
              <p:spPr bwMode="auto">
                <a:xfrm>
                  <a:off x="2410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" name="Line 194"/>
                <p:cNvSpPr>
                  <a:spLocks noChangeShapeType="1"/>
                </p:cNvSpPr>
                <p:nvPr/>
              </p:nvSpPr>
              <p:spPr bwMode="auto">
                <a:xfrm>
                  <a:off x="2486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02" name="Group 195"/>
            <p:cNvGrpSpPr>
              <a:grpSpLocks/>
            </p:cNvGrpSpPr>
            <p:nvPr/>
          </p:nvGrpSpPr>
          <p:grpSpPr bwMode="auto">
            <a:xfrm>
              <a:off x="3139236" y="5349539"/>
              <a:ext cx="1625600" cy="428625"/>
              <a:chOff x="1840" y="3427"/>
              <a:chExt cx="1024" cy="270"/>
            </a:xfrm>
          </p:grpSpPr>
          <p:grpSp>
            <p:nvGrpSpPr>
              <p:cNvPr id="203" name="Group 196"/>
              <p:cNvGrpSpPr>
                <a:grpSpLocks/>
              </p:cNvGrpSpPr>
              <p:nvPr/>
            </p:nvGrpSpPr>
            <p:grpSpPr bwMode="auto">
              <a:xfrm>
                <a:off x="1840" y="3462"/>
                <a:ext cx="362" cy="235"/>
                <a:chOff x="1840" y="3462"/>
                <a:chExt cx="362" cy="235"/>
              </a:xfrm>
            </p:grpSpPr>
            <p:sp>
              <p:nvSpPr>
                <p:cNvPr id="209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1840" y="3696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1840" y="3619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1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1840" y="3539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1840" y="3462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04" name="Group 201"/>
              <p:cNvGrpSpPr>
                <a:grpSpLocks/>
              </p:cNvGrpSpPr>
              <p:nvPr/>
            </p:nvGrpSpPr>
            <p:grpSpPr bwMode="auto">
              <a:xfrm>
                <a:off x="2506" y="3427"/>
                <a:ext cx="358" cy="235"/>
                <a:chOff x="2506" y="3427"/>
                <a:chExt cx="358" cy="235"/>
              </a:xfrm>
            </p:grpSpPr>
            <p:sp>
              <p:nvSpPr>
                <p:cNvPr id="205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506" y="366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506" y="35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506" y="350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2506" y="342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13" name="Rectangle 206"/>
            <p:cNvSpPr>
              <a:spLocks noChangeArrowheads="1"/>
            </p:cNvSpPr>
            <p:nvPr/>
          </p:nvSpPr>
          <p:spPr bwMode="auto">
            <a:xfrm>
              <a:off x="3667874" y="5278102"/>
              <a:ext cx="579437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5" name="Group 208"/>
            <p:cNvGrpSpPr>
              <a:grpSpLocks/>
            </p:cNvGrpSpPr>
            <p:nvPr/>
          </p:nvGrpSpPr>
          <p:grpSpPr bwMode="auto">
            <a:xfrm>
              <a:off x="6055474" y="4755814"/>
              <a:ext cx="433387" cy="1619250"/>
              <a:chOff x="3677" y="3053"/>
              <a:chExt cx="273" cy="1020"/>
            </a:xfrm>
          </p:grpSpPr>
          <p:grpSp>
            <p:nvGrpSpPr>
              <p:cNvPr id="216" name="Group 209"/>
              <p:cNvGrpSpPr>
                <a:grpSpLocks/>
              </p:cNvGrpSpPr>
              <p:nvPr/>
            </p:nvGrpSpPr>
            <p:grpSpPr bwMode="auto">
              <a:xfrm>
                <a:off x="3677" y="3715"/>
                <a:ext cx="237" cy="358"/>
                <a:chOff x="3677" y="3715"/>
                <a:chExt cx="237" cy="358"/>
              </a:xfrm>
            </p:grpSpPr>
            <p:sp>
              <p:nvSpPr>
                <p:cNvPr id="222" name="Line 210"/>
                <p:cNvSpPr>
                  <a:spLocks noChangeShapeType="1"/>
                </p:cNvSpPr>
                <p:nvPr/>
              </p:nvSpPr>
              <p:spPr bwMode="auto">
                <a:xfrm>
                  <a:off x="3677" y="3715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3" name="Line 211"/>
                <p:cNvSpPr>
                  <a:spLocks noChangeShapeType="1"/>
                </p:cNvSpPr>
                <p:nvPr/>
              </p:nvSpPr>
              <p:spPr bwMode="auto">
                <a:xfrm>
                  <a:off x="3757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4" name="Line 212"/>
                <p:cNvSpPr>
                  <a:spLocks noChangeShapeType="1"/>
                </p:cNvSpPr>
                <p:nvPr/>
              </p:nvSpPr>
              <p:spPr bwMode="auto">
                <a:xfrm>
                  <a:off x="3833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5" name="Line 213"/>
                <p:cNvSpPr>
                  <a:spLocks noChangeShapeType="1"/>
                </p:cNvSpPr>
                <p:nvPr/>
              </p:nvSpPr>
              <p:spPr bwMode="auto">
                <a:xfrm>
                  <a:off x="3913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17" name="Group 214"/>
              <p:cNvGrpSpPr>
                <a:grpSpLocks/>
              </p:cNvGrpSpPr>
              <p:nvPr/>
            </p:nvGrpSpPr>
            <p:grpSpPr bwMode="auto">
              <a:xfrm>
                <a:off x="3712" y="3053"/>
                <a:ext cx="238" cy="358"/>
                <a:chOff x="3712" y="3053"/>
                <a:chExt cx="238" cy="358"/>
              </a:xfrm>
            </p:grpSpPr>
            <p:sp>
              <p:nvSpPr>
                <p:cNvPr id="218" name="Line 215"/>
                <p:cNvSpPr>
                  <a:spLocks noChangeShapeType="1"/>
                </p:cNvSpPr>
                <p:nvPr/>
              </p:nvSpPr>
              <p:spPr bwMode="auto">
                <a:xfrm>
                  <a:off x="3712" y="3053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9" name="Line 216"/>
                <p:cNvSpPr>
                  <a:spLocks noChangeShapeType="1"/>
                </p:cNvSpPr>
                <p:nvPr/>
              </p:nvSpPr>
              <p:spPr bwMode="auto">
                <a:xfrm>
                  <a:off x="3792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0" name="Line 217"/>
                <p:cNvSpPr>
                  <a:spLocks noChangeShapeType="1"/>
                </p:cNvSpPr>
                <p:nvPr/>
              </p:nvSpPr>
              <p:spPr bwMode="auto">
                <a:xfrm>
                  <a:off x="3869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1" name="Line 218"/>
                <p:cNvSpPr>
                  <a:spLocks noChangeShapeType="1"/>
                </p:cNvSpPr>
                <p:nvPr/>
              </p:nvSpPr>
              <p:spPr bwMode="auto">
                <a:xfrm>
                  <a:off x="3949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26" name="Group 219"/>
            <p:cNvGrpSpPr>
              <a:grpSpLocks/>
            </p:cNvGrpSpPr>
            <p:nvPr/>
          </p:nvGrpSpPr>
          <p:grpSpPr bwMode="auto">
            <a:xfrm>
              <a:off x="5460161" y="5349539"/>
              <a:ext cx="1620838" cy="428625"/>
              <a:chOff x="3302" y="3427"/>
              <a:chExt cx="1021" cy="270"/>
            </a:xfrm>
          </p:grpSpPr>
          <p:grpSp>
            <p:nvGrpSpPr>
              <p:cNvPr id="227" name="Group 220"/>
              <p:cNvGrpSpPr>
                <a:grpSpLocks/>
              </p:cNvGrpSpPr>
              <p:nvPr/>
            </p:nvGrpSpPr>
            <p:grpSpPr bwMode="auto">
              <a:xfrm>
                <a:off x="3302" y="3462"/>
                <a:ext cx="359" cy="235"/>
                <a:chOff x="3302" y="3462"/>
                <a:chExt cx="359" cy="235"/>
              </a:xfrm>
            </p:grpSpPr>
            <p:sp>
              <p:nvSpPr>
                <p:cNvPr id="233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3302" y="3696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4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3302" y="3619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3302" y="3539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3302" y="3462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28" name="Group 225"/>
              <p:cNvGrpSpPr>
                <a:grpSpLocks/>
              </p:cNvGrpSpPr>
              <p:nvPr/>
            </p:nvGrpSpPr>
            <p:grpSpPr bwMode="auto">
              <a:xfrm>
                <a:off x="3965" y="3427"/>
                <a:ext cx="358" cy="235"/>
                <a:chOff x="3965" y="3427"/>
                <a:chExt cx="358" cy="235"/>
              </a:xfrm>
            </p:grpSpPr>
            <p:sp>
              <p:nvSpPr>
                <p:cNvPr id="229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3965" y="366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0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3965" y="35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1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3965" y="350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965" y="342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37" name="Rectangle 230"/>
            <p:cNvSpPr>
              <a:spLocks noChangeArrowheads="1"/>
            </p:cNvSpPr>
            <p:nvPr/>
          </p:nvSpPr>
          <p:spPr bwMode="auto">
            <a:xfrm>
              <a:off x="5984036" y="5278102"/>
              <a:ext cx="579438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9" name="Group 232"/>
            <p:cNvGrpSpPr>
              <a:grpSpLocks/>
            </p:cNvGrpSpPr>
            <p:nvPr/>
          </p:nvGrpSpPr>
          <p:grpSpPr bwMode="auto">
            <a:xfrm>
              <a:off x="4896599" y="4755814"/>
              <a:ext cx="431800" cy="1619250"/>
              <a:chOff x="2947" y="3053"/>
              <a:chExt cx="272" cy="1020"/>
            </a:xfrm>
          </p:grpSpPr>
          <p:grpSp>
            <p:nvGrpSpPr>
              <p:cNvPr id="240" name="Group 233"/>
              <p:cNvGrpSpPr>
                <a:grpSpLocks/>
              </p:cNvGrpSpPr>
              <p:nvPr/>
            </p:nvGrpSpPr>
            <p:grpSpPr bwMode="auto">
              <a:xfrm>
                <a:off x="2947" y="3715"/>
                <a:ext cx="237" cy="358"/>
                <a:chOff x="2947" y="3715"/>
                <a:chExt cx="237" cy="358"/>
              </a:xfrm>
            </p:grpSpPr>
            <p:sp>
              <p:nvSpPr>
                <p:cNvPr id="246" name="Line 234"/>
                <p:cNvSpPr>
                  <a:spLocks noChangeShapeType="1"/>
                </p:cNvSpPr>
                <p:nvPr/>
              </p:nvSpPr>
              <p:spPr bwMode="auto">
                <a:xfrm>
                  <a:off x="2947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7" name="Line 235"/>
                <p:cNvSpPr>
                  <a:spLocks noChangeShapeType="1"/>
                </p:cNvSpPr>
                <p:nvPr/>
              </p:nvSpPr>
              <p:spPr bwMode="auto">
                <a:xfrm>
                  <a:off x="3027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8" name="Line 236"/>
                <p:cNvSpPr>
                  <a:spLocks noChangeShapeType="1"/>
                </p:cNvSpPr>
                <p:nvPr/>
              </p:nvSpPr>
              <p:spPr bwMode="auto">
                <a:xfrm>
                  <a:off x="3104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9" name="Line 237"/>
                <p:cNvSpPr>
                  <a:spLocks noChangeShapeType="1"/>
                </p:cNvSpPr>
                <p:nvPr/>
              </p:nvSpPr>
              <p:spPr bwMode="auto">
                <a:xfrm>
                  <a:off x="3181" y="3715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41" name="Group 238"/>
              <p:cNvGrpSpPr>
                <a:grpSpLocks/>
              </p:cNvGrpSpPr>
              <p:nvPr/>
            </p:nvGrpSpPr>
            <p:grpSpPr bwMode="auto">
              <a:xfrm>
                <a:off x="2982" y="3053"/>
                <a:ext cx="237" cy="358"/>
                <a:chOff x="2982" y="3053"/>
                <a:chExt cx="237" cy="358"/>
              </a:xfrm>
            </p:grpSpPr>
            <p:sp>
              <p:nvSpPr>
                <p:cNvPr id="242" name="Line 239"/>
                <p:cNvSpPr>
                  <a:spLocks noChangeShapeType="1"/>
                </p:cNvSpPr>
                <p:nvPr/>
              </p:nvSpPr>
              <p:spPr bwMode="auto">
                <a:xfrm>
                  <a:off x="2982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3" name="Line 240"/>
                <p:cNvSpPr>
                  <a:spLocks noChangeShapeType="1"/>
                </p:cNvSpPr>
                <p:nvPr/>
              </p:nvSpPr>
              <p:spPr bwMode="auto">
                <a:xfrm>
                  <a:off x="3062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3139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>
                  <a:off x="3216" y="3053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50" name="Group 243"/>
            <p:cNvGrpSpPr>
              <a:grpSpLocks/>
            </p:cNvGrpSpPr>
            <p:nvPr/>
          </p:nvGrpSpPr>
          <p:grpSpPr bwMode="auto">
            <a:xfrm>
              <a:off x="4302874" y="5349539"/>
              <a:ext cx="1619250" cy="428625"/>
              <a:chOff x="2573" y="3427"/>
              <a:chExt cx="1020" cy="270"/>
            </a:xfrm>
          </p:grpSpPr>
          <p:grpSp>
            <p:nvGrpSpPr>
              <p:cNvPr id="251" name="Group 244"/>
              <p:cNvGrpSpPr>
                <a:grpSpLocks/>
              </p:cNvGrpSpPr>
              <p:nvPr/>
            </p:nvGrpSpPr>
            <p:grpSpPr bwMode="auto">
              <a:xfrm>
                <a:off x="2573" y="3462"/>
                <a:ext cx="358" cy="235"/>
                <a:chOff x="2573" y="3462"/>
                <a:chExt cx="358" cy="235"/>
              </a:xfrm>
            </p:grpSpPr>
            <p:sp>
              <p:nvSpPr>
                <p:cNvPr id="257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2573" y="3696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8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2573" y="3619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9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2573" y="3539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0" name="Line 248"/>
                <p:cNvSpPr>
                  <a:spLocks noChangeShapeType="1"/>
                </p:cNvSpPr>
                <p:nvPr/>
              </p:nvSpPr>
              <p:spPr bwMode="auto">
                <a:xfrm flipH="1">
                  <a:off x="2573" y="346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52" name="Group 249"/>
              <p:cNvGrpSpPr>
                <a:grpSpLocks/>
              </p:cNvGrpSpPr>
              <p:nvPr/>
            </p:nvGrpSpPr>
            <p:grpSpPr bwMode="auto">
              <a:xfrm>
                <a:off x="3235" y="3427"/>
                <a:ext cx="358" cy="235"/>
                <a:chOff x="3235" y="3427"/>
                <a:chExt cx="358" cy="235"/>
              </a:xfrm>
            </p:grpSpPr>
            <p:sp>
              <p:nvSpPr>
                <p:cNvPr id="253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235" y="366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4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3235" y="35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5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3235" y="350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3235" y="342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61" name="Rectangle 254"/>
            <p:cNvSpPr>
              <a:spLocks noChangeArrowheads="1"/>
            </p:cNvSpPr>
            <p:nvPr/>
          </p:nvSpPr>
          <p:spPr bwMode="auto">
            <a:xfrm>
              <a:off x="4825161" y="5278102"/>
              <a:ext cx="579438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3" name="Group 256"/>
            <p:cNvGrpSpPr>
              <a:grpSpLocks/>
            </p:cNvGrpSpPr>
            <p:nvPr/>
          </p:nvGrpSpPr>
          <p:grpSpPr bwMode="auto">
            <a:xfrm>
              <a:off x="6704761" y="2444414"/>
              <a:ext cx="290513" cy="288925"/>
              <a:chOff x="4086" y="1597"/>
              <a:chExt cx="183" cy="182"/>
            </a:xfrm>
          </p:grpSpPr>
          <p:grpSp>
            <p:nvGrpSpPr>
              <p:cNvPr id="264" name="Group 257"/>
              <p:cNvGrpSpPr>
                <a:grpSpLocks/>
              </p:cNvGrpSpPr>
              <p:nvPr/>
            </p:nvGrpSpPr>
            <p:grpSpPr bwMode="auto">
              <a:xfrm>
                <a:off x="4086" y="1597"/>
                <a:ext cx="183" cy="182"/>
                <a:chOff x="4086" y="1597"/>
                <a:chExt cx="183" cy="182"/>
              </a:xfrm>
            </p:grpSpPr>
            <p:sp>
              <p:nvSpPr>
                <p:cNvPr id="26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086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7" name="Rectangle 259"/>
                <p:cNvSpPr>
                  <a:spLocks noChangeArrowheads="1"/>
                </p:cNvSpPr>
                <p:nvPr/>
              </p:nvSpPr>
              <p:spPr bwMode="auto">
                <a:xfrm>
                  <a:off x="4086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8" name="Rectangle 260"/>
                <p:cNvSpPr>
                  <a:spLocks noChangeArrowheads="1"/>
                </p:cNvSpPr>
                <p:nvPr/>
              </p:nvSpPr>
              <p:spPr bwMode="auto">
                <a:xfrm>
                  <a:off x="4086" y="1597"/>
                  <a:ext cx="183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9" name="Rectangle 261"/>
                <p:cNvSpPr>
                  <a:spLocks noChangeArrowheads="1"/>
                </p:cNvSpPr>
                <p:nvPr/>
              </p:nvSpPr>
              <p:spPr bwMode="auto">
                <a:xfrm>
                  <a:off x="4086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65" name="Rectangle 262"/>
              <p:cNvSpPr>
                <a:spLocks noChangeArrowheads="1"/>
              </p:cNvSpPr>
              <p:nvPr/>
            </p:nvSpPr>
            <p:spPr bwMode="auto">
              <a:xfrm>
                <a:off x="4086" y="1597"/>
                <a:ext cx="183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0" name="Group 263"/>
            <p:cNvGrpSpPr>
              <a:grpSpLocks/>
            </p:cNvGrpSpPr>
            <p:nvPr/>
          </p:nvGrpSpPr>
          <p:grpSpPr bwMode="auto">
            <a:xfrm>
              <a:off x="5536361" y="2444414"/>
              <a:ext cx="274320" cy="288925"/>
              <a:chOff x="3350" y="1597"/>
              <a:chExt cx="183" cy="182"/>
            </a:xfrm>
          </p:grpSpPr>
          <p:grpSp>
            <p:nvGrpSpPr>
              <p:cNvPr id="271" name="Group 264"/>
              <p:cNvGrpSpPr>
                <a:grpSpLocks/>
              </p:cNvGrpSpPr>
              <p:nvPr/>
            </p:nvGrpSpPr>
            <p:grpSpPr bwMode="auto">
              <a:xfrm>
                <a:off x="3350" y="1597"/>
                <a:ext cx="183" cy="182"/>
                <a:chOff x="3350" y="1597"/>
                <a:chExt cx="183" cy="182"/>
              </a:xfrm>
            </p:grpSpPr>
            <p:sp>
              <p:nvSpPr>
                <p:cNvPr id="273" name="Rectangle 265"/>
                <p:cNvSpPr>
                  <a:spLocks noChangeArrowheads="1"/>
                </p:cNvSpPr>
                <p:nvPr/>
              </p:nvSpPr>
              <p:spPr bwMode="auto">
                <a:xfrm>
                  <a:off x="3350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4" name="Rectangle 266"/>
                <p:cNvSpPr>
                  <a:spLocks noChangeArrowheads="1"/>
                </p:cNvSpPr>
                <p:nvPr/>
              </p:nvSpPr>
              <p:spPr bwMode="auto">
                <a:xfrm>
                  <a:off x="3350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5" name="Rectangle 267"/>
                <p:cNvSpPr>
                  <a:spLocks noChangeArrowheads="1"/>
                </p:cNvSpPr>
                <p:nvPr/>
              </p:nvSpPr>
              <p:spPr bwMode="auto">
                <a:xfrm>
                  <a:off x="3350" y="1597"/>
                  <a:ext cx="183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6" name="Rectangle 268"/>
                <p:cNvSpPr>
                  <a:spLocks noChangeArrowheads="1"/>
                </p:cNvSpPr>
                <p:nvPr/>
              </p:nvSpPr>
              <p:spPr bwMode="auto">
                <a:xfrm>
                  <a:off x="3350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72" name="Rectangle 269"/>
              <p:cNvSpPr>
                <a:spLocks noChangeArrowheads="1"/>
              </p:cNvSpPr>
              <p:nvPr/>
            </p:nvSpPr>
            <p:spPr bwMode="auto">
              <a:xfrm>
                <a:off x="3350" y="1597"/>
                <a:ext cx="183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7" name="Group 270"/>
            <p:cNvGrpSpPr>
              <a:grpSpLocks/>
            </p:cNvGrpSpPr>
            <p:nvPr/>
          </p:nvGrpSpPr>
          <p:grpSpPr bwMode="auto">
            <a:xfrm>
              <a:off x="4374311" y="2444414"/>
              <a:ext cx="288925" cy="288925"/>
              <a:chOff x="2618" y="1597"/>
              <a:chExt cx="182" cy="182"/>
            </a:xfrm>
          </p:grpSpPr>
          <p:grpSp>
            <p:nvGrpSpPr>
              <p:cNvPr id="278" name="Group 271"/>
              <p:cNvGrpSpPr>
                <a:grpSpLocks/>
              </p:cNvGrpSpPr>
              <p:nvPr/>
            </p:nvGrpSpPr>
            <p:grpSpPr bwMode="auto">
              <a:xfrm>
                <a:off x="2618" y="1597"/>
                <a:ext cx="182" cy="182"/>
                <a:chOff x="2618" y="1597"/>
                <a:chExt cx="182" cy="182"/>
              </a:xfrm>
            </p:grpSpPr>
            <p:sp>
              <p:nvSpPr>
                <p:cNvPr id="28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618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" name="Rectangle 273"/>
                <p:cNvSpPr>
                  <a:spLocks noChangeArrowheads="1"/>
                </p:cNvSpPr>
                <p:nvPr/>
              </p:nvSpPr>
              <p:spPr bwMode="auto">
                <a:xfrm>
                  <a:off x="2618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2" name="Rectangle 274"/>
                <p:cNvSpPr>
                  <a:spLocks noChangeArrowheads="1"/>
                </p:cNvSpPr>
                <p:nvPr/>
              </p:nvSpPr>
              <p:spPr bwMode="auto">
                <a:xfrm>
                  <a:off x="2618" y="1597"/>
                  <a:ext cx="182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3" name="Rectangle 275"/>
                <p:cNvSpPr>
                  <a:spLocks noChangeArrowheads="1"/>
                </p:cNvSpPr>
                <p:nvPr/>
              </p:nvSpPr>
              <p:spPr bwMode="auto">
                <a:xfrm>
                  <a:off x="2618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79" name="Rectangle 276"/>
              <p:cNvSpPr>
                <a:spLocks noChangeArrowheads="1"/>
              </p:cNvSpPr>
              <p:nvPr/>
            </p:nvSpPr>
            <p:spPr bwMode="auto">
              <a:xfrm>
                <a:off x="2618" y="1597"/>
                <a:ext cx="182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84" name="Group 277"/>
            <p:cNvGrpSpPr>
              <a:grpSpLocks/>
            </p:cNvGrpSpPr>
            <p:nvPr/>
          </p:nvGrpSpPr>
          <p:grpSpPr bwMode="auto">
            <a:xfrm>
              <a:off x="3205911" y="2444414"/>
              <a:ext cx="288925" cy="288925"/>
              <a:chOff x="1882" y="1597"/>
              <a:chExt cx="182" cy="182"/>
            </a:xfrm>
          </p:grpSpPr>
          <p:grpSp>
            <p:nvGrpSpPr>
              <p:cNvPr id="285" name="Group 278"/>
              <p:cNvGrpSpPr>
                <a:grpSpLocks/>
              </p:cNvGrpSpPr>
              <p:nvPr/>
            </p:nvGrpSpPr>
            <p:grpSpPr bwMode="auto">
              <a:xfrm>
                <a:off x="1882" y="1597"/>
                <a:ext cx="182" cy="182"/>
                <a:chOff x="1882" y="1597"/>
                <a:chExt cx="182" cy="182"/>
              </a:xfrm>
            </p:grpSpPr>
            <p:sp>
              <p:nvSpPr>
                <p:cNvPr id="287" name="Rectangle 279"/>
                <p:cNvSpPr>
                  <a:spLocks noChangeArrowheads="1"/>
                </p:cNvSpPr>
                <p:nvPr/>
              </p:nvSpPr>
              <p:spPr bwMode="auto">
                <a:xfrm>
                  <a:off x="1882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8" name="Rectangle 280"/>
                <p:cNvSpPr>
                  <a:spLocks noChangeArrowheads="1"/>
                </p:cNvSpPr>
                <p:nvPr/>
              </p:nvSpPr>
              <p:spPr bwMode="auto">
                <a:xfrm>
                  <a:off x="1882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9" name="Rectangle 281"/>
                <p:cNvSpPr>
                  <a:spLocks noChangeArrowheads="1"/>
                </p:cNvSpPr>
                <p:nvPr/>
              </p:nvSpPr>
              <p:spPr bwMode="auto">
                <a:xfrm>
                  <a:off x="1882" y="1597"/>
                  <a:ext cx="182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0" name="Rectangle 282"/>
                <p:cNvSpPr>
                  <a:spLocks noChangeArrowheads="1"/>
                </p:cNvSpPr>
                <p:nvPr/>
              </p:nvSpPr>
              <p:spPr bwMode="auto">
                <a:xfrm>
                  <a:off x="1882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6" name="Rectangle 283"/>
              <p:cNvSpPr>
                <a:spLocks noChangeArrowheads="1"/>
              </p:cNvSpPr>
              <p:nvPr/>
            </p:nvSpPr>
            <p:spPr bwMode="auto">
              <a:xfrm>
                <a:off x="1882" y="1597"/>
                <a:ext cx="182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91" name="Group 284"/>
            <p:cNvGrpSpPr>
              <a:grpSpLocks/>
            </p:cNvGrpSpPr>
            <p:nvPr/>
          </p:nvGrpSpPr>
          <p:grpSpPr bwMode="auto">
            <a:xfrm>
              <a:off x="6704761" y="4760577"/>
              <a:ext cx="290513" cy="288925"/>
              <a:chOff x="4086" y="3056"/>
              <a:chExt cx="183" cy="182"/>
            </a:xfrm>
          </p:grpSpPr>
          <p:grpSp>
            <p:nvGrpSpPr>
              <p:cNvPr id="292" name="Group 285"/>
              <p:cNvGrpSpPr>
                <a:grpSpLocks/>
              </p:cNvGrpSpPr>
              <p:nvPr/>
            </p:nvGrpSpPr>
            <p:grpSpPr bwMode="auto">
              <a:xfrm>
                <a:off x="4086" y="3056"/>
                <a:ext cx="183" cy="182"/>
                <a:chOff x="4086" y="3056"/>
                <a:chExt cx="183" cy="182"/>
              </a:xfrm>
            </p:grpSpPr>
            <p:sp>
              <p:nvSpPr>
                <p:cNvPr id="294" name="Rectangle 286"/>
                <p:cNvSpPr>
                  <a:spLocks noChangeArrowheads="1"/>
                </p:cNvSpPr>
                <p:nvPr/>
              </p:nvSpPr>
              <p:spPr bwMode="auto">
                <a:xfrm>
                  <a:off x="4086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5" name="Rectangle 287"/>
                <p:cNvSpPr>
                  <a:spLocks noChangeArrowheads="1"/>
                </p:cNvSpPr>
                <p:nvPr/>
              </p:nvSpPr>
              <p:spPr bwMode="auto">
                <a:xfrm>
                  <a:off x="4086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6" name="Rectangle 288"/>
                <p:cNvSpPr>
                  <a:spLocks noChangeArrowheads="1"/>
                </p:cNvSpPr>
                <p:nvPr/>
              </p:nvSpPr>
              <p:spPr bwMode="auto">
                <a:xfrm>
                  <a:off x="4086" y="3056"/>
                  <a:ext cx="183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7" name="Rectangle 289"/>
                <p:cNvSpPr>
                  <a:spLocks noChangeArrowheads="1"/>
                </p:cNvSpPr>
                <p:nvPr/>
              </p:nvSpPr>
              <p:spPr bwMode="auto">
                <a:xfrm>
                  <a:off x="4086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93" name="Rectangle 290"/>
              <p:cNvSpPr>
                <a:spLocks noChangeArrowheads="1"/>
              </p:cNvSpPr>
              <p:nvPr/>
            </p:nvSpPr>
            <p:spPr bwMode="auto">
              <a:xfrm>
                <a:off x="4086" y="3056"/>
                <a:ext cx="183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98" name="Group 291"/>
            <p:cNvGrpSpPr>
              <a:grpSpLocks/>
            </p:cNvGrpSpPr>
            <p:nvPr/>
          </p:nvGrpSpPr>
          <p:grpSpPr bwMode="auto">
            <a:xfrm>
              <a:off x="5536361" y="4760577"/>
              <a:ext cx="290513" cy="288925"/>
              <a:chOff x="3350" y="3056"/>
              <a:chExt cx="183" cy="182"/>
            </a:xfrm>
          </p:grpSpPr>
          <p:grpSp>
            <p:nvGrpSpPr>
              <p:cNvPr id="299" name="Group 292"/>
              <p:cNvGrpSpPr>
                <a:grpSpLocks/>
              </p:cNvGrpSpPr>
              <p:nvPr/>
            </p:nvGrpSpPr>
            <p:grpSpPr bwMode="auto">
              <a:xfrm>
                <a:off x="3350" y="3056"/>
                <a:ext cx="183" cy="182"/>
                <a:chOff x="3350" y="3056"/>
                <a:chExt cx="183" cy="182"/>
              </a:xfrm>
            </p:grpSpPr>
            <p:sp>
              <p:nvSpPr>
                <p:cNvPr id="301" name="Rectangle 293"/>
                <p:cNvSpPr>
                  <a:spLocks noChangeArrowheads="1"/>
                </p:cNvSpPr>
                <p:nvPr/>
              </p:nvSpPr>
              <p:spPr bwMode="auto">
                <a:xfrm>
                  <a:off x="3350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2" name="Rectangle 294"/>
                <p:cNvSpPr>
                  <a:spLocks noChangeArrowheads="1"/>
                </p:cNvSpPr>
                <p:nvPr/>
              </p:nvSpPr>
              <p:spPr bwMode="auto">
                <a:xfrm>
                  <a:off x="3350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350" y="3056"/>
                  <a:ext cx="183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50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00" name="Rectangle 297"/>
              <p:cNvSpPr>
                <a:spLocks noChangeArrowheads="1"/>
              </p:cNvSpPr>
              <p:nvPr/>
            </p:nvSpPr>
            <p:spPr bwMode="auto">
              <a:xfrm>
                <a:off x="3350" y="3056"/>
                <a:ext cx="183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05" name="Group 298"/>
            <p:cNvGrpSpPr>
              <a:grpSpLocks/>
            </p:cNvGrpSpPr>
            <p:nvPr/>
          </p:nvGrpSpPr>
          <p:grpSpPr bwMode="auto">
            <a:xfrm>
              <a:off x="4374311" y="4760577"/>
              <a:ext cx="288925" cy="288925"/>
              <a:chOff x="2618" y="3056"/>
              <a:chExt cx="182" cy="182"/>
            </a:xfrm>
          </p:grpSpPr>
          <p:grpSp>
            <p:nvGrpSpPr>
              <p:cNvPr id="306" name="Group 299"/>
              <p:cNvGrpSpPr>
                <a:grpSpLocks/>
              </p:cNvGrpSpPr>
              <p:nvPr/>
            </p:nvGrpSpPr>
            <p:grpSpPr bwMode="auto">
              <a:xfrm>
                <a:off x="2618" y="3056"/>
                <a:ext cx="182" cy="182"/>
                <a:chOff x="2618" y="3056"/>
                <a:chExt cx="182" cy="182"/>
              </a:xfrm>
            </p:grpSpPr>
            <p:sp>
              <p:nvSpPr>
                <p:cNvPr id="308" name="Rectangle 300"/>
                <p:cNvSpPr>
                  <a:spLocks noChangeArrowheads="1"/>
                </p:cNvSpPr>
                <p:nvPr/>
              </p:nvSpPr>
              <p:spPr bwMode="auto">
                <a:xfrm>
                  <a:off x="2618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9" name="Rectangle 301"/>
                <p:cNvSpPr>
                  <a:spLocks noChangeArrowheads="1"/>
                </p:cNvSpPr>
                <p:nvPr/>
              </p:nvSpPr>
              <p:spPr bwMode="auto">
                <a:xfrm>
                  <a:off x="2618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" name="Rectangle 302"/>
                <p:cNvSpPr>
                  <a:spLocks noChangeArrowheads="1"/>
                </p:cNvSpPr>
                <p:nvPr/>
              </p:nvSpPr>
              <p:spPr bwMode="auto">
                <a:xfrm>
                  <a:off x="2618" y="3056"/>
                  <a:ext cx="182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1" name="Rectangle 303"/>
                <p:cNvSpPr>
                  <a:spLocks noChangeArrowheads="1"/>
                </p:cNvSpPr>
                <p:nvPr/>
              </p:nvSpPr>
              <p:spPr bwMode="auto">
                <a:xfrm>
                  <a:off x="2618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07" name="Rectangle 304"/>
              <p:cNvSpPr>
                <a:spLocks noChangeArrowheads="1"/>
              </p:cNvSpPr>
              <p:nvPr/>
            </p:nvSpPr>
            <p:spPr bwMode="auto">
              <a:xfrm>
                <a:off x="2618" y="3056"/>
                <a:ext cx="182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12" name="Group 305"/>
            <p:cNvGrpSpPr>
              <a:grpSpLocks/>
            </p:cNvGrpSpPr>
            <p:nvPr/>
          </p:nvGrpSpPr>
          <p:grpSpPr bwMode="auto">
            <a:xfrm>
              <a:off x="3205911" y="4760577"/>
              <a:ext cx="288925" cy="288925"/>
              <a:chOff x="1882" y="3056"/>
              <a:chExt cx="182" cy="182"/>
            </a:xfrm>
          </p:grpSpPr>
          <p:grpSp>
            <p:nvGrpSpPr>
              <p:cNvPr id="313" name="Group 306"/>
              <p:cNvGrpSpPr>
                <a:grpSpLocks/>
              </p:cNvGrpSpPr>
              <p:nvPr/>
            </p:nvGrpSpPr>
            <p:grpSpPr bwMode="auto">
              <a:xfrm>
                <a:off x="1882" y="3056"/>
                <a:ext cx="182" cy="182"/>
                <a:chOff x="1882" y="3056"/>
                <a:chExt cx="182" cy="182"/>
              </a:xfrm>
            </p:grpSpPr>
            <p:sp>
              <p:nvSpPr>
                <p:cNvPr id="315" name="Rectangle 307"/>
                <p:cNvSpPr>
                  <a:spLocks noChangeArrowheads="1"/>
                </p:cNvSpPr>
                <p:nvPr/>
              </p:nvSpPr>
              <p:spPr bwMode="auto">
                <a:xfrm>
                  <a:off x="1882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6" name="Rectangle 308"/>
                <p:cNvSpPr>
                  <a:spLocks noChangeArrowheads="1"/>
                </p:cNvSpPr>
                <p:nvPr/>
              </p:nvSpPr>
              <p:spPr bwMode="auto">
                <a:xfrm>
                  <a:off x="1882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7" name="Rectangle 309"/>
                <p:cNvSpPr>
                  <a:spLocks noChangeArrowheads="1"/>
                </p:cNvSpPr>
                <p:nvPr/>
              </p:nvSpPr>
              <p:spPr bwMode="auto">
                <a:xfrm>
                  <a:off x="1882" y="3056"/>
                  <a:ext cx="182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8" name="Rectangle 310"/>
                <p:cNvSpPr>
                  <a:spLocks noChangeArrowheads="1"/>
                </p:cNvSpPr>
                <p:nvPr/>
              </p:nvSpPr>
              <p:spPr bwMode="auto">
                <a:xfrm>
                  <a:off x="1882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14" name="Rectangle 311"/>
              <p:cNvSpPr>
                <a:spLocks noChangeArrowheads="1"/>
              </p:cNvSpPr>
              <p:nvPr/>
            </p:nvSpPr>
            <p:spPr bwMode="auto">
              <a:xfrm>
                <a:off x="1882" y="3056"/>
                <a:ext cx="182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19" name="Group 312"/>
            <p:cNvGrpSpPr>
              <a:grpSpLocks/>
            </p:cNvGrpSpPr>
            <p:nvPr/>
          </p:nvGrpSpPr>
          <p:grpSpPr bwMode="auto">
            <a:xfrm>
              <a:off x="6704761" y="5917864"/>
              <a:ext cx="290513" cy="290513"/>
              <a:chOff x="4086" y="3785"/>
              <a:chExt cx="183" cy="183"/>
            </a:xfrm>
          </p:grpSpPr>
          <p:grpSp>
            <p:nvGrpSpPr>
              <p:cNvPr id="320" name="Group 313"/>
              <p:cNvGrpSpPr>
                <a:grpSpLocks/>
              </p:cNvGrpSpPr>
              <p:nvPr/>
            </p:nvGrpSpPr>
            <p:grpSpPr bwMode="auto">
              <a:xfrm>
                <a:off x="4086" y="3785"/>
                <a:ext cx="183" cy="183"/>
                <a:chOff x="4086" y="3785"/>
                <a:chExt cx="183" cy="183"/>
              </a:xfrm>
            </p:grpSpPr>
            <p:sp>
              <p:nvSpPr>
                <p:cNvPr id="322" name="Rectangle 314"/>
                <p:cNvSpPr>
                  <a:spLocks noChangeArrowheads="1"/>
                </p:cNvSpPr>
                <p:nvPr/>
              </p:nvSpPr>
              <p:spPr bwMode="auto">
                <a:xfrm>
                  <a:off x="4086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3" name="Rectangle 315"/>
                <p:cNvSpPr>
                  <a:spLocks noChangeArrowheads="1"/>
                </p:cNvSpPr>
                <p:nvPr/>
              </p:nvSpPr>
              <p:spPr bwMode="auto">
                <a:xfrm>
                  <a:off x="4086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4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86" y="3785"/>
                  <a:ext cx="183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5" name="Rectangle 317"/>
                <p:cNvSpPr>
                  <a:spLocks noChangeArrowheads="1"/>
                </p:cNvSpPr>
                <p:nvPr/>
              </p:nvSpPr>
              <p:spPr bwMode="auto">
                <a:xfrm>
                  <a:off x="4086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21" name="Rectangle 318"/>
              <p:cNvSpPr>
                <a:spLocks noChangeArrowheads="1"/>
              </p:cNvSpPr>
              <p:nvPr/>
            </p:nvSpPr>
            <p:spPr bwMode="auto">
              <a:xfrm>
                <a:off x="4086" y="3785"/>
                <a:ext cx="183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26" name="Group 319"/>
            <p:cNvGrpSpPr>
              <a:grpSpLocks/>
            </p:cNvGrpSpPr>
            <p:nvPr/>
          </p:nvGrpSpPr>
          <p:grpSpPr bwMode="auto">
            <a:xfrm>
              <a:off x="5536361" y="5917864"/>
              <a:ext cx="290513" cy="290513"/>
              <a:chOff x="3350" y="3785"/>
              <a:chExt cx="183" cy="183"/>
            </a:xfrm>
          </p:grpSpPr>
          <p:grpSp>
            <p:nvGrpSpPr>
              <p:cNvPr id="327" name="Group 320"/>
              <p:cNvGrpSpPr>
                <a:grpSpLocks/>
              </p:cNvGrpSpPr>
              <p:nvPr/>
            </p:nvGrpSpPr>
            <p:grpSpPr bwMode="auto">
              <a:xfrm>
                <a:off x="3350" y="3785"/>
                <a:ext cx="183" cy="183"/>
                <a:chOff x="3350" y="3785"/>
                <a:chExt cx="183" cy="183"/>
              </a:xfrm>
            </p:grpSpPr>
            <p:sp>
              <p:nvSpPr>
                <p:cNvPr id="329" name="Rectangle 321"/>
                <p:cNvSpPr>
                  <a:spLocks noChangeArrowheads="1"/>
                </p:cNvSpPr>
                <p:nvPr/>
              </p:nvSpPr>
              <p:spPr bwMode="auto">
                <a:xfrm>
                  <a:off x="3350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350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3350" y="3785"/>
                  <a:ext cx="183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2" name="Rectangle 324"/>
                <p:cNvSpPr>
                  <a:spLocks noChangeArrowheads="1"/>
                </p:cNvSpPr>
                <p:nvPr/>
              </p:nvSpPr>
              <p:spPr bwMode="auto">
                <a:xfrm>
                  <a:off x="3350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28" name="Rectangle 325"/>
              <p:cNvSpPr>
                <a:spLocks noChangeArrowheads="1"/>
              </p:cNvSpPr>
              <p:nvPr/>
            </p:nvSpPr>
            <p:spPr bwMode="auto">
              <a:xfrm>
                <a:off x="3350" y="3785"/>
                <a:ext cx="183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33" name="Group 326"/>
            <p:cNvGrpSpPr>
              <a:grpSpLocks/>
            </p:cNvGrpSpPr>
            <p:nvPr/>
          </p:nvGrpSpPr>
          <p:grpSpPr bwMode="auto">
            <a:xfrm>
              <a:off x="4374311" y="5917864"/>
              <a:ext cx="288925" cy="290513"/>
              <a:chOff x="2618" y="3785"/>
              <a:chExt cx="182" cy="183"/>
            </a:xfrm>
          </p:grpSpPr>
          <p:grpSp>
            <p:nvGrpSpPr>
              <p:cNvPr id="334" name="Group 327"/>
              <p:cNvGrpSpPr>
                <a:grpSpLocks/>
              </p:cNvGrpSpPr>
              <p:nvPr/>
            </p:nvGrpSpPr>
            <p:grpSpPr bwMode="auto">
              <a:xfrm>
                <a:off x="2618" y="3785"/>
                <a:ext cx="182" cy="183"/>
                <a:chOff x="2618" y="3785"/>
                <a:chExt cx="182" cy="183"/>
              </a:xfrm>
            </p:grpSpPr>
            <p:sp>
              <p:nvSpPr>
                <p:cNvPr id="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2618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2618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2618" y="3785"/>
                  <a:ext cx="182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2618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35" name="Rectangle 332"/>
              <p:cNvSpPr>
                <a:spLocks noChangeArrowheads="1"/>
              </p:cNvSpPr>
              <p:nvPr/>
            </p:nvSpPr>
            <p:spPr bwMode="auto">
              <a:xfrm>
                <a:off x="2618" y="3785"/>
                <a:ext cx="182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0" name="Group 333"/>
            <p:cNvGrpSpPr>
              <a:grpSpLocks/>
            </p:cNvGrpSpPr>
            <p:nvPr/>
          </p:nvGrpSpPr>
          <p:grpSpPr bwMode="auto">
            <a:xfrm>
              <a:off x="3205911" y="5917864"/>
              <a:ext cx="288925" cy="290513"/>
              <a:chOff x="1882" y="3785"/>
              <a:chExt cx="182" cy="183"/>
            </a:xfrm>
          </p:grpSpPr>
          <p:grpSp>
            <p:nvGrpSpPr>
              <p:cNvPr id="341" name="Group 334"/>
              <p:cNvGrpSpPr>
                <a:grpSpLocks/>
              </p:cNvGrpSpPr>
              <p:nvPr/>
            </p:nvGrpSpPr>
            <p:grpSpPr bwMode="auto">
              <a:xfrm>
                <a:off x="1882" y="3785"/>
                <a:ext cx="182" cy="183"/>
                <a:chOff x="1882" y="3785"/>
                <a:chExt cx="182" cy="183"/>
              </a:xfrm>
            </p:grpSpPr>
            <p:sp>
              <p:nvSpPr>
                <p:cNvPr id="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882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1882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1882" y="3785"/>
                  <a:ext cx="182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1882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2" name="Rectangle 339"/>
              <p:cNvSpPr>
                <a:spLocks noChangeArrowheads="1"/>
              </p:cNvSpPr>
              <p:nvPr/>
            </p:nvSpPr>
            <p:spPr bwMode="auto">
              <a:xfrm>
                <a:off x="1882" y="3785"/>
                <a:ext cx="182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7" name="Group 340"/>
            <p:cNvGrpSpPr>
              <a:grpSpLocks/>
            </p:cNvGrpSpPr>
            <p:nvPr/>
          </p:nvGrpSpPr>
          <p:grpSpPr bwMode="auto">
            <a:xfrm>
              <a:off x="3063036" y="2465052"/>
              <a:ext cx="4008438" cy="3713498"/>
              <a:chOff x="1114" y="1610"/>
              <a:chExt cx="3203" cy="2340"/>
            </a:xfrm>
          </p:grpSpPr>
          <p:grpSp>
            <p:nvGrpSpPr>
              <p:cNvPr id="348" name="Group 341"/>
              <p:cNvGrpSpPr>
                <a:grpSpLocks/>
              </p:cNvGrpSpPr>
              <p:nvPr/>
            </p:nvGrpSpPr>
            <p:grpSpPr bwMode="auto">
              <a:xfrm>
                <a:off x="1114" y="1610"/>
                <a:ext cx="3203" cy="151"/>
                <a:chOff x="1114" y="1610"/>
                <a:chExt cx="3203" cy="151"/>
              </a:xfrm>
            </p:grpSpPr>
            <p:sp>
              <p:nvSpPr>
                <p:cNvPr id="370" name="Line 342"/>
                <p:cNvSpPr>
                  <a:spLocks noChangeShapeType="1"/>
                </p:cNvSpPr>
                <p:nvPr/>
              </p:nvSpPr>
              <p:spPr bwMode="auto">
                <a:xfrm>
                  <a:off x="1114" y="1642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1" name="Line 343"/>
                <p:cNvSpPr>
                  <a:spLocks noChangeShapeType="1"/>
                </p:cNvSpPr>
                <p:nvPr/>
              </p:nvSpPr>
              <p:spPr bwMode="auto">
                <a:xfrm>
                  <a:off x="1114" y="1699"/>
                  <a:ext cx="3203" cy="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2" name="Line 344"/>
                <p:cNvSpPr>
                  <a:spLocks noChangeShapeType="1"/>
                </p:cNvSpPr>
                <p:nvPr/>
              </p:nvSpPr>
              <p:spPr bwMode="auto">
                <a:xfrm>
                  <a:off x="1114" y="167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3" name="Line 345"/>
                <p:cNvSpPr>
                  <a:spLocks noChangeShapeType="1"/>
                </p:cNvSpPr>
                <p:nvPr/>
              </p:nvSpPr>
              <p:spPr bwMode="auto">
                <a:xfrm>
                  <a:off x="1114" y="161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4" name="Line 346"/>
                <p:cNvSpPr>
                  <a:spLocks noChangeShapeType="1"/>
                </p:cNvSpPr>
                <p:nvPr/>
              </p:nvSpPr>
              <p:spPr bwMode="auto">
                <a:xfrm>
                  <a:off x="1114" y="176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5" name="Line 347"/>
                <p:cNvSpPr>
                  <a:spLocks noChangeShapeType="1"/>
                </p:cNvSpPr>
                <p:nvPr/>
              </p:nvSpPr>
              <p:spPr bwMode="auto">
                <a:xfrm>
                  <a:off x="1114" y="1731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49" name="Group 348"/>
              <p:cNvGrpSpPr>
                <a:grpSpLocks/>
              </p:cNvGrpSpPr>
              <p:nvPr/>
            </p:nvGrpSpPr>
            <p:grpSpPr bwMode="auto">
              <a:xfrm>
                <a:off x="1114" y="2339"/>
                <a:ext cx="3203" cy="152"/>
                <a:chOff x="1114" y="2339"/>
                <a:chExt cx="3203" cy="152"/>
              </a:xfrm>
            </p:grpSpPr>
            <p:sp>
              <p:nvSpPr>
                <p:cNvPr id="364" name="Line 349"/>
                <p:cNvSpPr>
                  <a:spLocks noChangeShapeType="1"/>
                </p:cNvSpPr>
                <p:nvPr/>
              </p:nvSpPr>
              <p:spPr bwMode="auto">
                <a:xfrm>
                  <a:off x="1114" y="2371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5" name="Line 350"/>
                <p:cNvSpPr>
                  <a:spLocks noChangeShapeType="1"/>
                </p:cNvSpPr>
                <p:nvPr/>
              </p:nvSpPr>
              <p:spPr bwMode="auto">
                <a:xfrm>
                  <a:off x="1114" y="242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6" name="Line 351"/>
                <p:cNvSpPr>
                  <a:spLocks noChangeShapeType="1"/>
                </p:cNvSpPr>
                <p:nvPr/>
              </p:nvSpPr>
              <p:spPr bwMode="auto">
                <a:xfrm>
                  <a:off x="1114" y="240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7" name="Line 352"/>
                <p:cNvSpPr>
                  <a:spLocks noChangeShapeType="1"/>
                </p:cNvSpPr>
                <p:nvPr/>
              </p:nvSpPr>
              <p:spPr bwMode="auto">
                <a:xfrm>
                  <a:off x="1114" y="233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8" name="Line 353"/>
                <p:cNvSpPr>
                  <a:spLocks noChangeShapeType="1"/>
                </p:cNvSpPr>
                <p:nvPr/>
              </p:nvSpPr>
              <p:spPr bwMode="auto">
                <a:xfrm>
                  <a:off x="1114" y="249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9" name="Line 354"/>
                <p:cNvSpPr>
                  <a:spLocks noChangeShapeType="1"/>
                </p:cNvSpPr>
                <p:nvPr/>
              </p:nvSpPr>
              <p:spPr bwMode="auto">
                <a:xfrm>
                  <a:off x="1114" y="2461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" name="Group 355"/>
              <p:cNvGrpSpPr>
                <a:grpSpLocks/>
              </p:cNvGrpSpPr>
              <p:nvPr/>
            </p:nvGrpSpPr>
            <p:grpSpPr bwMode="auto">
              <a:xfrm>
                <a:off x="1114" y="3069"/>
                <a:ext cx="3203" cy="151"/>
                <a:chOff x="1114" y="3069"/>
                <a:chExt cx="3203" cy="151"/>
              </a:xfrm>
            </p:grpSpPr>
            <p:sp>
              <p:nvSpPr>
                <p:cNvPr id="358" name="Line 356"/>
                <p:cNvSpPr>
                  <a:spLocks noChangeShapeType="1"/>
                </p:cNvSpPr>
                <p:nvPr/>
              </p:nvSpPr>
              <p:spPr bwMode="auto">
                <a:xfrm>
                  <a:off x="1114" y="3097"/>
                  <a:ext cx="3203" cy="4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9" name="Line 357"/>
                <p:cNvSpPr>
                  <a:spLocks noChangeShapeType="1"/>
                </p:cNvSpPr>
                <p:nvPr/>
              </p:nvSpPr>
              <p:spPr bwMode="auto">
                <a:xfrm>
                  <a:off x="1114" y="3158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0" name="Line 358"/>
                <p:cNvSpPr>
                  <a:spLocks noChangeShapeType="1"/>
                </p:cNvSpPr>
                <p:nvPr/>
              </p:nvSpPr>
              <p:spPr bwMode="auto">
                <a:xfrm>
                  <a:off x="1114" y="312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1" name="Line 359"/>
                <p:cNvSpPr>
                  <a:spLocks noChangeShapeType="1"/>
                </p:cNvSpPr>
                <p:nvPr/>
              </p:nvSpPr>
              <p:spPr bwMode="auto">
                <a:xfrm>
                  <a:off x="1114" y="306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2" name="Line 360"/>
                <p:cNvSpPr>
                  <a:spLocks noChangeShapeType="1"/>
                </p:cNvSpPr>
                <p:nvPr/>
              </p:nvSpPr>
              <p:spPr bwMode="auto">
                <a:xfrm>
                  <a:off x="1114" y="321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3" name="Line 361"/>
                <p:cNvSpPr>
                  <a:spLocks noChangeShapeType="1"/>
                </p:cNvSpPr>
                <p:nvPr/>
              </p:nvSpPr>
              <p:spPr bwMode="auto">
                <a:xfrm>
                  <a:off x="1114" y="319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1" name="Group 362"/>
              <p:cNvGrpSpPr>
                <a:grpSpLocks/>
              </p:cNvGrpSpPr>
              <p:nvPr/>
            </p:nvGrpSpPr>
            <p:grpSpPr bwMode="auto">
              <a:xfrm>
                <a:off x="1114" y="3798"/>
                <a:ext cx="3203" cy="152"/>
                <a:chOff x="1114" y="3798"/>
                <a:chExt cx="3203" cy="152"/>
              </a:xfrm>
            </p:grpSpPr>
            <p:sp>
              <p:nvSpPr>
                <p:cNvPr id="352" name="Line 363"/>
                <p:cNvSpPr>
                  <a:spLocks noChangeShapeType="1"/>
                </p:cNvSpPr>
                <p:nvPr/>
              </p:nvSpPr>
              <p:spPr bwMode="auto">
                <a:xfrm>
                  <a:off x="1114" y="3827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3" name="Line 364"/>
                <p:cNvSpPr>
                  <a:spLocks noChangeShapeType="1"/>
                </p:cNvSpPr>
                <p:nvPr/>
              </p:nvSpPr>
              <p:spPr bwMode="auto">
                <a:xfrm>
                  <a:off x="1114" y="3888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4" name="Line 365"/>
                <p:cNvSpPr>
                  <a:spLocks noChangeShapeType="1"/>
                </p:cNvSpPr>
                <p:nvPr/>
              </p:nvSpPr>
              <p:spPr bwMode="auto">
                <a:xfrm>
                  <a:off x="1114" y="385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5" name="Line 366"/>
                <p:cNvSpPr>
                  <a:spLocks noChangeShapeType="1"/>
                </p:cNvSpPr>
                <p:nvPr/>
              </p:nvSpPr>
              <p:spPr bwMode="auto">
                <a:xfrm>
                  <a:off x="1114" y="3798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6" name="Line 367"/>
                <p:cNvSpPr>
                  <a:spLocks noChangeShapeType="1"/>
                </p:cNvSpPr>
                <p:nvPr/>
              </p:nvSpPr>
              <p:spPr bwMode="auto">
                <a:xfrm>
                  <a:off x="1114" y="394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7" name="Line 368"/>
                <p:cNvSpPr>
                  <a:spLocks noChangeShapeType="1"/>
                </p:cNvSpPr>
                <p:nvPr/>
              </p:nvSpPr>
              <p:spPr bwMode="auto">
                <a:xfrm>
                  <a:off x="1114" y="3917"/>
                  <a:ext cx="3203" cy="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376" name="Group 369"/>
            <p:cNvGrpSpPr>
              <a:grpSpLocks/>
            </p:cNvGrpSpPr>
            <p:nvPr/>
          </p:nvGrpSpPr>
          <p:grpSpPr bwMode="auto">
            <a:xfrm>
              <a:off x="3220200" y="2342814"/>
              <a:ext cx="3743324" cy="4003337"/>
              <a:chOff x="1891" y="851"/>
              <a:chExt cx="2358" cy="3204"/>
            </a:xfrm>
          </p:grpSpPr>
          <p:grpSp>
            <p:nvGrpSpPr>
              <p:cNvPr id="377" name="Group 370"/>
              <p:cNvGrpSpPr>
                <a:grpSpLocks/>
              </p:cNvGrpSpPr>
              <p:nvPr/>
            </p:nvGrpSpPr>
            <p:grpSpPr bwMode="auto">
              <a:xfrm>
                <a:off x="4099" y="851"/>
                <a:ext cx="150" cy="3204"/>
                <a:chOff x="4099" y="851"/>
                <a:chExt cx="150" cy="3204"/>
              </a:xfrm>
            </p:grpSpPr>
            <p:sp>
              <p:nvSpPr>
                <p:cNvPr id="399" name="Line 371"/>
                <p:cNvSpPr>
                  <a:spLocks noChangeShapeType="1"/>
                </p:cNvSpPr>
                <p:nvPr/>
              </p:nvSpPr>
              <p:spPr bwMode="auto">
                <a:xfrm>
                  <a:off x="421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0" name="Line 372"/>
                <p:cNvSpPr>
                  <a:spLocks noChangeShapeType="1"/>
                </p:cNvSpPr>
                <p:nvPr/>
              </p:nvSpPr>
              <p:spPr bwMode="auto">
                <a:xfrm>
                  <a:off x="415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1" name="Line 373"/>
                <p:cNvSpPr>
                  <a:spLocks noChangeShapeType="1"/>
                </p:cNvSpPr>
                <p:nvPr/>
              </p:nvSpPr>
              <p:spPr bwMode="auto">
                <a:xfrm>
                  <a:off x="4189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2" name="Line 374"/>
                <p:cNvSpPr>
                  <a:spLocks noChangeShapeType="1"/>
                </p:cNvSpPr>
                <p:nvPr/>
              </p:nvSpPr>
              <p:spPr bwMode="auto">
                <a:xfrm flipH="1">
                  <a:off x="4246" y="851"/>
                  <a:ext cx="3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3" name="Line 375"/>
                <p:cNvSpPr>
                  <a:spLocks noChangeShapeType="1"/>
                </p:cNvSpPr>
                <p:nvPr/>
              </p:nvSpPr>
              <p:spPr bwMode="auto">
                <a:xfrm>
                  <a:off x="4099" y="852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4" name="Line 376"/>
                <p:cNvSpPr>
                  <a:spLocks noChangeShapeType="1"/>
                </p:cNvSpPr>
                <p:nvPr/>
              </p:nvSpPr>
              <p:spPr bwMode="auto">
                <a:xfrm>
                  <a:off x="4128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78" name="Group 377"/>
              <p:cNvGrpSpPr>
                <a:grpSpLocks/>
              </p:cNvGrpSpPr>
              <p:nvPr/>
            </p:nvGrpSpPr>
            <p:grpSpPr bwMode="auto">
              <a:xfrm>
                <a:off x="3363" y="851"/>
                <a:ext cx="151" cy="3203"/>
                <a:chOff x="3363" y="851"/>
                <a:chExt cx="151" cy="3203"/>
              </a:xfrm>
            </p:grpSpPr>
            <p:sp>
              <p:nvSpPr>
                <p:cNvPr id="393" name="Line 378"/>
                <p:cNvSpPr>
                  <a:spLocks noChangeShapeType="1"/>
                </p:cNvSpPr>
                <p:nvPr/>
              </p:nvSpPr>
              <p:spPr bwMode="auto">
                <a:xfrm>
                  <a:off x="3481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4" name="Line 379"/>
                <p:cNvSpPr>
                  <a:spLocks noChangeShapeType="1"/>
                </p:cNvSpPr>
                <p:nvPr/>
              </p:nvSpPr>
              <p:spPr bwMode="auto">
                <a:xfrm>
                  <a:off x="3424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5" name="Line 380"/>
                <p:cNvSpPr>
                  <a:spLocks noChangeShapeType="1"/>
                </p:cNvSpPr>
                <p:nvPr/>
              </p:nvSpPr>
              <p:spPr bwMode="auto">
                <a:xfrm>
                  <a:off x="345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6" name="Line 381"/>
                <p:cNvSpPr>
                  <a:spLocks noChangeShapeType="1"/>
                </p:cNvSpPr>
                <p:nvPr/>
              </p:nvSpPr>
              <p:spPr bwMode="auto">
                <a:xfrm>
                  <a:off x="351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7" name="Line 382"/>
                <p:cNvSpPr>
                  <a:spLocks noChangeShapeType="1"/>
                </p:cNvSpPr>
                <p:nvPr/>
              </p:nvSpPr>
              <p:spPr bwMode="auto">
                <a:xfrm>
                  <a:off x="336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8" name="Line 383"/>
                <p:cNvSpPr>
                  <a:spLocks noChangeShapeType="1"/>
                </p:cNvSpPr>
                <p:nvPr/>
              </p:nvSpPr>
              <p:spPr bwMode="auto">
                <a:xfrm>
                  <a:off x="3392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79" name="Group 384"/>
              <p:cNvGrpSpPr>
                <a:grpSpLocks/>
              </p:cNvGrpSpPr>
              <p:nvPr/>
            </p:nvGrpSpPr>
            <p:grpSpPr bwMode="auto">
              <a:xfrm>
                <a:off x="2627" y="851"/>
                <a:ext cx="151" cy="3203"/>
                <a:chOff x="2627" y="851"/>
                <a:chExt cx="151" cy="3203"/>
              </a:xfrm>
            </p:grpSpPr>
            <p:sp>
              <p:nvSpPr>
                <p:cNvPr id="387" name="Line 385"/>
                <p:cNvSpPr>
                  <a:spLocks noChangeShapeType="1"/>
                </p:cNvSpPr>
                <p:nvPr/>
              </p:nvSpPr>
              <p:spPr bwMode="auto">
                <a:xfrm flipH="1">
                  <a:off x="2745" y="851"/>
                  <a:ext cx="4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8" name="Line 386"/>
                <p:cNvSpPr>
                  <a:spLocks noChangeShapeType="1"/>
                </p:cNvSpPr>
                <p:nvPr/>
              </p:nvSpPr>
              <p:spPr bwMode="auto">
                <a:xfrm>
                  <a:off x="2688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9" name="Line 387"/>
                <p:cNvSpPr>
                  <a:spLocks noChangeShapeType="1"/>
                </p:cNvSpPr>
                <p:nvPr/>
              </p:nvSpPr>
              <p:spPr bwMode="auto">
                <a:xfrm>
                  <a:off x="271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0" name="Line 388"/>
                <p:cNvSpPr>
                  <a:spLocks noChangeShapeType="1"/>
                </p:cNvSpPr>
                <p:nvPr/>
              </p:nvSpPr>
              <p:spPr bwMode="auto">
                <a:xfrm>
                  <a:off x="277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" name="Line 389"/>
                <p:cNvSpPr>
                  <a:spLocks noChangeShapeType="1"/>
                </p:cNvSpPr>
                <p:nvPr/>
              </p:nvSpPr>
              <p:spPr bwMode="auto">
                <a:xfrm>
                  <a:off x="262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2" name="Line 390"/>
                <p:cNvSpPr>
                  <a:spLocks noChangeShapeType="1"/>
                </p:cNvSpPr>
                <p:nvPr/>
              </p:nvSpPr>
              <p:spPr bwMode="auto">
                <a:xfrm>
                  <a:off x="2656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80" name="Group 391"/>
              <p:cNvGrpSpPr>
                <a:grpSpLocks/>
              </p:cNvGrpSpPr>
              <p:nvPr/>
            </p:nvGrpSpPr>
            <p:grpSpPr bwMode="auto">
              <a:xfrm>
                <a:off x="1891" y="851"/>
                <a:ext cx="152" cy="3203"/>
                <a:chOff x="1891" y="851"/>
                <a:chExt cx="152" cy="3203"/>
              </a:xfrm>
            </p:grpSpPr>
            <p:sp>
              <p:nvSpPr>
                <p:cNvPr id="381" name="Line 392"/>
                <p:cNvSpPr>
                  <a:spLocks noChangeShapeType="1"/>
                </p:cNvSpPr>
                <p:nvPr/>
              </p:nvSpPr>
              <p:spPr bwMode="auto">
                <a:xfrm>
                  <a:off x="201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2" name="Line 393"/>
                <p:cNvSpPr>
                  <a:spLocks noChangeShapeType="1"/>
                </p:cNvSpPr>
                <p:nvPr/>
              </p:nvSpPr>
              <p:spPr bwMode="auto">
                <a:xfrm>
                  <a:off x="1952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3" name="Line 394"/>
                <p:cNvSpPr>
                  <a:spLocks noChangeShapeType="1"/>
                </p:cNvSpPr>
                <p:nvPr/>
              </p:nvSpPr>
              <p:spPr bwMode="auto">
                <a:xfrm>
                  <a:off x="1981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4" name="Line 395"/>
                <p:cNvSpPr>
                  <a:spLocks noChangeShapeType="1"/>
                </p:cNvSpPr>
                <p:nvPr/>
              </p:nvSpPr>
              <p:spPr bwMode="auto">
                <a:xfrm>
                  <a:off x="2042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5" name="Line 396"/>
                <p:cNvSpPr>
                  <a:spLocks noChangeShapeType="1"/>
                </p:cNvSpPr>
                <p:nvPr/>
              </p:nvSpPr>
              <p:spPr bwMode="auto">
                <a:xfrm>
                  <a:off x="1891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6" name="Line 397"/>
                <p:cNvSpPr>
                  <a:spLocks noChangeShapeType="1"/>
                </p:cNvSpPr>
                <p:nvPr/>
              </p:nvSpPr>
              <p:spPr bwMode="auto">
                <a:xfrm>
                  <a:off x="192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7157199" y="3007977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08" name="Rectangle 401"/>
            <p:cNvSpPr>
              <a:spLocks noChangeArrowheads="1"/>
            </p:cNvSpPr>
            <p:nvPr/>
          </p:nvSpPr>
          <p:spPr bwMode="auto">
            <a:xfrm>
              <a:off x="7157199" y="4200189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09" name="Rectangle 402"/>
            <p:cNvSpPr>
              <a:spLocks noChangeArrowheads="1"/>
            </p:cNvSpPr>
            <p:nvPr/>
          </p:nvSpPr>
          <p:spPr bwMode="auto">
            <a:xfrm>
              <a:off x="7157199" y="5393989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0" name="Rectangle 403"/>
            <p:cNvSpPr>
              <a:spLocks noChangeArrowheads="1"/>
            </p:cNvSpPr>
            <p:nvPr/>
          </p:nvSpPr>
          <p:spPr bwMode="auto">
            <a:xfrm>
              <a:off x="2737599" y="3082589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411" name="Rectangle 404"/>
            <p:cNvSpPr>
              <a:spLocks noChangeArrowheads="1"/>
            </p:cNvSpPr>
            <p:nvPr/>
          </p:nvSpPr>
          <p:spPr bwMode="auto">
            <a:xfrm>
              <a:off x="2737599" y="42748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2" name="Rectangle 405"/>
            <p:cNvSpPr>
              <a:spLocks noChangeArrowheads="1"/>
            </p:cNvSpPr>
            <p:nvPr/>
          </p:nvSpPr>
          <p:spPr bwMode="auto">
            <a:xfrm>
              <a:off x="2737599" y="54686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3" name="Rectangle 406"/>
            <p:cNvSpPr>
              <a:spLocks noChangeArrowheads="1"/>
            </p:cNvSpPr>
            <p:nvPr/>
          </p:nvSpPr>
          <p:spPr bwMode="auto">
            <a:xfrm>
              <a:off x="3810749" y="2044364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4" name="Rectangle 407"/>
            <p:cNvSpPr>
              <a:spLocks noChangeArrowheads="1"/>
            </p:cNvSpPr>
            <p:nvPr/>
          </p:nvSpPr>
          <p:spPr bwMode="auto">
            <a:xfrm>
              <a:off x="4953749" y="2044364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5" name="Rectangle 408"/>
            <p:cNvSpPr>
              <a:spLocks noChangeArrowheads="1"/>
            </p:cNvSpPr>
            <p:nvPr/>
          </p:nvSpPr>
          <p:spPr bwMode="auto">
            <a:xfrm>
              <a:off x="6126911" y="2044364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 dirty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6" name="Rectangle 409"/>
            <p:cNvSpPr>
              <a:spLocks noChangeArrowheads="1"/>
            </p:cNvSpPr>
            <p:nvPr/>
          </p:nvSpPr>
          <p:spPr bwMode="auto">
            <a:xfrm>
              <a:off x="3744074" y="64338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7" name="Rectangle 410"/>
            <p:cNvSpPr>
              <a:spLocks noChangeArrowheads="1"/>
            </p:cNvSpPr>
            <p:nvPr/>
          </p:nvSpPr>
          <p:spPr bwMode="auto">
            <a:xfrm>
              <a:off x="4887074" y="64338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8" name="Rectangle 411"/>
            <p:cNvSpPr>
              <a:spLocks noChangeArrowheads="1"/>
            </p:cNvSpPr>
            <p:nvPr/>
          </p:nvSpPr>
          <p:spPr bwMode="auto">
            <a:xfrm>
              <a:off x="6060236" y="64338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</p:grpSp>
      <p:grpSp>
        <p:nvGrpSpPr>
          <p:cNvPr id="480" name="Group 479"/>
          <p:cNvGrpSpPr/>
          <p:nvPr/>
        </p:nvGrpSpPr>
        <p:grpSpPr>
          <a:xfrm>
            <a:off x="162331" y="2855974"/>
            <a:ext cx="2958174" cy="615553"/>
            <a:chOff x="162331" y="2855974"/>
            <a:chExt cx="2958174" cy="615553"/>
          </a:xfrm>
        </p:grpSpPr>
        <p:sp>
          <p:nvSpPr>
            <p:cNvPr id="421" name="Rectangle 414"/>
            <p:cNvSpPr>
              <a:spLocks noChangeArrowheads="1"/>
            </p:cNvSpPr>
            <p:nvPr/>
          </p:nvSpPr>
          <p:spPr bwMode="auto">
            <a:xfrm>
              <a:off x="162331" y="2855974"/>
              <a:ext cx="233235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1 - Entradas/Saídas</a:t>
              </a:r>
            </a:p>
            <a:p>
              <a:pPr algn="ctr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(Re-) Configuráveis</a:t>
              </a:r>
              <a:endParaRPr lang="pt-BR" altLang="en-US" sz="2800" b="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72" name="Straight Arrow Connector 471"/>
            <p:cNvCxnSpPr>
              <a:stCxn id="421" idx="3"/>
              <a:endCxn id="410" idx="1"/>
            </p:cNvCxnSpPr>
            <p:nvPr/>
          </p:nvCxnSpPr>
          <p:spPr>
            <a:xfrm>
              <a:off x="2494686" y="3163751"/>
              <a:ext cx="625819" cy="12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Group 480"/>
          <p:cNvGrpSpPr/>
          <p:nvPr/>
        </p:nvGrpSpPr>
        <p:grpSpPr>
          <a:xfrm>
            <a:off x="294757" y="3742894"/>
            <a:ext cx="3756023" cy="652673"/>
            <a:chOff x="294757" y="3742894"/>
            <a:chExt cx="3756023" cy="652673"/>
          </a:xfrm>
        </p:grpSpPr>
        <p:sp>
          <p:nvSpPr>
            <p:cNvPr id="424" name="Rectangle 417"/>
            <p:cNvSpPr>
              <a:spLocks noChangeArrowheads="1"/>
            </p:cNvSpPr>
            <p:nvPr/>
          </p:nvSpPr>
          <p:spPr bwMode="auto">
            <a:xfrm>
              <a:off x="294757" y="3742894"/>
              <a:ext cx="2387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2 - Funções Booleanas (Re-) Configuráveis</a:t>
              </a:r>
            </a:p>
          </p:txBody>
        </p:sp>
        <p:cxnSp>
          <p:nvCxnSpPr>
            <p:cNvPr id="473" name="Straight Arrow Connector 472"/>
            <p:cNvCxnSpPr>
              <a:stCxn id="424" idx="3"/>
              <a:endCxn id="69" idx="1"/>
            </p:cNvCxnSpPr>
            <p:nvPr/>
          </p:nvCxnSpPr>
          <p:spPr>
            <a:xfrm>
              <a:off x="2682357" y="4050671"/>
              <a:ext cx="1368423" cy="3448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2" name="Group 481"/>
          <p:cNvGrpSpPr/>
          <p:nvPr/>
        </p:nvGrpSpPr>
        <p:grpSpPr>
          <a:xfrm>
            <a:off x="436017" y="4633925"/>
            <a:ext cx="3505227" cy="1318031"/>
            <a:chOff x="436017" y="4633925"/>
            <a:chExt cx="3505227" cy="1318031"/>
          </a:xfrm>
        </p:grpSpPr>
        <p:sp>
          <p:nvSpPr>
            <p:cNvPr id="423" name="Rectangle 416"/>
            <p:cNvSpPr>
              <a:spLocks noChangeArrowheads="1"/>
            </p:cNvSpPr>
            <p:nvPr/>
          </p:nvSpPr>
          <p:spPr bwMode="auto">
            <a:xfrm>
              <a:off x="436017" y="4727942"/>
              <a:ext cx="209073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3 - Conexões</a:t>
              </a:r>
            </a:p>
            <a:p>
              <a:pPr algn="l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(Re-) Configuráveis</a:t>
              </a:r>
              <a:endParaRPr lang="en-US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76" name="Straight Arrow Connector 475"/>
            <p:cNvCxnSpPr>
              <a:stCxn id="423" idx="3"/>
              <a:endCxn id="477" idx="1"/>
            </p:cNvCxnSpPr>
            <p:nvPr/>
          </p:nvCxnSpPr>
          <p:spPr>
            <a:xfrm>
              <a:off x="2526755" y="5035719"/>
              <a:ext cx="995387" cy="2572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Rounded Rectangle 476"/>
            <p:cNvSpPr/>
            <p:nvPr/>
          </p:nvSpPr>
          <p:spPr>
            <a:xfrm>
              <a:off x="3522142" y="4633925"/>
              <a:ext cx="419102" cy="1318031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9" name="Group 498"/>
          <p:cNvGrpSpPr/>
          <p:nvPr/>
        </p:nvGrpSpPr>
        <p:grpSpPr>
          <a:xfrm>
            <a:off x="7403581" y="2497343"/>
            <a:ext cx="3313187" cy="2429287"/>
            <a:chOff x="7403581" y="2497343"/>
            <a:chExt cx="3313187" cy="2429287"/>
          </a:xfrm>
        </p:grpSpPr>
        <p:grpSp>
          <p:nvGrpSpPr>
            <p:cNvPr id="470" name="Group 469"/>
            <p:cNvGrpSpPr/>
            <p:nvPr/>
          </p:nvGrpSpPr>
          <p:grpSpPr>
            <a:xfrm>
              <a:off x="8804833" y="3066415"/>
              <a:ext cx="1809750" cy="1738313"/>
              <a:chOff x="8000161" y="3120689"/>
              <a:chExt cx="1809750" cy="1738313"/>
            </a:xfrm>
          </p:grpSpPr>
          <p:sp>
            <p:nvSpPr>
              <p:cNvPr id="426" name="Line 528"/>
              <p:cNvSpPr>
                <a:spLocks noChangeShapeType="1"/>
              </p:cNvSpPr>
              <p:nvPr/>
            </p:nvSpPr>
            <p:spPr bwMode="auto">
              <a:xfrm rot="16200000">
                <a:off x="8416086" y="4678027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7" name="Line 529"/>
              <p:cNvSpPr>
                <a:spLocks noChangeShapeType="1"/>
              </p:cNvSpPr>
              <p:nvPr/>
            </p:nvSpPr>
            <p:spPr bwMode="auto">
              <a:xfrm rot="16200000">
                <a:off x="8646274" y="4678027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8" name="Line 530"/>
              <p:cNvSpPr>
                <a:spLocks noChangeShapeType="1"/>
              </p:cNvSpPr>
              <p:nvPr/>
            </p:nvSpPr>
            <p:spPr bwMode="auto">
              <a:xfrm rot="16200000">
                <a:off x="8876461" y="4678027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9" name="Line 531"/>
              <p:cNvSpPr>
                <a:spLocks noChangeShapeType="1"/>
              </p:cNvSpPr>
              <p:nvPr/>
            </p:nvSpPr>
            <p:spPr bwMode="auto">
              <a:xfrm rot="16200000">
                <a:off x="9106649" y="4678027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" name="Line 532"/>
              <p:cNvSpPr>
                <a:spLocks noChangeShapeType="1"/>
              </p:cNvSpPr>
              <p:nvPr/>
            </p:nvSpPr>
            <p:spPr bwMode="auto">
              <a:xfrm>
                <a:off x="8000161" y="3706477"/>
                <a:ext cx="393700" cy="1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1" name="Line 533"/>
              <p:cNvSpPr>
                <a:spLocks noChangeShapeType="1"/>
              </p:cNvSpPr>
              <p:nvPr/>
            </p:nvSpPr>
            <p:spPr bwMode="auto">
              <a:xfrm>
                <a:off x="8000161" y="3917614"/>
                <a:ext cx="3937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2" name="Line 534"/>
              <p:cNvSpPr>
                <a:spLocks noChangeShapeType="1"/>
              </p:cNvSpPr>
              <p:nvPr/>
            </p:nvSpPr>
            <p:spPr bwMode="auto">
              <a:xfrm>
                <a:off x="8000161" y="4127164"/>
                <a:ext cx="3937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3" name="Line 535"/>
              <p:cNvSpPr>
                <a:spLocks noChangeShapeType="1"/>
              </p:cNvSpPr>
              <p:nvPr/>
            </p:nvSpPr>
            <p:spPr bwMode="auto">
              <a:xfrm>
                <a:off x="8000161" y="4338302"/>
                <a:ext cx="393700" cy="1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4" name="Line 536"/>
              <p:cNvSpPr>
                <a:spLocks noChangeShapeType="1"/>
              </p:cNvSpPr>
              <p:nvPr/>
            </p:nvSpPr>
            <p:spPr bwMode="auto">
              <a:xfrm>
                <a:off x="9416211" y="3706477"/>
                <a:ext cx="393700" cy="1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5" name="Line 537"/>
              <p:cNvSpPr>
                <a:spLocks noChangeShapeType="1"/>
              </p:cNvSpPr>
              <p:nvPr/>
            </p:nvSpPr>
            <p:spPr bwMode="auto">
              <a:xfrm>
                <a:off x="9416211" y="3917614"/>
                <a:ext cx="3937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6" name="Line 538"/>
              <p:cNvSpPr>
                <a:spLocks noChangeShapeType="1"/>
              </p:cNvSpPr>
              <p:nvPr/>
            </p:nvSpPr>
            <p:spPr bwMode="auto">
              <a:xfrm>
                <a:off x="9416211" y="4127164"/>
                <a:ext cx="3937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7" name="Line 539"/>
              <p:cNvSpPr>
                <a:spLocks noChangeShapeType="1"/>
              </p:cNvSpPr>
              <p:nvPr/>
            </p:nvSpPr>
            <p:spPr bwMode="auto">
              <a:xfrm>
                <a:off x="9416211" y="4338302"/>
                <a:ext cx="393700" cy="1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8" name="Line 540"/>
              <p:cNvSpPr>
                <a:spLocks noChangeShapeType="1"/>
              </p:cNvSpPr>
              <p:nvPr/>
            </p:nvSpPr>
            <p:spPr bwMode="auto">
              <a:xfrm rot="16200000">
                <a:off x="8416086" y="3301664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9" name="Line 541"/>
              <p:cNvSpPr>
                <a:spLocks noChangeShapeType="1"/>
              </p:cNvSpPr>
              <p:nvPr/>
            </p:nvSpPr>
            <p:spPr bwMode="auto">
              <a:xfrm rot="16200000">
                <a:off x="8646274" y="3301664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0" name="Line 542"/>
              <p:cNvSpPr>
                <a:spLocks noChangeShapeType="1"/>
              </p:cNvSpPr>
              <p:nvPr/>
            </p:nvSpPr>
            <p:spPr bwMode="auto">
              <a:xfrm rot="16200000">
                <a:off x="8876461" y="3301664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1" name="Line 543"/>
              <p:cNvSpPr>
                <a:spLocks noChangeShapeType="1"/>
              </p:cNvSpPr>
              <p:nvPr/>
            </p:nvSpPr>
            <p:spPr bwMode="auto">
              <a:xfrm rot="16200000">
                <a:off x="9106649" y="3301664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3" name="Rectangle 546"/>
              <p:cNvSpPr>
                <a:spLocks noChangeArrowheads="1"/>
              </p:cNvSpPr>
              <p:nvPr/>
            </p:nvSpPr>
            <p:spPr bwMode="auto">
              <a:xfrm>
                <a:off x="8190661" y="3376277"/>
                <a:ext cx="1435100" cy="1222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4" name="Line 547"/>
              <p:cNvSpPr>
                <a:spLocks noChangeShapeType="1"/>
              </p:cNvSpPr>
              <p:nvPr/>
            </p:nvSpPr>
            <p:spPr bwMode="auto">
              <a:xfrm flipV="1">
                <a:off x="8390686" y="3471527"/>
                <a:ext cx="207963" cy="2254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5" name="Line 548"/>
              <p:cNvSpPr>
                <a:spLocks noChangeShapeType="1"/>
              </p:cNvSpPr>
              <p:nvPr/>
            </p:nvSpPr>
            <p:spPr bwMode="auto">
              <a:xfrm>
                <a:off x="8601824" y="3471527"/>
                <a:ext cx="827087" cy="2381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6" name="Line 549"/>
              <p:cNvSpPr>
                <a:spLocks noChangeShapeType="1"/>
              </p:cNvSpPr>
              <p:nvPr/>
            </p:nvSpPr>
            <p:spPr bwMode="auto">
              <a:xfrm flipH="1">
                <a:off x="8595474" y="3706477"/>
                <a:ext cx="830262" cy="8096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7" name="Line 550"/>
              <p:cNvSpPr>
                <a:spLocks noChangeShapeType="1"/>
              </p:cNvSpPr>
              <p:nvPr/>
            </p:nvSpPr>
            <p:spPr bwMode="auto">
              <a:xfrm>
                <a:off x="8387511" y="3696952"/>
                <a:ext cx="207963" cy="8223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8" name="Line 551"/>
              <p:cNvSpPr>
                <a:spLocks noChangeShapeType="1"/>
              </p:cNvSpPr>
              <p:nvPr/>
            </p:nvSpPr>
            <p:spPr bwMode="auto">
              <a:xfrm>
                <a:off x="8601824" y="3473114"/>
                <a:ext cx="0" cy="10414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9" name="Line 552"/>
              <p:cNvSpPr>
                <a:spLocks noChangeShapeType="1"/>
              </p:cNvSpPr>
              <p:nvPr/>
            </p:nvSpPr>
            <p:spPr bwMode="auto">
              <a:xfrm>
                <a:off x="8390686" y="3701714"/>
                <a:ext cx="1031875" cy="158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" name="Line 553"/>
              <p:cNvSpPr>
                <a:spLocks noChangeShapeType="1"/>
              </p:cNvSpPr>
              <p:nvPr/>
            </p:nvSpPr>
            <p:spPr bwMode="auto">
              <a:xfrm flipV="1">
                <a:off x="8379574" y="3468352"/>
                <a:ext cx="674687" cy="65881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1" name="Line 554"/>
              <p:cNvSpPr>
                <a:spLocks noChangeShapeType="1"/>
              </p:cNvSpPr>
              <p:nvPr/>
            </p:nvSpPr>
            <p:spPr bwMode="auto">
              <a:xfrm>
                <a:off x="9054261" y="3471527"/>
                <a:ext cx="368300" cy="6572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2" name="Line 555"/>
              <p:cNvSpPr>
                <a:spLocks noChangeShapeType="1"/>
              </p:cNvSpPr>
              <p:nvPr/>
            </p:nvSpPr>
            <p:spPr bwMode="auto">
              <a:xfrm flipH="1">
                <a:off x="9054261" y="4128752"/>
                <a:ext cx="368300" cy="37623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3" name="Line 556"/>
              <p:cNvSpPr>
                <a:spLocks noChangeShapeType="1"/>
              </p:cNvSpPr>
              <p:nvPr/>
            </p:nvSpPr>
            <p:spPr bwMode="auto">
              <a:xfrm>
                <a:off x="8385924" y="4119227"/>
                <a:ext cx="676275" cy="39211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4" name="Line 557"/>
              <p:cNvSpPr>
                <a:spLocks noChangeShapeType="1"/>
              </p:cNvSpPr>
              <p:nvPr/>
            </p:nvSpPr>
            <p:spPr bwMode="auto">
              <a:xfrm>
                <a:off x="8382749" y="4335127"/>
                <a:ext cx="912812" cy="16986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5" name="Line 558"/>
              <p:cNvSpPr>
                <a:spLocks noChangeShapeType="1"/>
              </p:cNvSpPr>
              <p:nvPr/>
            </p:nvSpPr>
            <p:spPr bwMode="auto">
              <a:xfrm flipV="1">
                <a:off x="8382749" y="3471527"/>
                <a:ext cx="914400" cy="86836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6" name="Line 559"/>
              <p:cNvSpPr>
                <a:spLocks noChangeShapeType="1"/>
              </p:cNvSpPr>
              <p:nvPr/>
            </p:nvSpPr>
            <p:spPr bwMode="auto">
              <a:xfrm>
                <a:off x="9300324" y="3473114"/>
                <a:ext cx="120650" cy="8731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7" name="Line 560"/>
              <p:cNvSpPr>
                <a:spLocks noChangeShapeType="1"/>
              </p:cNvSpPr>
              <p:nvPr/>
            </p:nvSpPr>
            <p:spPr bwMode="auto">
              <a:xfrm flipH="1">
                <a:off x="9287624" y="4344652"/>
                <a:ext cx="127000" cy="1619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8" name="Line 561"/>
              <p:cNvSpPr>
                <a:spLocks noChangeShapeType="1"/>
              </p:cNvSpPr>
              <p:nvPr/>
            </p:nvSpPr>
            <p:spPr bwMode="auto">
              <a:xfrm>
                <a:off x="8376399" y="4331952"/>
                <a:ext cx="1052512" cy="14287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9" name="Line 562"/>
              <p:cNvSpPr>
                <a:spLocks noChangeShapeType="1"/>
              </p:cNvSpPr>
              <p:nvPr/>
            </p:nvSpPr>
            <p:spPr bwMode="auto">
              <a:xfrm flipV="1">
                <a:off x="9284449" y="3471527"/>
                <a:ext cx="7937" cy="103028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0" name="Line 563"/>
              <p:cNvSpPr>
                <a:spLocks noChangeShapeType="1"/>
              </p:cNvSpPr>
              <p:nvPr/>
            </p:nvSpPr>
            <p:spPr bwMode="auto">
              <a:xfrm>
                <a:off x="9057436" y="3465177"/>
                <a:ext cx="0" cy="103981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" name="Line 564"/>
              <p:cNvSpPr>
                <a:spLocks noChangeShapeType="1"/>
              </p:cNvSpPr>
              <p:nvPr/>
            </p:nvSpPr>
            <p:spPr bwMode="auto">
              <a:xfrm>
                <a:off x="8379574" y="4119227"/>
                <a:ext cx="1046162" cy="158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8379818" y="3466603"/>
                <a:ext cx="1054100" cy="1046163"/>
                <a:chOff x="8379574" y="3463589"/>
                <a:chExt cx="1054100" cy="1046163"/>
              </a:xfrm>
            </p:grpSpPr>
            <p:sp>
              <p:nvSpPr>
                <p:cNvPr id="462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8379574" y="3463589"/>
                  <a:ext cx="455612" cy="4508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3" name="Line 566"/>
                <p:cNvSpPr>
                  <a:spLocks noChangeShapeType="1"/>
                </p:cNvSpPr>
                <p:nvPr/>
              </p:nvSpPr>
              <p:spPr bwMode="auto">
                <a:xfrm>
                  <a:off x="8835186" y="3463589"/>
                  <a:ext cx="596900" cy="457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4" name="Line 567"/>
                <p:cNvSpPr>
                  <a:spLocks noChangeShapeType="1"/>
                </p:cNvSpPr>
                <p:nvPr/>
              </p:nvSpPr>
              <p:spPr bwMode="auto">
                <a:xfrm flipH="1">
                  <a:off x="8827249" y="3917614"/>
                  <a:ext cx="606425" cy="5873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5" name="Line 568"/>
                <p:cNvSpPr>
                  <a:spLocks noChangeShapeType="1"/>
                </p:cNvSpPr>
                <p:nvPr/>
              </p:nvSpPr>
              <p:spPr bwMode="auto">
                <a:xfrm>
                  <a:off x="8379574" y="3909677"/>
                  <a:ext cx="444500" cy="6000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6" name="Line 569"/>
                <p:cNvSpPr>
                  <a:spLocks noChangeShapeType="1"/>
                </p:cNvSpPr>
                <p:nvPr/>
              </p:nvSpPr>
              <p:spPr bwMode="auto">
                <a:xfrm>
                  <a:off x="8832011" y="3463589"/>
                  <a:ext cx="0" cy="10382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7" name="Line 570"/>
                <p:cNvSpPr>
                  <a:spLocks noChangeShapeType="1"/>
                </p:cNvSpPr>
                <p:nvPr/>
              </p:nvSpPr>
              <p:spPr bwMode="auto">
                <a:xfrm>
                  <a:off x="8382749" y="3917614"/>
                  <a:ext cx="1049337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468" name="Text Box 526"/>
            <p:cNvSpPr txBox="1">
              <a:spLocks noChangeArrowheads="1"/>
            </p:cNvSpPr>
            <p:nvPr/>
          </p:nvSpPr>
          <p:spPr bwMode="auto">
            <a:xfrm>
              <a:off x="8682901" y="2533920"/>
              <a:ext cx="1945449" cy="3915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>
              <a:lvl1pPr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0000"/>
                  </a:solidFill>
                  <a:latin typeface="+mn-lt"/>
                </a:rPr>
                <a:t>4 - </a:t>
              </a:r>
              <a:r>
                <a:rPr lang="en-US" altLang="en-US" sz="2000">
                  <a:solidFill>
                    <a:srgbClr val="FF0000"/>
                  </a:solidFill>
                  <a:latin typeface="+mn-lt"/>
                </a:rPr>
                <a:t>Switch Blocks</a:t>
              </a:r>
              <a:endParaRPr lang="en-US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84" name="Straight Arrow Connector 483"/>
            <p:cNvCxnSpPr>
              <a:stCxn id="468" idx="1"/>
            </p:cNvCxnSpPr>
            <p:nvPr/>
          </p:nvCxnSpPr>
          <p:spPr>
            <a:xfrm flipH="1" flipV="1">
              <a:off x="7403581" y="2706524"/>
              <a:ext cx="1279320" cy="231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Arrow Connector 486"/>
            <p:cNvCxnSpPr>
              <a:stCxn id="468" idx="1"/>
            </p:cNvCxnSpPr>
            <p:nvPr/>
          </p:nvCxnSpPr>
          <p:spPr>
            <a:xfrm flipH="1">
              <a:off x="7403581" y="2729687"/>
              <a:ext cx="1279320" cy="11476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Rounded Rectangle 493"/>
            <p:cNvSpPr/>
            <p:nvPr/>
          </p:nvSpPr>
          <p:spPr>
            <a:xfrm>
              <a:off x="8646325" y="2497343"/>
              <a:ext cx="2070443" cy="2429287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1" name="Rectangle 135"/>
          <p:cNvSpPr>
            <a:spLocks noChangeArrowheads="1"/>
          </p:cNvSpPr>
          <p:nvPr/>
        </p:nvSpPr>
        <p:spPr bwMode="auto">
          <a:xfrm>
            <a:off x="5319642" y="3005731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74" name="Rectangle 135"/>
          <p:cNvSpPr>
            <a:spLocks noChangeArrowheads="1"/>
          </p:cNvSpPr>
          <p:nvPr/>
        </p:nvSpPr>
        <p:spPr bwMode="auto">
          <a:xfrm>
            <a:off x="6488025" y="3007218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75" name="Rectangle 135"/>
          <p:cNvSpPr>
            <a:spLocks noChangeArrowheads="1"/>
          </p:cNvSpPr>
          <p:nvPr/>
        </p:nvSpPr>
        <p:spPr bwMode="auto">
          <a:xfrm>
            <a:off x="4158042" y="4166644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78" name="Rectangle 135"/>
          <p:cNvSpPr>
            <a:spLocks noChangeArrowheads="1"/>
          </p:cNvSpPr>
          <p:nvPr/>
        </p:nvSpPr>
        <p:spPr bwMode="auto">
          <a:xfrm>
            <a:off x="4157814" y="5326670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79" name="Rectangle 135"/>
          <p:cNvSpPr>
            <a:spLocks noChangeArrowheads="1"/>
          </p:cNvSpPr>
          <p:nvPr/>
        </p:nvSpPr>
        <p:spPr bwMode="auto">
          <a:xfrm>
            <a:off x="5280764" y="4150980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83" name="Rectangle 135"/>
          <p:cNvSpPr>
            <a:spLocks noChangeArrowheads="1"/>
          </p:cNvSpPr>
          <p:nvPr/>
        </p:nvSpPr>
        <p:spPr bwMode="auto">
          <a:xfrm>
            <a:off x="5312539" y="5312819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85" name="Rectangle 135"/>
          <p:cNvSpPr>
            <a:spLocks noChangeArrowheads="1"/>
          </p:cNvSpPr>
          <p:nvPr/>
        </p:nvSpPr>
        <p:spPr bwMode="auto">
          <a:xfrm>
            <a:off x="6482603" y="4155926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86" name="Rectangle 135"/>
          <p:cNvSpPr>
            <a:spLocks noChangeArrowheads="1"/>
          </p:cNvSpPr>
          <p:nvPr/>
        </p:nvSpPr>
        <p:spPr bwMode="auto">
          <a:xfrm>
            <a:off x="6480296" y="5319415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</p:spTree>
    <p:extLst>
      <p:ext uri="{BB962C8B-B14F-4D97-AF65-F5344CB8AC3E}">
        <p14:creationId xmlns:p14="http://schemas.microsoft.com/office/powerpoint/2010/main" val="7908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FPGAs – CONCEITOS BÁSICOS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85BFCA-713F-4839-9D8B-51AE05BDF06C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830247" y="5798095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30247" y="5798095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830247" y="5798095"/>
            <a:ext cx="417512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30247" y="5798095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30247" y="5798095"/>
            <a:ext cx="417512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49084" y="5798095"/>
            <a:ext cx="414338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49084" y="5798095"/>
            <a:ext cx="414338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49084" y="5798095"/>
            <a:ext cx="365760" cy="449262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49084" y="5798095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49084" y="5798095"/>
            <a:ext cx="417513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67922" y="5798095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67922" y="5798095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67922" y="5798095"/>
            <a:ext cx="417512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467922" y="5798095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Rectangle 19"/>
          <p:cNvSpPr>
            <a:spLocks noChangeAspect="1" noChangeArrowheads="1"/>
          </p:cNvSpPr>
          <p:nvPr/>
        </p:nvSpPr>
        <p:spPr bwMode="auto">
          <a:xfrm>
            <a:off x="5467922" y="5798095"/>
            <a:ext cx="417512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08772" y="5798095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08772" y="5798095"/>
            <a:ext cx="409575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08772" y="5798095"/>
            <a:ext cx="412750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08772" y="5798095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08772" y="5798095"/>
            <a:ext cx="412750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86759" y="5798095"/>
            <a:ext cx="412750" cy="444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786759" y="5798095"/>
            <a:ext cx="412750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86759" y="5798095"/>
            <a:ext cx="417513" cy="449262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786759" y="5798095"/>
            <a:ext cx="412750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86759" y="5798095"/>
            <a:ext cx="417513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885059" y="358353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064447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243834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423222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2966022" y="1940470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3145409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3324797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3504184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024634" y="353908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2024634" y="334540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 flipV="1">
            <a:off x="2024634" y="3150145"/>
            <a:ext cx="823913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2024634" y="295964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3540697" y="3451770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3540697" y="3258095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3540697" y="2872332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4559872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4734497" y="3583532"/>
            <a:ext cx="4762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4913884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093272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4639247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4815459" y="1940470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994847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5174234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3694684" y="353908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H="1" flipV="1">
            <a:off x="3694684" y="334540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H="1">
            <a:off x="3694684" y="315490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3694684" y="295964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5210747" y="3451770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H="1" flipV="1">
            <a:off x="5210747" y="3258095"/>
            <a:ext cx="82550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5210747" y="3067595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5210747" y="2872332"/>
            <a:ext cx="8255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453509" y="2758032"/>
            <a:ext cx="835025" cy="904875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7899972" y="3583532"/>
            <a:ext cx="4762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8258747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8438134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7980934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8160322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8339709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8515922" y="1940470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 flipH="1">
            <a:off x="7039547" y="3539082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 flipH="1" flipV="1">
            <a:off x="7039547" y="3345407"/>
            <a:ext cx="82391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>
            <a:off x="7039547" y="3154907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 flipH="1">
            <a:off x="7039547" y="2959645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8555609" y="3451770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 flipH="1" flipV="1">
            <a:off x="8555609" y="3258095"/>
            <a:ext cx="82550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>
            <a:off x="8555609" y="3067595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 flipH="1">
            <a:off x="8555609" y="2872332"/>
            <a:ext cx="8255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793609" y="2758032"/>
            <a:ext cx="835025" cy="904875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6229922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6409309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6585522" y="358353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>
            <a:off x="6764909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6310884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6490272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6664897" y="1940470"/>
            <a:ext cx="4762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>
            <a:off x="6845872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 flipH="1">
            <a:off x="5364734" y="353908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 flipV="1">
            <a:off x="5364734" y="334540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>
            <a:off x="5364734" y="315490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flipH="1">
            <a:off x="5364734" y="295964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>
            <a:off x="6885559" y="3451770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H="1" flipV="1">
            <a:off x="6885559" y="3258095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 flipH="1">
            <a:off x="6885559" y="306759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6885559" y="287233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123559" y="2758032"/>
            <a:ext cx="835025" cy="904875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2966022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3145409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>
            <a:off x="3324797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3501009" y="571078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4636072" y="571078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>
            <a:off x="4815459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>
            <a:off x="4994847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5174234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7980934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>
            <a:off x="8160322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>
            <a:off x="8336534" y="571078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>
            <a:off x="8515922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>
            <a:off x="6310884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6485509" y="5710782"/>
            <a:ext cx="4763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>
            <a:off x="6664897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>
            <a:off x="6845872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2885059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>
            <a:off x="3064447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>
            <a:off x="3243834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>
            <a:off x="3420047" y="546948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>
            <a:off x="2966022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>
            <a:off x="3145409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>
            <a:off x="3324797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>
            <a:off x="3501009" y="382483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>
            <a:off x="2024634" y="542503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H="1" flipV="1">
            <a:off x="2024634" y="523135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H="1">
            <a:off x="2024634" y="504085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H="1">
            <a:off x="2024634" y="484559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H="1">
            <a:off x="3540697" y="5337720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H="1" flipV="1">
            <a:off x="3540697" y="5144045"/>
            <a:ext cx="82391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9" name="Line 128"/>
          <p:cNvSpPr>
            <a:spLocks noChangeShapeType="1"/>
          </p:cNvSpPr>
          <p:nvPr/>
        </p:nvSpPr>
        <p:spPr bwMode="auto">
          <a:xfrm flipH="1">
            <a:off x="3540697" y="4953545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 flipH="1">
            <a:off x="3540697" y="4758282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778697" y="4642395"/>
            <a:ext cx="835025" cy="906462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33" name="Line 132"/>
          <p:cNvSpPr>
            <a:spLocks noChangeShapeType="1"/>
          </p:cNvSpPr>
          <p:nvPr/>
        </p:nvSpPr>
        <p:spPr bwMode="auto">
          <a:xfrm>
            <a:off x="4555109" y="5469482"/>
            <a:ext cx="4763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>
            <a:off x="4734497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>
            <a:off x="4913884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6" name="Line 135"/>
          <p:cNvSpPr>
            <a:spLocks noChangeShapeType="1"/>
          </p:cNvSpPr>
          <p:nvPr/>
        </p:nvSpPr>
        <p:spPr bwMode="auto">
          <a:xfrm>
            <a:off x="5093272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>
            <a:off x="4636072" y="382483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8" name="Line 137"/>
          <p:cNvSpPr>
            <a:spLocks noChangeShapeType="1"/>
          </p:cNvSpPr>
          <p:nvPr/>
        </p:nvSpPr>
        <p:spPr bwMode="auto">
          <a:xfrm>
            <a:off x="4815459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4994847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0" name="Line 139"/>
          <p:cNvSpPr>
            <a:spLocks noChangeShapeType="1"/>
          </p:cNvSpPr>
          <p:nvPr/>
        </p:nvSpPr>
        <p:spPr bwMode="auto">
          <a:xfrm>
            <a:off x="5174234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 flipH="1">
            <a:off x="3694684" y="542503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2" name="Line 141"/>
          <p:cNvSpPr>
            <a:spLocks noChangeShapeType="1"/>
          </p:cNvSpPr>
          <p:nvPr/>
        </p:nvSpPr>
        <p:spPr bwMode="auto">
          <a:xfrm flipH="1" flipV="1">
            <a:off x="3694684" y="523135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" name="Line 142"/>
          <p:cNvSpPr>
            <a:spLocks noChangeShapeType="1"/>
          </p:cNvSpPr>
          <p:nvPr/>
        </p:nvSpPr>
        <p:spPr bwMode="auto">
          <a:xfrm flipH="1">
            <a:off x="3694684" y="504085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4" name="Line 143"/>
          <p:cNvSpPr>
            <a:spLocks noChangeShapeType="1"/>
          </p:cNvSpPr>
          <p:nvPr/>
        </p:nvSpPr>
        <p:spPr bwMode="auto">
          <a:xfrm flipH="1">
            <a:off x="3694684" y="484559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" name="Line 144"/>
          <p:cNvSpPr>
            <a:spLocks noChangeShapeType="1"/>
          </p:cNvSpPr>
          <p:nvPr/>
        </p:nvSpPr>
        <p:spPr bwMode="auto">
          <a:xfrm flipH="1">
            <a:off x="5210747" y="5337720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6" name="Line 145"/>
          <p:cNvSpPr>
            <a:spLocks noChangeShapeType="1"/>
          </p:cNvSpPr>
          <p:nvPr/>
        </p:nvSpPr>
        <p:spPr bwMode="auto">
          <a:xfrm flipH="1" flipV="1">
            <a:off x="5210747" y="5144045"/>
            <a:ext cx="82550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7" name="Line 146"/>
          <p:cNvSpPr>
            <a:spLocks noChangeShapeType="1"/>
          </p:cNvSpPr>
          <p:nvPr/>
        </p:nvSpPr>
        <p:spPr bwMode="auto">
          <a:xfrm flipH="1">
            <a:off x="5210747" y="4953545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8" name="Line 147"/>
          <p:cNvSpPr>
            <a:spLocks noChangeShapeType="1"/>
          </p:cNvSpPr>
          <p:nvPr/>
        </p:nvSpPr>
        <p:spPr bwMode="auto">
          <a:xfrm flipH="1">
            <a:off x="5210747" y="4758282"/>
            <a:ext cx="8255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4453509" y="4642395"/>
            <a:ext cx="830263" cy="906462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51" name="Line 150"/>
          <p:cNvSpPr>
            <a:spLocks noChangeShapeType="1"/>
          </p:cNvSpPr>
          <p:nvPr/>
        </p:nvSpPr>
        <p:spPr bwMode="auto">
          <a:xfrm>
            <a:off x="7899972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" name="Line 151"/>
          <p:cNvSpPr>
            <a:spLocks noChangeShapeType="1"/>
          </p:cNvSpPr>
          <p:nvPr/>
        </p:nvSpPr>
        <p:spPr bwMode="auto">
          <a:xfrm>
            <a:off x="8079359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" name="Line 152"/>
          <p:cNvSpPr>
            <a:spLocks noChangeShapeType="1"/>
          </p:cNvSpPr>
          <p:nvPr/>
        </p:nvSpPr>
        <p:spPr bwMode="auto">
          <a:xfrm>
            <a:off x="8258747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" name="Line 153"/>
          <p:cNvSpPr>
            <a:spLocks noChangeShapeType="1"/>
          </p:cNvSpPr>
          <p:nvPr/>
        </p:nvSpPr>
        <p:spPr bwMode="auto">
          <a:xfrm>
            <a:off x="8434959" y="546948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5" name="Line 154"/>
          <p:cNvSpPr>
            <a:spLocks noChangeShapeType="1"/>
          </p:cNvSpPr>
          <p:nvPr/>
        </p:nvSpPr>
        <p:spPr bwMode="auto">
          <a:xfrm>
            <a:off x="7980934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" name="Line 155"/>
          <p:cNvSpPr>
            <a:spLocks noChangeShapeType="1"/>
          </p:cNvSpPr>
          <p:nvPr/>
        </p:nvSpPr>
        <p:spPr bwMode="auto">
          <a:xfrm>
            <a:off x="8160322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7" name="Line 156"/>
          <p:cNvSpPr>
            <a:spLocks noChangeShapeType="1"/>
          </p:cNvSpPr>
          <p:nvPr/>
        </p:nvSpPr>
        <p:spPr bwMode="auto">
          <a:xfrm>
            <a:off x="8515922" y="382483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8" name="Line 157"/>
          <p:cNvSpPr>
            <a:spLocks noChangeShapeType="1"/>
          </p:cNvSpPr>
          <p:nvPr/>
        </p:nvSpPr>
        <p:spPr bwMode="auto">
          <a:xfrm flipH="1">
            <a:off x="7039547" y="5231357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9" name="Line 158"/>
          <p:cNvSpPr>
            <a:spLocks noChangeShapeType="1"/>
          </p:cNvSpPr>
          <p:nvPr/>
        </p:nvSpPr>
        <p:spPr bwMode="auto">
          <a:xfrm flipH="1" flipV="1">
            <a:off x="7039547" y="5036095"/>
            <a:ext cx="823912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" name="Line 159"/>
          <p:cNvSpPr>
            <a:spLocks noChangeShapeType="1"/>
          </p:cNvSpPr>
          <p:nvPr/>
        </p:nvSpPr>
        <p:spPr bwMode="auto">
          <a:xfrm flipH="1">
            <a:off x="7039547" y="4845595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1" name="Line 160"/>
          <p:cNvSpPr>
            <a:spLocks noChangeShapeType="1"/>
          </p:cNvSpPr>
          <p:nvPr/>
        </p:nvSpPr>
        <p:spPr bwMode="auto">
          <a:xfrm flipH="1">
            <a:off x="8555609" y="5337720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2" name="Line 161"/>
          <p:cNvSpPr>
            <a:spLocks noChangeShapeType="1"/>
          </p:cNvSpPr>
          <p:nvPr/>
        </p:nvSpPr>
        <p:spPr bwMode="auto">
          <a:xfrm flipH="1">
            <a:off x="8555609" y="5144045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" name="Line 162"/>
          <p:cNvSpPr>
            <a:spLocks noChangeShapeType="1"/>
          </p:cNvSpPr>
          <p:nvPr/>
        </p:nvSpPr>
        <p:spPr bwMode="auto">
          <a:xfrm flipH="1" flipV="1">
            <a:off x="8555609" y="4948782"/>
            <a:ext cx="825500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" name="Line 163"/>
          <p:cNvSpPr>
            <a:spLocks noChangeShapeType="1"/>
          </p:cNvSpPr>
          <p:nvPr/>
        </p:nvSpPr>
        <p:spPr bwMode="auto">
          <a:xfrm flipH="1">
            <a:off x="8555609" y="4758282"/>
            <a:ext cx="8255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5" name="Line 164"/>
          <p:cNvSpPr>
            <a:spLocks noChangeShapeType="1"/>
          </p:cNvSpPr>
          <p:nvPr/>
        </p:nvSpPr>
        <p:spPr bwMode="auto">
          <a:xfrm>
            <a:off x="6229922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" name="Line 165"/>
          <p:cNvSpPr>
            <a:spLocks noChangeShapeType="1"/>
          </p:cNvSpPr>
          <p:nvPr/>
        </p:nvSpPr>
        <p:spPr bwMode="auto">
          <a:xfrm>
            <a:off x="6406134" y="546948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7" name="Line 166"/>
          <p:cNvSpPr>
            <a:spLocks noChangeShapeType="1"/>
          </p:cNvSpPr>
          <p:nvPr/>
        </p:nvSpPr>
        <p:spPr bwMode="auto">
          <a:xfrm>
            <a:off x="6585522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8" name="Line 167"/>
          <p:cNvSpPr>
            <a:spLocks noChangeShapeType="1"/>
          </p:cNvSpPr>
          <p:nvPr/>
        </p:nvSpPr>
        <p:spPr bwMode="auto">
          <a:xfrm>
            <a:off x="6764909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9" name="Line 168"/>
          <p:cNvSpPr>
            <a:spLocks noChangeShapeType="1"/>
          </p:cNvSpPr>
          <p:nvPr/>
        </p:nvSpPr>
        <p:spPr bwMode="auto">
          <a:xfrm>
            <a:off x="6310884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0" name="Line 169"/>
          <p:cNvSpPr>
            <a:spLocks noChangeShapeType="1"/>
          </p:cNvSpPr>
          <p:nvPr/>
        </p:nvSpPr>
        <p:spPr bwMode="auto">
          <a:xfrm>
            <a:off x="6485509" y="3824832"/>
            <a:ext cx="4763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1" name="Line 170"/>
          <p:cNvSpPr>
            <a:spLocks noChangeShapeType="1"/>
          </p:cNvSpPr>
          <p:nvPr/>
        </p:nvSpPr>
        <p:spPr bwMode="auto">
          <a:xfrm>
            <a:off x="6664897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2" name="Line 171"/>
          <p:cNvSpPr>
            <a:spLocks noChangeShapeType="1"/>
          </p:cNvSpPr>
          <p:nvPr/>
        </p:nvSpPr>
        <p:spPr bwMode="auto">
          <a:xfrm>
            <a:off x="6845872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3" name="Line 172"/>
          <p:cNvSpPr>
            <a:spLocks noChangeShapeType="1"/>
          </p:cNvSpPr>
          <p:nvPr/>
        </p:nvSpPr>
        <p:spPr bwMode="auto">
          <a:xfrm flipH="1">
            <a:off x="5364734" y="542503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" name="Line 173"/>
          <p:cNvSpPr>
            <a:spLocks noChangeShapeType="1"/>
          </p:cNvSpPr>
          <p:nvPr/>
        </p:nvSpPr>
        <p:spPr bwMode="auto">
          <a:xfrm flipH="1" flipV="1">
            <a:off x="5364734" y="523135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5" name="Line 174"/>
          <p:cNvSpPr>
            <a:spLocks noChangeShapeType="1"/>
          </p:cNvSpPr>
          <p:nvPr/>
        </p:nvSpPr>
        <p:spPr bwMode="auto">
          <a:xfrm flipH="1">
            <a:off x="5364734" y="504085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6" name="Line 175"/>
          <p:cNvSpPr>
            <a:spLocks noChangeShapeType="1"/>
          </p:cNvSpPr>
          <p:nvPr/>
        </p:nvSpPr>
        <p:spPr bwMode="auto">
          <a:xfrm flipH="1">
            <a:off x="5364734" y="484559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7" name="Line 176"/>
          <p:cNvSpPr>
            <a:spLocks noChangeShapeType="1"/>
          </p:cNvSpPr>
          <p:nvPr/>
        </p:nvSpPr>
        <p:spPr bwMode="auto">
          <a:xfrm flipH="1">
            <a:off x="6882384" y="5337720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8" name="Line 177"/>
          <p:cNvSpPr>
            <a:spLocks noChangeShapeType="1"/>
          </p:cNvSpPr>
          <p:nvPr/>
        </p:nvSpPr>
        <p:spPr bwMode="auto">
          <a:xfrm flipH="1" flipV="1">
            <a:off x="6882384" y="5144045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9" name="Line 178"/>
          <p:cNvSpPr>
            <a:spLocks noChangeShapeType="1"/>
          </p:cNvSpPr>
          <p:nvPr/>
        </p:nvSpPr>
        <p:spPr bwMode="auto">
          <a:xfrm flipH="1">
            <a:off x="6882384" y="495354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0" name="Line 179"/>
          <p:cNvSpPr>
            <a:spLocks noChangeShapeType="1"/>
          </p:cNvSpPr>
          <p:nvPr/>
        </p:nvSpPr>
        <p:spPr bwMode="auto">
          <a:xfrm flipH="1">
            <a:off x="6882384" y="475828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6123559" y="4642395"/>
            <a:ext cx="835025" cy="906462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830247" y="3988345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8830247" y="3988345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8830247" y="3988345"/>
            <a:ext cx="417512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8830247" y="3988345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8830247" y="3988345"/>
            <a:ext cx="417512" cy="447675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7149084" y="3988345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7149084" y="3988345"/>
            <a:ext cx="414338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7149084" y="3988345"/>
            <a:ext cx="417513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7149084" y="3988345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7149084" y="3988345"/>
            <a:ext cx="417513" cy="447675"/>
          </a:xfrm>
          <a:prstGeom prst="rect">
            <a:avLst/>
          </a:prstGeom>
          <a:solidFill>
            <a:srgbClr val="000066"/>
          </a:solidFill>
          <a:ln w="31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5467922" y="3988345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5467922" y="3988345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467922" y="3988345"/>
            <a:ext cx="417512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467922" y="3988345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5467922" y="3988345"/>
            <a:ext cx="417512" cy="447675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108772" y="3988345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2108772" y="3988345"/>
            <a:ext cx="409575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108772" y="3988345"/>
            <a:ext cx="412750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2108772" y="3988345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2108772" y="3988345"/>
            <a:ext cx="412750" cy="447675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3786759" y="3988345"/>
            <a:ext cx="412750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3786759" y="3988345"/>
            <a:ext cx="412750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3786759" y="3988345"/>
            <a:ext cx="417513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3786759" y="3988345"/>
            <a:ext cx="412750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3786759" y="3988345"/>
            <a:ext cx="417513" cy="447675"/>
          </a:xfrm>
          <a:prstGeom prst="rect">
            <a:avLst/>
          </a:prstGeom>
          <a:solidFill>
            <a:srgbClr val="000066"/>
          </a:solidFill>
          <a:ln w="31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8830247" y="2181770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8830247" y="2181770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8830247" y="2181770"/>
            <a:ext cx="417512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8830247" y="2181770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8830247" y="2181770"/>
            <a:ext cx="420624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7149084" y="2181770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7149084" y="2181770"/>
            <a:ext cx="414338" cy="444500"/>
          </a:xfrm>
          <a:prstGeom prst="rect">
            <a:avLst/>
          </a:prstGeom>
          <a:solidFill>
            <a:srgbClr val="00FF9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5" name="Rectangle 214"/>
          <p:cNvSpPr>
            <a:spLocks noChangeArrowheads="1"/>
          </p:cNvSpPr>
          <p:nvPr/>
        </p:nvSpPr>
        <p:spPr bwMode="auto">
          <a:xfrm>
            <a:off x="7149084" y="2181770"/>
            <a:ext cx="417513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7149084" y="2181770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7149084" y="2181770"/>
            <a:ext cx="417513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5467922" y="2181770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9" name="Rectangle 218"/>
          <p:cNvSpPr>
            <a:spLocks noChangeArrowheads="1"/>
          </p:cNvSpPr>
          <p:nvPr/>
        </p:nvSpPr>
        <p:spPr bwMode="auto">
          <a:xfrm>
            <a:off x="5467922" y="2181770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0" name="Rectangle 219"/>
          <p:cNvSpPr>
            <a:spLocks noChangeArrowheads="1"/>
          </p:cNvSpPr>
          <p:nvPr/>
        </p:nvSpPr>
        <p:spPr bwMode="auto">
          <a:xfrm>
            <a:off x="5467922" y="2181770"/>
            <a:ext cx="417512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5467922" y="2181770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2" name="Rectangle 221"/>
          <p:cNvSpPr>
            <a:spLocks noChangeArrowheads="1"/>
          </p:cNvSpPr>
          <p:nvPr/>
        </p:nvSpPr>
        <p:spPr bwMode="auto">
          <a:xfrm>
            <a:off x="5467922" y="2181770"/>
            <a:ext cx="417512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3" name="Rectangle 222"/>
          <p:cNvSpPr>
            <a:spLocks noChangeArrowheads="1"/>
          </p:cNvSpPr>
          <p:nvPr/>
        </p:nvSpPr>
        <p:spPr bwMode="auto">
          <a:xfrm>
            <a:off x="2108772" y="2181770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4" name="Rectangle 223"/>
          <p:cNvSpPr>
            <a:spLocks noChangeArrowheads="1"/>
          </p:cNvSpPr>
          <p:nvPr/>
        </p:nvSpPr>
        <p:spPr bwMode="auto">
          <a:xfrm>
            <a:off x="2108772" y="2181770"/>
            <a:ext cx="409575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5" name="Rectangle 224"/>
          <p:cNvSpPr>
            <a:spLocks noChangeArrowheads="1"/>
          </p:cNvSpPr>
          <p:nvPr/>
        </p:nvSpPr>
        <p:spPr bwMode="auto">
          <a:xfrm>
            <a:off x="2108772" y="2181770"/>
            <a:ext cx="412750" cy="449262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2108772" y="2181770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7" name="Rectangle 226"/>
          <p:cNvSpPr>
            <a:spLocks noChangeArrowheads="1"/>
          </p:cNvSpPr>
          <p:nvPr/>
        </p:nvSpPr>
        <p:spPr bwMode="auto">
          <a:xfrm>
            <a:off x="2108772" y="2181770"/>
            <a:ext cx="412750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8" name="Rectangle 227"/>
          <p:cNvSpPr>
            <a:spLocks noChangeArrowheads="1"/>
          </p:cNvSpPr>
          <p:nvPr/>
        </p:nvSpPr>
        <p:spPr bwMode="auto">
          <a:xfrm>
            <a:off x="3786759" y="2181770"/>
            <a:ext cx="412750" cy="444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9" name="Rectangle 228"/>
          <p:cNvSpPr>
            <a:spLocks noChangeArrowheads="1"/>
          </p:cNvSpPr>
          <p:nvPr/>
        </p:nvSpPr>
        <p:spPr bwMode="auto">
          <a:xfrm>
            <a:off x="3786759" y="2181770"/>
            <a:ext cx="412750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0" name="Rectangle 229"/>
          <p:cNvSpPr>
            <a:spLocks noChangeArrowheads="1"/>
          </p:cNvSpPr>
          <p:nvPr/>
        </p:nvSpPr>
        <p:spPr bwMode="auto">
          <a:xfrm>
            <a:off x="3786759" y="2181770"/>
            <a:ext cx="417513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1" name="Rectangle 230"/>
          <p:cNvSpPr>
            <a:spLocks noChangeArrowheads="1"/>
          </p:cNvSpPr>
          <p:nvPr/>
        </p:nvSpPr>
        <p:spPr bwMode="auto">
          <a:xfrm>
            <a:off x="3786759" y="2181770"/>
            <a:ext cx="412750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2" name="Rectangle 231"/>
          <p:cNvSpPr>
            <a:spLocks noChangeArrowheads="1"/>
          </p:cNvSpPr>
          <p:nvPr/>
        </p:nvSpPr>
        <p:spPr bwMode="auto">
          <a:xfrm>
            <a:off x="3786759" y="2181770"/>
            <a:ext cx="417513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3" name="Line 232"/>
          <p:cNvSpPr>
            <a:spLocks noChangeShapeType="1"/>
          </p:cNvSpPr>
          <p:nvPr/>
        </p:nvSpPr>
        <p:spPr bwMode="auto">
          <a:xfrm>
            <a:off x="2030984" y="228972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4" name="Line 233"/>
          <p:cNvSpPr>
            <a:spLocks noChangeShapeType="1"/>
          </p:cNvSpPr>
          <p:nvPr/>
        </p:nvSpPr>
        <p:spPr bwMode="auto">
          <a:xfrm>
            <a:off x="2030984" y="243577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" name="Line 234"/>
          <p:cNvSpPr>
            <a:spLocks noChangeShapeType="1"/>
          </p:cNvSpPr>
          <p:nvPr/>
        </p:nvSpPr>
        <p:spPr bwMode="auto">
          <a:xfrm>
            <a:off x="2030984" y="2361157"/>
            <a:ext cx="7334250" cy="3175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6" name="Line 235"/>
          <p:cNvSpPr>
            <a:spLocks noChangeShapeType="1"/>
          </p:cNvSpPr>
          <p:nvPr/>
        </p:nvSpPr>
        <p:spPr bwMode="auto">
          <a:xfrm>
            <a:off x="2030984" y="221352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7" name="Line 236"/>
          <p:cNvSpPr>
            <a:spLocks noChangeShapeType="1"/>
          </p:cNvSpPr>
          <p:nvPr/>
        </p:nvSpPr>
        <p:spPr bwMode="auto">
          <a:xfrm>
            <a:off x="2030984" y="2586582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8" name="Line 237"/>
          <p:cNvSpPr>
            <a:spLocks noChangeShapeType="1"/>
          </p:cNvSpPr>
          <p:nvPr/>
        </p:nvSpPr>
        <p:spPr bwMode="auto">
          <a:xfrm>
            <a:off x="2030984" y="251197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9" name="Line 238"/>
          <p:cNvSpPr>
            <a:spLocks noChangeShapeType="1"/>
          </p:cNvSpPr>
          <p:nvPr/>
        </p:nvSpPr>
        <p:spPr bwMode="auto">
          <a:xfrm>
            <a:off x="2030984" y="409470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0" name="Line 239"/>
          <p:cNvSpPr>
            <a:spLocks noChangeShapeType="1"/>
          </p:cNvSpPr>
          <p:nvPr/>
        </p:nvSpPr>
        <p:spPr bwMode="auto">
          <a:xfrm>
            <a:off x="2030984" y="424552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1" name="Line 240"/>
          <p:cNvSpPr>
            <a:spLocks noChangeShapeType="1"/>
          </p:cNvSpPr>
          <p:nvPr/>
        </p:nvSpPr>
        <p:spPr bwMode="auto">
          <a:xfrm>
            <a:off x="2030984" y="417090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2" name="Line 241"/>
          <p:cNvSpPr>
            <a:spLocks noChangeShapeType="1"/>
          </p:cNvSpPr>
          <p:nvPr/>
        </p:nvSpPr>
        <p:spPr bwMode="auto">
          <a:xfrm>
            <a:off x="2030984" y="4020095"/>
            <a:ext cx="7334250" cy="3175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3" name="Line 242"/>
          <p:cNvSpPr>
            <a:spLocks noChangeShapeType="1"/>
          </p:cNvSpPr>
          <p:nvPr/>
        </p:nvSpPr>
        <p:spPr bwMode="auto">
          <a:xfrm>
            <a:off x="2030984" y="439315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4" name="Line 243"/>
          <p:cNvSpPr>
            <a:spLocks noChangeShapeType="1"/>
          </p:cNvSpPr>
          <p:nvPr/>
        </p:nvSpPr>
        <p:spPr bwMode="auto">
          <a:xfrm>
            <a:off x="2030984" y="4316957"/>
            <a:ext cx="7334250" cy="4763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" name="Line 244"/>
          <p:cNvSpPr>
            <a:spLocks noChangeShapeType="1"/>
          </p:cNvSpPr>
          <p:nvPr/>
        </p:nvSpPr>
        <p:spPr bwMode="auto">
          <a:xfrm>
            <a:off x="2030984" y="5906045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6" name="Line 245"/>
          <p:cNvSpPr>
            <a:spLocks noChangeShapeType="1"/>
          </p:cNvSpPr>
          <p:nvPr/>
        </p:nvSpPr>
        <p:spPr bwMode="auto">
          <a:xfrm>
            <a:off x="2030984" y="6052095"/>
            <a:ext cx="7334250" cy="4762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7" name="Line 246"/>
          <p:cNvSpPr>
            <a:spLocks noChangeShapeType="1"/>
          </p:cNvSpPr>
          <p:nvPr/>
        </p:nvSpPr>
        <p:spPr bwMode="auto">
          <a:xfrm>
            <a:off x="2030984" y="598065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8" name="Line 247"/>
          <p:cNvSpPr>
            <a:spLocks noChangeShapeType="1"/>
          </p:cNvSpPr>
          <p:nvPr/>
        </p:nvSpPr>
        <p:spPr bwMode="auto">
          <a:xfrm>
            <a:off x="2030984" y="5829845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9" name="Line 248"/>
          <p:cNvSpPr>
            <a:spLocks noChangeShapeType="1"/>
          </p:cNvSpPr>
          <p:nvPr/>
        </p:nvSpPr>
        <p:spPr bwMode="auto">
          <a:xfrm>
            <a:off x="2030984" y="620290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0" name="Line 249"/>
          <p:cNvSpPr>
            <a:spLocks noChangeShapeType="1"/>
          </p:cNvSpPr>
          <p:nvPr/>
        </p:nvSpPr>
        <p:spPr bwMode="auto">
          <a:xfrm>
            <a:off x="2030984" y="6128295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51" name="Group 250"/>
          <p:cNvGrpSpPr>
            <a:grpSpLocks/>
          </p:cNvGrpSpPr>
          <p:nvPr/>
        </p:nvGrpSpPr>
        <p:grpSpPr bwMode="auto">
          <a:xfrm>
            <a:off x="2140522" y="2134145"/>
            <a:ext cx="7065962" cy="4227512"/>
            <a:chOff x="565" y="1133"/>
            <a:chExt cx="4451" cy="5009"/>
          </a:xfrm>
        </p:grpSpPr>
        <p:grpSp>
          <p:nvGrpSpPr>
            <p:cNvPr id="252" name="Group 251"/>
            <p:cNvGrpSpPr>
              <a:grpSpLocks/>
            </p:cNvGrpSpPr>
            <p:nvPr/>
          </p:nvGrpSpPr>
          <p:grpSpPr bwMode="auto">
            <a:xfrm>
              <a:off x="1615" y="1133"/>
              <a:ext cx="3401" cy="5009"/>
              <a:chOff x="1615" y="1133"/>
              <a:chExt cx="3401" cy="5009"/>
            </a:xfrm>
          </p:grpSpPr>
          <p:sp>
            <p:nvSpPr>
              <p:cNvPr id="259" name="Line 252"/>
              <p:cNvSpPr>
                <a:spLocks noChangeShapeType="1"/>
              </p:cNvSpPr>
              <p:nvPr/>
            </p:nvSpPr>
            <p:spPr bwMode="auto">
              <a:xfrm flipH="1">
                <a:off x="4971" y="1133"/>
                <a:ext cx="2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0" name="Line 253"/>
              <p:cNvSpPr>
                <a:spLocks noChangeShapeType="1"/>
              </p:cNvSpPr>
              <p:nvPr/>
            </p:nvSpPr>
            <p:spPr bwMode="auto">
              <a:xfrm>
                <a:off x="4886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" name="Line 254"/>
              <p:cNvSpPr>
                <a:spLocks noChangeShapeType="1"/>
              </p:cNvSpPr>
              <p:nvPr/>
            </p:nvSpPr>
            <p:spPr bwMode="auto">
              <a:xfrm>
                <a:off x="4929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" name="Line 255"/>
              <p:cNvSpPr>
                <a:spLocks noChangeShapeType="1"/>
              </p:cNvSpPr>
              <p:nvPr/>
            </p:nvSpPr>
            <p:spPr bwMode="auto">
              <a:xfrm>
                <a:off x="5015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" name="Line 256"/>
              <p:cNvSpPr>
                <a:spLocks noChangeShapeType="1"/>
              </p:cNvSpPr>
              <p:nvPr/>
            </p:nvSpPr>
            <p:spPr bwMode="auto">
              <a:xfrm flipH="1">
                <a:off x="4798" y="1133"/>
                <a:ext cx="2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" name="Line 257"/>
              <p:cNvSpPr>
                <a:spLocks noChangeShapeType="1"/>
              </p:cNvSpPr>
              <p:nvPr/>
            </p:nvSpPr>
            <p:spPr bwMode="auto">
              <a:xfrm>
                <a:off x="4842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5" name="Line 258"/>
              <p:cNvSpPr>
                <a:spLocks noChangeShapeType="1"/>
              </p:cNvSpPr>
              <p:nvPr/>
            </p:nvSpPr>
            <p:spPr bwMode="auto">
              <a:xfrm>
                <a:off x="3912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" name="Line 259"/>
              <p:cNvSpPr>
                <a:spLocks noChangeShapeType="1"/>
              </p:cNvSpPr>
              <p:nvPr/>
            </p:nvSpPr>
            <p:spPr bwMode="auto">
              <a:xfrm flipH="1">
                <a:off x="3824" y="1133"/>
                <a:ext cx="2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" name="Line 260"/>
              <p:cNvSpPr>
                <a:spLocks noChangeShapeType="1"/>
              </p:cNvSpPr>
              <p:nvPr/>
            </p:nvSpPr>
            <p:spPr bwMode="auto">
              <a:xfrm>
                <a:off x="3868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" name="Line 261"/>
              <p:cNvSpPr>
                <a:spLocks noChangeShapeType="1"/>
              </p:cNvSpPr>
              <p:nvPr/>
            </p:nvSpPr>
            <p:spPr bwMode="auto">
              <a:xfrm>
                <a:off x="3955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" name="Line 262"/>
              <p:cNvSpPr>
                <a:spLocks noChangeShapeType="1"/>
              </p:cNvSpPr>
              <p:nvPr/>
            </p:nvSpPr>
            <p:spPr bwMode="auto">
              <a:xfrm>
                <a:off x="3739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" name="Line 263"/>
              <p:cNvSpPr>
                <a:spLocks noChangeShapeType="1"/>
              </p:cNvSpPr>
              <p:nvPr/>
            </p:nvSpPr>
            <p:spPr bwMode="auto">
              <a:xfrm>
                <a:off x="3782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" name="Line 264"/>
              <p:cNvSpPr>
                <a:spLocks noChangeShapeType="1"/>
              </p:cNvSpPr>
              <p:nvPr/>
            </p:nvSpPr>
            <p:spPr bwMode="auto">
              <a:xfrm>
                <a:off x="2850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" name="Line 265"/>
              <p:cNvSpPr>
                <a:spLocks noChangeShapeType="1"/>
              </p:cNvSpPr>
              <p:nvPr/>
            </p:nvSpPr>
            <p:spPr bwMode="auto">
              <a:xfrm flipH="1">
                <a:off x="2762" y="1133"/>
                <a:ext cx="3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3" name="Line 266"/>
              <p:cNvSpPr>
                <a:spLocks noChangeShapeType="1"/>
              </p:cNvSpPr>
              <p:nvPr/>
            </p:nvSpPr>
            <p:spPr bwMode="auto">
              <a:xfrm>
                <a:off x="2806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4" name="Line 267"/>
              <p:cNvSpPr>
                <a:spLocks noChangeShapeType="1"/>
              </p:cNvSpPr>
              <p:nvPr/>
            </p:nvSpPr>
            <p:spPr bwMode="auto">
              <a:xfrm>
                <a:off x="2894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5" name="Line 268"/>
              <p:cNvSpPr>
                <a:spLocks noChangeShapeType="1"/>
              </p:cNvSpPr>
              <p:nvPr/>
            </p:nvSpPr>
            <p:spPr bwMode="auto">
              <a:xfrm>
                <a:off x="2677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" name="Line 269"/>
              <p:cNvSpPr>
                <a:spLocks noChangeShapeType="1"/>
              </p:cNvSpPr>
              <p:nvPr/>
            </p:nvSpPr>
            <p:spPr bwMode="auto">
              <a:xfrm>
                <a:off x="2721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" name="Line 270"/>
              <p:cNvSpPr>
                <a:spLocks noChangeShapeType="1"/>
              </p:cNvSpPr>
              <p:nvPr/>
            </p:nvSpPr>
            <p:spPr bwMode="auto">
              <a:xfrm flipH="1">
                <a:off x="1789" y="1133"/>
                <a:ext cx="2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8" name="Line 271"/>
              <p:cNvSpPr>
                <a:spLocks noChangeShapeType="1"/>
              </p:cNvSpPr>
              <p:nvPr/>
            </p:nvSpPr>
            <p:spPr bwMode="auto">
              <a:xfrm>
                <a:off x="1703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9" name="Line 272"/>
              <p:cNvSpPr>
                <a:spLocks noChangeShapeType="1"/>
              </p:cNvSpPr>
              <p:nvPr/>
            </p:nvSpPr>
            <p:spPr bwMode="auto">
              <a:xfrm>
                <a:off x="1747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0" name="Line 273"/>
              <p:cNvSpPr>
                <a:spLocks noChangeShapeType="1"/>
              </p:cNvSpPr>
              <p:nvPr/>
            </p:nvSpPr>
            <p:spPr bwMode="auto">
              <a:xfrm>
                <a:off x="1832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1" name="Line 274"/>
              <p:cNvSpPr>
                <a:spLocks noChangeShapeType="1"/>
              </p:cNvSpPr>
              <p:nvPr/>
            </p:nvSpPr>
            <p:spPr bwMode="auto">
              <a:xfrm flipH="1">
                <a:off x="1615" y="1133"/>
                <a:ext cx="3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2" name="Line 275"/>
              <p:cNvSpPr>
                <a:spLocks noChangeShapeType="1"/>
              </p:cNvSpPr>
              <p:nvPr/>
            </p:nvSpPr>
            <p:spPr bwMode="auto">
              <a:xfrm>
                <a:off x="1659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3" name="Line 276"/>
            <p:cNvSpPr>
              <a:spLocks noChangeShapeType="1"/>
            </p:cNvSpPr>
            <p:nvPr/>
          </p:nvSpPr>
          <p:spPr bwMode="auto">
            <a:xfrm>
              <a:off x="738" y="1133"/>
              <a:ext cx="1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4" name="Line 277"/>
            <p:cNvSpPr>
              <a:spLocks noChangeShapeType="1"/>
            </p:cNvSpPr>
            <p:nvPr/>
          </p:nvSpPr>
          <p:spPr bwMode="auto">
            <a:xfrm>
              <a:off x="651" y="1133"/>
              <a:ext cx="1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5" name="Line 278"/>
            <p:cNvSpPr>
              <a:spLocks noChangeShapeType="1"/>
            </p:cNvSpPr>
            <p:nvPr/>
          </p:nvSpPr>
          <p:spPr bwMode="auto">
            <a:xfrm>
              <a:off x="695" y="1133"/>
              <a:ext cx="1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" name="Line 279"/>
            <p:cNvSpPr>
              <a:spLocks noChangeShapeType="1"/>
            </p:cNvSpPr>
            <p:nvPr/>
          </p:nvSpPr>
          <p:spPr bwMode="auto">
            <a:xfrm flipH="1">
              <a:off x="780" y="1133"/>
              <a:ext cx="2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7" name="Line 280"/>
            <p:cNvSpPr>
              <a:spLocks noChangeShapeType="1"/>
            </p:cNvSpPr>
            <p:nvPr/>
          </p:nvSpPr>
          <p:spPr bwMode="auto">
            <a:xfrm>
              <a:off x="565" y="1133"/>
              <a:ext cx="1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8" name="Line 281"/>
            <p:cNvSpPr>
              <a:spLocks noChangeShapeType="1"/>
            </p:cNvSpPr>
            <p:nvPr/>
          </p:nvSpPr>
          <p:spPr bwMode="auto">
            <a:xfrm flipH="1">
              <a:off x="607" y="1133"/>
              <a:ext cx="2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3" name="Group 293"/>
          <p:cNvGrpSpPr>
            <a:grpSpLocks/>
          </p:cNvGrpSpPr>
          <p:nvPr/>
        </p:nvGrpSpPr>
        <p:grpSpPr bwMode="auto">
          <a:xfrm>
            <a:off x="7504684" y="3661321"/>
            <a:ext cx="1358900" cy="1057276"/>
            <a:chOff x="3944" y="2095"/>
            <a:chExt cx="856" cy="666"/>
          </a:xfrm>
        </p:grpSpPr>
        <p:sp>
          <p:nvSpPr>
            <p:cNvPr id="284" name="Rectangle 294"/>
            <p:cNvSpPr>
              <a:spLocks noChangeArrowheads="1"/>
            </p:cNvSpPr>
            <p:nvPr/>
          </p:nvSpPr>
          <p:spPr bwMode="auto">
            <a:xfrm>
              <a:off x="4295" y="2095"/>
              <a:ext cx="25" cy="5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5" name="Rectangle 295"/>
            <p:cNvSpPr>
              <a:spLocks noChangeArrowheads="1"/>
            </p:cNvSpPr>
            <p:nvPr/>
          </p:nvSpPr>
          <p:spPr bwMode="auto">
            <a:xfrm>
              <a:off x="4459" y="2198"/>
              <a:ext cx="25" cy="5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" name="Freeform 296"/>
            <p:cNvSpPr>
              <a:spLocks/>
            </p:cNvSpPr>
            <p:nvPr/>
          </p:nvSpPr>
          <p:spPr bwMode="auto">
            <a:xfrm>
              <a:off x="3944" y="2348"/>
              <a:ext cx="856" cy="30"/>
            </a:xfrm>
            <a:custGeom>
              <a:avLst/>
              <a:gdLst>
                <a:gd name="T0" fmla="*/ 856 w 856"/>
                <a:gd name="T1" fmla="*/ 28 h 30"/>
                <a:gd name="T2" fmla="*/ 856 w 856"/>
                <a:gd name="T3" fmla="*/ 0 h 30"/>
                <a:gd name="T4" fmla="*/ 0 w 856"/>
                <a:gd name="T5" fmla="*/ 3 h 30"/>
                <a:gd name="T6" fmla="*/ 0 w 856"/>
                <a:gd name="T7" fmla="*/ 30 h 30"/>
                <a:gd name="T8" fmla="*/ 856 w 856"/>
                <a:gd name="T9" fmla="*/ 2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6"/>
                <a:gd name="T16" fmla="*/ 0 h 30"/>
                <a:gd name="T17" fmla="*/ 856 w 85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6" h="30">
                  <a:moveTo>
                    <a:pt x="856" y="28"/>
                  </a:moveTo>
                  <a:lnTo>
                    <a:pt x="856" y="0"/>
                  </a:lnTo>
                  <a:lnTo>
                    <a:pt x="0" y="3"/>
                  </a:lnTo>
                  <a:lnTo>
                    <a:pt x="0" y="30"/>
                  </a:lnTo>
                  <a:lnTo>
                    <a:pt x="85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7" name="Group 305"/>
          <p:cNvGrpSpPr>
            <a:grpSpLocks/>
          </p:cNvGrpSpPr>
          <p:nvPr/>
        </p:nvGrpSpPr>
        <p:grpSpPr bwMode="auto">
          <a:xfrm>
            <a:off x="3540697" y="2627857"/>
            <a:ext cx="4322762" cy="3176588"/>
            <a:chOff x="1447" y="1444"/>
            <a:chExt cx="2723" cy="2001"/>
          </a:xfrm>
        </p:grpSpPr>
        <p:grpSp>
          <p:nvGrpSpPr>
            <p:cNvPr id="288" name="Group 304"/>
            <p:cNvGrpSpPr>
              <a:grpSpLocks/>
            </p:cNvGrpSpPr>
            <p:nvPr/>
          </p:nvGrpSpPr>
          <p:grpSpPr bwMode="auto">
            <a:xfrm>
              <a:off x="1603" y="2302"/>
              <a:ext cx="2381" cy="282"/>
              <a:chOff x="1606" y="2304"/>
              <a:chExt cx="2381" cy="282"/>
            </a:xfrm>
          </p:grpSpPr>
          <p:sp>
            <p:nvSpPr>
              <p:cNvPr id="300" name="Rectangle 302"/>
              <p:cNvSpPr>
                <a:spLocks noChangeArrowheads="1"/>
              </p:cNvSpPr>
              <p:nvPr/>
            </p:nvSpPr>
            <p:spPr bwMode="auto">
              <a:xfrm>
                <a:off x="3724" y="2304"/>
                <a:ext cx="263" cy="28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1" name="Rectangle 303"/>
              <p:cNvSpPr>
                <a:spLocks noChangeArrowheads="1"/>
              </p:cNvSpPr>
              <p:nvPr/>
            </p:nvSpPr>
            <p:spPr bwMode="auto">
              <a:xfrm>
                <a:off x="1606" y="2304"/>
                <a:ext cx="263" cy="28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89" name="Group 282"/>
            <p:cNvGrpSpPr>
              <a:grpSpLocks/>
            </p:cNvGrpSpPr>
            <p:nvPr/>
          </p:nvGrpSpPr>
          <p:grpSpPr bwMode="auto">
            <a:xfrm>
              <a:off x="1447" y="1444"/>
              <a:ext cx="2723" cy="2001"/>
              <a:chOff x="1447" y="1444"/>
              <a:chExt cx="2723" cy="2001"/>
            </a:xfrm>
          </p:grpSpPr>
          <p:sp>
            <p:nvSpPr>
              <p:cNvPr id="290" name="Rectangle 283"/>
              <p:cNvSpPr>
                <a:spLocks noChangeArrowheads="1"/>
              </p:cNvSpPr>
              <p:nvPr/>
            </p:nvSpPr>
            <p:spPr bwMode="auto">
              <a:xfrm>
                <a:off x="2925" y="2496"/>
                <a:ext cx="793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91" name="Group 284"/>
              <p:cNvGrpSpPr>
                <a:grpSpLocks/>
              </p:cNvGrpSpPr>
              <p:nvPr/>
            </p:nvGrpSpPr>
            <p:grpSpPr bwMode="auto">
              <a:xfrm>
                <a:off x="1447" y="1444"/>
                <a:ext cx="2723" cy="2001"/>
                <a:chOff x="1447" y="1444"/>
                <a:chExt cx="2723" cy="2001"/>
              </a:xfrm>
            </p:grpSpPr>
            <p:sp>
              <p:nvSpPr>
                <p:cNvPr id="292" name="Freeform 285"/>
                <p:cNvSpPr>
                  <a:spLocks/>
                </p:cNvSpPr>
                <p:nvPr/>
              </p:nvSpPr>
              <p:spPr bwMode="auto">
                <a:xfrm>
                  <a:off x="1447" y="1706"/>
                  <a:ext cx="519" cy="30"/>
                </a:xfrm>
                <a:custGeom>
                  <a:avLst/>
                  <a:gdLst>
                    <a:gd name="T0" fmla="*/ 519 w 519"/>
                    <a:gd name="T1" fmla="*/ 30 h 30"/>
                    <a:gd name="T2" fmla="*/ 519 w 519"/>
                    <a:gd name="T3" fmla="*/ 2 h 30"/>
                    <a:gd name="T4" fmla="*/ 0 w 519"/>
                    <a:gd name="T5" fmla="*/ 0 h 30"/>
                    <a:gd name="T6" fmla="*/ 0 w 519"/>
                    <a:gd name="T7" fmla="*/ 27 h 30"/>
                    <a:gd name="T8" fmla="*/ 519 w 519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9"/>
                    <a:gd name="T16" fmla="*/ 0 h 30"/>
                    <a:gd name="T17" fmla="*/ 519 w 51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9" h="30">
                      <a:moveTo>
                        <a:pt x="519" y="30"/>
                      </a:moveTo>
                      <a:lnTo>
                        <a:pt x="519" y="2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519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3" name="Rectangle 286"/>
                <p:cNvSpPr>
                  <a:spLocks noChangeArrowheads="1"/>
                </p:cNvSpPr>
                <p:nvPr/>
              </p:nvSpPr>
              <p:spPr bwMode="auto">
                <a:xfrm>
                  <a:off x="3651" y="3194"/>
                  <a:ext cx="519" cy="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4" name="Rectangle 287"/>
                <p:cNvSpPr>
                  <a:spLocks noChangeArrowheads="1"/>
                </p:cNvSpPr>
                <p:nvPr/>
              </p:nvSpPr>
              <p:spPr bwMode="auto">
                <a:xfrm>
                  <a:off x="1784" y="1444"/>
                  <a:ext cx="25" cy="85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5" name="Rectangle 288"/>
                <p:cNvSpPr>
                  <a:spLocks noChangeArrowheads="1"/>
                </p:cNvSpPr>
                <p:nvPr/>
              </p:nvSpPr>
              <p:spPr bwMode="auto">
                <a:xfrm>
                  <a:off x="1866" y="2496"/>
                  <a:ext cx="793" cy="2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6" name="Rectangle 289"/>
                <p:cNvSpPr>
                  <a:spLocks noChangeArrowheads="1"/>
                </p:cNvSpPr>
                <p:nvPr/>
              </p:nvSpPr>
              <p:spPr bwMode="auto">
                <a:xfrm>
                  <a:off x="3900" y="2586"/>
                  <a:ext cx="25" cy="85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7" name="Line 290"/>
                <p:cNvSpPr>
                  <a:spLocks noChangeShapeType="1"/>
                </p:cNvSpPr>
                <p:nvPr/>
              </p:nvSpPr>
              <p:spPr bwMode="auto">
                <a:xfrm>
                  <a:off x="3716" y="2508"/>
                  <a:ext cx="194" cy="7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8" name="Line 291"/>
                <p:cNvSpPr>
                  <a:spLocks noChangeShapeType="1"/>
                </p:cNvSpPr>
                <p:nvPr/>
              </p:nvSpPr>
              <p:spPr bwMode="auto">
                <a:xfrm>
                  <a:off x="2657" y="2511"/>
                  <a:ext cx="362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9" name="Line 292"/>
                <p:cNvSpPr>
                  <a:spLocks noChangeShapeType="1"/>
                </p:cNvSpPr>
                <p:nvPr/>
              </p:nvSpPr>
              <p:spPr bwMode="auto">
                <a:xfrm>
                  <a:off x="1792" y="2304"/>
                  <a:ext cx="73" cy="20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02" name="Rectangle 298"/>
          <p:cNvSpPr>
            <a:spLocks noChangeArrowheads="1"/>
          </p:cNvSpPr>
          <p:nvPr/>
        </p:nvSpPr>
        <p:spPr bwMode="auto">
          <a:xfrm>
            <a:off x="2781872" y="2758032"/>
            <a:ext cx="831850" cy="904875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3" name="Rectangle 299"/>
          <p:cNvSpPr>
            <a:spLocks noChangeArrowheads="1"/>
          </p:cNvSpPr>
          <p:nvPr/>
        </p:nvSpPr>
        <p:spPr bwMode="auto">
          <a:xfrm>
            <a:off x="2894384" y="2830581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04" name="Rectangle 300"/>
          <p:cNvSpPr>
            <a:spLocks noChangeArrowheads="1"/>
          </p:cNvSpPr>
          <p:nvPr/>
        </p:nvSpPr>
        <p:spPr bwMode="auto">
          <a:xfrm>
            <a:off x="7793609" y="4642395"/>
            <a:ext cx="835025" cy="906462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6" name="TextBox 305"/>
          <p:cNvSpPr txBox="1"/>
          <p:nvPr/>
        </p:nvSpPr>
        <p:spPr>
          <a:xfrm>
            <a:off x="196513" y="1472987"/>
            <a:ext cx="1159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Exemplo de conexão entre duas redes</a:t>
            </a:r>
            <a:endParaRPr lang="pt-BR" sz="2400" dirty="0"/>
          </a:p>
        </p:txBody>
      </p:sp>
      <p:sp>
        <p:nvSpPr>
          <p:cNvPr id="305" name="Rectangle 299"/>
          <p:cNvSpPr>
            <a:spLocks noChangeArrowheads="1"/>
          </p:cNvSpPr>
          <p:nvPr/>
        </p:nvSpPr>
        <p:spPr bwMode="auto">
          <a:xfrm>
            <a:off x="4567309" y="2838831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4" name="Rectangle 299"/>
          <p:cNvSpPr>
            <a:spLocks noChangeArrowheads="1"/>
          </p:cNvSpPr>
          <p:nvPr/>
        </p:nvSpPr>
        <p:spPr bwMode="auto">
          <a:xfrm>
            <a:off x="6234686" y="2839371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5" name="Rectangle 299"/>
          <p:cNvSpPr>
            <a:spLocks noChangeArrowheads="1"/>
          </p:cNvSpPr>
          <p:nvPr/>
        </p:nvSpPr>
        <p:spPr bwMode="auto">
          <a:xfrm>
            <a:off x="7915377" y="2828993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6" name="Rectangle 299"/>
          <p:cNvSpPr>
            <a:spLocks noChangeArrowheads="1"/>
          </p:cNvSpPr>
          <p:nvPr/>
        </p:nvSpPr>
        <p:spPr bwMode="auto">
          <a:xfrm>
            <a:off x="7915377" y="4721418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7" name="Rectangle 299"/>
          <p:cNvSpPr>
            <a:spLocks noChangeArrowheads="1"/>
          </p:cNvSpPr>
          <p:nvPr/>
        </p:nvSpPr>
        <p:spPr bwMode="auto">
          <a:xfrm>
            <a:off x="6234686" y="4728607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8" name="Rectangle 299"/>
          <p:cNvSpPr>
            <a:spLocks noChangeArrowheads="1"/>
          </p:cNvSpPr>
          <p:nvPr/>
        </p:nvSpPr>
        <p:spPr bwMode="auto">
          <a:xfrm>
            <a:off x="2899867" y="4693512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9" name="Rectangle 299"/>
          <p:cNvSpPr>
            <a:spLocks noChangeArrowheads="1"/>
          </p:cNvSpPr>
          <p:nvPr/>
        </p:nvSpPr>
        <p:spPr bwMode="auto">
          <a:xfrm>
            <a:off x="4568159" y="4741139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</p:spTree>
    <p:extLst>
      <p:ext uri="{BB962C8B-B14F-4D97-AF65-F5344CB8AC3E}">
        <p14:creationId xmlns:p14="http://schemas.microsoft.com/office/powerpoint/2010/main" val="4733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FPGAs – CONFIGURAÇÃO (RAM-BASED)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42DA0E4-7498-4135-9CE5-6EE83B58B8B0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2842" y="1609971"/>
            <a:ext cx="63839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FPGA deve ser visto como um dispositivo de “duas camadas”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Memória de configuração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Lógica do usuário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Memória de configuração define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Toda a fiação da lógica do usuário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Definição das funções lógicas das </a:t>
            </a:r>
            <a:r>
              <a:rPr lang="pt-BR" sz="2400" dirty="0" err="1"/>
              <a:t>LUTs</a:t>
            </a:r>
            <a:endParaRPr lang="pt-BR" sz="2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Interface externas e internas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Configuração de memórias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Conteúdo de memórias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Configuração dos pinos de E/S</a:t>
            </a:r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6759469" y="1847352"/>
            <a:ext cx="4830949" cy="3018235"/>
            <a:chOff x="3346" y="1143"/>
            <a:chExt cx="2180" cy="1362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3352" y="1828"/>
              <a:ext cx="2160" cy="480"/>
            </a:xfrm>
            <a:prstGeom prst="parallelogram">
              <a:avLst>
                <a:gd name="adj" fmla="val 153125"/>
              </a:avLst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000" b="0">
                <a:solidFill>
                  <a:srgbClr val="FFFF66"/>
                </a:solidFill>
                <a:latin typeface="Arial Narrow" charset="0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3736" y="1780"/>
              <a:ext cx="240" cy="432"/>
            </a:xfrm>
            <a:prstGeom prst="upDownArrow">
              <a:avLst>
                <a:gd name="adj1" fmla="val 50000"/>
                <a:gd name="adj2" fmla="val 36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4552" y="1780"/>
              <a:ext cx="240" cy="432"/>
            </a:xfrm>
            <a:prstGeom prst="upDownArrow">
              <a:avLst>
                <a:gd name="adj1" fmla="val 50000"/>
                <a:gd name="adj2" fmla="val 36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>
              <a:off x="4120" y="1588"/>
              <a:ext cx="240" cy="432"/>
            </a:xfrm>
            <a:prstGeom prst="upDownArrow">
              <a:avLst>
                <a:gd name="adj1" fmla="val 50000"/>
                <a:gd name="adj2" fmla="val 36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4888" y="1540"/>
              <a:ext cx="240" cy="432"/>
            </a:xfrm>
            <a:prstGeom prst="upDownArrow">
              <a:avLst>
                <a:gd name="adj1" fmla="val 50000"/>
                <a:gd name="adj2" fmla="val 36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AutoShape 10"/>
            <p:cNvSpPr>
              <a:spLocks noChangeArrowheads="1"/>
            </p:cNvSpPr>
            <p:nvPr/>
          </p:nvSpPr>
          <p:spPr bwMode="auto">
            <a:xfrm>
              <a:off x="3352" y="1148"/>
              <a:ext cx="2160" cy="480"/>
            </a:xfrm>
            <a:prstGeom prst="parallelogram">
              <a:avLst>
                <a:gd name="adj" fmla="val 15312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AutoShape 11"/>
            <p:cNvSpPr>
              <a:spLocks noChangeArrowheads="1"/>
            </p:cNvSpPr>
            <p:nvPr/>
          </p:nvSpPr>
          <p:spPr bwMode="auto">
            <a:xfrm>
              <a:off x="3496" y="1463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AutoShape 12"/>
            <p:cNvSpPr>
              <a:spLocks noChangeArrowheads="1"/>
            </p:cNvSpPr>
            <p:nvPr/>
          </p:nvSpPr>
          <p:spPr bwMode="auto">
            <a:xfrm>
              <a:off x="3736" y="1319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AutoShape 13"/>
            <p:cNvSpPr>
              <a:spLocks noChangeArrowheads="1"/>
            </p:cNvSpPr>
            <p:nvPr/>
          </p:nvSpPr>
          <p:spPr bwMode="auto">
            <a:xfrm>
              <a:off x="3976" y="1175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3928" y="1463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>
              <a:off x="4168" y="1319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AutoShape 16"/>
            <p:cNvSpPr>
              <a:spLocks noChangeArrowheads="1"/>
            </p:cNvSpPr>
            <p:nvPr/>
          </p:nvSpPr>
          <p:spPr bwMode="auto">
            <a:xfrm>
              <a:off x="4408" y="1175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AutoShape 17"/>
            <p:cNvSpPr>
              <a:spLocks noChangeArrowheads="1"/>
            </p:cNvSpPr>
            <p:nvPr/>
          </p:nvSpPr>
          <p:spPr bwMode="auto">
            <a:xfrm>
              <a:off x="4360" y="1463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AutoShape 18"/>
            <p:cNvSpPr>
              <a:spLocks noChangeArrowheads="1"/>
            </p:cNvSpPr>
            <p:nvPr/>
          </p:nvSpPr>
          <p:spPr bwMode="auto">
            <a:xfrm>
              <a:off x="4600" y="1319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auto">
            <a:xfrm>
              <a:off x="4840" y="1175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4552" y="1479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AutoShape 21"/>
            <p:cNvSpPr>
              <a:spLocks noChangeArrowheads="1"/>
            </p:cNvSpPr>
            <p:nvPr/>
          </p:nvSpPr>
          <p:spPr bwMode="auto">
            <a:xfrm>
              <a:off x="4120" y="1479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AutoShape 22"/>
            <p:cNvSpPr>
              <a:spLocks noChangeArrowheads="1"/>
            </p:cNvSpPr>
            <p:nvPr/>
          </p:nvSpPr>
          <p:spPr bwMode="auto">
            <a:xfrm>
              <a:off x="3688" y="1479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4840" y="1292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AutoShape 24"/>
            <p:cNvSpPr>
              <a:spLocks noChangeArrowheads="1"/>
            </p:cNvSpPr>
            <p:nvPr/>
          </p:nvSpPr>
          <p:spPr bwMode="auto">
            <a:xfrm>
              <a:off x="4408" y="1292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AutoShape 25"/>
            <p:cNvSpPr>
              <a:spLocks noChangeArrowheads="1"/>
            </p:cNvSpPr>
            <p:nvPr/>
          </p:nvSpPr>
          <p:spPr bwMode="auto">
            <a:xfrm>
              <a:off x="3976" y="1292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4696" y="1383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AutoShape 27"/>
            <p:cNvSpPr>
              <a:spLocks noChangeArrowheads="1"/>
            </p:cNvSpPr>
            <p:nvPr/>
          </p:nvSpPr>
          <p:spPr bwMode="auto">
            <a:xfrm>
              <a:off x="4264" y="1383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AutoShape 28"/>
            <p:cNvSpPr>
              <a:spLocks noChangeArrowheads="1"/>
            </p:cNvSpPr>
            <p:nvPr/>
          </p:nvSpPr>
          <p:spPr bwMode="auto">
            <a:xfrm>
              <a:off x="3832" y="1383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AutoShape 29"/>
            <p:cNvSpPr>
              <a:spLocks noChangeArrowheads="1"/>
            </p:cNvSpPr>
            <p:nvPr/>
          </p:nvSpPr>
          <p:spPr bwMode="auto">
            <a:xfrm>
              <a:off x="4984" y="1196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30"/>
            <p:cNvSpPr>
              <a:spLocks noChangeArrowheads="1"/>
            </p:cNvSpPr>
            <p:nvPr/>
          </p:nvSpPr>
          <p:spPr bwMode="auto">
            <a:xfrm>
              <a:off x="4552" y="1196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AutoShape 31"/>
            <p:cNvSpPr>
              <a:spLocks noChangeArrowheads="1"/>
            </p:cNvSpPr>
            <p:nvPr/>
          </p:nvSpPr>
          <p:spPr bwMode="auto">
            <a:xfrm>
              <a:off x="4120" y="1196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Rectangle 32"/>
            <p:cNvSpPr>
              <a:spLocks noChangeArrowheads="1"/>
            </p:cNvSpPr>
            <p:nvPr/>
          </p:nvSpPr>
          <p:spPr bwMode="auto">
            <a:xfrm>
              <a:off x="3346" y="2308"/>
              <a:ext cx="1434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781" y="1831"/>
              <a:ext cx="745" cy="666"/>
            </a:xfrm>
            <a:custGeom>
              <a:avLst/>
              <a:gdLst>
                <a:gd name="T0" fmla="*/ 7 w 745"/>
                <a:gd name="T1" fmla="*/ 277 h 684"/>
                <a:gd name="T2" fmla="*/ 1 w 745"/>
                <a:gd name="T3" fmla="*/ 390 h 684"/>
                <a:gd name="T4" fmla="*/ 745 w 745"/>
                <a:gd name="T5" fmla="*/ 114 h 684"/>
                <a:gd name="T6" fmla="*/ 745 w 745"/>
                <a:gd name="T7" fmla="*/ 0 h 684"/>
                <a:gd name="T8" fmla="*/ 7 w 745"/>
                <a:gd name="T9" fmla="*/ 277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684"/>
                <a:gd name="T17" fmla="*/ 745 w 745"/>
                <a:gd name="T18" fmla="*/ 684 h 6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684">
                  <a:moveTo>
                    <a:pt x="7" y="486"/>
                  </a:moveTo>
                  <a:cubicBezTo>
                    <a:pt x="0" y="644"/>
                    <a:pt x="1" y="578"/>
                    <a:pt x="1" y="684"/>
                  </a:cubicBezTo>
                  <a:lnTo>
                    <a:pt x="745" y="198"/>
                  </a:lnTo>
                  <a:lnTo>
                    <a:pt x="745" y="0"/>
                  </a:lnTo>
                  <a:lnTo>
                    <a:pt x="7" y="486"/>
                  </a:lnTo>
                  <a:close/>
                </a:path>
              </a:pathLst>
            </a:custGeom>
            <a:solidFill>
              <a:srgbClr val="000B3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3346" y="2305"/>
              <a:ext cx="1440" cy="200"/>
            </a:xfrm>
            <a:prstGeom prst="rect">
              <a:avLst/>
            </a:prstGeom>
            <a:solidFill>
              <a:srgbClr val="000B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FF66"/>
                  </a:solidFill>
                  <a:latin typeface="Arial Narrow" charset="0"/>
                </a:rPr>
                <a:t>Configuration Memory Layer</a:t>
              </a:r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3358" y="1624"/>
              <a:ext cx="1434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000" b="0">
                <a:solidFill>
                  <a:srgbClr val="FFFF66"/>
                </a:solidFill>
                <a:latin typeface="Arial Narrow" charset="0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4765" y="1143"/>
              <a:ext cx="745" cy="666"/>
            </a:xfrm>
            <a:custGeom>
              <a:avLst/>
              <a:gdLst>
                <a:gd name="T0" fmla="*/ 7 w 745"/>
                <a:gd name="T1" fmla="*/ 277 h 684"/>
                <a:gd name="T2" fmla="*/ 1 w 745"/>
                <a:gd name="T3" fmla="*/ 390 h 684"/>
                <a:gd name="T4" fmla="*/ 745 w 745"/>
                <a:gd name="T5" fmla="*/ 114 h 684"/>
                <a:gd name="T6" fmla="*/ 745 w 745"/>
                <a:gd name="T7" fmla="*/ 0 h 684"/>
                <a:gd name="T8" fmla="*/ 7 w 745"/>
                <a:gd name="T9" fmla="*/ 277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684"/>
                <a:gd name="T17" fmla="*/ 745 w 745"/>
                <a:gd name="T18" fmla="*/ 684 h 6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684">
                  <a:moveTo>
                    <a:pt x="7" y="486"/>
                  </a:moveTo>
                  <a:cubicBezTo>
                    <a:pt x="0" y="644"/>
                    <a:pt x="1" y="578"/>
                    <a:pt x="1" y="684"/>
                  </a:cubicBezTo>
                  <a:lnTo>
                    <a:pt x="745" y="198"/>
                  </a:lnTo>
                  <a:lnTo>
                    <a:pt x="745" y="0"/>
                  </a:lnTo>
                  <a:lnTo>
                    <a:pt x="7" y="486"/>
                  </a:lnTo>
                  <a:close/>
                </a:path>
              </a:pathLst>
            </a:custGeom>
            <a:solidFill>
              <a:srgbClr val="000B3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Text Box 37"/>
            <p:cNvSpPr txBox="1">
              <a:spLocks noChangeArrowheads="1"/>
            </p:cNvSpPr>
            <p:nvPr/>
          </p:nvSpPr>
          <p:spPr bwMode="auto">
            <a:xfrm>
              <a:off x="3362" y="1617"/>
              <a:ext cx="1406" cy="200"/>
            </a:xfrm>
            <a:prstGeom prst="rect">
              <a:avLst/>
            </a:prstGeom>
            <a:solidFill>
              <a:srgbClr val="000B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FFFF66"/>
                  </a:solidFill>
                  <a:latin typeface="Arial Narrow" charset="0"/>
                </a:rPr>
                <a:t>User Logic Layer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54829" y="5288478"/>
            <a:ext cx="3652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Por exemplo, na família </a:t>
            </a:r>
            <a:r>
              <a:rPr lang="pt-BR" dirty="0" err="1">
                <a:solidFill>
                  <a:srgbClr val="FF0000"/>
                </a:solidFill>
              </a:rPr>
              <a:t>Virtex</a:t>
            </a:r>
            <a:r>
              <a:rPr lang="pt-BR" dirty="0">
                <a:solidFill>
                  <a:srgbClr val="FF0000"/>
                </a:solidFill>
              </a:rPr>
              <a:t> 4, a memória de configuração ocupa algo entre 1 </a:t>
            </a:r>
            <a:r>
              <a:rPr lang="pt-BR" dirty="0" err="1">
                <a:solidFill>
                  <a:srgbClr val="FF0000"/>
                </a:solidFill>
              </a:rPr>
              <a:t>MByte</a:t>
            </a:r>
            <a:r>
              <a:rPr lang="pt-BR" dirty="0">
                <a:solidFill>
                  <a:srgbClr val="FF0000"/>
                </a:solidFill>
              </a:rPr>
              <a:t> – 4 </a:t>
            </a:r>
            <a:r>
              <a:rPr lang="pt-BR" dirty="0" err="1">
                <a:solidFill>
                  <a:srgbClr val="FF0000"/>
                </a:solidFill>
              </a:rPr>
              <a:t>MBytes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>
            <a:stCxn id="4" idx="0"/>
          </p:cNvCxnSpPr>
          <p:nvPr/>
        </p:nvCxnSpPr>
        <p:spPr>
          <a:xfrm flipV="1">
            <a:off x="8581047" y="4723820"/>
            <a:ext cx="0" cy="564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5241</Words>
  <Application>Microsoft Office PowerPoint</Application>
  <PresentationFormat>Widescreen</PresentationFormat>
  <Paragraphs>901</Paragraphs>
  <Slides>52</Slides>
  <Notes>25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52</vt:i4>
      </vt:variant>
    </vt:vector>
  </HeadingPairs>
  <TitlesOfParts>
    <vt:vector size="63" baseType="lpstr">
      <vt:lpstr>Arial</vt:lpstr>
      <vt:lpstr>Arial Narrow</vt:lpstr>
      <vt:lpstr>Calibri</vt:lpstr>
      <vt:lpstr>Calibri Light</vt:lpstr>
      <vt:lpstr>Courier New</vt:lpstr>
      <vt:lpstr>Helvetica</vt:lpstr>
      <vt:lpstr>Symbol</vt:lpstr>
      <vt:lpstr>Times New Roman</vt:lpstr>
      <vt:lpstr>Wingdings</vt:lpstr>
      <vt:lpstr>Wingdings 2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Garibotti</dc:creator>
  <cp:lastModifiedBy>Ney Calazans</cp:lastModifiedBy>
  <cp:revision>231</cp:revision>
  <cp:lastPrinted>2017-08-21T11:26:53Z</cp:lastPrinted>
  <dcterms:created xsi:type="dcterms:W3CDTF">2016-01-29T17:33:48Z</dcterms:created>
  <dcterms:modified xsi:type="dcterms:W3CDTF">2021-09-10T00:24:39Z</dcterms:modified>
</cp:coreProperties>
</file>