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256" r:id="rId2"/>
    <p:sldId id="376" r:id="rId3"/>
    <p:sldId id="312" r:id="rId4"/>
    <p:sldId id="258" r:id="rId5"/>
    <p:sldId id="354" r:id="rId6"/>
    <p:sldId id="357" r:id="rId7"/>
    <p:sldId id="358" r:id="rId8"/>
    <p:sldId id="269" r:id="rId9"/>
    <p:sldId id="359" r:id="rId10"/>
    <p:sldId id="360" r:id="rId11"/>
    <p:sldId id="362" r:id="rId12"/>
    <p:sldId id="361" r:id="rId13"/>
    <p:sldId id="363" r:id="rId14"/>
    <p:sldId id="364" r:id="rId15"/>
    <p:sldId id="365" r:id="rId16"/>
    <p:sldId id="366" r:id="rId17"/>
    <p:sldId id="377" r:id="rId18"/>
    <p:sldId id="367" r:id="rId19"/>
    <p:sldId id="368" r:id="rId20"/>
    <p:sldId id="369" r:id="rId21"/>
    <p:sldId id="370" r:id="rId22"/>
    <p:sldId id="371" r:id="rId23"/>
    <p:sldId id="372" r:id="rId24"/>
    <p:sldId id="378" r:id="rId25"/>
    <p:sldId id="310" r:id="rId26"/>
    <p:sldId id="341" r:id="rId27"/>
    <p:sldId id="373" r:id="rId28"/>
    <p:sldId id="374" r:id="rId29"/>
    <p:sldId id="375" r:id="rId30"/>
    <p:sldId id="311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8861DC-9010-4E77-A0FD-11B7A8B1134B}" v="15" dt="2020-10-05T21:14:51.8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0"/>
    <p:restoredTop sz="92531"/>
  </p:normalViewPr>
  <p:slideViewPr>
    <p:cSldViewPr snapToGrid="0" snapToObjects="1">
      <p:cViewPr>
        <p:scale>
          <a:sx n="75" d="100"/>
          <a:sy n="75" d="100"/>
        </p:scale>
        <p:origin x="236" y="13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48581-CB1F-5C44-BA80-AC51306F31EB}" type="datetimeFigureOut">
              <a:rPr lang="pt-BR" smtClean="0"/>
              <a:t>08/10/2021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4A4EE-2543-8243-BE0E-EBBD556B7B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9330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4A4EE-2543-8243-BE0E-EBBD556B7BF5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9111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4A4EE-2543-8243-BE0E-EBBD556B7BF5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599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4A4EE-2543-8243-BE0E-EBBD556B7BF5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1999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4A4EE-2543-8243-BE0E-EBBD556B7BF5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6646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/>
              <a:t>Latches</a:t>
            </a:r>
            <a:r>
              <a:rPr lang="pt-BR" dirty="0"/>
              <a:t>:</a:t>
            </a:r>
            <a:r>
              <a:rPr lang="pt-BR" baseline="0" dirty="0"/>
              <a:t> </a:t>
            </a:r>
            <a:r>
              <a:rPr lang="pt-BR" baseline="0" dirty="0" err="1"/>
              <a:t>ass</a:t>
            </a:r>
            <a:r>
              <a:rPr lang="en-US" baseline="0" dirty="0" err="1"/>
              <a:t>íncronos</a:t>
            </a:r>
            <a:endParaRPr lang="en-US" baseline="0" dirty="0"/>
          </a:p>
          <a:p>
            <a:r>
              <a:rPr lang="en-US" baseline="0" dirty="0"/>
              <a:t>FF: </a:t>
            </a:r>
            <a:r>
              <a:rPr lang="en-US" baseline="0" dirty="0" err="1"/>
              <a:t>síncronos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4A4EE-2543-8243-BE0E-EBBD556B7BF5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8403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/>
              <a:t>Latches</a:t>
            </a:r>
            <a:r>
              <a:rPr lang="pt-BR" dirty="0"/>
              <a:t>:</a:t>
            </a:r>
            <a:r>
              <a:rPr lang="pt-BR" baseline="0" dirty="0"/>
              <a:t> </a:t>
            </a:r>
            <a:r>
              <a:rPr lang="pt-BR" baseline="0" dirty="0" err="1"/>
              <a:t>ass</a:t>
            </a:r>
            <a:r>
              <a:rPr lang="en-US" baseline="0" dirty="0" err="1"/>
              <a:t>íncronos</a:t>
            </a:r>
            <a:endParaRPr lang="en-US" baseline="0" dirty="0"/>
          </a:p>
          <a:p>
            <a:r>
              <a:rPr lang="en-US" baseline="0" dirty="0"/>
              <a:t>FF: </a:t>
            </a:r>
            <a:r>
              <a:rPr lang="en-US" baseline="0" dirty="0" err="1"/>
              <a:t>síncronos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4A4EE-2543-8243-BE0E-EBBD556B7BF5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931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4A4EE-2543-8243-BE0E-EBBD556B7BF5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8056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4A4EE-2543-8243-BE0E-EBBD556B7BF5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7142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4A4EE-2543-8243-BE0E-EBBD556B7BF5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47964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4A4EE-2543-8243-BE0E-EBBD556B7BF5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5925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7385-5B53-4D76-9F39-95772546CED4}" type="datetime1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17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86EE-6455-4BD9-88DB-5327DA4E02CB}" type="datetime1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728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C659-EFC4-4684-AA61-4385D06C0BAC}" type="datetime1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002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33135-4762-45EC-B0AD-822A8543523F}" type="datetime1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50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A28FA-82C6-4208-B929-A147C5B0EDDA}" type="datetime1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6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4126-120D-4FCB-9752-7B5EABAFAB9B}" type="datetime1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D496-0B01-4A43-9FF7-72F674C697D6}" type="datetime1">
              <a:rPr lang="en-US" smtClean="0"/>
              <a:t>10/8/2021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A8FB-6E93-42C6-B7E5-EB3925816397}" type="datetime1">
              <a:rPr lang="en-US" smtClean="0"/>
              <a:t>10/8/2021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5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EF83-B340-46E3-8BB7-D820CAF0E5DC}" type="datetime1">
              <a:rPr lang="en-US" smtClean="0"/>
              <a:t>10/8/2021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7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0B9F-6720-4A1E-8C1F-70B9AA7AA37C}" type="datetime1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52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E425A-E088-4BB3-BC01-05D05BCC36C9}" type="datetime1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21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7C3ED-0006-4ED6-827C-FF8B3A57F7E4}" type="datetime1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4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072" y="299074"/>
            <a:ext cx="2085474" cy="208547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" y="2625177"/>
            <a:ext cx="12191999" cy="19158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LABORG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08390" y="991575"/>
            <a:ext cx="87269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>
                <a:solidFill>
                  <a:srgbClr val="0070C0"/>
                </a:solidFill>
              </a:rPr>
              <a:t>Pontifícia Universidade Católica do Rio Grande do Sul Escola Politécnica</a:t>
            </a:r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FAAC29D1-58A1-4B1A-9B03-F004926A726D}"/>
              </a:ext>
            </a:extLst>
          </p:cNvPr>
          <p:cNvSpPr txBox="1"/>
          <p:nvPr/>
        </p:nvSpPr>
        <p:spPr>
          <a:xfrm>
            <a:off x="4267198" y="4931722"/>
            <a:ext cx="373781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600" i="1"/>
              <a:t>Prof. Ney Calazans</a:t>
            </a:r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0582B116-BEDB-445D-AD72-949A90B1AF1D}"/>
              </a:ext>
            </a:extLst>
          </p:cNvPr>
          <p:cNvSpPr txBox="1"/>
          <p:nvPr/>
        </p:nvSpPr>
        <p:spPr>
          <a:xfrm>
            <a:off x="144378" y="6344289"/>
            <a:ext cx="9676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v"/>
            </a:pPr>
            <a:r>
              <a:rPr lang="pt-BR"/>
              <a:t>Baseado em materiais originais dos Profs. </a:t>
            </a:r>
            <a:r>
              <a:rPr lang="pt-BR" b="1"/>
              <a:t>Fernando Moraes, Ney Calazans e Rafael Garibotti</a:t>
            </a:r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87C6F128-8E09-470E-B502-AFE8861BA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378" y="5907624"/>
            <a:ext cx="3794307" cy="428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pt-BR" altLang="pt-BR" sz="2200" b="0" dirty="0">
                <a:solidFill>
                  <a:schemeClr val="accent2"/>
                </a:solidFill>
                <a:latin typeface="Helvetica" panose="020B0604020202020204" pitchFamily="34" charset="0"/>
              </a:rPr>
              <a:t>Última alteração</a:t>
            </a:r>
            <a:r>
              <a:rPr lang="pt-BR" altLang="pt-BR" sz="2200" b="0">
                <a:solidFill>
                  <a:schemeClr val="accent2"/>
                </a:solidFill>
                <a:latin typeface="Helvetica" panose="020B0604020202020204" pitchFamily="34" charset="0"/>
              </a:rPr>
              <a:t>: 08/10/2021</a:t>
            </a:r>
            <a:endParaRPr lang="pt-BR" altLang="pt-BR" sz="2200" b="0" dirty="0">
              <a:solidFill>
                <a:schemeClr val="accent2"/>
              </a:solidFill>
              <a:latin typeface="Helvetica" panose="020B0604020202020204" pitchFamily="34" charset="0"/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40D49335-B638-4E87-A9F8-A9DDAD4F3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79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PROCESSOS EM VHDL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2339" y="1632177"/>
            <a:ext cx="175402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r>
              <a:rPr lang="pt-BR" sz="2600" u="sng" dirty="0">
                <a:solidFill>
                  <a:srgbClr val="0070C0"/>
                </a:solidFill>
              </a:rPr>
              <a:t>Exemplo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411" y="2355633"/>
            <a:ext cx="7583212" cy="3970318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pt-BR" altLang="pt-BR" sz="20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library</a:t>
            </a:r>
            <a:r>
              <a:rPr lang="pt-BR" altLang="pt-BR" sz="20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sz="2000" dirty="0">
                <a:latin typeface="Courier New" charset="0"/>
                <a:ea typeface="Courier New" charset="0"/>
                <a:cs typeface="Courier New" charset="0"/>
              </a:rPr>
              <a:t>IEEE;</a:t>
            </a:r>
          </a:p>
          <a:p>
            <a:r>
              <a:rPr lang="pt-BR" altLang="pt-BR" sz="20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use</a:t>
            </a:r>
            <a:r>
              <a:rPr lang="pt-BR" altLang="pt-BR" sz="20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sz="2000" dirty="0">
                <a:latin typeface="Courier New" charset="0"/>
                <a:ea typeface="Courier New" charset="0"/>
                <a:cs typeface="Courier New" charset="0"/>
              </a:rPr>
              <a:t>IEEE.STD_LOGIC_1164.</a:t>
            </a:r>
            <a:r>
              <a:rPr lang="pt-BR" altLang="pt-BR" sz="20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all</a:t>
            </a:r>
            <a:r>
              <a:rPr lang="pt-BR" altLang="pt-BR" sz="20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pt-BR" altLang="pt-BR" sz="6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pt-BR" sz="20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entity</a:t>
            </a:r>
            <a:r>
              <a:rPr lang="pt-BR" altLang="pt-BR" sz="20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sz="2000" dirty="0" err="1">
                <a:latin typeface="Courier New" charset="0"/>
                <a:ea typeface="Courier New" charset="0"/>
                <a:cs typeface="Courier New" charset="0"/>
              </a:rPr>
              <a:t>dois_processos</a:t>
            </a:r>
            <a:r>
              <a:rPr lang="pt-BR" altLang="pt-BR" sz="20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sz="20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is</a:t>
            </a:r>
            <a:endParaRPr lang="pt-BR" altLang="pt-BR" sz="20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pt-BR" sz="20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pt-BR" altLang="pt-BR" sz="20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port</a:t>
            </a:r>
            <a:r>
              <a:rPr lang="pt-BR" altLang="pt-BR" sz="20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sz="2000" dirty="0">
                <a:latin typeface="Courier New" charset="0"/>
                <a:ea typeface="Courier New" charset="0"/>
                <a:cs typeface="Courier New" charset="0"/>
              </a:rPr>
              <a:t>(y, t : </a:t>
            </a:r>
            <a:r>
              <a:rPr lang="pt-BR" altLang="pt-BR" sz="2000" b="1" dirty="0">
                <a:solidFill>
                  <a:srgbClr val="0070C0"/>
                </a:solidFill>
                <a:latin typeface="Courier New" charset="0"/>
                <a:cs typeface="Courier New" charset="0"/>
              </a:rPr>
              <a:t>in</a:t>
            </a:r>
            <a:r>
              <a:rPr lang="pt-BR" altLang="pt-BR" sz="20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sz="2000" dirty="0" err="1">
                <a:latin typeface="Courier New" charset="0"/>
                <a:ea typeface="Courier New" charset="0"/>
                <a:cs typeface="Courier New" charset="0"/>
              </a:rPr>
              <a:t>std_logic</a:t>
            </a:r>
            <a:r>
              <a:rPr lang="pt-BR" altLang="pt-BR" sz="20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pt-BR" altLang="pt-BR" sz="2000" dirty="0">
                <a:latin typeface="Courier New" charset="0"/>
                <a:ea typeface="Courier New" charset="0"/>
                <a:cs typeface="Courier New" charset="0"/>
              </a:rPr>
              <a:t>		z    : </a:t>
            </a:r>
            <a:r>
              <a:rPr lang="pt-BR" altLang="pt-BR" sz="2000" b="1" dirty="0">
                <a:solidFill>
                  <a:srgbClr val="0070C0"/>
                </a:solidFill>
                <a:latin typeface="Courier New" charset="0"/>
                <a:cs typeface="Courier New" charset="0"/>
              </a:rPr>
              <a:t>out</a:t>
            </a:r>
            <a:r>
              <a:rPr lang="pt-BR" altLang="pt-BR" sz="20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sz="2000" dirty="0" err="1">
                <a:latin typeface="Courier New" charset="0"/>
                <a:ea typeface="Courier New" charset="0"/>
                <a:cs typeface="Courier New" charset="0"/>
              </a:rPr>
              <a:t>std_logic</a:t>
            </a:r>
            <a:r>
              <a:rPr lang="pt-BR" altLang="pt-BR" sz="2000" dirty="0">
                <a:latin typeface="Courier New" charset="0"/>
                <a:ea typeface="Courier New" charset="0"/>
                <a:cs typeface="Courier New" charset="0"/>
              </a:rPr>
              <a:t>);</a:t>
            </a:r>
            <a:endParaRPr lang="pt-BR" altLang="pt-BR" sz="20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pt-BR" sz="20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altLang="pt-BR" sz="20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sz="2000" dirty="0" err="1">
                <a:latin typeface="Courier New" charset="0"/>
                <a:ea typeface="Courier New" charset="0"/>
                <a:cs typeface="Courier New" charset="0"/>
              </a:rPr>
              <a:t>dois_processos</a:t>
            </a:r>
            <a:r>
              <a:rPr lang="pt-BR" altLang="pt-BR" sz="20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pt-BR" altLang="pt-BR" sz="6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pt-BR" sz="20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architecture</a:t>
            </a:r>
            <a:r>
              <a:rPr lang="pt-BR" altLang="pt-BR" sz="20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sz="2000" dirty="0" err="1">
                <a:latin typeface="Courier New" charset="0"/>
                <a:ea typeface="Courier New" charset="0"/>
                <a:cs typeface="Courier New" charset="0"/>
              </a:rPr>
              <a:t>dois_processos</a:t>
            </a:r>
            <a:r>
              <a:rPr lang="pt-BR" altLang="pt-BR" sz="20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sz="20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of</a:t>
            </a:r>
            <a:r>
              <a:rPr lang="pt-BR" altLang="pt-BR" sz="20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sz="2000" dirty="0" err="1">
                <a:latin typeface="Courier New" charset="0"/>
                <a:ea typeface="Courier New" charset="0"/>
                <a:cs typeface="Courier New" charset="0"/>
              </a:rPr>
              <a:t>dois_processos</a:t>
            </a:r>
            <a:r>
              <a:rPr lang="pt-BR" altLang="pt-BR" sz="20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sz="20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is</a:t>
            </a:r>
            <a:endParaRPr lang="pt-BR" altLang="pt-BR" sz="20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pt-BR" sz="20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altLang="pt-BR" sz="20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signal</a:t>
            </a:r>
            <a:r>
              <a:rPr lang="pt-BR" altLang="pt-BR" sz="20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sz="2000" dirty="0">
                <a:latin typeface="Courier New" charset="0"/>
                <a:ea typeface="Courier New" charset="0"/>
                <a:cs typeface="Courier New" charset="0"/>
              </a:rPr>
              <a:t>x : </a:t>
            </a:r>
            <a:r>
              <a:rPr lang="pt-BR" altLang="pt-BR" sz="2000" dirty="0" err="1">
                <a:latin typeface="Courier New" charset="0"/>
                <a:ea typeface="Courier New" charset="0"/>
                <a:cs typeface="Courier New" charset="0"/>
              </a:rPr>
              <a:t>std_logic</a:t>
            </a:r>
            <a:r>
              <a:rPr lang="pt-BR" altLang="pt-BR" sz="20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pt-BR" altLang="pt-BR" sz="20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begin</a:t>
            </a:r>
            <a:endParaRPr lang="pt-BR" altLang="pt-BR" sz="20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altLang="pt-BR" sz="2000" dirty="0">
                <a:latin typeface="Courier New" charset="0"/>
                <a:ea typeface="Courier New" charset="0"/>
                <a:cs typeface="Courier New" charset="0"/>
              </a:rPr>
              <a:t>  x &lt;= </a:t>
            </a:r>
            <a:r>
              <a:rPr lang="en-US" altLang="pt-BR" sz="20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not</a:t>
            </a:r>
            <a:r>
              <a:rPr lang="en-US" altLang="pt-BR" sz="2000" dirty="0">
                <a:latin typeface="Courier New" charset="0"/>
                <a:ea typeface="Courier New" charset="0"/>
                <a:cs typeface="Courier New" charset="0"/>
              </a:rPr>
              <a:t> y;</a:t>
            </a:r>
          </a:p>
          <a:p>
            <a:r>
              <a:rPr lang="en-US" altLang="pt-BR" sz="2000" dirty="0">
                <a:latin typeface="Courier New" charset="0"/>
                <a:ea typeface="Courier New" charset="0"/>
                <a:cs typeface="Courier New" charset="0"/>
              </a:rPr>
              <a:t>  z &lt;= x </a:t>
            </a:r>
            <a:r>
              <a:rPr lang="en-US" altLang="pt-BR" sz="20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and </a:t>
            </a:r>
            <a:r>
              <a:rPr lang="en-US" altLang="pt-BR" sz="2000" dirty="0">
                <a:latin typeface="Courier New" charset="0"/>
                <a:ea typeface="Courier New" charset="0"/>
                <a:cs typeface="Courier New" charset="0"/>
              </a:rPr>
              <a:t>t;</a:t>
            </a:r>
          </a:p>
          <a:p>
            <a:r>
              <a:rPr lang="pt-BR" altLang="pt-BR" sz="20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altLang="pt-BR" sz="20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sz="2000" dirty="0" err="1">
                <a:latin typeface="Courier New" charset="0"/>
                <a:ea typeface="Courier New" charset="0"/>
                <a:cs typeface="Courier New" charset="0"/>
              </a:rPr>
              <a:t>dois_processos</a:t>
            </a:r>
            <a:r>
              <a:rPr lang="pt-BR" altLang="pt-BR" sz="20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01603" y="1555524"/>
            <a:ext cx="448349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70C0"/>
              </a:buClr>
            </a:pPr>
            <a:r>
              <a:rPr lang="pt-BR" sz="2200" dirty="0">
                <a:solidFill>
                  <a:srgbClr val="FF0000"/>
                </a:solidFill>
              </a:rPr>
              <a:t>Esta descrição VHDL implementa um circuito com dois processos paralelos, cada um correspondendo a uma porta lógica (desenhe o circuito).</a:t>
            </a:r>
            <a:br>
              <a:rPr lang="pt-BR" sz="2200" dirty="0">
                <a:solidFill>
                  <a:srgbClr val="FF0000"/>
                </a:solidFill>
              </a:rPr>
            </a:br>
            <a:endParaRPr lang="pt-BR" sz="2200" dirty="0">
              <a:solidFill>
                <a:srgbClr val="FF0000"/>
              </a:solidFill>
            </a:endParaRPr>
          </a:p>
          <a:p>
            <a:pPr>
              <a:buClr>
                <a:srgbClr val="0070C0"/>
              </a:buClr>
            </a:pPr>
            <a:r>
              <a:rPr lang="pt-BR" sz="2200" dirty="0">
                <a:solidFill>
                  <a:srgbClr val="FF0000"/>
                </a:solidFill>
              </a:rPr>
              <a:t>Perguntas:</a:t>
            </a:r>
          </a:p>
          <a:p>
            <a:pPr marL="457200" indent="-457200">
              <a:buClr>
                <a:srgbClr val="0070C0"/>
              </a:buClr>
              <a:buAutoNum type="arabicParenR"/>
            </a:pPr>
            <a:r>
              <a:rPr lang="pt-BR" sz="2200" dirty="0">
                <a:solidFill>
                  <a:srgbClr val="FF0000"/>
                </a:solidFill>
              </a:rPr>
              <a:t>Estes processos se comunicam?</a:t>
            </a:r>
          </a:p>
          <a:p>
            <a:pPr marL="457200" indent="-457200">
              <a:buClr>
                <a:srgbClr val="0070C0"/>
              </a:buClr>
              <a:buAutoNum type="arabicParenR"/>
            </a:pPr>
            <a:r>
              <a:rPr lang="pt-BR" sz="2200" dirty="0">
                <a:solidFill>
                  <a:srgbClr val="FF0000"/>
                </a:solidFill>
              </a:rPr>
              <a:t>Alterar a ordem das atribuições muda o hardware?</a:t>
            </a:r>
          </a:p>
          <a:p>
            <a:pPr algn="ctr">
              <a:buClr>
                <a:srgbClr val="0070C0"/>
              </a:buClr>
            </a:pPr>
            <a:endParaRPr lang="pt-BR" sz="2200" dirty="0">
              <a:solidFill>
                <a:srgbClr val="FF000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8153646" y="4939352"/>
            <a:ext cx="3374277" cy="1363337"/>
            <a:chOff x="7722477" y="4027573"/>
            <a:chExt cx="3374277" cy="1363337"/>
          </a:xfrm>
        </p:grpSpPr>
        <p:grpSp>
          <p:nvGrpSpPr>
            <p:cNvPr id="25" name="Group 24"/>
            <p:cNvGrpSpPr/>
            <p:nvPr/>
          </p:nvGrpSpPr>
          <p:grpSpPr>
            <a:xfrm>
              <a:off x="7722477" y="4053707"/>
              <a:ext cx="3056333" cy="1307467"/>
              <a:chOff x="7722477" y="4053707"/>
              <a:chExt cx="3056333" cy="1307467"/>
            </a:xfrm>
          </p:grpSpPr>
          <p:pic>
            <p:nvPicPr>
              <p:cNvPr id="8" name="Picture 1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947141" y="4053707"/>
                <a:ext cx="1340591" cy="731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9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9466466" y="4629654"/>
                <a:ext cx="1312344" cy="731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" name="Rectangle 3"/>
              <p:cNvSpPr/>
              <p:nvPr/>
            </p:nvSpPr>
            <p:spPr>
              <a:xfrm>
                <a:off x="7947141" y="4252332"/>
                <a:ext cx="133776" cy="28249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9213605" y="4252331"/>
                <a:ext cx="133776" cy="28249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9466466" y="4694318"/>
                <a:ext cx="142977" cy="59135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0589981" y="4852132"/>
                <a:ext cx="133776" cy="28249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14" name="Elbow Connector 13"/>
              <p:cNvCxnSpPr/>
              <p:nvPr/>
            </p:nvCxnSpPr>
            <p:spPr>
              <a:xfrm>
                <a:off x="8935844" y="4419467"/>
                <a:ext cx="988741" cy="432665"/>
              </a:xfrm>
              <a:prstGeom prst="bentConnector3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H="1">
                <a:off x="8006595" y="4424987"/>
                <a:ext cx="35127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H="1">
                <a:off x="9575124" y="5142063"/>
                <a:ext cx="35127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H="1">
                <a:off x="10327899" y="4982563"/>
                <a:ext cx="35127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7722477" y="4185427"/>
                <a:ext cx="41153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000" dirty="0" err="1"/>
                  <a:t>y</a:t>
                </a:r>
                <a:endParaRPr lang="pt-BR" sz="2000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9430214" y="4486900"/>
                <a:ext cx="41153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000" dirty="0" err="1"/>
                  <a:t>x</a:t>
                </a:r>
                <a:endParaRPr lang="pt-BR" sz="20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9347053" y="4934574"/>
                <a:ext cx="41153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000"/>
                  <a:t>t</a:t>
                </a:r>
                <a:endParaRPr lang="pt-BR" sz="2000" dirty="0"/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10685217" y="4760206"/>
              <a:ext cx="41153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/>
                <a:t>z</a:t>
              </a:r>
              <a:endParaRPr lang="pt-BR" sz="2000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7722477" y="4027573"/>
              <a:ext cx="3242889" cy="1363337"/>
            </a:xfrm>
            <a:prstGeom prst="round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3" name="Espaço Reservado para Número de Slide 12">
            <a:extLst>
              <a:ext uri="{FF2B5EF4-FFF2-40B4-BE49-F238E27FC236}">
                <a16:creationId xmlns:a16="http://schemas.microsoft.com/office/drawing/2014/main" id="{BC4AAA5B-D6B6-451F-BAF9-89A94CD2D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O COMANDO </a:t>
            </a:r>
            <a:r>
              <a:rPr lang="en-US" sz="4800" i="1" dirty="0"/>
              <a:t>PROCESS</a:t>
            </a:r>
            <a:r>
              <a:rPr lang="en-US" sz="4800" dirty="0"/>
              <a:t> EM VHDL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6856" y="1886721"/>
            <a:ext cx="11547192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r>
              <a:rPr lang="pt-BR" sz="2400" dirty="0"/>
              <a:t>O comando </a:t>
            </a:r>
            <a:r>
              <a:rPr lang="pt-BR" sz="2400" b="1" i="1" dirty="0" err="1">
                <a:solidFill>
                  <a:srgbClr val="FF0000"/>
                </a:solidFill>
              </a:rPr>
              <a:t>process</a:t>
            </a:r>
            <a:r>
              <a:rPr lang="pt-BR" sz="2400" dirty="0">
                <a:solidFill>
                  <a:srgbClr val="FF0000"/>
                </a:solidFill>
              </a:rPr>
              <a:t> </a:t>
            </a:r>
            <a:r>
              <a:rPr lang="pt-BR" sz="2400" dirty="0"/>
              <a:t>é uma construção em VHDL que serve para, entre outras utilidades</a:t>
            </a:r>
          </a:p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endParaRPr lang="pt-BR" sz="500" dirty="0"/>
          </a:p>
          <a:p>
            <a:pPr marL="971550" lvl="1" indent="-514350">
              <a:buClr>
                <a:srgbClr val="0070C0"/>
              </a:buClr>
              <a:buFont typeface="+mj-lt"/>
              <a:buAutoNum type="arabicPeriod"/>
            </a:pPr>
            <a:r>
              <a:rPr lang="pt-BR" sz="2400" dirty="0">
                <a:solidFill>
                  <a:srgbClr val="0070C0"/>
                </a:solidFill>
              </a:rPr>
              <a:t>Descrever comportamento de um hardware de maneira sequencial</a:t>
            </a:r>
            <a:r>
              <a:rPr lang="pt-BR" sz="2400" dirty="0"/>
              <a:t>, o que é complexo de realizar fora deste comando</a:t>
            </a:r>
          </a:p>
          <a:p>
            <a:pPr marL="971550" lvl="1" indent="-514350">
              <a:buClr>
                <a:srgbClr val="0070C0"/>
              </a:buClr>
              <a:buFont typeface="+mj-lt"/>
              <a:buAutoNum type="arabicPeriod"/>
            </a:pPr>
            <a:endParaRPr lang="pt-BR" sz="500" dirty="0"/>
          </a:p>
          <a:p>
            <a:pPr marL="971550" lvl="1" indent="-514350">
              <a:buClr>
                <a:srgbClr val="0070C0"/>
              </a:buClr>
              <a:buFont typeface="+mj-lt"/>
              <a:buAutoNum type="arabicPeriod"/>
            </a:pPr>
            <a:r>
              <a:rPr lang="pt-BR" sz="2400" dirty="0"/>
              <a:t>Descrever hardware </a:t>
            </a:r>
            <a:r>
              <a:rPr lang="pt-BR" sz="2400" dirty="0">
                <a:solidFill>
                  <a:srgbClr val="0070C0"/>
                </a:solidFill>
              </a:rPr>
              <a:t>combinacional</a:t>
            </a:r>
            <a:r>
              <a:rPr lang="pt-BR" sz="2400" dirty="0"/>
              <a:t> ou </a:t>
            </a:r>
            <a:r>
              <a:rPr lang="pt-BR" sz="2400" dirty="0">
                <a:solidFill>
                  <a:srgbClr val="0070C0"/>
                </a:solidFill>
              </a:rPr>
              <a:t>sequencial</a:t>
            </a:r>
            <a:endParaRPr lang="pt-BR" sz="2400" dirty="0"/>
          </a:p>
          <a:p>
            <a:pPr marL="971550" lvl="1" indent="-514350">
              <a:buClr>
                <a:srgbClr val="0070C0"/>
              </a:buClr>
              <a:buFont typeface="+mj-lt"/>
              <a:buAutoNum type="arabicPeriod"/>
            </a:pPr>
            <a:endParaRPr lang="pt-BR" sz="500" dirty="0"/>
          </a:p>
          <a:p>
            <a:pPr marL="971550" lvl="1" indent="-514350">
              <a:buClr>
                <a:srgbClr val="0070C0"/>
              </a:buClr>
              <a:buFont typeface="+mj-lt"/>
              <a:buAutoNum type="arabicPeriod"/>
            </a:pPr>
            <a:r>
              <a:rPr lang="pt-BR" sz="2400" dirty="0"/>
              <a:t>Prover uma maneira natural de descrever estruturas mais abstratas de hardware tais como </a:t>
            </a:r>
            <a:r>
              <a:rPr lang="pt-BR" sz="2400" dirty="0">
                <a:solidFill>
                  <a:srgbClr val="0070C0"/>
                </a:solidFill>
              </a:rPr>
              <a:t>máquinas de estados finitas</a:t>
            </a:r>
            <a:endParaRPr lang="pt-BR" sz="2400" dirty="0"/>
          </a:p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endParaRPr lang="pt-BR" sz="1100" dirty="0"/>
          </a:p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r>
              <a:rPr lang="pt-BR" sz="2400" dirty="0"/>
              <a:t>Cada comando </a:t>
            </a:r>
            <a:r>
              <a:rPr lang="pt-BR" sz="2400" i="1" dirty="0" err="1">
                <a:solidFill>
                  <a:srgbClr val="FF0000"/>
                </a:solidFill>
              </a:rPr>
              <a:t>process</a:t>
            </a:r>
            <a:r>
              <a:rPr lang="pt-BR" sz="2400" dirty="0">
                <a:solidFill>
                  <a:srgbClr val="FF0000"/>
                </a:solidFill>
              </a:rPr>
              <a:t> </a:t>
            </a:r>
            <a:r>
              <a:rPr lang="pt-BR" sz="2400" dirty="0"/>
              <a:t>corresponde a exatamente </a:t>
            </a:r>
            <a:r>
              <a:rPr lang="pt-BR" sz="2400" dirty="0">
                <a:solidFill>
                  <a:srgbClr val="0070C0"/>
                </a:solidFill>
              </a:rPr>
              <a:t>um processo </a:t>
            </a:r>
            <a:r>
              <a:rPr lang="pt-BR" sz="2400" dirty="0"/>
              <a:t>(</a:t>
            </a:r>
            <a:r>
              <a:rPr lang="pt-BR" sz="2400" dirty="0">
                <a:solidFill>
                  <a:srgbClr val="0070C0"/>
                </a:solidFill>
              </a:rPr>
              <a:t>paralelo</a:t>
            </a:r>
            <a:r>
              <a:rPr lang="pt-BR" sz="2400" dirty="0"/>
              <a:t>) </a:t>
            </a:r>
            <a:r>
              <a:rPr lang="pt-BR" sz="2400" dirty="0">
                <a:solidFill>
                  <a:srgbClr val="0070C0"/>
                </a:solidFill>
              </a:rPr>
              <a:t>VHDL</a:t>
            </a:r>
            <a:endParaRPr lang="pt-BR" sz="2400" dirty="0"/>
          </a:p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endParaRPr lang="pt-BR" sz="1100" dirty="0"/>
          </a:p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r>
              <a:rPr lang="pt-BR" sz="2400" dirty="0"/>
              <a:t>A semântica do comando </a:t>
            </a:r>
            <a:r>
              <a:rPr lang="pt-BR" sz="2400" i="1" dirty="0" err="1">
                <a:solidFill>
                  <a:srgbClr val="FF0000"/>
                </a:solidFill>
              </a:rPr>
              <a:t>process</a:t>
            </a:r>
            <a:r>
              <a:rPr lang="pt-BR" sz="2400" dirty="0">
                <a:solidFill>
                  <a:srgbClr val="FF0000"/>
                </a:solidFill>
              </a:rPr>
              <a:t> </a:t>
            </a:r>
            <a:r>
              <a:rPr lang="pt-BR" sz="2400" dirty="0"/>
              <a:t>é complexa para quem não domina bem os modelos de funcionamento de hardware em geral, e de hardware síncrono em particular (</a:t>
            </a:r>
            <a:r>
              <a:rPr lang="pt-BR" sz="2400" dirty="0">
                <a:solidFill>
                  <a:srgbClr val="FF0000"/>
                </a:solidFill>
              </a:rPr>
              <a:t>VHDL é uma linguagem pensada para descrever sobretudo circuitos síncronos...</a:t>
            </a:r>
            <a:r>
              <a:rPr lang="pt-BR" sz="2400" dirty="0"/>
              <a:t>)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FCCF375-3787-4DB7-9568-303E7DB6B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884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UM EXEMPLO DE COMANDO </a:t>
            </a:r>
            <a:r>
              <a:rPr lang="en-US" sz="4800" i="1" dirty="0"/>
              <a:t>PROCESS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4049" y="1595021"/>
            <a:ext cx="4828031" cy="4955203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pt-BR" alt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library</a:t>
            </a:r>
            <a:r>
              <a:rPr lang="pt-BR" alt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sz="1400" dirty="0">
                <a:latin typeface="Courier New" charset="0"/>
                <a:ea typeface="Courier New" charset="0"/>
                <a:cs typeface="Courier New" charset="0"/>
              </a:rPr>
              <a:t>IEEE;</a:t>
            </a:r>
          </a:p>
          <a:p>
            <a:r>
              <a:rPr lang="pt-BR" altLang="pt-BR" sz="14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use</a:t>
            </a:r>
            <a:r>
              <a:rPr lang="pt-BR" alt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sz="1400" dirty="0">
                <a:latin typeface="Courier New" charset="0"/>
                <a:ea typeface="Courier New" charset="0"/>
                <a:cs typeface="Courier New" charset="0"/>
              </a:rPr>
              <a:t>IEEE.STD_LOGIC_1164.</a:t>
            </a:r>
            <a:r>
              <a:rPr lang="pt-BR" altLang="pt-BR" sz="14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all</a:t>
            </a:r>
            <a:r>
              <a:rPr lang="pt-BR" altLang="pt-BR" sz="14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pt-BR" altLang="pt-BR" sz="4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entity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nand2_proc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is</a:t>
            </a:r>
            <a:endParaRPr lang="pt-BR" sz="14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4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port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( a,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: </a:t>
            </a:r>
            <a:r>
              <a:rPr lang="pt-BR" sz="14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in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std_logic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: </a:t>
            </a:r>
            <a:r>
              <a:rPr lang="pt-BR" sz="14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out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std_logic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>
              <a:defRPr/>
            </a:pP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nand2_proc;</a:t>
            </a:r>
          </a:p>
          <a:p>
            <a:pPr>
              <a:defRPr/>
            </a:pPr>
            <a:endParaRPr lang="pt-BR" sz="4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architecture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nand2_proc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of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nand2_proc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is</a:t>
            </a:r>
            <a:endParaRPr lang="pt-BR" sz="14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begin</a:t>
            </a:r>
            <a:endParaRPr lang="pt-BR" sz="14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endParaRPr lang="pt-BR" sz="14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variable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temp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: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std_logic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begin</a:t>
            </a:r>
            <a:endParaRPr lang="pt-BR" sz="14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temp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:=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not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(a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and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>
              <a:defRPr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temp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='1')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  <a:endParaRPr lang="pt-BR" sz="14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&lt;=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temp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after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6ns;</a:t>
            </a:r>
          </a:p>
          <a:p>
            <a:pPr>
              <a:defRPr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elsif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temp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='0')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  <a:endParaRPr lang="pt-BR" sz="14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&lt;=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temp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after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5 ns;</a:t>
            </a:r>
          </a:p>
          <a:p>
            <a:pPr>
              <a:defRPr/>
            </a:pPr>
            <a:r>
              <a:rPr lang="pt-BR" sz="14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else</a:t>
            </a:r>
            <a:endParaRPr lang="pt-BR" sz="14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&lt;=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temp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after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6ns;</a:t>
            </a:r>
          </a:p>
          <a:p>
            <a:pPr>
              <a:defRPr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4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4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wait on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a,b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pt-BR" sz="14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4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nand2_proc;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03561" y="1595021"/>
            <a:ext cx="5922265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</a:pPr>
            <a:r>
              <a:rPr lang="pt-BR" sz="2600" dirty="0">
                <a:solidFill>
                  <a:srgbClr val="0070C0"/>
                </a:solidFill>
              </a:rPr>
              <a:t>Há vários conceitos a explorar aqui, tais como</a:t>
            </a:r>
          </a:p>
          <a:p>
            <a:pPr>
              <a:buClr>
                <a:srgbClr val="0070C0"/>
              </a:buClr>
            </a:pPr>
            <a:endParaRPr lang="pt-BR" sz="400" dirty="0"/>
          </a:p>
          <a:p>
            <a:pPr marL="457200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600" dirty="0"/>
              <a:t>Variáveis</a:t>
            </a:r>
          </a:p>
          <a:p>
            <a:pPr marL="457200" indent="-457200">
              <a:buClr>
                <a:srgbClr val="0070C0"/>
              </a:buClr>
              <a:buFont typeface="Wingdings" charset="2"/>
              <a:buChar char="ü"/>
            </a:pPr>
            <a:endParaRPr lang="pt-BR" sz="400" dirty="0"/>
          </a:p>
          <a:p>
            <a:pPr marL="457200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600" dirty="0"/>
              <a:t>Se </a:t>
            </a:r>
            <a:r>
              <a:rPr lang="pt-BR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</a:t>
            </a:r>
            <a:r>
              <a:rPr lang="pt-BR" sz="2600" dirty="0"/>
              <a:t> difere de 0 e de 1, o que vale?</a:t>
            </a:r>
          </a:p>
          <a:p>
            <a:pPr marL="457200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600" dirty="0"/>
              <a:t>A semântica do comando </a:t>
            </a:r>
            <a:r>
              <a:rPr lang="pt-BR" sz="2600" i="1" dirty="0" err="1">
                <a:solidFill>
                  <a:srgbClr val="0070C0"/>
                </a:solidFill>
              </a:rPr>
              <a:t>process</a:t>
            </a:r>
            <a:endParaRPr lang="pt-BR" sz="400" dirty="0"/>
          </a:p>
          <a:p>
            <a:pPr marL="457200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600" dirty="0"/>
              <a:t>O comando </a:t>
            </a:r>
            <a:r>
              <a:rPr lang="pt-BR" sz="2600" i="1" dirty="0" err="1">
                <a:solidFill>
                  <a:srgbClr val="0070C0"/>
                </a:solidFill>
              </a:rPr>
              <a:t>wait</a:t>
            </a:r>
            <a:endParaRPr lang="pt-BR" sz="2600" dirty="0"/>
          </a:p>
          <a:p>
            <a:pPr marL="457200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600" dirty="0"/>
              <a:t>Outras formas para descrever o mesmo comportamento</a:t>
            </a:r>
          </a:p>
          <a:p>
            <a:pPr marL="914400" lvl="1" indent="-457200">
              <a:buClr>
                <a:srgbClr val="0070C0"/>
              </a:buClr>
              <a:buFont typeface="Courier New" charset="0"/>
              <a:buChar char="o"/>
            </a:pPr>
            <a:r>
              <a:rPr lang="pt-BR" sz="2600" dirty="0">
                <a:solidFill>
                  <a:srgbClr val="0070C0"/>
                </a:solidFill>
              </a:rPr>
              <a:t>Lista de Sensitividade</a:t>
            </a:r>
            <a:endParaRPr lang="pt-BR" sz="2600" dirty="0"/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49B8F299-B2B4-453C-AF4B-CC5059C61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53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UM EXEMPLO DE COMANDO </a:t>
            </a:r>
            <a:r>
              <a:rPr lang="en-US" sz="4800" i="1" dirty="0"/>
              <a:t>PROCESS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4049" y="1595021"/>
            <a:ext cx="4828031" cy="4739759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pt-BR" alt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library</a:t>
            </a:r>
            <a:r>
              <a:rPr lang="pt-BR" alt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sz="1400" dirty="0">
                <a:latin typeface="Courier New" charset="0"/>
                <a:ea typeface="Courier New" charset="0"/>
                <a:cs typeface="Courier New" charset="0"/>
              </a:rPr>
              <a:t>IEEE;</a:t>
            </a:r>
          </a:p>
          <a:p>
            <a:r>
              <a:rPr lang="pt-BR" altLang="pt-BR" sz="14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use</a:t>
            </a:r>
            <a:r>
              <a:rPr lang="pt-BR" alt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sz="1400" dirty="0">
                <a:latin typeface="Courier New" charset="0"/>
                <a:ea typeface="Courier New" charset="0"/>
                <a:cs typeface="Courier New" charset="0"/>
              </a:rPr>
              <a:t>IEEE.STD_LOGIC_1164.</a:t>
            </a:r>
            <a:r>
              <a:rPr lang="pt-BR" altLang="pt-BR" sz="14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all</a:t>
            </a:r>
            <a:r>
              <a:rPr lang="pt-BR" altLang="pt-BR" sz="14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pt-BR" altLang="pt-BR" sz="4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entity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nand2_proc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is</a:t>
            </a:r>
            <a:endParaRPr lang="pt-BR" sz="14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4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port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( a,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: </a:t>
            </a:r>
            <a:r>
              <a:rPr lang="pt-BR" sz="14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in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std_logic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: </a:t>
            </a:r>
            <a:r>
              <a:rPr lang="pt-BR" sz="14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out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std_logic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>
              <a:defRPr/>
            </a:pP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nand2_proc;</a:t>
            </a:r>
          </a:p>
          <a:p>
            <a:pPr>
              <a:defRPr/>
            </a:pPr>
            <a:endParaRPr lang="pt-BR" sz="4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architecture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nand2_proc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of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nand2_proc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is</a:t>
            </a:r>
            <a:endParaRPr lang="pt-BR" sz="14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begin</a:t>
            </a:r>
            <a:endParaRPr lang="pt-BR" sz="14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(a,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>
              <a:defRPr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variable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temp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: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std_logic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begin</a:t>
            </a:r>
            <a:endParaRPr lang="pt-BR" sz="14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temp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:=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not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(a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and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>
              <a:defRPr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temp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='1')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  <a:endParaRPr lang="pt-BR" sz="14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&lt;=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temp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after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6ns;</a:t>
            </a:r>
          </a:p>
          <a:p>
            <a:pPr>
              <a:defRPr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elsif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temp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='0')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  <a:endParaRPr lang="pt-BR" sz="14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&lt;=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temp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after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5 ns;</a:t>
            </a:r>
          </a:p>
          <a:p>
            <a:pPr>
              <a:defRPr/>
            </a:pPr>
            <a:r>
              <a:rPr lang="pt-BR" sz="14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else</a:t>
            </a:r>
            <a:endParaRPr lang="pt-BR" sz="14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&lt;= </a:t>
            </a:r>
            <a:r>
              <a:rPr lang="pt-BR" sz="1400" dirty="0" err="1">
                <a:latin typeface="Courier New" charset="0"/>
                <a:ea typeface="Courier New" charset="0"/>
                <a:cs typeface="Courier New" charset="0"/>
              </a:rPr>
              <a:t>temp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after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6ns;</a:t>
            </a:r>
          </a:p>
          <a:p>
            <a:pPr>
              <a:defRPr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4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4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4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4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400" dirty="0">
                <a:latin typeface="Courier New" charset="0"/>
                <a:ea typeface="Courier New" charset="0"/>
                <a:cs typeface="Courier New" charset="0"/>
              </a:rPr>
              <a:t>nand2_proc;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30409" y="1595021"/>
            <a:ext cx="6310487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600" dirty="0"/>
              <a:t>Comandos </a:t>
            </a:r>
            <a:r>
              <a:rPr lang="pt-BR" sz="2600" i="1" dirty="0" err="1">
                <a:solidFill>
                  <a:srgbClr val="0070C0"/>
                </a:solidFill>
              </a:rPr>
              <a:t>process</a:t>
            </a:r>
            <a:r>
              <a:rPr lang="pt-BR" sz="2600" dirty="0">
                <a:solidFill>
                  <a:srgbClr val="0070C0"/>
                </a:solidFill>
              </a:rPr>
              <a:t> </a:t>
            </a:r>
            <a:r>
              <a:rPr lang="pt-BR" sz="2600" dirty="0"/>
              <a:t>com um único comando </a:t>
            </a:r>
            <a:r>
              <a:rPr lang="pt-BR" sz="2600" i="1" dirty="0" err="1">
                <a:solidFill>
                  <a:srgbClr val="0070C0"/>
                </a:solidFill>
              </a:rPr>
              <a:t>wait</a:t>
            </a:r>
            <a:r>
              <a:rPr lang="pt-BR" sz="2600" dirty="0">
                <a:solidFill>
                  <a:srgbClr val="0070C0"/>
                </a:solidFill>
              </a:rPr>
              <a:t> </a:t>
            </a:r>
            <a:r>
              <a:rPr lang="pt-BR" sz="2600" dirty="0"/>
              <a:t>antes do </a:t>
            </a:r>
            <a:r>
              <a:rPr lang="pt-BR" sz="2600" dirty="0" err="1">
                <a:solidFill>
                  <a:schemeClr val="accent1">
                    <a:lumMod val="75000"/>
                  </a:schemeClr>
                </a:solidFill>
              </a:rPr>
              <a:t>end</a:t>
            </a:r>
            <a:r>
              <a:rPr lang="pt-BR" sz="2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BR" sz="2600" dirty="0" err="1">
                <a:solidFill>
                  <a:schemeClr val="accent1">
                    <a:lumMod val="75000"/>
                  </a:schemeClr>
                </a:solidFill>
              </a:rPr>
              <a:t>process</a:t>
            </a:r>
            <a:r>
              <a:rPr lang="pt-BR" sz="2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BR" sz="2600" dirty="0"/>
              <a:t>são muito comuns</a:t>
            </a:r>
            <a:endParaRPr lang="pt-BR" sz="1200" dirty="0"/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600" dirty="0"/>
              <a:t>VHDL provê sintaxe alternativa para estes casos, a </a:t>
            </a:r>
            <a:r>
              <a:rPr lang="pt-BR" sz="2600" dirty="0">
                <a:solidFill>
                  <a:srgbClr val="0070C0"/>
                </a:solidFill>
              </a:rPr>
              <a:t>lista de sensitividade</a:t>
            </a:r>
            <a:endParaRPr lang="pt-BR" sz="2600" dirty="0"/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endParaRPr lang="pt-BR" sz="4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600" dirty="0"/>
              <a:t>Se tem a lista, </a:t>
            </a:r>
            <a:r>
              <a:rPr lang="pt-BR" sz="2600" i="1" dirty="0" err="1">
                <a:solidFill>
                  <a:srgbClr val="0070C0"/>
                </a:solidFill>
              </a:rPr>
              <a:t>process</a:t>
            </a:r>
            <a:r>
              <a:rPr lang="pt-BR" sz="2600" dirty="0">
                <a:solidFill>
                  <a:srgbClr val="0070C0"/>
                </a:solidFill>
              </a:rPr>
              <a:t> </a:t>
            </a:r>
            <a:r>
              <a:rPr lang="pt-BR" sz="2600" dirty="0"/>
              <a:t>não pode ter </a:t>
            </a:r>
            <a:r>
              <a:rPr lang="pt-BR" sz="2600" i="1" dirty="0" err="1">
                <a:solidFill>
                  <a:srgbClr val="0070C0"/>
                </a:solidFill>
              </a:rPr>
              <a:t>wait</a:t>
            </a:r>
            <a:r>
              <a:rPr lang="pt-BR" sz="2600" dirty="0">
                <a:solidFill>
                  <a:srgbClr val="0070C0"/>
                </a:solidFill>
              </a:rPr>
              <a:t> </a:t>
            </a:r>
            <a:r>
              <a:rPr lang="pt-BR" sz="2600" dirty="0"/>
              <a:t>e vice-versa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endParaRPr lang="pt-BR" sz="4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600" dirty="0"/>
              <a:t>Lista implica </a:t>
            </a:r>
            <a:r>
              <a:rPr lang="pt-BR" sz="2600" i="1" dirty="0" err="1">
                <a:solidFill>
                  <a:srgbClr val="FF0000"/>
                </a:solidFill>
              </a:rPr>
              <a:t>wait</a:t>
            </a:r>
            <a:r>
              <a:rPr lang="pt-BR" sz="2600" i="1" dirty="0">
                <a:solidFill>
                  <a:srgbClr val="FF0000"/>
                </a:solidFill>
              </a:rPr>
              <a:t> </a:t>
            </a:r>
            <a:r>
              <a:rPr lang="pt-BR" sz="2600" i="1" dirty="0" err="1">
                <a:solidFill>
                  <a:srgbClr val="FF0000"/>
                </a:solidFill>
              </a:rPr>
              <a:t>on</a:t>
            </a:r>
            <a:r>
              <a:rPr lang="pt-BR" sz="2600" dirty="0"/>
              <a:t>, não </a:t>
            </a:r>
            <a:r>
              <a:rPr lang="pt-BR" sz="2600" dirty="0" err="1">
                <a:solidFill>
                  <a:srgbClr val="0070C0"/>
                </a:solidFill>
              </a:rPr>
              <a:t>wait</a:t>
            </a:r>
            <a:r>
              <a:rPr lang="pt-BR" sz="2600" dirty="0">
                <a:solidFill>
                  <a:srgbClr val="0070C0"/>
                </a:solidFill>
              </a:rPr>
              <a:t> for </a:t>
            </a:r>
            <a:r>
              <a:rPr lang="pt-BR" sz="2600" dirty="0"/>
              <a:t>ou </a:t>
            </a:r>
            <a:r>
              <a:rPr lang="pt-BR" sz="2600" dirty="0" err="1">
                <a:solidFill>
                  <a:srgbClr val="0070C0"/>
                </a:solidFill>
              </a:rPr>
              <a:t>wait</a:t>
            </a:r>
            <a:r>
              <a:rPr lang="pt-BR" sz="2600" dirty="0">
                <a:solidFill>
                  <a:srgbClr val="0070C0"/>
                </a:solidFill>
              </a:rPr>
              <a:t> </a:t>
            </a:r>
            <a:r>
              <a:rPr lang="pt-BR" sz="2600" dirty="0" err="1">
                <a:solidFill>
                  <a:srgbClr val="0070C0"/>
                </a:solidFill>
              </a:rPr>
              <a:t>until</a:t>
            </a:r>
            <a:r>
              <a:rPr lang="pt-BR" sz="2600" dirty="0">
                <a:solidFill>
                  <a:srgbClr val="0070C0"/>
                </a:solidFill>
              </a:rPr>
              <a:t> </a:t>
            </a:r>
            <a:r>
              <a:rPr lang="pt-BR" sz="2600" dirty="0"/>
              <a:t>ou outra forma de </a:t>
            </a:r>
            <a:r>
              <a:rPr lang="pt-BR" sz="2600" dirty="0" err="1">
                <a:solidFill>
                  <a:srgbClr val="0070C0"/>
                </a:solidFill>
              </a:rPr>
              <a:t>wait</a:t>
            </a:r>
            <a:endParaRPr lang="pt-BR" sz="2600" dirty="0">
              <a:solidFill>
                <a:srgbClr val="0070C0"/>
              </a:solidFill>
            </a:endParaRPr>
          </a:p>
          <a:p>
            <a:pPr marL="1371600" lvl="2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1600" dirty="0" err="1">
                <a:solidFill>
                  <a:srgbClr val="0070C0"/>
                </a:solidFill>
              </a:rPr>
              <a:t>Wait</a:t>
            </a:r>
            <a:r>
              <a:rPr lang="pt-BR" sz="1600" dirty="0">
                <a:solidFill>
                  <a:srgbClr val="0070C0"/>
                </a:solidFill>
              </a:rPr>
              <a:t> </a:t>
            </a:r>
            <a:r>
              <a:rPr lang="pt-BR" sz="1600" dirty="0" err="1">
                <a:solidFill>
                  <a:srgbClr val="0070C0"/>
                </a:solidFill>
              </a:rPr>
              <a:t>on</a:t>
            </a:r>
            <a:r>
              <a:rPr lang="pt-BR" sz="1600" dirty="0">
                <a:solidFill>
                  <a:srgbClr val="0070C0"/>
                </a:solidFill>
              </a:rPr>
              <a:t> (espera que um sinal de uma lista de sinais mude) </a:t>
            </a:r>
            <a:r>
              <a:rPr lang="pt-BR" sz="1600" dirty="0">
                <a:solidFill>
                  <a:srgbClr val="0070C0"/>
                </a:solidFill>
                <a:sym typeface="Wingdings" panose="05000000000000000000" pitchFamily="2" charset="2"/>
              </a:rPr>
              <a:t> </a:t>
            </a:r>
            <a:r>
              <a:rPr lang="pt-BR" sz="1600" dirty="0" err="1">
                <a:solidFill>
                  <a:srgbClr val="0070C0"/>
                </a:solidFill>
                <a:sym typeface="Wingdings" panose="05000000000000000000" pitchFamily="2" charset="2"/>
              </a:rPr>
              <a:t>Ex</a:t>
            </a:r>
            <a:r>
              <a:rPr lang="pt-BR" sz="1600" dirty="0">
                <a:solidFill>
                  <a:srgbClr val="0070C0"/>
                </a:solidFill>
                <a:sym typeface="Wingdings" panose="05000000000000000000" pitchFamily="2" charset="2"/>
              </a:rPr>
              <a:t>: </a:t>
            </a:r>
            <a:r>
              <a:rPr lang="pt-BR" sz="1600" dirty="0" err="1">
                <a:solidFill>
                  <a:srgbClr val="0070C0"/>
                </a:solidFill>
                <a:sym typeface="Wingdings" panose="05000000000000000000" pitchFamily="2" charset="2"/>
              </a:rPr>
              <a:t>wait</a:t>
            </a:r>
            <a:r>
              <a:rPr lang="pt-BR" sz="1600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pt-BR" sz="1600" dirty="0" err="1">
                <a:solidFill>
                  <a:srgbClr val="0070C0"/>
                </a:solidFill>
                <a:sym typeface="Wingdings" panose="05000000000000000000" pitchFamily="2" charset="2"/>
              </a:rPr>
              <a:t>on</a:t>
            </a:r>
            <a:r>
              <a:rPr lang="pt-BR" sz="1600" dirty="0">
                <a:solidFill>
                  <a:srgbClr val="0070C0"/>
                </a:solidFill>
                <a:sym typeface="Wingdings" panose="05000000000000000000" pitchFamily="2" charset="2"/>
              </a:rPr>
              <a:t> (reset, </a:t>
            </a:r>
            <a:r>
              <a:rPr lang="pt-BR" sz="1600" dirty="0" err="1">
                <a:solidFill>
                  <a:srgbClr val="0070C0"/>
                </a:solidFill>
                <a:sym typeface="Wingdings" panose="05000000000000000000" pitchFamily="2" charset="2"/>
              </a:rPr>
              <a:t>clock</a:t>
            </a:r>
            <a:r>
              <a:rPr lang="pt-BR" sz="1600" dirty="0">
                <a:solidFill>
                  <a:srgbClr val="0070C0"/>
                </a:solidFill>
                <a:sym typeface="Wingdings" panose="05000000000000000000" pitchFamily="2" charset="2"/>
              </a:rPr>
              <a:t>)</a:t>
            </a:r>
            <a:endParaRPr lang="pt-BR" sz="1600" dirty="0">
              <a:solidFill>
                <a:srgbClr val="0070C0"/>
              </a:solidFill>
            </a:endParaRPr>
          </a:p>
          <a:p>
            <a:pPr marL="1371600" lvl="2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1600" dirty="0" err="1">
                <a:solidFill>
                  <a:srgbClr val="0070C0"/>
                </a:solidFill>
              </a:rPr>
              <a:t>Wait</a:t>
            </a:r>
            <a:r>
              <a:rPr lang="pt-BR" sz="1600" dirty="0">
                <a:solidFill>
                  <a:srgbClr val="0070C0"/>
                </a:solidFill>
              </a:rPr>
              <a:t> for (espera um tempo) </a:t>
            </a:r>
            <a:r>
              <a:rPr lang="pt-BR" sz="1600" dirty="0">
                <a:solidFill>
                  <a:srgbClr val="0070C0"/>
                </a:solidFill>
                <a:sym typeface="Wingdings" panose="05000000000000000000" pitchFamily="2" charset="2"/>
              </a:rPr>
              <a:t> </a:t>
            </a:r>
            <a:r>
              <a:rPr lang="pt-BR" sz="1600" dirty="0" err="1">
                <a:solidFill>
                  <a:srgbClr val="0070C0"/>
                </a:solidFill>
                <a:sym typeface="Wingdings" panose="05000000000000000000" pitchFamily="2" charset="2"/>
              </a:rPr>
              <a:t>Ex</a:t>
            </a:r>
            <a:r>
              <a:rPr lang="pt-BR" sz="1600" dirty="0">
                <a:solidFill>
                  <a:srgbClr val="0070C0"/>
                </a:solidFill>
                <a:sym typeface="Wingdings" panose="05000000000000000000" pitchFamily="2" charset="2"/>
              </a:rPr>
              <a:t>: </a:t>
            </a:r>
            <a:r>
              <a:rPr lang="pt-BR" sz="1600" dirty="0" err="1">
                <a:solidFill>
                  <a:srgbClr val="0070C0"/>
                </a:solidFill>
                <a:sym typeface="Wingdings" panose="05000000000000000000" pitchFamily="2" charset="2"/>
              </a:rPr>
              <a:t>wait</a:t>
            </a:r>
            <a:r>
              <a:rPr lang="pt-BR" sz="1600" dirty="0">
                <a:solidFill>
                  <a:srgbClr val="0070C0"/>
                </a:solidFill>
                <a:sym typeface="Wingdings" panose="05000000000000000000" pitchFamily="2" charset="2"/>
              </a:rPr>
              <a:t> for 10ns;</a:t>
            </a:r>
            <a:endParaRPr lang="pt-BR" sz="1600" dirty="0">
              <a:solidFill>
                <a:srgbClr val="0070C0"/>
              </a:solidFill>
            </a:endParaRPr>
          </a:p>
          <a:p>
            <a:pPr marL="1371600" lvl="2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1600" dirty="0" err="1">
                <a:solidFill>
                  <a:srgbClr val="0070C0"/>
                </a:solidFill>
              </a:rPr>
              <a:t>Wait</a:t>
            </a:r>
            <a:r>
              <a:rPr lang="pt-BR" sz="1600" dirty="0">
                <a:solidFill>
                  <a:srgbClr val="0070C0"/>
                </a:solidFill>
              </a:rPr>
              <a:t> </a:t>
            </a:r>
            <a:r>
              <a:rPr lang="pt-BR" sz="1600" dirty="0" err="1">
                <a:solidFill>
                  <a:srgbClr val="0070C0"/>
                </a:solidFill>
              </a:rPr>
              <a:t>until</a:t>
            </a:r>
            <a:r>
              <a:rPr lang="pt-BR" sz="1600" dirty="0">
                <a:solidFill>
                  <a:srgbClr val="0070C0"/>
                </a:solidFill>
              </a:rPr>
              <a:t> (espera que uma condição Booleana seja verdadeira </a:t>
            </a:r>
            <a:r>
              <a:rPr lang="pt-BR" sz="1600" dirty="0">
                <a:solidFill>
                  <a:srgbClr val="0070C0"/>
                </a:solidFill>
                <a:sym typeface="Wingdings" panose="05000000000000000000" pitchFamily="2" charset="2"/>
              </a:rPr>
              <a:t> </a:t>
            </a:r>
            <a:r>
              <a:rPr lang="pt-BR" sz="1600" dirty="0" err="1">
                <a:solidFill>
                  <a:srgbClr val="0070C0"/>
                </a:solidFill>
                <a:sym typeface="Wingdings" panose="05000000000000000000" pitchFamily="2" charset="2"/>
              </a:rPr>
              <a:t>Ex</a:t>
            </a:r>
            <a:r>
              <a:rPr lang="pt-BR" sz="1600" dirty="0">
                <a:solidFill>
                  <a:srgbClr val="0070C0"/>
                </a:solidFill>
                <a:sym typeface="Wingdings" panose="05000000000000000000" pitchFamily="2" charset="2"/>
              </a:rPr>
              <a:t>: </a:t>
            </a:r>
            <a:r>
              <a:rPr lang="pt-BR" sz="1600" dirty="0" err="1">
                <a:solidFill>
                  <a:srgbClr val="0070C0"/>
                </a:solidFill>
                <a:sym typeface="Wingdings" panose="05000000000000000000" pitchFamily="2" charset="2"/>
              </a:rPr>
              <a:t>wait</a:t>
            </a:r>
            <a:r>
              <a:rPr lang="pt-BR" sz="1600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pt-BR" sz="1600" dirty="0" err="1">
                <a:solidFill>
                  <a:srgbClr val="0070C0"/>
                </a:solidFill>
                <a:sym typeface="Wingdings" panose="05000000000000000000" pitchFamily="2" charset="2"/>
              </a:rPr>
              <a:t>until</a:t>
            </a:r>
            <a:r>
              <a:rPr lang="pt-BR" sz="1600" dirty="0">
                <a:solidFill>
                  <a:srgbClr val="0070C0"/>
                </a:solidFill>
                <a:sym typeface="Wingdings" panose="05000000000000000000" pitchFamily="2" charset="2"/>
              </a:rPr>
              <a:t> (a=‘1’ </a:t>
            </a:r>
            <a:r>
              <a:rPr lang="pt-BR" sz="1600" dirty="0" err="1">
                <a:solidFill>
                  <a:srgbClr val="0070C0"/>
                </a:solidFill>
                <a:sym typeface="Wingdings" panose="05000000000000000000" pitchFamily="2" charset="2"/>
              </a:rPr>
              <a:t>and</a:t>
            </a:r>
            <a:r>
              <a:rPr lang="pt-BR" sz="1600" dirty="0">
                <a:solidFill>
                  <a:srgbClr val="0070C0"/>
                </a:solidFill>
                <a:sym typeface="Wingdings" panose="05000000000000000000" pitchFamily="2" charset="2"/>
              </a:rPr>
              <a:t> b=‘0’);</a:t>
            </a:r>
            <a:endParaRPr lang="pt-BR" sz="1600" dirty="0"/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9CD60E5D-7775-4949-89CE-001AD2586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246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A SEMÂNTICA DO COMANDO </a:t>
            </a:r>
            <a:r>
              <a:rPr lang="en-US" sz="4800" i="1" dirty="0"/>
              <a:t>PROCESS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102264" y="1511277"/>
            <a:ext cx="1179423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r>
              <a:rPr lang="pt-BR" sz="2600" dirty="0"/>
              <a:t>Uma maneira de compreender a semântica de um </a:t>
            </a:r>
            <a:r>
              <a:rPr lang="pt-BR" sz="2600" b="1" i="1" dirty="0" err="1">
                <a:solidFill>
                  <a:srgbClr val="0070C0"/>
                </a:solidFill>
              </a:rPr>
              <a:t>process</a:t>
            </a:r>
            <a:r>
              <a:rPr lang="pt-BR" sz="2600" dirty="0">
                <a:solidFill>
                  <a:srgbClr val="0070C0"/>
                </a:solidFill>
              </a:rPr>
              <a:t> </a:t>
            </a:r>
            <a:r>
              <a:rPr lang="pt-BR" sz="2600" dirty="0"/>
              <a:t>é a partir de como funciona uma simulação VHDL deste comando</a:t>
            </a:r>
          </a:p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endParaRPr lang="pt-BR" sz="4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400" dirty="0"/>
              <a:t>Um </a:t>
            </a:r>
            <a:r>
              <a:rPr lang="pt-BR" sz="2400" b="1" i="1" dirty="0" err="1">
                <a:solidFill>
                  <a:srgbClr val="0070C0"/>
                </a:solidFill>
              </a:rPr>
              <a:t>process</a:t>
            </a:r>
            <a:r>
              <a:rPr lang="pt-BR" sz="2400" dirty="0"/>
              <a:t>, como qualquer processo em VHDL (e como qualquer pedaço de hardware), está </a:t>
            </a:r>
            <a:r>
              <a:rPr lang="pt-BR" sz="2400" dirty="0">
                <a:solidFill>
                  <a:srgbClr val="0070C0"/>
                </a:solidFill>
              </a:rPr>
              <a:t>eternamente </a:t>
            </a:r>
            <a:r>
              <a:rPr lang="pt-BR" sz="2400" dirty="0"/>
              <a:t>em execução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endParaRPr lang="pt-BR" sz="4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400" dirty="0"/>
              <a:t>Dentro de um </a:t>
            </a:r>
            <a:r>
              <a:rPr lang="pt-BR" sz="2400" b="1" i="1" dirty="0" err="1">
                <a:solidFill>
                  <a:srgbClr val="0070C0"/>
                </a:solidFill>
              </a:rPr>
              <a:t>process</a:t>
            </a:r>
            <a:r>
              <a:rPr lang="pt-BR" sz="2400" dirty="0"/>
              <a:t>, a </a:t>
            </a:r>
            <a:r>
              <a:rPr lang="pt-BR" sz="2400" dirty="0">
                <a:solidFill>
                  <a:srgbClr val="FF0000"/>
                </a:solidFill>
              </a:rPr>
              <a:t>avaliação</a:t>
            </a:r>
            <a:r>
              <a:rPr lang="pt-BR" sz="2400" dirty="0"/>
              <a:t> dos comandos é </a:t>
            </a:r>
            <a:r>
              <a:rPr lang="pt-BR" sz="2400" dirty="0">
                <a:solidFill>
                  <a:srgbClr val="0070C0"/>
                </a:solidFill>
              </a:rPr>
              <a:t>sequencial</a:t>
            </a:r>
            <a:r>
              <a:rPr lang="pt-BR" sz="2400" dirty="0"/>
              <a:t>, ao contrário do que ocorre em VHDL fora de um </a:t>
            </a:r>
            <a:r>
              <a:rPr lang="pt-BR" sz="2400" b="1" i="1" dirty="0" err="1">
                <a:solidFill>
                  <a:srgbClr val="0070C0"/>
                </a:solidFill>
              </a:rPr>
              <a:t>process</a:t>
            </a:r>
            <a:r>
              <a:rPr lang="pt-BR" sz="2400" dirty="0"/>
              <a:t>, onde tudo é avaliado em </a:t>
            </a:r>
            <a:r>
              <a:rPr lang="pt-BR" sz="2400" dirty="0">
                <a:solidFill>
                  <a:srgbClr val="0070C0"/>
                </a:solidFill>
              </a:rPr>
              <a:t>paralelo</a:t>
            </a:r>
            <a:endParaRPr lang="pt-BR" sz="24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endParaRPr lang="pt-BR" sz="4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400" dirty="0"/>
              <a:t>Cada comando pode </a:t>
            </a:r>
            <a:r>
              <a:rPr lang="pt-BR" sz="2400" dirty="0">
                <a:solidFill>
                  <a:srgbClr val="0070C0"/>
                </a:solidFill>
              </a:rPr>
              <a:t>ter efeito </a:t>
            </a:r>
            <a:r>
              <a:rPr lang="pt-BR" sz="2400" dirty="0"/>
              <a:t>sobre (atribuir novos valores a) sinais e/ou variáveis</a:t>
            </a:r>
          </a:p>
          <a:p>
            <a:pPr marL="1371600" lvl="2" indent="-457200">
              <a:buClr>
                <a:srgbClr val="0070C0"/>
              </a:buClr>
              <a:buFont typeface="Courier New" charset="0"/>
              <a:buChar char="o"/>
            </a:pPr>
            <a:r>
              <a:rPr lang="pt-BR" sz="2400" dirty="0"/>
              <a:t>Atribuições a variáveis têm efeito </a:t>
            </a:r>
            <a:r>
              <a:rPr lang="pt-BR" sz="2400" dirty="0">
                <a:solidFill>
                  <a:srgbClr val="0070C0"/>
                </a:solidFill>
              </a:rPr>
              <a:t>imediato</a:t>
            </a:r>
            <a:r>
              <a:rPr lang="pt-BR" sz="2400" dirty="0"/>
              <a:t>, como em programação</a:t>
            </a:r>
          </a:p>
          <a:p>
            <a:pPr marL="1371600" lvl="2" indent="-457200">
              <a:buClr>
                <a:srgbClr val="0070C0"/>
              </a:buClr>
              <a:buFont typeface="Courier New" charset="0"/>
              <a:buChar char="o"/>
            </a:pPr>
            <a:r>
              <a:rPr lang="pt-BR" sz="2400" dirty="0"/>
              <a:t>Atribuições a sinais são </a:t>
            </a:r>
            <a:r>
              <a:rPr lang="pt-BR" sz="2400" dirty="0">
                <a:solidFill>
                  <a:srgbClr val="0070C0"/>
                </a:solidFill>
              </a:rPr>
              <a:t>projeções para o futuro </a:t>
            </a:r>
            <a:r>
              <a:rPr lang="pt-BR" sz="2400" dirty="0"/>
              <a:t>(mesmo que o </a:t>
            </a:r>
            <a:r>
              <a:rPr lang="pt-BR" sz="2400" dirty="0">
                <a:solidFill>
                  <a:srgbClr val="0070C0"/>
                </a:solidFill>
              </a:rPr>
              <a:t>futuro seja agora!!!</a:t>
            </a:r>
            <a:r>
              <a:rPr lang="pt-BR" sz="2400" dirty="0"/>
              <a:t>)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endParaRPr lang="pt-BR" sz="4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400" dirty="0"/>
              <a:t>A definição de </a:t>
            </a:r>
            <a:r>
              <a:rPr lang="pt-BR" sz="2400" dirty="0">
                <a:solidFill>
                  <a:srgbClr val="0070C0"/>
                </a:solidFill>
              </a:rPr>
              <a:t>futuro</a:t>
            </a:r>
            <a:r>
              <a:rPr lang="pt-BR" sz="2400" dirty="0"/>
              <a:t> é ditada pela execução do próximo comando </a:t>
            </a:r>
            <a:r>
              <a:rPr lang="pt-BR" sz="2400" i="1" dirty="0" err="1">
                <a:solidFill>
                  <a:srgbClr val="0070C0"/>
                </a:solidFill>
              </a:rPr>
              <a:t>wait</a:t>
            </a:r>
            <a:r>
              <a:rPr lang="pt-BR" sz="2400" dirty="0">
                <a:solidFill>
                  <a:srgbClr val="0070C0"/>
                </a:solidFill>
              </a:rPr>
              <a:t> </a:t>
            </a:r>
            <a:r>
              <a:rPr lang="pt-BR" sz="2400" dirty="0"/>
              <a:t>na sequência de comandos do </a:t>
            </a:r>
            <a:r>
              <a:rPr lang="pt-BR" sz="2400" b="1" i="1" dirty="0" err="1">
                <a:solidFill>
                  <a:srgbClr val="0070C0"/>
                </a:solidFill>
              </a:rPr>
              <a:t>process</a:t>
            </a:r>
            <a:r>
              <a:rPr lang="pt-BR" sz="2400" dirty="0"/>
              <a:t>, seja este explícito ou implícito (quando se usa lista de sensitividade)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BA22AD8-650B-44E8-A256-51447345F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414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A SEMÂNTICA DE SIMULAÇÃO EM VHDL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7128" y="1492989"/>
            <a:ext cx="114923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r>
              <a:rPr lang="pt-BR" sz="2200" u="sng" dirty="0">
                <a:solidFill>
                  <a:srgbClr val="0070C0"/>
                </a:solidFill>
              </a:rPr>
              <a:t>Lembrando:</a:t>
            </a:r>
            <a:r>
              <a:rPr lang="pt-BR" sz="2200" dirty="0">
                <a:solidFill>
                  <a:srgbClr val="0070C0"/>
                </a:solidFill>
              </a:rPr>
              <a:t> </a:t>
            </a:r>
            <a:r>
              <a:rPr lang="pt-BR" sz="2200" dirty="0"/>
              <a:t>Simuladores VHDL são programas sequenciais executando em computadores. Contudo, a simulação deve refletir o comportamento paralelo do hardware, onde vários (talvez milhares) de processos operam simultaneamente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8840" y="2588745"/>
            <a:ext cx="11492328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r>
              <a:rPr lang="pt-BR" sz="2000" dirty="0"/>
              <a:t>Algoritmo de um simulador VHDL: Um laço (</a:t>
            </a:r>
            <a:r>
              <a:rPr lang="pt-BR" sz="2000" dirty="0">
                <a:solidFill>
                  <a:srgbClr val="0070C0"/>
                </a:solidFill>
              </a:rPr>
              <a:t>talvez eterno</a:t>
            </a:r>
            <a:r>
              <a:rPr lang="pt-BR" sz="2000" dirty="0"/>
              <a:t>) que</a:t>
            </a:r>
          </a:p>
          <a:p>
            <a:pPr marL="971550" lvl="1" indent="-514350">
              <a:buClr>
                <a:srgbClr val="0070C0"/>
              </a:buClr>
              <a:buFont typeface="+mj-lt"/>
              <a:buAutoNum type="arabicPeriod"/>
            </a:pPr>
            <a:r>
              <a:rPr lang="pt-BR" sz="2000" dirty="0"/>
              <a:t>Com o </a:t>
            </a:r>
            <a:r>
              <a:rPr lang="pt-BR" sz="2000" dirty="0">
                <a:solidFill>
                  <a:srgbClr val="0070C0"/>
                </a:solidFill>
              </a:rPr>
              <a:t>tempo congelado no instante atual </a:t>
            </a:r>
            <a:r>
              <a:rPr lang="pt-BR" sz="2000" dirty="0"/>
              <a:t>(começando em 0s), </a:t>
            </a:r>
            <a:r>
              <a:rPr lang="pt-BR" sz="2000" dirty="0">
                <a:solidFill>
                  <a:srgbClr val="0070C0"/>
                </a:solidFill>
              </a:rPr>
              <a:t>avalia-se cada processo existente</a:t>
            </a:r>
            <a:r>
              <a:rPr lang="pt-BR" sz="2000" dirty="0"/>
              <a:t>, executando seus comandos até que se atinja um comando </a:t>
            </a:r>
            <a:r>
              <a:rPr lang="pt-BR" sz="2000" i="1" dirty="0" err="1"/>
              <a:t>wait</a:t>
            </a:r>
            <a:r>
              <a:rPr lang="pt-BR" sz="2000" dirty="0"/>
              <a:t> (explícito ou implícito). Quando isto ocorre, passa-se ao próximo processo, até que </a:t>
            </a:r>
            <a:r>
              <a:rPr lang="pt-BR" sz="2000" dirty="0">
                <a:solidFill>
                  <a:srgbClr val="0070C0"/>
                </a:solidFill>
              </a:rPr>
              <a:t>todos os processos</a:t>
            </a:r>
            <a:r>
              <a:rPr lang="pt-BR" sz="2000" dirty="0"/>
              <a:t> do sistema digital em simulação (incluindo o </a:t>
            </a:r>
            <a:r>
              <a:rPr lang="pt-BR" sz="2000" i="1" dirty="0" err="1"/>
              <a:t>testbench</a:t>
            </a:r>
            <a:r>
              <a:rPr lang="pt-BR" sz="2000" dirty="0"/>
              <a:t>) tenham atingido um </a:t>
            </a:r>
            <a:r>
              <a:rPr lang="pt-BR" sz="2000" i="1" dirty="0" err="1"/>
              <a:t>wait</a:t>
            </a:r>
            <a:r>
              <a:rPr lang="pt-BR" sz="2000" dirty="0"/>
              <a:t> e suspendam</a:t>
            </a:r>
          </a:p>
          <a:p>
            <a:pPr marL="1428750" lvl="2" indent="-514350">
              <a:buClr>
                <a:srgbClr val="0070C0"/>
              </a:buClr>
              <a:buFont typeface="Wingdings" charset="2"/>
              <a:buChar char="ü"/>
            </a:pPr>
            <a:r>
              <a:rPr lang="pt-BR" sz="2000" dirty="0"/>
              <a:t>Atribuições a sinais são colocadas em uma </a:t>
            </a:r>
            <a:r>
              <a:rPr lang="pt-BR" sz="2000" dirty="0">
                <a:solidFill>
                  <a:srgbClr val="FF0000"/>
                </a:solidFill>
              </a:rPr>
              <a:t>lista de eventos </a:t>
            </a:r>
            <a:r>
              <a:rPr lang="pt-BR" sz="2000" dirty="0"/>
              <a:t>ordenados pelo tempo (instante) em que eles devem ocorrer</a:t>
            </a:r>
          </a:p>
          <a:p>
            <a:pPr marL="971550" lvl="1" indent="-514350">
              <a:buClr>
                <a:srgbClr val="0070C0"/>
              </a:buClr>
              <a:buFont typeface="+mj-lt"/>
              <a:buAutoNum type="arabicPeriod"/>
            </a:pPr>
            <a:r>
              <a:rPr lang="pt-BR" sz="2000" dirty="0"/>
              <a:t>Avança-se o tempo para o instante mais próximo em que alguma mudança em um valor de pelo menos 1 sinal deve ocorrer. Então, toma-se todos os eventos projetados para ocorrer neste instante e efetiva-os (ou seja, faz-se com que eles aconteçam, alterando os valores atuais dos sinais envolvidos!)</a:t>
            </a:r>
          </a:p>
          <a:p>
            <a:pPr marL="971550" lvl="1" indent="-514350">
              <a:buClr>
                <a:srgbClr val="0070C0"/>
              </a:buClr>
              <a:buFont typeface="+mj-lt"/>
              <a:buAutoNum type="arabicPeriod"/>
            </a:pPr>
            <a:endParaRPr lang="pt-BR" sz="700" dirty="0"/>
          </a:p>
          <a:p>
            <a:pPr marL="971550" lvl="1" indent="-514350">
              <a:buClr>
                <a:srgbClr val="0070C0"/>
              </a:buClr>
              <a:buFont typeface="+mj-lt"/>
              <a:buAutoNum type="arabicPeriod"/>
            </a:pPr>
            <a:r>
              <a:rPr lang="pt-BR" sz="2000" dirty="0"/>
              <a:t>Se a </a:t>
            </a:r>
            <a:r>
              <a:rPr lang="pt-BR" sz="2000" dirty="0">
                <a:solidFill>
                  <a:srgbClr val="FF0000"/>
                </a:solidFill>
              </a:rPr>
              <a:t>lista de eventos</a:t>
            </a:r>
            <a:r>
              <a:rPr lang="pt-BR" sz="2000" dirty="0">
                <a:solidFill>
                  <a:srgbClr val="0070C0"/>
                </a:solidFill>
              </a:rPr>
              <a:t> </a:t>
            </a:r>
            <a:r>
              <a:rPr lang="pt-BR" sz="2000" dirty="0"/>
              <a:t>estiver vazia ao tentar executar o passo </a:t>
            </a:r>
            <a:r>
              <a:rPr lang="pt-BR" sz="2000" dirty="0">
                <a:solidFill>
                  <a:srgbClr val="0070C0"/>
                </a:solidFill>
              </a:rPr>
              <a:t>2</a:t>
            </a:r>
            <a:r>
              <a:rPr lang="pt-BR" sz="2000" dirty="0"/>
              <a:t>, a </a:t>
            </a:r>
            <a:r>
              <a:rPr lang="pt-BR" sz="2000" dirty="0">
                <a:solidFill>
                  <a:srgbClr val="0070C0"/>
                </a:solidFill>
              </a:rPr>
              <a:t>simulação para</a:t>
            </a:r>
            <a:r>
              <a:rPr lang="pt-BR" sz="2000" dirty="0"/>
              <a:t>. Senão, volta-se ao passo </a:t>
            </a:r>
            <a:r>
              <a:rPr lang="pt-BR" sz="2000" dirty="0">
                <a:solidFill>
                  <a:srgbClr val="0070C0"/>
                </a:solidFill>
              </a:rPr>
              <a:t>1</a:t>
            </a:r>
            <a:endParaRPr lang="pt-BR" sz="2000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AC27B46-5C56-427E-A59E-EF843972C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53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2265" y="1401549"/>
            <a:ext cx="1171178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r>
              <a:rPr lang="pt-BR" sz="2200" dirty="0"/>
              <a:t>O problema de inferência de “</a:t>
            </a:r>
            <a:r>
              <a:rPr lang="pt-BR" sz="2200" i="1" dirty="0" err="1">
                <a:solidFill>
                  <a:srgbClr val="FF0000"/>
                </a:solidFill>
              </a:rPr>
              <a:t>latches</a:t>
            </a:r>
            <a:r>
              <a:rPr lang="pt-BR" sz="2200" dirty="0"/>
              <a:t>” em comandos </a:t>
            </a:r>
            <a:r>
              <a:rPr lang="pt-BR" sz="2200" i="1" dirty="0" err="1">
                <a:solidFill>
                  <a:srgbClr val="0070C0"/>
                </a:solidFill>
              </a:rPr>
              <a:t>process</a:t>
            </a:r>
            <a:endParaRPr lang="pt-BR" sz="2200" dirty="0"/>
          </a:p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endParaRPr lang="pt-BR" sz="600" dirty="0"/>
          </a:p>
          <a:p>
            <a:pPr marL="800100" lvl="1" indent="-342900">
              <a:buClr>
                <a:srgbClr val="0070C0"/>
              </a:buClr>
              <a:buFont typeface="Wingdings" charset="2"/>
              <a:buChar char="ü"/>
            </a:pPr>
            <a:r>
              <a:rPr lang="pt-BR" sz="2200" dirty="0"/>
              <a:t>Algumas descrições VHDL podem provocar a inferência de meios de armazenamento para garantir que um hardware se comporte da mesma forma que o modelo de simulação</a:t>
            </a:r>
          </a:p>
          <a:p>
            <a:pPr marL="800100" lvl="1" indent="-342900">
              <a:buClr>
                <a:srgbClr val="0070C0"/>
              </a:buClr>
              <a:buFont typeface="Wingdings" charset="2"/>
              <a:buChar char="ü"/>
            </a:pPr>
            <a:endParaRPr lang="pt-BR" sz="400" i="1" dirty="0">
              <a:solidFill>
                <a:srgbClr val="0070C0"/>
              </a:solidFill>
            </a:endParaRPr>
          </a:p>
          <a:p>
            <a:pPr marL="800100" lvl="1" indent="-342900">
              <a:buClr>
                <a:srgbClr val="0070C0"/>
              </a:buClr>
              <a:buFont typeface="Wingdings" charset="2"/>
              <a:buChar char="ü"/>
            </a:pPr>
            <a:r>
              <a:rPr lang="pt-BR" sz="2200" i="1" dirty="0" err="1">
                <a:solidFill>
                  <a:srgbClr val="0070C0"/>
                </a:solidFill>
              </a:rPr>
              <a:t>Latches</a:t>
            </a:r>
            <a:r>
              <a:rPr lang="pt-BR" sz="2200" dirty="0">
                <a:solidFill>
                  <a:srgbClr val="0070C0"/>
                </a:solidFill>
              </a:rPr>
              <a:t> </a:t>
            </a:r>
            <a:r>
              <a:rPr lang="pt-BR" sz="2200" dirty="0"/>
              <a:t>inferidos costumam causar problemas. </a:t>
            </a:r>
            <a:r>
              <a:rPr lang="pt-BR" sz="2200" dirty="0">
                <a:solidFill>
                  <a:srgbClr val="FF0000"/>
                </a:solidFill>
              </a:rPr>
              <a:t>EVITEM ELES!!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PROBLEMAS COM O COMANDO </a:t>
            </a:r>
            <a:r>
              <a:rPr lang="en-US" sz="4800" i="1" dirty="0"/>
              <a:t>PROCESS</a:t>
            </a:r>
            <a:endParaRPr lang="en-US" sz="4800" dirty="0"/>
          </a:p>
        </p:txBody>
      </p:sp>
      <p:grpSp>
        <p:nvGrpSpPr>
          <p:cNvPr id="4" name="Group 3"/>
          <p:cNvGrpSpPr/>
          <p:nvPr/>
        </p:nvGrpSpPr>
        <p:grpSpPr>
          <a:xfrm>
            <a:off x="102265" y="3017933"/>
            <a:ext cx="11438102" cy="3785652"/>
            <a:chOff x="102265" y="3017933"/>
            <a:chExt cx="11438102" cy="3785652"/>
          </a:xfrm>
        </p:grpSpPr>
        <p:sp>
          <p:nvSpPr>
            <p:cNvPr id="6" name="TextBox 5"/>
            <p:cNvSpPr txBox="1"/>
            <p:nvPr/>
          </p:nvSpPr>
          <p:spPr>
            <a:xfrm>
              <a:off x="4819369" y="3017933"/>
              <a:ext cx="6720998" cy="3785652"/>
            </a:xfrm>
            <a:prstGeom prst="rect">
              <a:avLst/>
            </a:prstGeom>
            <a:noFill/>
            <a:ln>
              <a:solidFill>
                <a:schemeClr val="accent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pt-BR" sz="16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entity</a:t>
              </a:r>
              <a:r>
                <a:rPr lang="pt-BR" sz="1600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pt-BR" sz="1600" dirty="0" err="1">
                  <a:latin typeface="Courier New" charset="0"/>
                  <a:ea typeface="Courier New" charset="0"/>
                  <a:cs typeface="Courier New" charset="0"/>
                </a:rPr>
                <a:t>gera_latch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pt-BR" sz="16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is</a:t>
              </a:r>
              <a:endPara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endParaRPr>
            </a:p>
            <a:p>
              <a:pPr>
                <a:defRPr/>
              </a:pPr>
              <a:r>
                <a:rPr lang="pt-BR" sz="1600" b="1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  </a:t>
              </a:r>
              <a:r>
                <a:rPr lang="pt-BR" sz="16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port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( A : </a:t>
              </a:r>
              <a:r>
                <a:rPr lang="pt-BR" sz="1600" b="1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in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pt-BR" sz="1600" dirty="0" err="1">
                  <a:latin typeface="Courier New" charset="0"/>
                  <a:ea typeface="Courier New" charset="0"/>
                  <a:cs typeface="Courier New" charset="0"/>
                </a:rPr>
                <a:t>std_logic_vector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(3 </a:t>
              </a:r>
              <a:r>
                <a:rPr lang="pt-BR" sz="16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downto</a:t>
              </a:r>
              <a:r>
                <a:rPr lang="pt-BR" sz="1600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0);</a:t>
              </a:r>
            </a:p>
            <a:p>
              <a:pPr>
                <a:defRPr/>
              </a:pP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        </a:t>
              </a:r>
              <a:r>
                <a:rPr lang="pt-BR" sz="1600" dirty="0" err="1">
                  <a:latin typeface="Courier New" charset="0"/>
                  <a:ea typeface="Courier New" charset="0"/>
                  <a:cs typeface="Courier New" charset="0"/>
                </a:rPr>
                <a:t>B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 : </a:t>
              </a:r>
              <a:r>
                <a:rPr lang="pt-BR" sz="1600" b="1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out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pt-BR" sz="1600" dirty="0" err="1">
                  <a:latin typeface="Courier New" charset="0"/>
                  <a:ea typeface="Courier New" charset="0"/>
                  <a:cs typeface="Courier New" charset="0"/>
                </a:rPr>
                <a:t>std_logic_vector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(3 </a:t>
              </a:r>
              <a:r>
                <a:rPr lang="pt-BR" sz="16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downto</a:t>
              </a:r>
              <a:r>
                <a:rPr lang="pt-BR" sz="1600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0));</a:t>
              </a:r>
            </a:p>
            <a:p>
              <a:pPr>
                <a:defRPr/>
              </a:pPr>
              <a:r>
                <a:rPr lang="pt-BR" sz="16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end</a:t>
              </a:r>
              <a:r>
                <a:rPr lang="pt-BR" sz="1600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pt-BR" sz="1600" dirty="0" err="1">
                  <a:latin typeface="Courier New" charset="0"/>
                  <a:ea typeface="Courier New" charset="0"/>
                  <a:cs typeface="Courier New" charset="0"/>
                </a:rPr>
                <a:t>gera_latch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;</a:t>
              </a:r>
              <a:endParaRPr lang="pt-BR" sz="500" dirty="0">
                <a:latin typeface="Courier New" charset="0"/>
                <a:ea typeface="Courier New" charset="0"/>
                <a:cs typeface="Courier New" charset="0"/>
              </a:endParaRPr>
            </a:p>
            <a:p>
              <a:pPr>
                <a:defRPr/>
              </a:pPr>
              <a:r>
                <a:rPr lang="pt-BR" sz="16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architecture</a:t>
              </a:r>
              <a:r>
                <a:rPr lang="pt-BR" sz="1600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pt-BR" sz="1600" dirty="0" err="1">
                  <a:latin typeface="Courier New" charset="0"/>
                  <a:ea typeface="Courier New" charset="0"/>
                  <a:cs typeface="Courier New" charset="0"/>
                </a:rPr>
                <a:t>gera_latch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pt-BR" sz="16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of</a:t>
              </a:r>
              <a:r>
                <a:rPr lang="pt-BR" sz="1600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pt-BR" sz="1600" dirty="0" err="1">
                  <a:latin typeface="Courier New" charset="0"/>
                  <a:ea typeface="Courier New" charset="0"/>
                  <a:cs typeface="Courier New" charset="0"/>
                </a:rPr>
                <a:t>gera_latch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pt-BR" sz="16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is</a:t>
              </a:r>
              <a:endPara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endParaRPr>
            </a:p>
            <a:p>
              <a:pPr>
                <a:defRPr/>
              </a:pPr>
              <a:r>
                <a:rPr lang="pt-BR" sz="1600" b="1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  </a:t>
              </a:r>
              <a:r>
                <a:rPr lang="pt-BR" sz="16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signal</a:t>
              </a:r>
              <a:r>
                <a:rPr lang="pt-BR" sz="1600" b="1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pt-BR" sz="1600" dirty="0" err="1">
                  <a:latin typeface="Courier New" charset="0"/>
                  <a:ea typeface="Courier New" charset="0"/>
                  <a:cs typeface="Courier New" charset="0"/>
                </a:rPr>
                <a:t>int_B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: </a:t>
              </a:r>
              <a:r>
                <a:rPr lang="pt-BR" sz="1600" dirty="0" err="1">
                  <a:latin typeface="Courier New" charset="0"/>
                  <a:ea typeface="Courier New" charset="0"/>
                  <a:cs typeface="Courier New" charset="0"/>
                </a:rPr>
                <a:t>std_logic_vector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(3 </a:t>
              </a:r>
              <a:r>
                <a:rPr lang="pt-BR" sz="16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downto</a:t>
              </a:r>
              <a:r>
                <a:rPr lang="pt-BR" sz="1600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0):=</a:t>
              </a:r>
              <a:r>
                <a:rPr lang="ru-RU" sz="1600" dirty="0">
                  <a:latin typeface="Courier New" charset="0"/>
                  <a:ea typeface="Courier New" charset="0"/>
                  <a:cs typeface="Courier New" charset="0"/>
                </a:rPr>
                <a:t>"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0000</a:t>
              </a:r>
              <a:r>
                <a:rPr lang="ru-RU" sz="1600" dirty="0">
                  <a:latin typeface="Courier New" charset="0"/>
                  <a:ea typeface="Courier New" charset="0"/>
                  <a:cs typeface="Courier New" charset="0"/>
                </a:rPr>
                <a:t>"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;</a:t>
              </a:r>
              <a:endPara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endParaRPr>
            </a:p>
            <a:p>
              <a:pPr>
                <a:defRPr/>
              </a:pPr>
              <a:r>
                <a:rPr lang="pt-BR" sz="16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begin</a:t>
              </a:r>
              <a:endPara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endParaRPr>
            </a:p>
            <a:p>
              <a:pPr>
                <a:defRPr/>
              </a:pP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  </a:t>
              </a:r>
              <a:r>
                <a:rPr lang="pt-BR" sz="1600" dirty="0" err="1">
                  <a:latin typeface="Courier New" charset="0"/>
                  <a:ea typeface="Courier New" charset="0"/>
                  <a:cs typeface="Courier New" charset="0"/>
                </a:rPr>
                <a:t>B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 &lt;= </a:t>
              </a:r>
              <a:r>
                <a:rPr lang="pt-BR" sz="1600" dirty="0" err="1">
                  <a:latin typeface="Courier New" charset="0"/>
                  <a:ea typeface="Courier New" charset="0"/>
                  <a:cs typeface="Courier New" charset="0"/>
                </a:rPr>
                <a:t>int_B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;</a:t>
              </a:r>
            </a:p>
            <a:p>
              <a:pPr>
                <a:defRPr/>
              </a:pP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  </a:t>
              </a:r>
              <a:r>
                <a:rPr lang="pt-BR" sz="1600" dirty="0" err="1">
                  <a:latin typeface="Courier New" charset="0"/>
                  <a:ea typeface="Courier New" charset="0"/>
                  <a:cs typeface="Courier New" charset="0"/>
                </a:rPr>
                <a:t>gera_latch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: </a:t>
              </a:r>
              <a:r>
                <a:rPr lang="pt-BR" sz="16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process</a:t>
              </a:r>
              <a:r>
                <a:rPr lang="pt-BR" sz="1600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(A)</a:t>
              </a:r>
            </a:p>
            <a:p>
              <a:pPr>
                <a:defRPr/>
              </a:pP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  </a:t>
              </a:r>
              <a:r>
                <a:rPr lang="pt-BR" sz="16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begin</a:t>
              </a:r>
              <a:endPara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endParaRPr>
            </a:p>
            <a:p>
              <a:pPr>
                <a:defRPr/>
              </a:pP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    </a:t>
              </a:r>
              <a:r>
                <a:rPr lang="pt-BR" sz="16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if</a:t>
              </a:r>
              <a:r>
                <a:rPr lang="pt-BR" sz="1600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(A="1010") </a:t>
              </a:r>
              <a:r>
                <a:rPr lang="pt-BR" sz="16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then</a:t>
              </a:r>
              <a:endPara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endParaRPr>
            </a:p>
            <a:p>
              <a:pPr>
                <a:defRPr/>
              </a:pP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      </a:t>
              </a:r>
              <a:r>
                <a:rPr lang="pt-BR" sz="1600" dirty="0" err="1">
                  <a:latin typeface="Courier New" charset="0"/>
                  <a:ea typeface="Courier New" charset="0"/>
                  <a:cs typeface="Courier New" charset="0"/>
                </a:rPr>
                <a:t>int_B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&lt;= </a:t>
              </a:r>
              <a:r>
                <a:rPr lang="pt-BR" sz="16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not</a:t>
              </a:r>
              <a:r>
                <a:rPr lang="pt-BR" sz="1600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A;</a:t>
              </a:r>
            </a:p>
            <a:p>
              <a:pPr>
                <a:defRPr/>
              </a:pPr>
              <a:r>
                <a:rPr lang="pt-BR" sz="1600" b="1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    </a:t>
              </a:r>
              <a:r>
                <a:rPr lang="pt-BR" sz="16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end</a:t>
              </a:r>
              <a:r>
                <a:rPr lang="pt-BR" sz="1600" b="1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pt-BR" sz="16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if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;</a:t>
              </a:r>
            </a:p>
            <a:p>
              <a:pPr>
                <a:defRPr/>
              </a:pP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  </a:t>
              </a:r>
              <a:r>
                <a:rPr lang="pt-BR" sz="16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end</a:t>
              </a:r>
              <a:r>
                <a:rPr lang="pt-BR" sz="1600" b="1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pt-BR" sz="16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process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;</a:t>
              </a:r>
            </a:p>
            <a:p>
              <a:pPr>
                <a:defRPr/>
              </a:pPr>
              <a:r>
                <a:rPr lang="pt-BR" sz="16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end</a:t>
              </a:r>
              <a:r>
                <a:rPr lang="pt-BR" sz="1600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pt-BR" sz="1600" dirty="0" err="1">
                  <a:latin typeface="Courier New" charset="0"/>
                  <a:ea typeface="Courier New" charset="0"/>
                  <a:cs typeface="Courier New" charset="0"/>
                </a:rPr>
                <a:t>gera_latch</a:t>
              </a:r>
              <a:r>
                <a:rPr lang="pt-BR" sz="1600" dirty="0">
                  <a:latin typeface="Courier New" charset="0"/>
                  <a:ea typeface="Courier New" charset="0"/>
                  <a:cs typeface="Courier New" charset="0"/>
                </a:rPr>
                <a:t>;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15497" y="3501622"/>
              <a:ext cx="3775754" cy="313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Clr>
                  <a:srgbClr val="0070C0"/>
                </a:buClr>
                <a:buFont typeface="Courier New" charset="0"/>
                <a:buChar char="o"/>
              </a:pPr>
              <a:r>
                <a:rPr lang="pt-BR" sz="2200" dirty="0"/>
                <a:t>A descrição VHDL ao lado escreve em </a:t>
              </a:r>
              <a:r>
                <a:rPr lang="pt-BR" sz="2200" dirty="0" err="1"/>
                <a:t>B</a:t>
              </a:r>
              <a:r>
                <a:rPr lang="pt-BR" sz="2200" dirty="0"/>
                <a:t> somente quando A vale “1010”, e deve (pela semântica do </a:t>
              </a:r>
              <a:r>
                <a:rPr lang="pt-BR" sz="2200" i="1" dirty="0" err="1"/>
                <a:t>process</a:t>
              </a:r>
              <a:r>
                <a:rPr lang="pt-BR" sz="2200" dirty="0"/>
                <a:t>) manter o valor de </a:t>
              </a:r>
              <a:r>
                <a:rPr lang="pt-BR" sz="2200" dirty="0" err="1"/>
                <a:t>B</a:t>
              </a:r>
              <a:r>
                <a:rPr lang="pt-BR" sz="2200" dirty="0"/>
                <a:t> sempre que A for diferente deste valor. Assim, a </a:t>
              </a:r>
              <a:r>
                <a:rPr lang="pt-BR" sz="2200" dirty="0">
                  <a:solidFill>
                    <a:srgbClr val="0070C0"/>
                  </a:solidFill>
                </a:rPr>
                <a:t>síntese de hardware infere um </a:t>
              </a:r>
              <a:r>
                <a:rPr lang="pt-BR" sz="2200" dirty="0" err="1">
                  <a:solidFill>
                    <a:srgbClr val="0070C0"/>
                  </a:solidFill>
                </a:rPr>
                <a:t>latch</a:t>
              </a:r>
              <a:r>
                <a:rPr lang="pt-BR" sz="2200" dirty="0">
                  <a:solidFill>
                    <a:srgbClr val="0070C0"/>
                  </a:solidFill>
                </a:rPr>
                <a:t> para armazenar o valor de B</a:t>
              </a:r>
              <a:endParaRPr lang="pt-BR" sz="22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2265" y="3022222"/>
              <a:ext cx="286039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1">
                <a:buClr>
                  <a:srgbClr val="0070C0"/>
                </a:buClr>
              </a:pPr>
              <a:r>
                <a:rPr lang="pt-BR" sz="2200" u="sng" dirty="0">
                  <a:solidFill>
                    <a:srgbClr val="0070C0"/>
                  </a:solidFill>
                </a:rPr>
                <a:t>Exemplo</a:t>
              </a:r>
            </a:p>
          </p:txBody>
        </p:sp>
      </p:grp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BE79C64-E4B8-4602-8249-D2FFCAD51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97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7824" y="1605945"/>
            <a:ext cx="5351862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r>
              <a:rPr lang="pt-BR" sz="2200" dirty="0"/>
              <a:t>Sinais (declarações </a:t>
            </a:r>
            <a:r>
              <a:rPr lang="pt-BR" sz="2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signal</a:t>
            </a:r>
            <a:r>
              <a:rPr lang="pt-BR" sz="2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200" dirty="0"/>
              <a:t>e </a:t>
            </a:r>
            <a:r>
              <a:rPr lang="pt-BR" sz="2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port</a:t>
            </a:r>
            <a:r>
              <a:rPr lang="pt-BR" sz="2200" dirty="0"/>
              <a:t>)</a:t>
            </a:r>
          </a:p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endParaRPr lang="pt-BR" sz="600" dirty="0"/>
          </a:p>
          <a:p>
            <a:pPr marL="914400" lvl="1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Declarados em  entidades e arquiteturas, blocos, </a:t>
            </a:r>
            <a:r>
              <a:rPr lang="pt-BR" sz="2200" dirty="0" err="1"/>
              <a:t>etc</a:t>
            </a:r>
            <a:endParaRPr lang="pt-BR" sz="400" i="1" dirty="0">
              <a:solidFill>
                <a:srgbClr val="0070C0"/>
              </a:solidFill>
            </a:endParaRPr>
          </a:p>
          <a:p>
            <a:pPr marL="914400" lvl="1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Visíveis e referenciáveis em qualquer ponto da estrutura que os declara</a:t>
            </a:r>
          </a:p>
          <a:p>
            <a:pPr marL="914400" lvl="1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Atribuições com </a:t>
            </a:r>
            <a:r>
              <a:rPr lang="pt-BR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&lt;=</a:t>
            </a:r>
          </a:p>
          <a:p>
            <a:pPr marL="914400" lvl="1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Atribuições a eles geram projeção de um evento que será futuramente efetivado</a:t>
            </a:r>
          </a:p>
          <a:p>
            <a:pPr marL="914400" lvl="1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Correspondem a fios no hardware descrito</a:t>
            </a:r>
          </a:p>
          <a:p>
            <a:pPr marL="914400" lvl="1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Podem receber valores de expressões contendo sinais, constantes, variáveis etc.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SINAIS E VARIÁVEIS EM VHDL SINTETIZÁVEL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BE79C64-E4B8-4602-8249-D2FFCAD51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17</a:t>
            </a:fld>
            <a:endParaRPr lang="en-US"/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ACE92DE0-F888-463D-AE10-B26F91B2A46F}"/>
              </a:ext>
            </a:extLst>
          </p:cNvPr>
          <p:cNvSpPr txBox="1"/>
          <p:nvPr/>
        </p:nvSpPr>
        <p:spPr>
          <a:xfrm>
            <a:off x="6429960" y="1605945"/>
            <a:ext cx="5351862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r>
              <a:rPr lang="pt-BR" sz="2200" dirty="0"/>
              <a:t>Variáveis (declarações </a:t>
            </a:r>
            <a:r>
              <a:rPr lang="pt-BR" sz="2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</a:t>
            </a:r>
            <a:r>
              <a:rPr lang="pt-BR" sz="2200" dirty="0"/>
              <a:t>)</a:t>
            </a:r>
          </a:p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endParaRPr lang="pt-BR" sz="600" dirty="0"/>
          </a:p>
          <a:p>
            <a:pPr marL="914400" lvl="1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Declaradas apenas dentro de um comando </a:t>
            </a:r>
            <a:r>
              <a:rPr lang="pt-BR" sz="2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process</a:t>
            </a:r>
            <a:endParaRPr lang="pt-BR" sz="400" i="1" dirty="0">
              <a:solidFill>
                <a:srgbClr val="0070C0"/>
              </a:solidFill>
            </a:endParaRPr>
          </a:p>
          <a:p>
            <a:pPr marL="914400" lvl="1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Visíveis apenas dentro do </a:t>
            </a:r>
            <a:r>
              <a:rPr lang="pt-BR" sz="2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process</a:t>
            </a:r>
            <a:r>
              <a:rPr lang="pt-BR" sz="2200" dirty="0"/>
              <a:t> onde são declaradas</a:t>
            </a:r>
          </a:p>
          <a:p>
            <a:pPr marL="914400" lvl="1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Atribuições com </a:t>
            </a:r>
            <a:r>
              <a:rPr lang="pt-BR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:=</a:t>
            </a:r>
          </a:p>
          <a:p>
            <a:pPr marL="914400" lvl="1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Atribuições a elas são efetivadas quando da avaliação do comando, imediatamente</a:t>
            </a:r>
          </a:p>
          <a:p>
            <a:pPr marL="914400" lvl="1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Podem não corresponder a nenhum fio do hardware descrito</a:t>
            </a:r>
          </a:p>
          <a:p>
            <a:pPr marL="914400" lvl="1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Podem receber valores de expressões contendo sinais, constantes, variáveis etc.</a:t>
            </a:r>
            <a:endParaRPr lang="pt-BR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096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REGISTRADORES EM VHDL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2264" y="1511277"/>
            <a:ext cx="1149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r>
              <a:rPr lang="pt-BR" sz="2400" dirty="0">
                <a:solidFill>
                  <a:srgbClr val="FF0000"/>
                </a:solidFill>
              </a:rPr>
              <a:t>Registradores</a:t>
            </a:r>
            <a:r>
              <a:rPr lang="pt-BR" sz="2400" dirty="0"/>
              <a:t> são basicamente inferidos a partir de sinais declarados em </a:t>
            </a:r>
            <a:r>
              <a:rPr lang="pt-BR" sz="2400" dirty="0">
                <a:solidFill>
                  <a:srgbClr val="0070C0"/>
                </a:solidFill>
              </a:rPr>
              <a:t>processos com sinal de sincronismo</a:t>
            </a:r>
            <a:r>
              <a:rPr lang="pt-BR" sz="2400" dirty="0"/>
              <a:t> (exemplo: </a:t>
            </a:r>
            <a:r>
              <a:rPr lang="pt-BR" sz="2400" i="1" dirty="0">
                <a:solidFill>
                  <a:srgbClr val="0070C0"/>
                </a:solidFill>
              </a:rPr>
              <a:t>clock</a:t>
            </a:r>
            <a:r>
              <a:rPr lang="pt-BR" sz="2400" dirty="0"/>
              <a:t>). Para efeito de síntese e simulação, é aconselhável, embora não necessário, introduzir um reset, assíncrono ou síncrono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2264" y="5566123"/>
            <a:ext cx="109741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400" dirty="0"/>
              <a:t>Como introduzir um sinal de “</a:t>
            </a:r>
            <a:r>
              <a:rPr lang="pt-BR" sz="2400" i="1" dirty="0" err="1">
                <a:solidFill>
                  <a:srgbClr val="0070C0"/>
                </a:solidFill>
              </a:rPr>
              <a:t>enable</a:t>
            </a:r>
            <a:r>
              <a:rPr lang="pt-BR" sz="2400" dirty="0"/>
              <a:t>” no registrador, para habilitar a escrita?</a:t>
            </a:r>
          </a:p>
          <a:p>
            <a:pPr marL="914400" lvl="1" indent="-457200">
              <a:buClr>
                <a:srgbClr val="0070C0"/>
              </a:buClr>
              <a:buFont typeface="+mj-lt"/>
              <a:buAutoNum type="arabicPeriod"/>
            </a:pPr>
            <a:endParaRPr lang="pt-BR" sz="800" dirty="0"/>
          </a:p>
          <a:p>
            <a:pPr marL="914400" lvl="1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400" dirty="0"/>
              <a:t>Como implementar um registrador “</a:t>
            </a:r>
            <a:r>
              <a:rPr lang="pt-BR" sz="2400" i="1" dirty="0">
                <a:solidFill>
                  <a:srgbClr val="0070C0"/>
                </a:solidFill>
              </a:rPr>
              <a:t>tri-</a:t>
            </a:r>
            <a:r>
              <a:rPr lang="pt-BR" sz="2400" i="1" dirty="0" err="1">
                <a:solidFill>
                  <a:srgbClr val="0070C0"/>
                </a:solidFill>
              </a:rPr>
              <a:t>state</a:t>
            </a:r>
            <a:r>
              <a:rPr lang="pt-BR" sz="2400" dirty="0"/>
              <a:t>” controlado por um sinal “</a:t>
            </a:r>
            <a:r>
              <a:rPr lang="pt-BR" sz="2400" i="1" dirty="0" err="1">
                <a:solidFill>
                  <a:srgbClr val="0070C0"/>
                </a:solidFill>
              </a:rPr>
              <a:t>hab</a:t>
            </a:r>
            <a:r>
              <a:rPr lang="pt-BR" sz="2400" dirty="0"/>
              <a:t>”?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57666" y="2859304"/>
            <a:ext cx="6463364" cy="2554545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pt-BR" sz="20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20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r>
              <a:rPr lang="pt-BR" sz="20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(clock, reset)</a:t>
            </a:r>
          </a:p>
          <a:p>
            <a:pPr>
              <a:defRPr/>
            </a:pPr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20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begin</a:t>
            </a:r>
            <a:endParaRPr lang="pt-BR" sz="20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20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20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reset = '1' </a:t>
            </a:r>
            <a:r>
              <a:rPr lang="en-US" sz="20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</a:p>
          <a:p>
            <a:pPr>
              <a:defRPr/>
            </a:pP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reg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&lt;= (others =&gt;'0');</a:t>
            </a:r>
          </a:p>
          <a:p>
            <a:pPr>
              <a:defRPr/>
            </a:pP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20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elsif</a:t>
            </a:r>
            <a:r>
              <a:rPr lang="en-US" sz="20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clock</a:t>
            </a:r>
            <a:r>
              <a:rPr lang="en-US" sz="20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'event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and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clock='1' </a:t>
            </a:r>
            <a:r>
              <a:rPr lang="en-US" sz="20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</a:p>
          <a:p>
            <a:pPr>
              <a:defRPr/>
            </a:pP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reg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&lt;= 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barramento_A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pt-BR" sz="20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20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20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20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20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20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20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20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C69A6F8-633E-473D-A3A7-29A42C4E3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0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REGISTRADORES EM VHDL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2264" y="1456413"/>
            <a:ext cx="47989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r>
              <a:rPr lang="pt-BR" sz="2400" dirty="0"/>
              <a:t>Exemplo de registrador com largura de palavra parametrizável e com habilitação (sinal “</a:t>
            </a:r>
            <a:r>
              <a:rPr lang="pt-BR" sz="2400" i="1" dirty="0" err="1">
                <a:solidFill>
                  <a:srgbClr val="0070C0"/>
                </a:solidFill>
              </a:rPr>
              <a:t>ce</a:t>
            </a:r>
            <a:r>
              <a:rPr lang="pt-BR" sz="2400" dirty="0"/>
              <a:t>”, do inglês </a:t>
            </a:r>
            <a:r>
              <a:rPr lang="pt-BR" sz="2400" i="1" dirty="0">
                <a:solidFill>
                  <a:srgbClr val="0070C0"/>
                </a:solidFill>
              </a:rPr>
              <a:t>chip </a:t>
            </a:r>
            <a:r>
              <a:rPr lang="pt-BR" sz="2400" i="1" dirty="0" err="1">
                <a:solidFill>
                  <a:srgbClr val="0070C0"/>
                </a:solidFill>
              </a:rPr>
              <a:t>enable</a:t>
            </a:r>
            <a:r>
              <a:rPr lang="pt-BR" sz="2400" dirty="0"/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91457" y="1441132"/>
            <a:ext cx="6748272" cy="5355312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entity</a:t>
            </a:r>
            <a:r>
              <a:rPr 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dirty="0" err="1">
                <a:latin typeface="Courier New" charset="0"/>
                <a:ea typeface="Courier New" charset="0"/>
                <a:cs typeface="Courier New" charset="0"/>
              </a:rPr>
              <a:t>regnbit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is</a:t>
            </a:r>
            <a:endParaRPr lang="pt-BR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generic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(N: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integer</a:t>
            </a:r>
            <a:r>
              <a:rPr 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:= 16);</a:t>
            </a:r>
            <a:endParaRPr lang="pt-BR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port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( </a:t>
            </a:r>
            <a:r>
              <a:rPr lang="pt-BR" dirty="0" err="1">
                <a:latin typeface="Courier New" charset="0"/>
                <a:ea typeface="Courier New" charset="0"/>
                <a:cs typeface="Courier New" charset="0"/>
              </a:rPr>
              <a:t>ck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pt-BR" dirty="0" err="1">
                <a:latin typeface="Courier New" charset="0"/>
                <a:ea typeface="Courier New" charset="0"/>
                <a:cs typeface="Courier New" charset="0"/>
              </a:rPr>
              <a:t>rst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pt-BR" dirty="0" err="1">
                <a:latin typeface="Courier New" charset="0"/>
                <a:ea typeface="Courier New" charset="0"/>
                <a:cs typeface="Courier New" charset="0"/>
              </a:rPr>
              <a:t>ce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 : </a:t>
            </a:r>
            <a:r>
              <a:rPr 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in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dirty="0" err="1">
                <a:latin typeface="Courier New" charset="0"/>
                <a:ea typeface="Courier New" charset="0"/>
                <a:cs typeface="Courier New" charset="0"/>
              </a:rPr>
              <a:t>std_logic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pt-BR" dirty="0" err="1">
                <a:latin typeface="Courier New" charset="0"/>
                <a:ea typeface="Courier New" charset="0"/>
                <a:cs typeface="Courier New" charset="0"/>
              </a:rPr>
              <a:t>D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 : </a:t>
            </a:r>
            <a:r>
              <a:rPr 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in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dirty="0" err="1">
                <a:latin typeface="Courier New" charset="0"/>
                <a:ea typeface="Courier New" charset="0"/>
                <a:cs typeface="Courier New" charset="0"/>
              </a:rPr>
              <a:t>std_logic_vector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(N-1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downto</a:t>
            </a:r>
            <a:r>
              <a:rPr 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0);</a:t>
            </a:r>
          </a:p>
          <a:p>
            <a:pPr>
              <a:defRPr/>
            </a:pP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pt-BR" dirty="0" err="1">
                <a:latin typeface="Courier New" charset="0"/>
                <a:ea typeface="Courier New" charset="0"/>
                <a:cs typeface="Courier New" charset="0"/>
              </a:rPr>
              <a:t>Q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 : </a:t>
            </a:r>
            <a:r>
              <a:rPr 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out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dirty="0" err="1">
                <a:latin typeface="Courier New" charset="0"/>
                <a:ea typeface="Courier New" charset="0"/>
                <a:cs typeface="Courier New" charset="0"/>
              </a:rPr>
              <a:t>std_logic_vector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(N-1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downto</a:t>
            </a:r>
            <a:r>
              <a:rPr 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0));</a:t>
            </a:r>
          </a:p>
          <a:p>
            <a:pPr>
              <a:defRPr/>
            </a:pP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dirty="0" err="1">
                <a:latin typeface="Courier New" charset="0"/>
                <a:ea typeface="Courier New" charset="0"/>
                <a:cs typeface="Courier New" charset="0"/>
              </a:rPr>
              <a:t>regnbit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pt-BR" sz="4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architecture</a:t>
            </a:r>
            <a:r>
              <a:rPr 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dirty="0" err="1">
                <a:latin typeface="Courier New" charset="0"/>
                <a:ea typeface="Courier New" charset="0"/>
                <a:cs typeface="Courier New" charset="0"/>
              </a:rPr>
              <a:t>regnbit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of</a:t>
            </a:r>
            <a:r>
              <a:rPr 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dirty="0" err="1">
                <a:latin typeface="Courier New" charset="0"/>
                <a:ea typeface="Courier New" charset="0"/>
                <a:cs typeface="Courier New" charset="0"/>
              </a:rPr>
              <a:t>regnbit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is</a:t>
            </a:r>
            <a:endParaRPr lang="pt-BR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begin</a:t>
            </a:r>
            <a:endParaRPr lang="pt-BR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r>
              <a:rPr 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pt-BR" dirty="0" err="1">
                <a:latin typeface="Courier New" charset="0"/>
                <a:ea typeface="Courier New" charset="0"/>
                <a:cs typeface="Courier New" charset="0"/>
              </a:rPr>
              <a:t>ck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pt-BR" dirty="0" err="1">
                <a:latin typeface="Courier New" charset="0"/>
                <a:ea typeface="Courier New" charset="0"/>
                <a:cs typeface="Courier New" charset="0"/>
              </a:rPr>
              <a:t>rst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>
              <a:defRPr/>
            </a:pP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begin</a:t>
            </a:r>
            <a:endParaRPr lang="pt-BR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dirty="0" err="1">
                <a:latin typeface="Courier New" charset="0"/>
                <a:ea typeface="Courier New" charset="0"/>
                <a:cs typeface="Courier New" charset="0"/>
              </a:rPr>
              <a:t>rst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'1'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  <a:endParaRPr lang="pt-BR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      Q &lt;= (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others</a:t>
            </a:r>
            <a:r>
              <a:rPr 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=&gt;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'0'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>
              <a:defRPr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elsif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ck</a:t>
            </a:r>
            <a:r>
              <a:rPr lang="en-US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'event</a:t>
            </a:r>
            <a:r>
              <a:rPr lang="en-US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and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ck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= '0' </a:t>
            </a:r>
            <a:r>
              <a:rPr lang="en-US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</a:p>
          <a:p>
            <a:pPr>
              <a:defRPr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ce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= '1' </a:t>
            </a:r>
            <a:r>
              <a:rPr lang="en-US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</a:p>
          <a:p>
            <a:pPr>
              <a:defRPr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    Q &lt;= D;</a:t>
            </a:r>
          </a:p>
          <a:p>
            <a:pPr>
              <a:defRPr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dirty="0" err="1">
                <a:latin typeface="Courier New" charset="0"/>
                <a:ea typeface="Courier New" charset="0"/>
                <a:cs typeface="Courier New" charset="0"/>
              </a:rPr>
              <a:t>regnbit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23829" y="1792224"/>
            <a:ext cx="8354411" cy="5129730"/>
            <a:chOff x="533557" y="1792224"/>
            <a:chExt cx="8354411" cy="5129730"/>
          </a:xfrm>
        </p:grpSpPr>
        <p:sp>
          <p:nvSpPr>
            <p:cNvPr id="9" name="TextBox 8"/>
            <p:cNvSpPr txBox="1"/>
            <p:nvPr/>
          </p:nvSpPr>
          <p:spPr>
            <a:xfrm>
              <a:off x="533557" y="3228635"/>
              <a:ext cx="4265520" cy="3693319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buClr>
                  <a:srgbClr val="0070C0"/>
                </a:buClr>
              </a:pPr>
              <a:r>
                <a:rPr lang="pt-BR" sz="2400" b="1" dirty="0" err="1">
                  <a:solidFill>
                    <a:srgbClr val="FF0000"/>
                  </a:solidFill>
                </a:rPr>
                <a:t>generic</a:t>
              </a:r>
              <a:endParaRPr lang="pt-BR" sz="2400" b="1" dirty="0">
                <a:solidFill>
                  <a:srgbClr val="FF0000"/>
                </a:solidFill>
              </a:endParaRPr>
            </a:p>
            <a:p>
              <a:pPr>
                <a:buClr>
                  <a:srgbClr val="0070C0"/>
                </a:buClr>
              </a:pPr>
              <a:endParaRPr lang="pt-BR" sz="800" b="1" dirty="0">
                <a:solidFill>
                  <a:srgbClr val="FF0000"/>
                </a:solidFill>
              </a:endParaRPr>
            </a:p>
            <a:p>
              <a:pPr marL="342900" indent="-342900">
                <a:buClr>
                  <a:srgbClr val="0070C0"/>
                </a:buClr>
                <a:buFont typeface="Wingdings" charset="2"/>
                <a:buChar char="ü"/>
              </a:pPr>
              <a:r>
                <a:rPr lang="pt-BR" sz="2400" dirty="0"/>
                <a:t>Define um </a:t>
              </a:r>
              <a:r>
                <a:rPr lang="pt-BR" sz="2400" i="1" dirty="0"/>
                <a:t>parâmetro</a:t>
              </a:r>
              <a:r>
                <a:rPr lang="pt-BR" sz="2400" dirty="0"/>
                <a:t> para o módulo</a:t>
              </a:r>
            </a:p>
            <a:p>
              <a:pPr marL="342900" indent="-342900">
                <a:buClr>
                  <a:srgbClr val="0070C0"/>
                </a:buClr>
                <a:buFont typeface="Wingdings" charset="2"/>
                <a:buChar char="ü"/>
              </a:pPr>
              <a:endParaRPr lang="pt-BR" sz="800" dirty="0"/>
            </a:p>
            <a:p>
              <a:pPr marL="342900" indent="-342900">
                <a:buClr>
                  <a:srgbClr val="0070C0"/>
                </a:buClr>
                <a:buFont typeface="Wingdings" charset="2"/>
                <a:buChar char="ü"/>
              </a:pPr>
              <a:r>
                <a:rPr lang="de-DE" sz="2000" u="sng" dirty="0">
                  <a:solidFill>
                    <a:srgbClr val="0070C0"/>
                  </a:solidFill>
                </a:rPr>
                <a:t>Uso – Um registrador de 8 bits</a:t>
              </a:r>
            </a:p>
            <a:p>
              <a:pPr lvl="1">
                <a:buClr>
                  <a:srgbClr val="0070C0"/>
                </a:buClr>
              </a:pPr>
              <a:r>
                <a:rPr lang="de-DE" dirty="0">
                  <a:latin typeface="Courier New" charset="0"/>
                  <a:ea typeface="Courier New" charset="0"/>
                  <a:cs typeface="Courier New" charset="0"/>
                </a:rPr>
                <a:t>rx: entity work.regnbit generic map(N=&gt;8)</a:t>
              </a:r>
            </a:p>
            <a:p>
              <a:pPr lvl="1">
                <a:buClr>
                  <a:srgbClr val="0070C0"/>
                </a:buClr>
              </a:pPr>
              <a:r>
                <a:rPr lang="de-DE" dirty="0" err="1">
                  <a:latin typeface="Courier New" charset="0"/>
                  <a:ea typeface="Courier New" charset="0"/>
                  <a:cs typeface="Courier New" charset="0"/>
                </a:rPr>
                <a:t>port</a:t>
              </a:r>
              <a:r>
                <a:rPr lang="de-DE" dirty="0"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de-DE" dirty="0" err="1">
                  <a:latin typeface="Courier New" charset="0"/>
                  <a:ea typeface="Courier New" charset="0"/>
                  <a:cs typeface="Courier New" charset="0"/>
                </a:rPr>
                <a:t>map</a:t>
              </a:r>
              <a:r>
                <a:rPr lang="de-DE" dirty="0">
                  <a:latin typeface="Courier New" charset="0"/>
                  <a:ea typeface="Courier New" charset="0"/>
                  <a:cs typeface="Courier New" charset="0"/>
                </a:rPr>
                <a:t> (</a:t>
              </a:r>
              <a:r>
                <a:rPr lang="de-DE" dirty="0" err="1">
                  <a:latin typeface="Courier New" charset="0"/>
                  <a:ea typeface="Courier New" charset="0"/>
                  <a:cs typeface="Courier New" charset="0"/>
                </a:rPr>
                <a:t>ck</a:t>
              </a:r>
              <a:r>
                <a:rPr lang="de-DE" dirty="0">
                  <a:latin typeface="Courier New" charset="0"/>
                  <a:ea typeface="Courier New" charset="0"/>
                  <a:cs typeface="Courier New" charset="0"/>
                </a:rPr>
                <a:t>  =&gt; </a:t>
              </a:r>
              <a:r>
                <a:rPr lang="de-DE" dirty="0" err="1">
                  <a:latin typeface="Courier New" charset="0"/>
                  <a:ea typeface="Courier New" charset="0"/>
                  <a:cs typeface="Courier New" charset="0"/>
                </a:rPr>
                <a:t>ck</a:t>
              </a:r>
              <a:r>
                <a:rPr lang="de-DE" dirty="0">
                  <a:latin typeface="Courier New" charset="0"/>
                  <a:ea typeface="Courier New" charset="0"/>
                  <a:cs typeface="Courier New" charset="0"/>
                </a:rPr>
                <a:t>,</a:t>
              </a:r>
            </a:p>
            <a:p>
              <a:pPr lvl="1">
                <a:buClr>
                  <a:srgbClr val="0070C0"/>
                </a:buClr>
              </a:pPr>
              <a:r>
                <a:rPr lang="de-DE" dirty="0">
                  <a:latin typeface="Courier New" charset="0"/>
                  <a:ea typeface="Courier New" charset="0"/>
                  <a:cs typeface="Courier New" charset="0"/>
                </a:rPr>
                <a:t>          </a:t>
              </a:r>
              <a:r>
                <a:rPr lang="de-DE" dirty="0" err="1">
                  <a:latin typeface="Courier New" charset="0"/>
                  <a:ea typeface="Courier New" charset="0"/>
                  <a:cs typeface="Courier New" charset="0"/>
                </a:rPr>
                <a:t>rst</a:t>
              </a:r>
              <a:r>
                <a:rPr lang="de-DE" dirty="0">
                  <a:latin typeface="Courier New" charset="0"/>
                  <a:ea typeface="Courier New" charset="0"/>
                  <a:cs typeface="Courier New" charset="0"/>
                </a:rPr>
                <a:t> =&gt; </a:t>
              </a:r>
              <a:r>
                <a:rPr lang="de-DE" dirty="0" err="1">
                  <a:latin typeface="Courier New" charset="0"/>
                  <a:ea typeface="Courier New" charset="0"/>
                  <a:cs typeface="Courier New" charset="0"/>
                </a:rPr>
                <a:t>rst</a:t>
              </a:r>
              <a:r>
                <a:rPr lang="de-DE" dirty="0">
                  <a:latin typeface="Courier New" charset="0"/>
                  <a:ea typeface="Courier New" charset="0"/>
                  <a:cs typeface="Courier New" charset="0"/>
                </a:rPr>
                <a:t>,</a:t>
              </a:r>
            </a:p>
            <a:p>
              <a:pPr lvl="1">
                <a:buClr>
                  <a:srgbClr val="0070C0"/>
                </a:buClr>
              </a:pPr>
              <a:r>
                <a:rPr lang="de-DE" dirty="0">
                  <a:latin typeface="Courier New" charset="0"/>
                  <a:ea typeface="Courier New" charset="0"/>
                  <a:cs typeface="Courier New" charset="0"/>
                </a:rPr>
                <a:t>          </a:t>
              </a:r>
              <a:r>
                <a:rPr lang="de-DE" dirty="0" err="1">
                  <a:latin typeface="Courier New" charset="0"/>
                  <a:ea typeface="Courier New" charset="0"/>
                  <a:cs typeface="Courier New" charset="0"/>
                </a:rPr>
                <a:t>ce</a:t>
              </a:r>
              <a:r>
                <a:rPr lang="de-DE" dirty="0">
                  <a:latin typeface="Courier New" charset="0"/>
                  <a:ea typeface="Courier New" charset="0"/>
                  <a:cs typeface="Courier New" charset="0"/>
                </a:rPr>
                <a:t>  =&gt; wen,</a:t>
              </a:r>
            </a:p>
            <a:p>
              <a:pPr lvl="1">
                <a:buClr>
                  <a:srgbClr val="0070C0"/>
                </a:buClr>
              </a:pPr>
              <a:r>
                <a:rPr lang="de-DE" dirty="0">
                  <a:latin typeface="Courier New" charset="0"/>
                  <a:ea typeface="Courier New" charset="0"/>
                  <a:cs typeface="Courier New" charset="0"/>
                </a:rPr>
                <a:t>          D =&gt; RD,</a:t>
              </a:r>
            </a:p>
            <a:p>
              <a:pPr lvl="1">
                <a:buClr>
                  <a:srgbClr val="0070C0"/>
                </a:buClr>
              </a:pPr>
              <a:r>
                <a:rPr lang="de-DE" dirty="0">
                  <a:latin typeface="Courier New" charset="0"/>
                  <a:ea typeface="Courier New" charset="0"/>
                  <a:cs typeface="Courier New" charset="0"/>
                </a:rPr>
                <a:t>          Q =&gt; reg);</a:t>
              </a:r>
              <a:endParaRPr lang="pt-BR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4799077" y="2048258"/>
              <a:ext cx="387096" cy="118037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 3"/>
            <p:cNvSpPr/>
            <p:nvPr/>
          </p:nvSpPr>
          <p:spPr>
            <a:xfrm>
              <a:off x="5186173" y="1792224"/>
              <a:ext cx="3701795" cy="256034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891B411-8AD4-40E6-8EAE-727BBD54F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6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2326106"/>
            <a:ext cx="12192000" cy="23112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algn="ctr"/>
            <a:r>
              <a:rPr lang="en-US" sz="5600" dirty="0"/>
              <a:t>PROCESSOS, PARALELISMO</a:t>
            </a:r>
          </a:p>
          <a:p>
            <a:pPr algn="ctr"/>
            <a:r>
              <a:rPr lang="en-US" sz="5600" dirty="0"/>
              <a:t>E O COMANDO PROCESS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2326106"/>
            <a:ext cx="2326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AULA SOBRE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14BC1E0B-39CF-4CA0-84BE-14508692E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79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REGISTRADORES EM VHDL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2264" y="1456413"/>
            <a:ext cx="114923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r>
              <a:rPr lang="pt-BR" sz="2200" dirty="0"/>
              <a:t>Exemplo de projeto (parcial) de um registrador de deslocamento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7153" y="1926367"/>
            <a:ext cx="5777447" cy="2862322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r>
              <a:rPr 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(clock, reset)</a:t>
            </a:r>
          </a:p>
          <a:p>
            <a:pPr>
              <a:defRPr/>
            </a:pP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begin</a:t>
            </a:r>
            <a:endParaRPr lang="pt-BR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reset = '1' </a:t>
            </a:r>
            <a:r>
              <a:rPr lang="en-US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</a:p>
          <a:p>
            <a:pPr>
              <a:defRPr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  A &lt;= 0; B &lt;= 0; C &lt;= 0;</a:t>
            </a:r>
          </a:p>
          <a:p>
            <a:pPr>
              <a:defRPr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elsif</a:t>
            </a:r>
            <a:r>
              <a:rPr lang="en-US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clock</a:t>
            </a:r>
            <a:r>
              <a:rPr lang="en-US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'event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and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clock='1' </a:t>
            </a:r>
            <a:r>
              <a:rPr lang="en-US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</a:p>
          <a:p>
            <a:pPr>
              <a:defRPr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  A &lt;= entrada;</a:t>
            </a:r>
          </a:p>
          <a:p>
            <a:pPr>
              <a:defRPr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  B &lt;= A;</a:t>
            </a:r>
          </a:p>
          <a:p>
            <a:pPr>
              <a:defRPr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  C &lt;= B;</a:t>
            </a:r>
            <a:endParaRPr lang="pt-BR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C43F646-F220-4C0C-A702-B9D0E35E0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20</a:t>
            </a:fld>
            <a:endParaRPr lang="en-US"/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6BA05614-3163-48C8-96F5-896828C41C1E}"/>
              </a:ext>
            </a:extLst>
          </p:cNvPr>
          <p:cNvSpPr txBox="1"/>
          <p:nvPr/>
        </p:nvSpPr>
        <p:spPr>
          <a:xfrm>
            <a:off x="8219183" y="1522154"/>
            <a:ext cx="352603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</a:pPr>
            <a:r>
              <a:rPr lang="pt-BR" sz="2200" u="sng" dirty="0">
                <a:solidFill>
                  <a:srgbClr val="0070C0"/>
                </a:solidFill>
              </a:rPr>
              <a:t>Exercício de fixação</a:t>
            </a:r>
          </a:p>
          <a:p>
            <a:pPr>
              <a:buClr>
                <a:srgbClr val="0070C0"/>
              </a:buClr>
            </a:pPr>
            <a:endParaRPr lang="pt-BR" sz="400" u="sng" dirty="0">
              <a:solidFill>
                <a:srgbClr val="0070C0"/>
              </a:solidFill>
            </a:endParaRPr>
          </a:p>
          <a:p>
            <a:pPr marL="457200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Desenhe o circuito acima utilizando </a:t>
            </a:r>
            <a:r>
              <a:rPr lang="pt-BR" sz="2200" dirty="0" err="1"/>
              <a:t>flip-flops</a:t>
            </a:r>
            <a:r>
              <a:rPr lang="pt-BR" sz="2200" dirty="0"/>
              <a:t>, supondo que A, B e C são sinais de 1 bit</a:t>
            </a:r>
          </a:p>
          <a:p>
            <a:pPr marL="457200" indent="-457200">
              <a:buClr>
                <a:srgbClr val="0070C0"/>
              </a:buClr>
              <a:buFont typeface="+mj-lt"/>
              <a:buAutoNum type="arabicPeriod"/>
            </a:pPr>
            <a:endParaRPr lang="pt-BR" sz="400" dirty="0"/>
          </a:p>
          <a:p>
            <a:pPr marL="457200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A ordem das atribuições (A,B,C) é importante ? O que ocorreria se fosse uma linguagem de programação tipo C?</a:t>
            </a:r>
          </a:p>
          <a:p>
            <a:pPr marL="457200" indent="-457200">
              <a:buClr>
                <a:srgbClr val="0070C0"/>
              </a:buClr>
              <a:buFont typeface="+mj-lt"/>
              <a:buAutoNum type="arabicPeriod"/>
            </a:pPr>
            <a:endParaRPr lang="pt-BR" sz="400" dirty="0"/>
          </a:p>
          <a:p>
            <a:pPr marL="457200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Escreva o código para um registrador com deslocamento ora à esquerda, ora à direita</a:t>
            </a:r>
          </a:p>
        </p:txBody>
      </p:sp>
    </p:spTree>
    <p:extLst>
      <p:ext uri="{BB962C8B-B14F-4D97-AF65-F5344CB8AC3E}">
        <p14:creationId xmlns:p14="http://schemas.microsoft.com/office/powerpoint/2010/main" val="5132850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REGISTRADORES EM VHDL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2264" y="1456414"/>
            <a:ext cx="5859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r>
              <a:rPr lang="pt-BR" sz="2200" dirty="0"/>
              <a:t>Atribuição dentro e fora de </a:t>
            </a:r>
            <a:r>
              <a:rPr lang="pt-BR" sz="2200" i="1" dirty="0" err="1"/>
              <a:t>process</a:t>
            </a:r>
            <a:endParaRPr lang="pt-BR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524692" y="1931901"/>
            <a:ext cx="6113852" cy="2862322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r>
              <a:rPr 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(clock, reset)</a:t>
            </a:r>
          </a:p>
          <a:p>
            <a:pPr>
              <a:defRPr/>
            </a:pP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begin</a:t>
            </a:r>
            <a:endParaRPr lang="pt-BR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clock</a:t>
            </a:r>
            <a:r>
              <a:rPr lang="en-US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'event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and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clock='1' </a:t>
            </a:r>
            <a:r>
              <a:rPr lang="en-US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</a:p>
          <a:p>
            <a:pPr>
              <a:defRPr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A &lt;= entrada;</a:t>
            </a:r>
          </a:p>
          <a:p>
            <a:pPr>
              <a:defRPr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B &lt;= A;</a:t>
            </a:r>
          </a:p>
          <a:p>
            <a:pPr>
              <a:defRPr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C &lt;= B;</a:t>
            </a:r>
          </a:p>
          <a:p>
            <a:pPr>
              <a:defRPr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Y &lt;= B </a:t>
            </a:r>
            <a:r>
              <a:rPr lang="en-US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and not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C; </a:t>
            </a:r>
            <a:r>
              <a:rPr lang="en-US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-- </a:t>
            </a:r>
            <a:r>
              <a:rPr lang="en-US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dentro</a:t>
            </a:r>
            <a:r>
              <a:rPr lang="en-US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 do process</a:t>
            </a:r>
            <a:endParaRPr lang="pt-BR" dirty="0">
              <a:solidFill>
                <a:srgbClr val="7030A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r>
              <a:rPr lang="pt-BR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X &lt;= B </a:t>
            </a:r>
            <a:r>
              <a:rPr lang="en-US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and not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C; </a:t>
            </a:r>
            <a:r>
              <a:rPr lang="en-US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-- fora do process</a:t>
            </a:r>
            <a:endParaRPr lang="pt-BR" dirty="0">
              <a:solidFill>
                <a:srgbClr val="7030A0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65999" y="1927954"/>
            <a:ext cx="47188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charset="2"/>
              <a:buChar char="ü"/>
            </a:pPr>
            <a:r>
              <a:rPr lang="pt-BR" sz="2200" dirty="0"/>
              <a:t>Qual a diferença de comportamento nas atribuições aos sinais X e Y?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9563" y="4814751"/>
            <a:ext cx="11324005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</a:pPr>
            <a:r>
              <a:rPr lang="pt-BR" sz="2200" u="sng" dirty="0">
                <a:solidFill>
                  <a:srgbClr val="0070C0"/>
                </a:solidFill>
              </a:rPr>
              <a:t>Conclusão:</a:t>
            </a:r>
          </a:p>
          <a:p>
            <a:pPr>
              <a:buClr>
                <a:srgbClr val="0070C0"/>
              </a:buClr>
            </a:pPr>
            <a:endParaRPr lang="pt-BR" sz="400" u="sng" dirty="0">
              <a:solidFill>
                <a:srgbClr val="0070C0"/>
              </a:solidFill>
            </a:endParaRPr>
          </a:p>
          <a:p>
            <a:pPr marL="342900" indent="-342900">
              <a:buClr>
                <a:srgbClr val="0070C0"/>
              </a:buClr>
              <a:buFont typeface="Wingdings" charset="2"/>
              <a:buChar char="ü"/>
            </a:pPr>
            <a:r>
              <a:rPr lang="pt-BR" sz="2200" dirty="0"/>
              <a:t>Sinais atribuídos em processos sob controle de um clock, serão sintetizados como saídas de </a:t>
            </a:r>
            <a:r>
              <a:rPr lang="pt-BR" sz="2200" i="1" dirty="0" err="1"/>
              <a:t>flip-flops</a:t>
            </a:r>
            <a:endParaRPr lang="pt-BR" sz="2200" i="1" dirty="0"/>
          </a:p>
          <a:p>
            <a:pPr marL="342900" indent="-342900">
              <a:buClr>
                <a:srgbClr val="0070C0"/>
              </a:buClr>
              <a:buFont typeface="Wingdings" charset="2"/>
              <a:buChar char="ü"/>
            </a:pPr>
            <a:endParaRPr lang="pt-BR" sz="400" dirty="0"/>
          </a:p>
          <a:p>
            <a:pPr marL="342900" indent="-342900">
              <a:buClr>
                <a:srgbClr val="0070C0"/>
              </a:buClr>
              <a:buFont typeface="Wingdings" charset="2"/>
              <a:buChar char="ü"/>
            </a:pPr>
            <a:r>
              <a:rPr lang="pt-BR" sz="2200" dirty="0"/>
              <a:t>Sinais fora de processos ou em processos sem variável de sincronismo (clock) serão, em geral sintetizados como saídas de lógica combinacional (portas lógicas)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83379" y="2905178"/>
            <a:ext cx="48679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Courier New" charset="0"/>
              <a:buChar char="o"/>
            </a:pPr>
            <a:r>
              <a:rPr lang="pt-BR" sz="2200" dirty="0">
                <a:solidFill>
                  <a:srgbClr val="FF0000"/>
                </a:solidFill>
              </a:rPr>
              <a:t>Enquanto o sinal </a:t>
            </a:r>
            <a:r>
              <a:rPr lang="pt-BR" sz="2200" b="1" dirty="0">
                <a:solidFill>
                  <a:srgbClr val="FF0000"/>
                </a:solidFill>
              </a:rPr>
              <a:t>X</a:t>
            </a:r>
            <a:r>
              <a:rPr lang="pt-BR" sz="2200" dirty="0">
                <a:solidFill>
                  <a:srgbClr val="FF0000"/>
                </a:solidFill>
              </a:rPr>
              <a:t> é atualizado instantaneamente (assíncrono), o sinal </a:t>
            </a:r>
            <a:r>
              <a:rPr lang="pt-BR" sz="2200" b="1" dirty="0">
                <a:solidFill>
                  <a:srgbClr val="FF0000"/>
                </a:solidFill>
              </a:rPr>
              <a:t>Y </a:t>
            </a:r>
            <a:r>
              <a:rPr lang="pt-BR" sz="2200" dirty="0">
                <a:solidFill>
                  <a:srgbClr val="FF0000"/>
                </a:solidFill>
              </a:rPr>
              <a:t>só será atualizado na borda do </a:t>
            </a:r>
            <a:r>
              <a:rPr lang="pt-BR" sz="2200" dirty="0" err="1">
                <a:solidFill>
                  <a:srgbClr val="FF0000"/>
                </a:solidFill>
              </a:rPr>
              <a:t>clock</a:t>
            </a:r>
            <a:r>
              <a:rPr lang="pt-BR" sz="2200" dirty="0">
                <a:solidFill>
                  <a:srgbClr val="FF0000"/>
                </a:solidFill>
              </a:rPr>
              <a:t> (síncrono)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78EA172-075D-4A4D-8D33-576915832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86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MÁQUINA DE ESTADOS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32320" y="1763939"/>
            <a:ext cx="4681728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r>
              <a:rPr lang="pt-BR" sz="2200" u="sng" dirty="0">
                <a:solidFill>
                  <a:srgbClr val="0070C0"/>
                </a:solidFill>
              </a:rPr>
              <a:t>Moore</a:t>
            </a:r>
          </a:p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endParaRPr lang="pt-BR" sz="600" u="sng" dirty="0">
              <a:solidFill>
                <a:srgbClr val="0070C0"/>
              </a:solidFill>
            </a:endParaRPr>
          </a:p>
          <a:p>
            <a:pPr marL="800100" lvl="1" indent="-342900">
              <a:buClr>
                <a:srgbClr val="0070C0"/>
              </a:buClr>
              <a:buFont typeface="Wingdings" charset="2"/>
              <a:buChar char="ü"/>
            </a:pPr>
            <a:r>
              <a:rPr lang="pt-BR" sz="2200" dirty="0"/>
              <a:t>Saídas são calculadas apenas a partir do </a:t>
            </a:r>
            <a:r>
              <a:rPr lang="pt-BR" sz="2200" dirty="0">
                <a:solidFill>
                  <a:srgbClr val="FF0000"/>
                </a:solidFill>
              </a:rPr>
              <a:t>ESTADO ATUAL</a:t>
            </a:r>
            <a:endParaRPr lang="pt-BR" sz="2200" dirty="0"/>
          </a:p>
          <a:p>
            <a:pPr marL="800100" lvl="1" indent="-342900">
              <a:buClr>
                <a:srgbClr val="0070C0"/>
              </a:buClr>
              <a:buFont typeface="Wingdings" charset="2"/>
              <a:buChar char="ü"/>
            </a:pPr>
            <a:endParaRPr lang="pt-BR" sz="2200" dirty="0"/>
          </a:p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r>
              <a:rPr lang="pt-BR" sz="2200" u="sng" dirty="0">
                <a:solidFill>
                  <a:srgbClr val="0070C0"/>
                </a:solidFill>
              </a:rPr>
              <a:t>Exercício de fixação</a:t>
            </a:r>
          </a:p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endParaRPr lang="pt-BR" sz="600" u="sng" dirty="0">
              <a:solidFill>
                <a:srgbClr val="0070C0"/>
              </a:solidFill>
            </a:endParaRPr>
          </a:p>
          <a:p>
            <a:pPr marL="914400" lvl="1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Faça o diagrama de transição de estados desta máquina</a:t>
            </a:r>
          </a:p>
          <a:p>
            <a:pPr marL="914400" lvl="1" indent="-457200">
              <a:buClr>
                <a:srgbClr val="0070C0"/>
              </a:buClr>
              <a:buFont typeface="+mj-lt"/>
              <a:buAutoNum type="arabicPeriod"/>
            </a:pPr>
            <a:endParaRPr lang="pt-BR" sz="800" dirty="0"/>
          </a:p>
          <a:p>
            <a:pPr marL="914400" lvl="1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Desenhe o circuito acima utilizando </a:t>
            </a:r>
            <a:r>
              <a:rPr lang="pt-BR" sz="2200" i="1" dirty="0" err="1"/>
              <a:t>flip-flops</a:t>
            </a:r>
            <a:r>
              <a:rPr lang="pt-BR" sz="2200" dirty="0"/>
              <a:t> e portas lógicas, supondo que X e Z são sinais de 1 bit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0552" y="1478220"/>
            <a:ext cx="7283138" cy="5262979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entity</a:t>
            </a:r>
            <a:r>
              <a:rPr lang="pt-BR" sz="12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MOORE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is</a:t>
            </a:r>
            <a:r>
              <a:rPr lang="pt-BR" sz="12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port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(X,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clock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, reset: </a:t>
            </a:r>
            <a:r>
              <a:rPr lang="pt-BR" sz="12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in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std_logic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; Z: </a:t>
            </a:r>
            <a:r>
              <a:rPr lang="pt-BR" sz="12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out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std_logic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);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architecture</a:t>
            </a:r>
            <a:r>
              <a:rPr lang="pt-BR" sz="12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>
                <a:latin typeface="Courier New" charset="0"/>
                <a:cs typeface="Courier New" charset="0"/>
              </a:rPr>
              <a:t>MOORE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of</a:t>
            </a:r>
            <a:r>
              <a:rPr lang="pt-BR" sz="12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MOORE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is</a:t>
            </a:r>
            <a:endParaRPr lang="pt-BR" sz="12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type</a:t>
            </a:r>
            <a:r>
              <a:rPr lang="pt-BR" sz="12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STATES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is</a:t>
            </a:r>
            <a:r>
              <a:rPr lang="pt-BR" sz="12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(S0, S1, S2, S3); </a:t>
            </a:r>
            <a:r>
              <a:rPr lang="pt-BR" sz="1200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-- tipo enumerado</a:t>
            </a:r>
          </a:p>
          <a:p>
            <a:pPr>
              <a:defRPr/>
            </a:pP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signal</a:t>
            </a:r>
            <a:r>
              <a:rPr lang="pt-BR" sz="12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scurrent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snext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: STATES;</a:t>
            </a:r>
          </a:p>
          <a:p>
            <a:pPr>
              <a:defRPr/>
            </a:pP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begin</a:t>
            </a:r>
            <a:endParaRPr lang="pt-BR" sz="12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control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: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(clock, reset)</a:t>
            </a:r>
          </a:p>
          <a:p>
            <a:pPr>
              <a:defRPr/>
            </a:pP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begin</a:t>
            </a:r>
            <a:endParaRPr lang="pt-BR" sz="12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2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reset='1'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  <a:endParaRPr lang="pt-BR" sz="12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scurrent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&lt;= S0;</a:t>
            </a:r>
          </a:p>
          <a:p>
            <a:pPr>
              <a:defRPr/>
            </a:pP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elsif</a:t>
            </a:r>
            <a:r>
              <a:rPr lang="pt-BR" sz="12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clock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'event</a:t>
            </a:r>
            <a:r>
              <a:rPr lang="pt-BR" sz="12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and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clock='1’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  <a:endParaRPr lang="pt-BR" sz="12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scurrent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&lt;=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snext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2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2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combinational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: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scurrent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, X)</a:t>
            </a:r>
          </a:p>
          <a:p>
            <a:pPr>
              <a:defRPr/>
            </a:pP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begin</a:t>
            </a:r>
            <a:endParaRPr lang="pt-BR" sz="12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2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case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scurrent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is</a:t>
            </a:r>
            <a:r>
              <a:rPr lang="pt-BR" sz="12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	</a:t>
            </a:r>
          </a:p>
          <a:p>
            <a:pPr>
              <a:defRPr/>
            </a:pP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when</a:t>
            </a:r>
            <a:r>
              <a:rPr lang="pt-BR" sz="12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S0 =&gt;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Z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&lt;= '0';</a:t>
            </a:r>
          </a:p>
          <a:p>
            <a:pPr>
              <a:defRPr/>
            </a:pP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               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='0'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  <a:r>
              <a:rPr lang="pt-BR" sz="12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snext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&lt;=S0;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else</a:t>
            </a:r>
            <a:r>
              <a:rPr lang="pt-BR" sz="12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snext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&lt;= S2;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2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when</a:t>
            </a:r>
            <a:r>
              <a:rPr lang="pt-BR" sz="12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S1 =&gt;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Z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&lt;= '1';</a:t>
            </a:r>
          </a:p>
          <a:p>
            <a:pPr>
              <a:defRPr/>
            </a:pP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               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2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='0'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  <a:r>
              <a:rPr lang="pt-BR" sz="12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snext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&lt;=S0;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else</a:t>
            </a:r>
            <a:r>
              <a:rPr lang="pt-BR" sz="12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snext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&lt;= S2;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2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when</a:t>
            </a:r>
            <a:r>
              <a:rPr lang="pt-BR" sz="12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S2 =&gt;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Z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&lt;= '1';</a:t>
            </a:r>
          </a:p>
          <a:p>
            <a:pPr>
              <a:defRPr/>
            </a:pP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               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2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='0'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  <a:r>
              <a:rPr lang="pt-BR" sz="12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snext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&lt;=S2;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else</a:t>
            </a:r>
            <a:r>
              <a:rPr lang="pt-BR" sz="12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snext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&lt;= S3;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2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when</a:t>
            </a:r>
            <a:r>
              <a:rPr lang="pt-BR" sz="12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S3 =&gt;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Z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&lt;= '0';</a:t>
            </a:r>
          </a:p>
          <a:p>
            <a:pPr>
              <a:defRPr/>
            </a:pP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               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2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='0'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  <a:r>
              <a:rPr lang="pt-BR" sz="12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snext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&lt;=S3;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else</a:t>
            </a:r>
            <a:r>
              <a:rPr lang="pt-BR" sz="12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 err="1">
                <a:latin typeface="Courier New" charset="0"/>
                <a:ea typeface="Courier New" charset="0"/>
                <a:cs typeface="Courier New" charset="0"/>
              </a:rPr>
              <a:t>snext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&lt;= S1;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2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2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case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2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2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2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200" dirty="0">
                <a:latin typeface="Courier New" charset="0"/>
                <a:cs typeface="Courier New" charset="0"/>
              </a:rPr>
              <a:t>MOORE</a:t>
            </a:r>
            <a:r>
              <a:rPr lang="pt-BR" sz="12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13E9BEB-983A-41C5-8AAE-4E14ADBCA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012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200" dirty="0">
                <a:solidFill>
                  <a:srgbClr val="FF0000"/>
                </a:solidFill>
              </a:rPr>
              <a:t>ERROS</a:t>
            </a:r>
            <a:r>
              <a:rPr lang="en-US" sz="4200" dirty="0"/>
              <a:t> COMUNS AO SE DESCREVER UM </a:t>
            </a:r>
            <a:r>
              <a:rPr lang="en-US" sz="4200" i="1" dirty="0"/>
              <a:t>PROCESS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865" y="1400035"/>
            <a:ext cx="107649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Duplo driver (fazer atribuições de um mesmo sinal em dois comandos </a:t>
            </a:r>
            <a:r>
              <a:rPr lang="pt-BR" sz="2200" i="1" dirty="0" err="1">
                <a:solidFill>
                  <a:srgbClr val="0070C0"/>
                </a:solidFill>
              </a:rPr>
              <a:t>process</a:t>
            </a:r>
            <a:r>
              <a:rPr lang="pt-BR" sz="2200" dirty="0">
                <a:solidFill>
                  <a:srgbClr val="0070C0"/>
                </a:solidFill>
              </a:rPr>
              <a:t> </a:t>
            </a:r>
            <a:r>
              <a:rPr lang="pt-BR" sz="2200" dirty="0"/>
              <a:t>distintos)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86041" y="2174723"/>
            <a:ext cx="3657600" cy="1692771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pt-BR" sz="1300" dirty="0">
                <a:latin typeface="Courier New" charset="0"/>
                <a:ea typeface="Courier New" charset="0"/>
                <a:cs typeface="Courier New" charset="0"/>
              </a:rPr>
              <a:t>p2: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r>
              <a:rPr lang="pt-BR" sz="13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300" dirty="0">
                <a:latin typeface="Courier New" charset="0"/>
                <a:ea typeface="Courier New" charset="0"/>
                <a:cs typeface="Courier New" charset="0"/>
              </a:rPr>
              <a:t>(clock)</a:t>
            </a:r>
          </a:p>
          <a:p>
            <a:pPr>
              <a:defRPr/>
            </a:pP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begin</a:t>
            </a:r>
            <a:endParaRPr lang="pt-BR" sz="13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3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3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300" dirty="0" err="1">
                <a:latin typeface="Courier New" charset="0"/>
                <a:ea typeface="Courier New" charset="0"/>
                <a:cs typeface="Courier New" charset="0"/>
              </a:rPr>
              <a:t>clock</a:t>
            </a:r>
            <a:r>
              <a:rPr lang="en-US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'event</a:t>
            </a:r>
            <a:r>
              <a:rPr lang="en-US" sz="13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and</a:t>
            </a:r>
            <a:r>
              <a:rPr lang="en-US" sz="1300" dirty="0">
                <a:latin typeface="Courier New" charset="0"/>
                <a:ea typeface="Courier New" charset="0"/>
                <a:cs typeface="Courier New" charset="0"/>
              </a:rPr>
              <a:t> clock='1' </a:t>
            </a:r>
            <a:r>
              <a:rPr lang="en-US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</a:p>
          <a:p>
            <a:pPr>
              <a:defRPr/>
            </a:pPr>
            <a:r>
              <a:rPr lang="en-US" sz="13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3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300" dirty="0" err="1">
                <a:latin typeface="Courier New" charset="0"/>
                <a:ea typeface="Courier New" charset="0"/>
                <a:cs typeface="Courier New" charset="0"/>
              </a:rPr>
              <a:t>ctr</a:t>
            </a:r>
            <a:r>
              <a:rPr lang="en-US" sz="1300" dirty="0">
                <a:latin typeface="Courier New" charset="0"/>
                <a:ea typeface="Courier New" charset="0"/>
                <a:cs typeface="Courier New" charset="0"/>
              </a:rPr>
              <a:t>='1' </a:t>
            </a:r>
            <a:r>
              <a:rPr lang="en-US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</a:p>
          <a:p>
            <a:pPr>
              <a:defRPr/>
            </a:pPr>
            <a:r>
              <a:rPr lang="en-US" sz="1300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en-US" sz="13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X &lt;= '1';</a:t>
            </a:r>
          </a:p>
          <a:p>
            <a:pPr>
              <a:defRPr/>
            </a:pPr>
            <a:r>
              <a:rPr lang="pt-BR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300" dirty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pt-BR" sz="1300" dirty="0">
              <a:solidFill>
                <a:srgbClr val="7030A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3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r>
              <a:rPr lang="pt-BR" sz="1300" dirty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pt-BR" sz="1300" dirty="0">
              <a:solidFill>
                <a:srgbClr val="7030A0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27688" y="2172324"/>
            <a:ext cx="3931920" cy="2092881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pt-BR" sz="1300" dirty="0">
                <a:latin typeface="Courier New" charset="0"/>
                <a:ea typeface="Courier New" charset="0"/>
                <a:cs typeface="Courier New" charset="0"/>
              </a:rPr>
              <a:t>p1: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r>
              <a:rPr lang="pt-BR" sz="13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300" dirty="0">
                <a:latin typeface="Courier New" charset="0"/>
                <a:ea typeface="Courier New" charset="0"/>
                <a:cs typeface="Courier New" charset="0"/>
              </a:rPr>
              <a:t>(clock, reset)</a:t>
            </a:r>
          </a:p>
          <a:p>
            <a:pPr>
              <a:defRPr/>
            </a:pP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begin</a:t>
            </a:r>
            <a:endParaRPr lang="pt-BR" sz="13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3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300" dirty="0">
                <a:latin typeface="Courier New" charset="0"/>
                <a:ea typeface="Courier New" charset="0"/>
                <a:cs typeface="Courier New" charset="0"/>
              </a:rPr>
              <a:t>reset='1' </a:t>
            </a:r>
            <a:r>
              <a:rPr lang="en-US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</a:p>
          <a:p>
            <a:pPr>
              <a:defRPr/>
            </a:pPr>
            <a:r>
              <a:rPr lang="en-US" sz="13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3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X &lt;= '0';</a:t>
            </a:r>
            <a:endParaRPr lang="pt-BR" sz="1300" b="1" dirty="0">
              <a:solidFill>
                <a:srgbClr val="FF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3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elsif</a:t>
            </a:r>
            <a:r>
              <a:rPr lang="pt-BR" sz="13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300" dirty="0" err="1">
                <a:latin typeface="Courier New" charset="0"/>
                <a:ea typeface="Courier New" charset="0"/>
                <a:cs typeface="Courier New" charset="0"/>
              </a:rPr>
              <a:t>clock</a:t>
            </a:r>
            <a:r>
              <a:rPr lang="en-US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'event</a:t>
            </a:r>
            <a:r>
              <a:rPr lang="en-US" sz="13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and</a:t>
            </a:r>
            <a:r>
              <a:rPr lang="en-US" sz="1300" dirty="0">
                <a:latin typeface="Courier New" charset="0"/>
                <a:ea typeface="Courier New" charset="0"/>
                <a:cs typeface="Courier New" charset="0"/>
              </a:rPr>
              <a:t> clock='1' </a:t>
            </a:r>
            <a:r>
              <a:rPr lang="en-US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</a:p>
          <a:p>
            <a:pPr>
              <a:defRPr/>
            </a:pPr>
            <a:r>
              <a:rPr lang="en-US" sz="13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3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300" dirty="0" err="1">
                <a:latin typeface="Courier New" charset="0"/>
                <a:ea typeface="Courier New" charset="0"/>
                <a:cs typeface="Courier New" charset="0"/>
              </a:rPr>
              <a:t>ctr</a:t>
            </a:r>
            <a:r>
              <a:rPr lang="en-US" sz="1300" dirty="0">
                <a:latin typeface="Courier New" charset="0"/>
                <a:ea typeface="Courier New" charset="0"/>
                <a:cs typeface="Courier New" charset="0"/>
              </a:rPr>
              <a:t>='1' </a:t>
            </a:r>
            <a:r>
              <a:rPr lang="en-US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</a:p>
          <a:p>
            <a:pPr>
              <a:defRPr/>
            </a:pPr>
            <a:r>
              <a:rPr lang="en-US" sz="1300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en-US" sz="13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X &lt;= '1';</a:t>
            </a:r>
          </a:p>
          <a:p>
            <a:pPr>
              <a:defRPr/>
            </a:pPr>
            <a:r>
              <a:rPr lang="pt-BR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300" dirty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pt-BR" sz="1300" dirty="0">
              <a:solidFill>
                <a:srgbClr val="7030A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3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r>
              <a:rPr lang="pt-BR" sz="1300" dirty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pt-BR" sz="1300" dirty="0">
              <a:solidFill>
                <a:srgbClr val="7030A0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954" y="2172324"/>
            <a:ext cx="3931920" cy="2092881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pt-BR" sz="1300" dirty="0">
                <a:latin typeface="Courier New" charset="0"/>
                <a:ea typeface="Courier New" charset="0"/>
                <a:cs typeface="Courier New" charset="0"/>
              </a:rPr>
              <a:t>p1: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r>
              <a:rPr lang="pt-BR" sz="13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300" dirty="0">
                <a:latin typeface="Courier New" charset="0"/>
                <a:ea typeface="Courier New" charset="0"/>
                <a:cs typeface="Courier New" charset="0"/>
              </a:rPr>
              <a:t>(clock, reset)</a:t>
            </a:r>
          </a:p>
          <a:p>
            <a:pPr>
              <a:defRPr/>
            </a:pP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begin</a:t>
            </a:r>
            <a:endParaRPr lang="pt-BR" sz="13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3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300" dirty="0">
                <a:latin typeface="Courier New" charset="0"/>
                <a:ea typeface="Courier New" charset="0"/>
                <a:cs typeface="Courier New" charset="0"/>
              </a:rPr>
              <a:t>reset='1' </a:t>
            </a:r>
            <a:r>
              <a:rPr lang="en-US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</a:p>
          <a:p>
            <a:pPr>
              <a:defRPr/>
            </a:pPr>
            <a:r>
              <a:rPr lang="en-US" sz="13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3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X &lt;= '0';</a:t>
            </a:r>
            <a:endParaRPr lang="pt-BR" sz="1300" b="1" dirty="0">
              <a:solidFill>
                <a:srgbClr val="FF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3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elsif</a:t>
            </a:r>
            <a:r>
              <a:rPr lang="pt-BR" sz="13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300" dirty="0" err="1">
                <a:latin typeface="Courier New" charset="0"/>
                <a:ea typeface="Courier New" charset="0"/>
                <a:cs typeface="Courier New" charset="0"/>
              </a:rPr>
              <a:t>clock</a:t>
            </a:r>
            <a:r>
              <a:rPr lang="en-US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'event</a:t>
            </a:r>
            <a:r>
              <a:rPr lang="en-US" sz="13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and</a:t>
            </a:r>
            <a:r>
              <a:rPr lang="en-US" sz="1300" dirty="0">
                <a:latin typeface="Courier New" charset="0"/>
                <a:ea typeface="Courier New" charset="0"/>
                <a:cs typeface="Courier New" charset="0"/>
              </a:rPr>
              <a:t> clock='1' </a:t>
            </a:r>
            <a:r>
              <a:rPr lang="en-US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</a:p>
          <a:p>
            <a:pPr>
              <a:defRPr/>
            </a:pPr>
            <a:r>
              <a:rPr lang="en-US" sz="13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3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300" dirty="0" err="1">
                <a:latin typeface="Courier New" charset="0"/>
                <a:ea typeface="Courier New" charset="0"/>
                <a:cs typeface="Courier New" charset="0"/>
              </a:rPr>
              <a:t>hab</a:t>
            </a:r>
            <a:r>
              <a:rPr lang="en-US" sz="1300" dirty="0">
                <a:latin typeface="Courier New" charset="0"/>
                <a:ea typeface="Courier New" charset="0"/>
                <a:cs typeface="Courier New" charset="0"/>
              </a:rPr>
              <a:t>='0' </a:t>
            </a:r>
            <a:r>
              <a:rPr lang="en-US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and </a:t>
            </a:r>
            <a:r>
              <a:rPr lang="en-US" sz="1300" dirty="0" err="1">
                <a:latin typeface="Courier New" charset="0"/>
                <a:ea typeface="Courier New" charset="0"/>
                <a:cs typeface="Courier New" charset="0"/>
              </a:rPr>
              <a:t>ctr</a:t>
            </a:r>
            <a:r>
              <a:rPr lang="en-US" sz="1300" dirty="0">
                <a:latin typeface="Courier New" charset="0"/>
                <a:ea typeface="Courier New" charset="0"/>
                <a:cs typeface="Courier New" charset="0"/>
              </a:rPr>
              <a:t>='1' </a:t>
            </a:r>
            <a:r>
              <a:rPr lang="en-US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</a:p>
          <a:p>
            <a:pPr>
              <a:defRPr/>
            </a:pPr>
            <a:r>
              <a:rPr lang="en-US" sz="13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     X &lt;= '1';</a:t>
            </a:r>
          </a:p>
          <a:p>
            <a:pPr>
              <a:defRPr/>
            </a:pPr>
            <a:r>
              <a:rPr lang="pt-BR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300" dirty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pt-BR" sz="1300" dirty="0">
              <a:solidFill>
                <a:srgbClr val="7030A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sz="13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3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3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r>
              <a:rPr lang="pt-BR" sz="1300" dirty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pt-BR" sz="1300" dirty="0">
              <a:solidFill>
                <a:srgbClr val="7030A0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8019180" y="2190612"/>
            <a:ext cx="0" cy="210312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2954" y="1774093"/>
            <a:ext cx="14705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200" dirty="0">
                <a:solidFill>
                  <a:srgbClr val="FF0000"/>
                </a:solidFill>
              </a:rPr>
              <a:t>Errado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72824" y="1774093"/>
            <a:ext cx="14705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200" dirty="0">
                <a:solidFill>
                  <a:srgbClr val="FF0000"/>
                </a:solidFill>
              </a:rPr>
              <a:t>Certo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3865" y="4325003"/>
            <a:ext cx="107649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+mj-lt"/>
              <a:buAutoNum type="arabicPeriod" startAt="2"/>
            </a:pPr>
            <a:r>
              <a:rPr lang="pt-BR" sz="2200" dirty="0"/>
              <a:t>Lista de sensitividade incompleta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3865" y="4674307"/>
            <a:ext cx="107649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+mj-lt"/>
              <a:buAutoNum type="arabicPeriod" startAt="3"/>
            </a:pPr>
            <a:r>
              <a:rPr lang="pt-BR" sz="2200" dirty="0"/>
              <a:t>Escrever código VHDL que cause inferência de “</a:t>
            </a:r>
            <a:r>
              <a:rPr lang="pt-BR" sz="2200" i="1" dirty="0" err="1">
                <a:solidFill>
                  <a:srgbClr val="0070C0"/>
                </a:solidFill>
              </a:rPr>
              <a:t>latches</a:t>
            </a:r>
            <a:r>
              <a:rPr lang="pt-BR" sz="2200" dirty="0"/>
              <a:t>” (ver lâmina 16)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3865" y="5063360"/>
            <a:ext cx="10764982" cy="1183383"/>
            <a:chOff x="43865" y="5063360"/>
            <a:chExt cx="10764982" cy="1183383"/>
          </a:xfrm>
        </p:grpSpPr>
        <p:sp>
          <p:nvSpPr>
            <p:cNvPr id="17" name="TextBox 16"/>
            <p:cNvSpPr txBox="1"/>
            <p:nvPr/>
          </p:nvSpPr>
          <p:spPr>
            <a:xfrm>
              <a:off x="6876927" y="5754300"/>
              <a:ext cx="3931920" cy="492443"/>
            </a:xfrm>
            <a:prstGeom prst="rect">
              <a:avLst/>
            </a:prstGeom>
            <a:noFill/>
            <a:ln>
              <a:solidFill>
                <a:schemeClr val="accent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pt-BR" sz="13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elsif</a:t>
              </a:r>
              <a:r>
                <a:rPr lang="pt-BR" sz="1300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en-US" sz="1300" dirty="0" err="1">
                  <a:latin typeface="Courier New" charset="0"/>
                  <a:ea typeface="Courier New" charset="0"/>
                  <a:cs typeface="Courier New" charset="0"/>
                </a:rPr>
                <a:t>clock</a:t>
              </a:r>
              <a:r>
                <a:rPr lang="en-US" sz="13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'event</a:t>
              </a:r>
              <a:r>
                <a:rPr lang="en-US" sz="1300" dirty="0"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en-US" sz="1300" b="1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and</a:t>
              </a:r>
              <a:r>
                <a:rPr lang="en-US" sz="1300" dirty="0">
                  <a:latin typeface="Courier New" charset="0"/>
                  <a:ea typeface="Courier New" charset="0"/>
                  <a:cs typeface="Courier New" charset="0"/>
                </a:rPr>
                <a:t> clock='1' </a:t>
              </a:r>
              <a:r>
                <a:rPr lang="en-US" sz="1300" b="1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then</a:t>
              </a:r>
            </a:p>
            <a:p>
              <a:pPr>
                <a:defRPr/>
              </a:pPr>
              <a:r>
                <a:rPr lang="en-US" sz="1300" dirty="0">
                  <a:latin typeface="Courier New" charset="0"/>
                  <a:ea typeface="Courier New" charset="0"/>
                  <a:cs typeface="Courier New" charset="0"/>
                </a:rPr>
                <a:t>    </a:t>
              </a:r>
              <a:r>
                <a:rPr lang="pt-BR" sz="13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if</a:t>
              </a:r>
              <a:r>
                <a:rPr lang="pt-BR" sz="1300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en-US" sz="1300" dirty="0" err="1">
                  <a:latin typeface="Courier New" charset="0"/>
                  <a:ea typeface="Courier New" charset="0"/>
                  <a:cs typeface="Courier New" charset="0"/>
                </a:rPr>
                <a:t>ce</a:t>
              </a:r>
              <a:r>
                <a:rPr lang="en-US" sz="1300" dirty="0">
                  <a:latin typeface="Courier New" charset="0"/>
                  <a:ea typeface="Courier New" charset="0"/>
                  <a:cs typeface="Courier New" charset="0"/>
                </a:rPr>
                <a:t>='0' </a:t>
              </a:r>
              <a:r>
                <a:rPr lang="en-US" sz="1300" b="1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then</a:t>
              </a:r>
              <a:endParaRPr lang="pt-BR" sz="1300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2287" y="5754300"/>
              <a:ext cx="5278497" cy="292388"/>
            </a:xfrm>
            <a:prstGeom prst="rect">
              <a:avLst/>
            </a:prstGeom>
            <a:noFill/>
            <a:ln>
              <a:solidFill>
                <a:schemeClr val="accent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pt-BR" sz="13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elsif</a:t>
              </a:r>
              <a:r>
                <a:rPr lang="pt-BR" sz="1300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en-US" sz="1300" dirty="0" err="1">
                  <a:latin typeface="Courier New" charset="0"/>
                  <a:ea typeface="Courier New" charset="0"/>
                  <a:cs typeface="Courier New" charset="0"/>
                </a:rPr>
                <a:t>clock</a:t>
              </a:r>
              <a:r>
                <a:rPr lang="en-US" sz="13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'event</a:t>
              </a:r>
              <a:r>
                <a:rPr lang="en-US" sz="1300" dirty="0"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en-US" sz="1300" b="1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and</a:t>
              </a:r>
              <a:r>
                <a:rPr lang="en-US" sz="1300" dirty="0">
                  <a:latin typeface="Courier New" charset="0"/>
                  <a:ea typeface="Courier New" charset="0"/>
                  <a:cs typeface="Courier New" charset="0"/>
                </a:rPr>
                <a:t> clock='1' </a:t>
              </a:r>
              <a:r>
                <a:rPr lang="pt-BR" sz="1300" b="1" dirty="0" err="1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and</a:t>
              </a:r>
              <a:r>
                <a:rPr lang="pt-BR" sz="1300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en-US" sz="1300" dirty="0" err="1">
                  <a:latin typeface="Courier New" charset="0"/>
                  <a:ea typeface="Courier New" charset="0"/>
                  <a:cs typeface="Courier New" charset="0"/>
                </a:rPr>
                <a:t>ce</a:t>
              </a:r>
              <a:r>
                <a:rPr lang="en-US" sz="1300" dirty="0">
                  <a:latin typeface="Courier New" charset="0"/>
                  <a:ea typeface="Courier New" charset="0"/>
                  <a:cs typeface="Courier New" charset="0"/>
                </a:rPr>
                <a:t>='0' </a:t>
              </a:r>
              <a:r>
                <a:rPr lang="en-US" sz="1300" b="1" dirty="0">
                  <a:solidFill>
                    <a:srgbClr val="0070C0"/>
                  </a:solidFill>
                  <a:latin typeface="Courier New" charset="0"/>
                  <a:ea typeface="Courier New" charset="0"/>
                  <a:cs typeface="Courier New" charset="0"/>
                </a:rPr>
                <a:t>then</a:t>
              </a:r>
              <a:endParaRPr lang="pt-BR" sz="1300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9530" y="5386864"/>
              <a:ext cx="147050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Clr>
                  <a:srgbClr val="0070C0"/>
                </a:buClr>
                <a:buFont typeface="Wingdings" charset="2"/>
                <a:buChar char="ü"/>
              </a:pPr>
              <a:r>
                <a:rPr lang="pt-BR" sz="2200" dirty="0">
                  <a:solidFill>
                    <a:srgbClr val="FF0000"/>
                  </a:solidFill>
                </a:rPr>
                <a:t>Errado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810918" y="5386863"/>
              <a:ext cx="147050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Clr>
                  <a:srgbClr val="0070C0"/>
                </a:buClr>
                <a:buFont typeface="Wingdings" charset="2"/>
                <a:buChar char="ü"/>
              </a:pPr>
              <a:r>
                <a:rPr lang="pt-BR" sz="2200" dirty="0">
                  <a:solidFill>
                    <a:srgbClr val="FF0000"/>
                  </a:solidFill>
                </a:rPr>
                <a:t>Certo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3865" y="5063360"/>
              <a:ext cx="1076498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Clr>
                  <a:srgbClr val="0070C0"/>
                </a:buClr>
                <a:buFont typeface="+mj-lt"/>
                <a:buAutoNum type="arabicPeriod" startAt="4"/>
              </a:pPr>
              <a:r>
                <a:rPr lang="pt-BR" sz="2200" dirty="0"/>
                <a:t>Realizar lógica junto com o teste de borda do sinal de </a:t>
              </a:r>
              <a:r>
                <a:rPr lang="pt-BR" sz="2200" i="1" dirty="0" err="1"/>
                <a:t>clock</a:t>
              </a:r>
              <a:endParaRPr lang="pt-BR" sz="2200" i="1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43865" y="6262412"/>
            <a:ext cx="107649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+mj-lt"/>
              <a:buAutoNum type="arabicPeriod" startAt="5"/>
            </a:pPr>
            <a:r>
              <a:rPr lang="pt-BR" sz="2200" dirty="0"/>
              <a:t>Não atentar para que sinais geram registradores (ver lâmina 21)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87DC31B-4077-4A77-809F-16DCA13D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55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200" dirty="0"/>
              <a:t>OBSERVAÇÃO IMPORTANTE SOBRE COMANDOS </a:t>
            </a:r>
            <a:r>
              <a:rPr lang="en-US" sz="4200" i="1" dirty="0"/>
              <a:t>PROCESS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3452" y="1647369"/>
            <a:ext cx="1139295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000" dirty="0"/>
              <a:t>Todo circuito digital pode ser classificado como combinacional ou sequencial</a:t>
            </a:r>
          </a:p>
          <a:p>
            <a:pPr marL="457200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000" dirty="0"/>
              <a:t>Combinacional </a:t>
            </a:r>
            <a:r>
              <a:rPr lang="pt-BR" sz="2000" dirty="0">
                <a:sym typeface="Wingdings" panose="05000000000000000000" pitchFamily="2" charset="2"/>
              </a:rPr>
              <a:t> Circuito onde o comportamento das saídas depende única e exclusivamente do valor instantâneo das suas entradas</a:t>
            </a:r>
          </a:p>
          <a:p>
            <a:pPr marL="457200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000" dirty="0">
                <a:sym typeface="Wingdings" panose="05000000000000000000" pitchFamily="2" charset="2"/>
              </a:rPr>
              <a:t>Sequencial  Todo circuito que não tenha comportamento estritamente combinacional</a:t>
            </a:r>
          </a:p>
          <a:p>
            <a:pPr marL="914400" lvl="1" indent="-457200">
              <a:buClr>
                <a:srgbClr val="0070C0"/>
              </a:buClr>
              <a:buFont typeface="+mj-lt"/>
              <a:buAutoNum type="alphaUcPeriod"/>
            </a:pPr>
            <a:r>
              <a:rPr lang="pt-BR" sz="2000" dirty="0">
                <a:sym typeface="Wingdings" panose="05000000000000000000" pitchFamily="2" charset="2"/>
              </a:rPr>
              <a:t>Circuitos sequenciais podem ser síncronos, mistos ou assíncronos</a:t>
            </a:r>
          </a:p>
          <a:p>
            <a:pPr marL="1428750" lvl="2" indent="-514350">
              <a:buClr>
                <a:srgbClr val="0070C0"/>
              </a:buClr>
              <a:buFont typeface="+mj-lt"/>
              <a:buAutoNum type="romanLcPeriod"/>
            </a:pPr>
            <a:r>
              <a:rPr lang="pt-BR" sz="2000" dirty="0">
                <a:sym typeface="Wingdings" panose="05000000000000000000" pitchFamily="2" charset="2"/>
              </a:rPr>
              <a:t>Circuitos síncronos – possuem um sinal que controla todo o comportamento  </a:t>
            </a:r>
            <a:r>
              <a:rPr lang="pt-BR" sz="2000" dirty="0">
                <a:solidFill>
                  <a:srgbClr val="FF0000"/>
                </a:solidFill>
                <a:sym typeface="Wingdings" panose="05000000000000000000" pitchFamily="2" charset="2"/>
              </a:rPr>
              <a:t>relógio</a:t>
            </a:r>
            <a:r>
              <a:rPr lang="pt-BR" sz="2000" dirty="0">
                <a:sym typeface="Wingdings" panose="05000000000000000000" pitchFamily="2" charset="2"/>
              </a:rPr>
              <a:t> ou </a:t>
            </a:r>
            <a:r>
              <a:rPr lang="pt-BR" sz="2000" i="1" dirty="0" err="1">
                <a:solidFill>
                  <a:srgbClr val="FF0000"/>
                </a:solidFill>
                <a:sym typeface="Wingdings" panose="05000000000000000000" pitchFamily="2" charset="2"/>
              </a:rPr>
              <a:t>clock</a:t>
            </a:r>
            <a:r>
              <a:rPr lang="pt-BR" sz="2000" dirty="0">
                <a:sym typeface="Wingdings" panose="05000000000000000000" pitchFamily="2" charset="2"/>
              </a:rPr>
              <a:t> </a:t>
            </a:r>
          </a:p>
          <a:p>
            <a:pPr marL="1428750" lvl="2" indent="-514350">
              <a:buClr>
                <a:srgbClr val="0070C0"/>
              </a:buClr>
              <a:buFont typeface="+mj-lt"/>
              <a:buAutoNum type="romanLcPeriod"/>
            </a:pPr>
            <a:r>
              <a:rPr lang="pt-BR" sz="2000" dirty="0">
                <a:sym typeface="Wingdings" panose="05000000000000000000" pitchFamily="2" charset="2"/>
              </a:rPr>
              <a:t>Circuitos mistos – síncronos, mas contém sinais de controle que atuam independente do </a:t>
            </a:r>
            <a:r>
              <a:rPr lang="pt-BR" sz="2000" dirty="0">
                <a:solidFill>
                  <a:srgbClr val="FF0000"/>
                </a:solidFill>
                <a:sym typeface="Wingdings" panose="05000000000000000000" pitchFamily="2" charset="2"/>
              </a:rPr>
              <a:t>relógio</a:t>
            </a:r>
            <a:r>
              <a:rPr lang="pt-BR" sz="2000" dirty="0">
                <a:sym typeface="Wingdings" panose="05000000000000000000" pitchFamily="2" charset="2"/>
              </a:rPr>
              <a:t> (sinais [de controle] assíncronos tais como um </a:t>
            </a:r>
            <a:r>
              <a:rPr lang="pt-BR" sz="2000" i="1" dirty="0">
                <a:solidFill>
                  <a:srgbClr val="FF0000"/>
                </a:solidFill>
                <a:sym typeface="Wingdings" panose="05000000000000000000" pitchFamily="2" charset="2"/>
              </a:rPr>
              <a:t>reset</a:t>
            </a:r>
            <a:r>
              <a:rPr lang="pt-BR" sz="2000" dirty="0">
                <a:solidFill>
                  <a:srgbClr val="FF0000"/>
                </a:solidFill>
                <a:sym typeface="Wingdings" panose="05000000000000000000" pitchFamily="2" charset="2"/>
              </a:rPr>
              <a:t> assíncrono</a:t>
            </a:r>
            <a:r>
              <a:rPr lang="pt-BR" sz="2000" dirty="0">
                <a:sym typeface="Wingdings" panose="05000000000000000000" pitchFamily="2" charset="2"/>
              </a:rPr>
              <a:t>)</a:t>
            </a:r>
          </a:p>
          <a:p>
            <a:pPr marL="1428750" lvl="2" indent="-514350">
              <a:buClr>
                <a:srgbClr val="0070C0"/>
              </a:buClr>
              <a:buFont typeface="+mj-lt"/>
              <a:buAutoNum type="romanLcPeriod"/>
            </a:pPr>
            <a:r>
              <a:rPr lang="pt-BR" sz="2000" dirty="0">
                <a:sym typeface="Wingdings" panose="05000000000000000000" pitchFamily="2" charset="2"/>
              </a:rPr>
              <a:t>Circuitos assíncronos – não são controlados globalmente por um único sinal</a:t>
            </a:r>
          </a:p>
          <a:p>
            <a:pPr marL="514350" indent="-514350">
              <a:buClr>
                <a:srgbClr val="0070C0"/>
              </a:buClr>
              <a:buFont typeface="+mj-lt"/>
              <a:buAutoNum type="arabicPeriod"/>
            </a:pPr>
            <a:r>
              <a:rPr lang="pt-BR" sz="2000" dirty="0">
                <a:sym typeface="Wingdings" panose="05000000000000000000" pitchFamily="2" charset="2"/>
              </a:rPr>
              <a:t>Trabalhamos  nesta disciplina  com as classes </a:t>
            </a:r>
            <a:r>
              <a:rPr lang="pt-BR" sz="2000" dirty="0">
                <a:solidFill>
                  <a:srgbClr val="00B0F0"/>
                </a:solidFill>
                <a:sym typeface="Wingdings" panose="05000000000000000000" pitchFamily="2" charset="2"/>
              </a:rPr>
              <a:t>i</a:t>
            </a:r>
            <a:r>
              <a:rPr lang="pt-BR" sz="2000" dirty="0">
                <a:sym typeface="Wingdings" panose="05000000000000000000" pitchFamily="2" charset="2"/>
              </a:rPr>
              <a:t> e </a:t>
            </a:r>
            <a:r>
              <a:rPr lang="pt-BR" sz="2000" dirty="0" err="1">
                <a:solidFill>
                  <a:srgbClr val="00B0F0"/>
                </a:solidFill>
                <a:sym typeface="Wingdings" panose="05000000000000000000" pitchFamily="2" charset="2"/>
              </a:rPr>
              <a:t>ii</a:t>
            </a:r>
            <a:r>
              <a:rPr lang="pt-BR" sz="2000" dirty="0">
                <a:sym typeface="Wingdings" panose="05000000000000000000" pitchFamily="2" charset="2"/>
              </a:rPr>
              <a:t> apenas</a:t>
            </a:r>
          </a:p>
          <a:p>
            <a:pPr marL="514350" indent="-514350">
              <a:buClr>
                <a:srgbClr val="0070C0"/>
              </a:buClr>
              <a:buFont typeface="+mj-lt"/>
              <a:buAutoNum type="arabicPeriod"/>
            </a:pPr>
            <a:r>
              <a:rPr lang="pt-BR" sz="2000" dirty="0">
                <a:sym typeface="Wingdings" panose="05000000000000000000" pitchFamily="2" charset="2"/>
              </a:rPr>
              <a:t>Ao descrever circuitos destas classes com o comando </a:t>
            </a:r>
            <a:r>
              <a:rPr lang="pt-BR" sz="2000" i="1" dirty="0" err="1">
                <a:sym typeface="Wingdings" panose="05000000000000000000" pitchFamily="2" charset="2"/>
              </a:rPr>
              <a:t>process</a:t>
            </a:r>
            <a:r>
              <a:rPr lang="pt-BR" sz="2000" dirty="0">
                <a:sym typeface="Wingdings" panose="05000000000000000000" pitchFamily="2" charset="2"/>
              </a:rPr>
              <a:t> de VHDL deve-se usar as regras a seguir</a:t>
            </a:r>
          </a:p>
          <a:p>
            <a:pPr marL="971550" lvl="1" indent="-514350">
              <a:buClr>
                <a:srgbClr val="0070C0"/>
              </a:buClr>
              <a:buFont typeface="+mj-lt"/>
              <a:buAutoNum type="alphaUcPeriod"/>
            </a:pPr>
            <a:r>
              <a:rPr lang="pt-BR" sz="2000" dirty="0">
                <a:solidFill>
                  <a:srgbClr val="FF0000"/>
                </a:solidFill>
                <a:sym typeface="Wingdings" panose="05000000000000000000" pitchFamily="2" charset="2"/>
              </a:rPr>
              <a:t>Circuitos combinacionais  Colocar na lista de sensitividade </a:t>
            </a:r>
            <a:r>
              <a:rPr lang="pt-BR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todas as entradas do circuito</a:t>
            </a:r>
          </a:p>
          <a:p>
            <a:pPr marL="971550" lvl="1" indent="-514350">
              <a:buClr>
                <a:srgbClr val="0070C0"/>
              </a:buClr>
              <a:buFont typeface="+mj-lt"/>
              <a:buAutoNum type="alphaUcPeriod"/>
            </a:pPr>
            <a:r>
              <a:rPr lang="pt-BR" sz="2000" dirty="0">
                <a:solidFill>
                  <a:srgbClr val="FF0000"/>
                </a:solidFill>
                <a:sym typeface="Wingdings" panose="05000000000000000000" pitchFamily="2" charset="2"/>
              </a:rPr>
              <a:t>Circuitos síncronos  Colocar na lista de sensitividade </a:t>
            </a:r>
            <a:r>
              <a:rPr lang="pt-BR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apenas o sinal de relógio</a:t>
            </a:r>
          </a:p>
          <a:p>
            <a:pPr marL="971550" lvl="1" indent="-514350">
              <a:buClr>
                <a:srgbClr val="0070C0"/>
              </a:buClr>
              <a:buFont typeface="+mj-lt"/>
              <a:buAutoNum type="alphaUcPeriod"/>
            </a:pPr>
            <a:r>
              <a:rPr lang="pt-BR" sz="2000" dirty="0">
                <a:solidFill>
                  <a:srgbClr val="FF0000"/>
                </a:solidFill>
                <a:sym typeface="Wingdings" panose="05000000000000000000" pitchFamily="2" charset="2"/>
              </a:rPr>
              <a:t>Circuitos mistos  Colocar na lista de sensitividade </a:t>
            </a:r>
            <a:r>
              <a:rPr lang="pt-BR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o sinal de relógio </a:t>
            </a:r>
            <a:r>
              <a:rPr lang="pt-BR" sz="2000" dirty="0">
                <a:solidFill>
                  <a:srgbClr val="FF0000"/>
                </a:solidFill>
                <a:sym typeface="Wingdings" panose="05000000000000000000" pitchFamily="2" charset="2"/>
              </a:rPr>
              <a:t>e </a:t>
            </a:r>
            <a:r>
              <a:rPr lang="pt-BR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todos os sinais  que atuam independentemente do relógio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87DC31B-4077-4A77-809F-16DCA13D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9143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2326106"/>
            <a:ext cx="12191999" cy="23112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600" dirty="0"/>
              <a:t>TRABALHO T3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1A7F001C-4670-4146-9110-5C8144537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955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PROJETO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7802" y="1553592"/>
            <a:ext cx="5588313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Estude e diga que hardware o VHDL ao lado implementa</a:t>
            </a:r>
          </a:p>
          <a:p>
            <a:pPr marL="457200" indent="-457200">
              <a:buClr>
                <a:srgbClr val="0070C0"/>
              </a:buClr>
              <a:buFont typeface="+mj-lt"/>
              <a:buAutoNum type="arabicPeriod"/>
            </a:pPr>
            <a:endParaRPr lang="pt-BR" sz="800" dirty="0"/>
          </a:p>
          <a:p>
            <a:pPr marL="457200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Gere um </a:t>
            </a:r>
            <a:r>
              <a:rPr lang="pt-BR" sz="2200" i="1" dirty="0" err="1"/>
              <a:t>testbench</a:t>
            </a:r>
            <a:r>
              <a:rPr lang="pt-BR" sz="2200" dirty="0"/>
              <a:t> e simule este </a:t>
            </a:r>
            <a:r>
              <a:rPr lang="pt-BR" sz="2200" i="1" dirty="0"/>
              <a:t>hardware</a:t>
            </a:r>
          </a:p>
          <a:p>
            <a:pPr marL="457200" indent="-457200">
              <a:buClr>
                <a:srgbClr val="0070C0"/>
              </a:buClr>
              <a:buFont typeface="+mj-lt"/>
              <a:buAutoNum type="arabicPeriod"/>
            </a:pPr>
            <a:endParaRPr lang="pt-BR" sz="800" dirty="0"/>
          </a:p>
          <a:p>
            <a:pPr marL="457200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Remova um dos sinais da lista de sensitividade do processo e mostre o que isto muda no comportamento do hardware, via nova simulação com o mesmo </a:t>
            </a:r>
            <a:r>
              <a:rPr lang="pt-BR" sz="2200" i="1" dirty="0" err="1"/>
              <a:t>testbench</a:t>
            </a:r>
            <a:r>
              <a:rPr lang="pt-BR" sz="2200" dirty="0"/>
              <a:t>. Guarde ambas versões do arquivo para entregar, salvando as formas de onda e marcando onde estas diferem</a:t>
            </a:r>
          </a:p>
          <a:p>
            <a:pPr marL="457200" indent="-457200">
              <a:buClr>
                <a:srgbClr val="0070C0"/>
              </a:buClr>
              <a:buFont typeface="+mj-lt"/>
              <a:buAutoNum type="arabicPeriod"/>
            </a:pPr>
            <a:endParaRPr lang="pt-BR" sz="800" dirty="0"/>
          </a:p>
          <a:p>
            <a:pPr marL="457200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Desenhe um diagrama de esquemáticos do circuito (com portas lógicas e/ou </a:t>
            </a:r>
            <a:r>
              <a:rPr lang="pt-BR" sz="2200" dirty="0" err="1"/>
              <a:t>FFs</a:t>
            </a:r>
            <a:r>
              <a:rPr lang="pt-BR" sz="2200" dirty="0"/>
              <a:t> e/ou multiplexadores e/ou etc.)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15856" y="1531295"/>
            <a:ext cx="6056863" cy="5016758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library</a:t>
            </a:r>
            <a:r>
              <a:rPr lang="pt-BR" sz="16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IEEE;</a:t>
            </a:r>
          </a:p>
          <a:p>
            <a:pPr>
              <a:defRPr/>
            </a:pPr>
            <a:r>
              <a: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use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 IEEE.STD_LOGIC_1164.</a:t>
            </a:r>
            <a:r>
              <a: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all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entity</a:t>
            </a:r>
            <a:r>
              <a:rPr lang="pt-BR" sz="16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600" dirty="0" err="1">
                <a:latin typeface="Courier New" charset="0"/>
                <a:ea typeface="Courier New" charset="0"/>
                <a:cs typeface="Courier New" charset="0"/>
              </a:rPr>
              <a:t>prim_proc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is</a:t>
            </a:r>
            <a:endParaRPr lang="pt-BR" sz="16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port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( in1, in2, in3, in4 : </a:t>
            </a:r>
            <a:r>
              <a: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in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600" dirty="0" err="1">
                <a:latin typeface="Courier New" charset="0"/>
                <a:ea typeface="Courier New" charset="0"/>
                <a:cs typeface="Courier New" charset="0"/>
              </a:rPr>
              <a:t>std_logic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pt-BR" sz="1600" dirty="0" err="1">
                <a:latin typeface="Courier New" charset="0"/>
                <a:ea typeface="Courier New" charset="0"/>
                <a:cs typeface="Courier New" charset="0"/>
              </a:rPr>
              <a:t>ctrl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 : </a:t>
            </a:r>
            <a:r>
              <a: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in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600" dirty="0" err="1">
                <a:latin typeface="Courier New" charset="0"/>
                <a:ea typeface="Courier New" charset="0"/>
                <a:cs typeface="Courier New" charset="0"/>
              </a:rPr>
              <a:t>std_logic_vector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 (1 </a:t>
            </a: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downto</a:t>
            </a:r>
            <a:r>
              <a:rPr lang="pt-BR" sz="16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0);</a:t>
            </a:r>
          </a:p>
          <a:p>
            <a:pPr>
              <a:defRPr/>
            </a:pP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        sai : </a:t>
            </a:r>
            <a:r>
              <a: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out</a:t>
            </a:r>
            <a:r>
              <a:rPr lang="pt-BR" sz="16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600" dirty="0" err="1">
                <a:latin typeface="Courier New" charset="0"/>
                <a:ea typeface="Courier New" charset="0"/>
                <a:cs typeface="Courier New" charset="0"/>
              </a:rPr>
              <a:t>std_logic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>
              <a:defRPr/>
            </a:pP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600" dirty="0" err="1">
                <a:latin typeface="Courier New" charset="0"/>
                <a:ea typeface="Courier New" charset="0"/>
                <a:cs typeface="Courier New" charset="0"/>
              </a:rPr>
              <a:t>prim_proc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architecture</a:t>
            </a:r>
            <a:r>
              <a:rPr lang="pt-BR" sz="16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600" dirty="0" err="1">
                <a:latin typeface="Courier New" charset="0"/>
                <a:ea typeface="Courier New" charset="0"/>
                <a:cs typeface="Courier New" charset="0"/>
              </a:rPr>
              <a:t>prim_proc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of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600" dirty="0" err="1">
                <a:latin typeface="Courier New" charset="0"/>
                <a:ea typeface="Courier New" charset="0"/>
                <a:cs typeface="Courier New" charset="0"/>
              </a:rPr>
              <a:t>prim_proc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is</a:t>
            </a:r>
            <a:endParaRPr lang="pt-BR" sz="16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begin</a:t>
            </a:r>
            <a:endParaRPr lang="pt-BR" sz="16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defRPr/>
            </a:pP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r>
              <a:rPr lang="pt-BR" sz="16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(in1, in2, in3, in4, </a:t>
            </a:r>
            <a:r>
              <a:rPr lang="pt-BR" sz="1600" dirty="0" err="1">
                <a:latin typeface="Courier New" charset="0"/>
                <a:ea typeface="Courier New" charset="0"/>
                <a:cs typeface="Courier New" charset="0"/>
              </a:rPr>
              <a:t>ctrl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>
              <a:defRPr/>
            </a:pP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begin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	</a:t>
            </a:r>
          </a:p>
          <a:p>
            <a:pPr>
              <a:defRPr/>
            </a:pP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case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600" dirty="0" err="1">
                <a:latin typeface="Courier New" charset="0"/>
                <a:ea typeface="Courier New" charset="0"/>
                <a:cs typeface="Courier New" charset="0"/>
              </a:rPr>
              <a:t>ctrl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is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  <a:p>
            <a:pPr>
              <a:defRPr/>
            </a:pP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when</a:t>
            </a:r>
            <a:r>
              <a: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"00"   =&gt; sai &lt;= in1; </a:t>
            </a:r>
          </a:p>
          <a:p>
            <a:pPr>
              <a:defRPr/>
            </a:pPr>
            <a:r>
              <a: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when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 "01"   =&gt; sai &lt;= in2; </a:t>
            </a:r>
          </a:p>
          <a:p>
            <a:pPr>
              <a:defRPr/>
            </a:pP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when</a:t>
            </a:r>
            <a:r>
              <a: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"10"   =&gt; sai &lt;= in3; </a:t>
            </a:r>
          </a:p>
          <a:p>
            <a:pPr>
              <a:defRPr/>
            </a:pPr>
            <a:r>
              <a: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when</a:t>
            </a:r>
            <a:r>
              <a: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"11"   =&gt; sai &lt;= in4;</a:t>
            </a:r>
          </a:p>
          <a:p>
            <a:pPr>
              <a:defRPr/>
            </a:pPr>
            <a:r>
              <a: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when</a:t>
            </a:r>
            <a:r>
              <a: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others</a:t>
            </a:r>
            <a:r>
              <a: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=&gt; </a:t>
            </a: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null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case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;  </a:t>
            </a:r>
          </a:p>
          <a:p>
            <a:pPr>
              <a:defRPr/>
            </a:pP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prim_proc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F51668AB-765A-401A-86ED-D2C3FAFFE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189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pt-BR" sz="4800"/>
              <a:t>PROJETO 2 – </a:t>
            </a:r>
            <a:r>
              <a:rPr lang="pt-BR" sz="4000"/>
              <a:t>Controlador de Transmissão Serial</a:t>
            </a:r>
            <a:endParaRPr lang="pt-BR" sz="4800"/>
          </a:p>
        </p:txBody>
      </p:sp>
      <p:sp>
        <p:nvSpPr>
          <p:cNvPr id="4" name="TextBox 3"/>
          <p:cNvSpPr txBox="1"/>
          <p:nvPr/>
        </p:nvSpPr>
        <p:spPr>
          <a:xfrm>
            <a:off x="167802" y="1503473"/>
            <a:ext cx="1135363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200" dirty="0"/>
              <a:t>Considere o circuito TX mostrado no próximo slide, o qual implementa uma transmissão serial de dados.  A “linha” de dados (saída do circuito) está </a:t>
            </a:r>
            <a:r>
              <a:rPr lang="pt-BR" sz="2200" i="1" dirty="0">
                <a:solidFill>
                  <a:srgbClr val="FF0000"/>
                </a:solidFill>
              </a:rPr>
              <a:t>por default </a:t>
            </a:r>
            <a:r>
              <a:rPr lang="pt-BR" sz="2200" dirty="0"/>
              <a:t>em ‘1’, indicando que não há transmissão de dados, e que a linha está então em “repouso”. O protocolo de transmissão é o seguinte</a:t>
            </a:r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endParaRPr lang="pt-BR" sz="800" dirty="0"/>
          </a:p>
          <a:p>
            <a:pPr marL="914400" lvl="1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O mundo externo à direita de TX (</a:t>
            </a:r>
            <a:r>
              <a:rPr lang="pt-BR" sz="2200" i="1" dirty="0" err="1"/>
              <a:t>testbench</a:t>
            </a:r>
            <a:r>
              <a:rPr lang="pt-BR" sz="2200" dirty="0"/>
              <a:t>) coloca um byte em “palavra”, e sobe o sinal “</a:t>
            </a:r>
            <a:r>
              <a:rPr lang="pt-BR" sz="2200" i="1" dirty="0" err="1"/>
              <a:t>send</a:t>
            </a:r>
            <a:r>
              <a:rPr lang="pt-BR" sz="2200" dirty="0"/>
              <a:t>”, indicando ao módulo TX que há dado a ser enviado para a “linha”</a:t>
            </a:r>
            <a:endParaRPr lang="pt-BR" sz="800" dirty="0"/>
          </a:p>
          <a:p>
            <a:pPr marL="914400" lvl="1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Na primeira borda de subida do </a:t>
            </a:r>
            <a:r>
              <a:rPr lang="pt-BR" sz="2200" i="1" dirty="0" err="1"/>
              <a:t>clock</a:t>
            </a:r>
            <a:r>
              <a:rPr lang="pt-BR" sz="2200" dirty="0"/>
              <a:t> após a subida de “</a:t>
            </a:r>
            <a:r>
              <a:rPr lang="pt-BR" sz="2200" dirty="0" err="1"/>
              <a:t>send</a:t>
            </a:r>
            <a:r>
              <a:rPr lang="pt-BR" sz="2200" dirty="0"/>
              <a:t>” o módulo TX sobe o sinal de “</a:t>
            </a:r>
            <a:r>
              <a:rPr lang="pt-BR" sz="2200" i="1" dirty="0" err="1"/>
              <a:t>busy</a:t>
            </a:r>
            <a:r>
              <a:rPr lang="pt-BR" sz="2200" dirty="0"/>
              <a:t>”, avisando que o mundo externo não deve retirar o dado enquanto ele processa o dado atual. Concorrentemente a esta ação a linha sai do repouso, indo a 0 por um ciclo (no que se denomina </a:t>
            </a:r>
            <a:r>
              <a:rPr lang="pt-BR" sz="2200" i="1" dirty="0"/>
              <a:t>start bit</a:t>
            </a:r>
            <a:r>
              <a:rPr lang="pt-BR" sz="2200" dirty="0"/>
              <a:t>)</a:t>
            </a:r>
          </a:p>
          <a:p>
            <a:pPr marL="914400" lvl="1" indent="-457200">
              <a:buClr>
                <a:srgbClr val="0070C0"/>
              </a:buClr>
              <a:buFont typeface="+mj-lt"/>
              <a:buAutoNum type="arabicPeriod"/>
            </a:pPr>
            <a:endParaRPr lang="pt-BR" sz="800" dirty="0"/>
          </a:p>
          <a:p>
            <a:pPr marL="914400" lvl="1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Nos próximos 8 ciclos de </a:t>
            </a:r>
            <a:r>
              <a:rPr lang="pt-BR" sz="2200" i="1" dirty="0" err="1"/>
              <a:t>clock</a:t>
            </a:r>
            <a:r>
              <a:rPr lang="pt-BR" sz="2200" dirty="0"/>
              <a:t>, o dado no sinal palavra é transferido, bit a bit, para a “linha” serial, indo do bit mais significativo (bit 7) até o bit menos significativo (bit 0)</a:t>
            </a:r>
          </a:p>
          <a:p>
            <a:pPr marL="914400" lvl="1" indent="-457200">
              <a:buClr>
                <a:srgbClr val="0070C0"/>
              </a:buClr>
              <a:buFont typeface="+mj-lt"/>
              <a:buAutoNum type="arabicPeriod"/>
            </a:pPr>
            <a:endParaRPr lang="pt-BR" sz="800" dirty="0"/>
          </a:p>
          <a:p>
            <a:pPr marL="914400" lvl="1" indent="-457200">
              <a:buClr>
                <a:srgbClr val="0070C0"/>
              </a:buClr>
              <a:buFont typeface="+mj-lt"/>
              <a:buAutoNum type="arabicPeriod"/>
            </a:pPr>
            <a:r>
              <a:rPr lang="pt-BR" sz="2200" dirty="0"/>
              <a:t>No décimo ciclo de </a:t>
            </a:r>
            <a:r>
              <a:rPr lang="pt-BR" sz="2200" i="1" dirty="0" err="1"/>
              <a:t>clock</a:t>
            </a:r>
            <a:r>
              <a:rPr lang="pt-BR" sz="2200" dirty="0"/>
              <a:t> após a detecção de “</a:t>
            </a:r>
            <a:r>
              <a:rPr lang="pt-BR" sz="2200" dirty="0" err="1"/>
              <a:t>send</a:t>
            </a:r>
            <a:r>
              <a:rPr lang="pt-BR" sz="2200" dirty="0"/>
              <a:t>”, “linha” vai para 0 (o que se denomina </a:t>
            </a:r>
            <a:r>
              <a:rPr lang="pt-BR" sz="2200" i="1" dirty="0"/>
              <a:t>stop bit</a:t>
            </a:r>
            <a:r>
              <a:rPr lang="pt-BR" sz="2200" dirty="0"/>
              <a:t>) e o sinal “</a:t>
            </a:r>
            <a:r>
              <a:rPr lang="pt-BR" sz="2200" i="1" dirty="0" err="1"/>
              <a:t>busy</a:t>
            </a:r>
            <a:r>
              <a:rPr lang="pt-BR" sz="2200" dirty="0"/>
              <a:t>” desce no final deste último ciclo. Depois, “linha” vai para 1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7BDDEF39-EF4B-4B22-8E7F-5941E5BEF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7763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PROJETO 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300" y="1363579"/>
            <a:ext cx="118233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200" u="sng" dirty="0">
                <a:solidFill>
                  <a:srgbClr val="0070C0"/>
                </a:solidFill>
              </a:rPr>
              <a:t>DICAS:</a:t>
            </a:r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endParaRPr lang="pt-BR" sz="400" u="sng" dirty="0">
              <a:solidFill>
                <a:srgbClr val="0070C0"/>
              </a:solidFill>
            </a:endParaRP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200" dirty="0"/>
              <a:t>Implementem o circuito como uma máquina de estados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200" dirty="0"/>
              <a:t>Esta máquina precisa ter, no máximo, 11 estados, mas pode ter bem menos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endParaRPr lang="pt-BR" sz="4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200" dirty="0"/>
              <a:t>O controle da saída “linha” pode ficar dentro de um </a:t>
            </a:r>
            <a:r>
              <a:rPr lang="pt-BR" sz="2000" b="1" i="1" dirty="0" err="1">
                <a:solidFill>
                  <a:srgbClr val="0070C0"/>
                </a:solidFill>
              </a:rPr>
              <a:t>process</a:t>
            </a:r>
            <a:r>
              <a:rPr lang="pt-BR" sz="2000" b="1" i="1" dirty="0">
                <a:solidFill>
                  <a:srgbClr val="0070C0"/>
                </a:solidFill>
              </a:rPr>
              <a:t> </a:t>
            </a:r>
            <a:r>
              <a:rPr lang="pt-BR" sz="2200" dirty="0"/>
              <a:t>combinacional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endParaRPr lang="pt-BR" sz="4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200" dirty="0"/>
              <a:t>Dicas: o sinal “</a:t>
            </a:r>
            <a:r>
              <a:rPr lang="pt-BR" sz="2200" i="1" dirty="0" err="1"/>
              <a:t>busy</a:t>
            </a:r>
            <a:r>
              <a:rPr lang="pt-BR" sz="2200" dirty="0"/>
              <a:t>” pode ser implementado como uma atribuição concorrente fora de qualquer comando </a:t>
            </a:r>
            <a:r>
              <a:rPr lang="pt-BR" sz="2000" b="1" i="1" dirty="0" err="1">
                <a:solidFill>
                  <a:srgbClr val="0070C0"/>
                </a:solidFill>
              </a:rPr>
              <a:t>process</a:t>
            </a:r>
            <a:endParaRPr lang="pt-BR" sz="2200" dirty="0"/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3074735"/>
              </p:ext>
            </p:extLst>
          </p:nvPr>
        </p:nvGraphicFramePr>
        <p:xfrm>
          <a:off x="952500" y="3565525"/>
          <a:ext cx="10140950" cy="301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6572160" imgH="1952640" progId="Word.Picture.8">
                  <p:embed/>
                </p:oleObj>
              </mc:Choice>
              <mc:Fallback>
                <p:oleObj name="Picture" r:id="rId3" imgW="6572160" imgH="1952640" progId="Word.Picture.8">
                  <p:embed/>
                  <p:pic>
                    <p:nvPicPr>
                      <p:cNvPr id="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0" y="3565525"/>
                        <a:ext cx="10140950" cy="301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E98CAB61-220D-4A94-A127-211E6D4AC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468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PROJETO 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1855" y="1363579"/>
            <a:ext cx="80069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400" dirty="0"/>
              <a:t>Para a validação, use, por exemplo, o </a:t>
            </a:r>
            <a:r>
              <a:rPr lang="pt-BR" sz="2400" i="1" dirty="0" err="1"/>
              <a:t>testbench</a:t>
            </a:r>
            <a:r>
              <a:rPr lang="pt-BR" sz="2400" dirty="0"/>
              <a:t> abaixo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1855" y="1830764"/>
            <a:ext cx="10766176" cy="4573560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pt-BR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library</a:t>
            </a:r>
            <a:r>
              <a:rPr lang="pt-BR" sz="1600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IEEE;</a:t>
            </a:r>
          </a:p>
          <a:p>
            <a:pPr>
              <a:defRPr/>
            </a:pPr>
            <a:r>
              <a: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use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 IEEE.STD_LOGIC_1164.</a:t>
            </a:r>
            <a:r>
              <a:rPr lang="pt-BR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all</a:t>
            </a:r>
            <a:r>
              <a:rPr lang="pt-BR" sz="1600" dirty="0">
                <a:latin typeface="Courier New" charset="0"/>
                <a:ea typeface="Courier New" charset="0"/>
                <a:cs typeface="Courier New" charset="0"/>
              </a:rPr>
              <a:t>;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 </a:t>
            </a:r>
            <a:endParaRPr lang="en-US" altLang="pt-BR" sz="1600" dirty="0">
              <a:latin typeface="Courier New" charset="0"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entity</a:t>
            </a:r>
            <a:r>
              <a:rPr lang="pt-BR" altLang="pt-BR" sz="1600" dirty="0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 </a:t>
            </a:r>
            <a:r>
              <a:rPr lang="pt-BR" altLang="pt-BR" sz="1600" dirty="0" err="1">
                <a:latin typeface="Courier New" charset="0"/>
                <a:ea typeface="ＭＳ Ｐゴシック" charset="-128"/>
              </a:rPr>
              <a:t>transmissor_tb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 </a:t>
            </a: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is</a:t>
            </a:r>
            <a:endParaRPr lang="en-US" altLang="pt-BR" sz="1600" b="1" dirty="0">
              <a:solidFill>
                <a:srgbClr val="0070C0"/>
              </a:solidFill>
              <a:latin typeface="Courier New" charset="0"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end</a:t>
            </a:r>
            <a:r>
              <a:rPr lang="pt-BR" altLang="pt-BR" sz="1600" dirty="0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 </a:t>
            </a:r>
            <a:r>
              <a:rPr lang="pt-BR" altLang="pt-BR" sz="1600" dirty="0" err="1">
                <a:latin typeface="Courier New" charset="0"/>
                <a:ea typeface="ＭＳ Ｐゴシック" charset="-128"/>
              </a:rPr>
              <a:t>transmissor_tb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;</a:t>
            </a:r>
            <a:endParaRPr lang="en-US" altLang="pt-BR" sz="1600" dirty="0">
              <a:latin typeface="Courier New" charset="0"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architecture</a:t>
            </a:r>
            <a:r>
              <a:rPr lang="pt-BR" altLang="pt-BR" sz="1600" dirty="0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 </a:t>
            </a:r>
            <a:r>
              <a:rPr lang="pt-BR" altLang="pt-BR" sz="1600" dirty="0" err="1">
                <a:latin typeface="Courier New" charset="0"/>
                <a:ea typeface="ＭＳ Ｐゴシック" charset="-128"/>
              </a:rPr>
              <a:t>transmissor_tb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 </a:t>
            </a: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of</a:t>
            </a:r>
            <a:r>
              <a:rPr lang="pt-BR" altLang="pt-BR" sz="1600" dirty="0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 </a:t>
            </a:r>
            <a:r>
              <a:rPr lang="pt-BR" altLang="pt-BR" sz="1600" dirty="0" err="1">
                <a:latin typeface="Courier New" charset="0"/>
                <a:ea typeface="ＭＳ Ｐゴシック" charset="-128"/>
              </a:rPr>
              <a:t>transmissor_tb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 </a:t>
            </a: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is</a:t>
            </a:r>
            <a:endParaRPr lang="en-US" altLang="pt-BR" sz="1600" b="1" dirty="0">
              <a:solidFill>
                <a:srgbClr val="0070C0"/>
              </a:solidFill>
              <a:latin typeface="Courier New" charset="0"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pt-BR" altLang="pt-BR" sz="1600" dirty="0">
                <a:latin typeface="Courier New" charset="0"/>
                <a:ea typeface="ＭＳ Ｐゴシック" charset="-128"/>
              </a:rPr>
              <a:t>  </a:t>
            </a: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signal</a:t>
            </a:r>
            <a:r>
              <a:rPr lang="pt-BR" altLang="pt-BR" sz="1600" dirty="0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 </a:t>
            </a:r>
            <a:r>
              <a:rPr lang="pt-BR" altLang="pt-BR" sz="1600" dirty="0" err="1">
                <a:latin typeface="Courier New" charset="0"/>
                <a:ea typeface="ＭＳ Ｐゴシック" charset="-128"/>
              </a:rPr>
              <a:t>busy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, linha, clock, reset, </a:t>
            </a:r>
            <a:r>
              <a:rPr lang="pt-BR" altLang="pt-BR" sz="1600" dirty="0" err="1">
                <a:latin typeface="Courier New" charset="0"/>
                <a:ea typeface="ＭＳ Ｐゴシック" charset="-128"/>
              </a:rPr>
              <a:t>send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: </a:t>
            </a:r>
            <a:r>
              <a:rPr lang="pt-BR" altLang="pt-BR" sz="1600" dirty="0" err="1">
                <a:latin typeface="Courier New" charset="0"/>
                <a:ea typeface="ＭＳ Ｐゴシック" charset="-128"/>
              </a:rPr>
              <a:t>std_logic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;</a:t>
            </a:r>
            <a:endParaRPr lang="en-US" altLang="pt-BR" sz="1600" dirty="0">
              <a:latin typeface="Courier New" charset="0"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pt-BR" altLang="pt-BR" sz="1600" dirty="0">
                <a:latin typeface="Courier New" charset="0"/>
                <a:ea typeface="ＭＳ Ｐゴシック" charset="-128"/>
              </a:rPr>
              <a:t>  </a:t>
            </a: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signal</a:t>
            </a:r>
            <a:r>
              <a:rPr lang="pt-BR" altLang="pt-BR" sz="1600" dirty="0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 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palavra : </a:t>
            </a:r>
            <a:r>
              <a:rPr lang="pt-BR" altLang="pt-BR" sz="1600" dirty="0" err="1">
                <a:latin typeface="Courier New" charset="0"/>
                <a:ea typeface="ＭＳ Ｐゴシック" charset="-128"/>
              </a:rPr>
              <a:t>std_logic_vector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(7 </a:t>
            </a: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downto</a:t>
            </a:r>
            <a:r>
              <a:rPr lang="pt-BR" altLang="pt-BR" sz="1600" dirty="0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 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0);</a:t>
            </a:r>
            <a:endParaRPr lang="en-US" altLang="pt-BR" sz="1600" dirty="0">
              <a:latin typeface="Courier New" charset="0"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begin</a:t>
            </a:r>
            <a:endParaRPr lang="en-US" altLang="pt-BR" sz="1600" b="1" dirty="0">
              <a:solidFill>
                <a:srgbClr val="0070C0"/>
              </a:solidFill>
              <a:latin typeface="Courier New" charset="0"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pt-BR" altLang="pt-BR" sz="1600" dirty="0">
                <a:latin typeface="Courier New" charset="0"/>
                <a:ea typeface="ＭＳ Ｐゴシック" charset="-128"/>
              </a:rPr>
              <a:t>  UUT : </a:t>
            </a: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entity</a:t>
            </a:r>
            <a:r>
              <a:rPr lang="pt-BR" altLang="pt-BR" sz="1600" dirty="0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 </a:t>
            </a: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work</a:t>
            </a:r>
            <a:r>
              <a:rPr lang="pt-BR" altLang="pt-BR" sz="1600" dirty="0" err="1">
                <a:latin typeface="Courier New" charset="0"/>
                <a:ea typeface="ＭＳ Ｐゴシック" charset="-128"/>
              </a:rPr>
              <a:t>.transmissor</a:t>
            </a:r>
            <a:endParaRPr lang="en-US" altLang="pt-BR" sz="1600" dirty="0">
              <a:latin typeface="Courier New" charset="0"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pt-BR" altLang="pt-BR" sz="1600" dirty="0">
                <a:latin typeface="Courier New" charset="0"/>
                <a:ea typeface="ＭＳ Ｐゴシック" charset="-128"/>
              </a:rPr>
              <a:t>        </a:t>
            </a: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port</a:t>
            </a:r>
            <a:r>
              <a:rPr lang="pt-BR" altLang="pt-BR" sz="1600" b="1" dirty="0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 </a:t>
            </a: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map</a:t>
            </a:r>
            <a:r>
              <a:rPr lang="pt-BR" altLang="pt-BR" sz="1600" b="1" dirty="0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 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(clock =&gt; clock, reset =&gt; reset, </a:t>
            </a:r>
            <a:r>
              <a:rPr lang="pt-BR" altLang="pt-BR" sz="1600" dirty="0" err="1">
                <a:latin typeface="Courier New" charset="0"/>
                <a:ea typeface="ＭＳ Ｐゴシック" charset="-128"/>
              </a:rPr>
              <a:t>send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 =&gt; </a:t>
            </a:r>
            <a:r>
              <a:rPr lang="pt-BR" altLang="pt-BR" sz="1600" dirty="0" err="1">
                <a:latin typeface="Courier New" charset="0"/>
                <a:ea typeface="ＭＳ Ｐゴシック" charset="-128"/>
              </a:rPr>
              <a:t>send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,</a:t>
            </a:r>
            <a:endParaRPr lang="en-US" altLang="pt-BR" sz="1600" dirty="0">
              <a:latin typeface="Courier New" charset="0"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pt-BR" altLang="pt-BR" sz="1600" dirty="0">
                <a:latin typeface="Courier New" charset="0"/>
                <a:ea typeface="ＭＳ Ｐゴシック" charset="-128"/>
              </a:rPr>
              <a:t>                  palavra =&gt; palavra, </a:t>
            </a:r>
            <a:r>
              <a:rPr lang="pt-BR" altLang="pt-BR" sz="1600" dirty="0" err="1">
                <a:latin typeface="Courier New" charset="0"/>
                <a:ea typeface="ＭＳ Ｐゴシック" charset="-128"/>
              </a:rPr>
              <a:t>busy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 =&gt; </a:t>
            </a:r>
            <a:r>
              <a:rPr lang="pt-BR" altLang="pt-BR" sz="1600" dirty="0" err="1">
                <a:latin typeface="Courier New" charset="0"/>
                <a:ea typeface="ＭＳ Ｐゴシック" charset="-128"/>
              </a:rPr>
              <a:t>busy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, linha =&gt; linha);</a:t>
            </a:r>
            <a:endParaRPr lang="en-US" altLang="pt-BR" sz="1600" dirty="0">
              <a:latin typeface="Courier New" charset="0"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pt-BR" altLang="pt-BR" sz="1600" dirty="0">
                <a:latin typeface="Courier New" charset="0"/>
                <a:ea typeface="ＭＳ Ｐゴシック" charset="-128"/>
              </a:rPr>
              <a:t>  </a:t>
            </a: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process</a:t>
            </a:r>
            <a:endParaRPr lang="en-US" altLang="pt-BR" sz="1600" b="1" dirty="0">
              <a:solidFill>
                <a:srgbClr val="0070C0"/>
              </a:solidFill>
              <a:latin typeface="Courier New" charset="0"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pt-BR" altLang="pt-BR" sz="1600" dirty="0">
                <a:latin typeface="Courier New" charset="0"/>
                <a:ea typeface="ＭＳ Ｐゴシック" charset="-128"/>
              </a:rPr>
              <a:t>  </a:t>
            </a: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begin</a:t>
            </a:r>
            <a:endParaRPr lang="en-US" altLang="pt-BR" sz="1600" b="1" dirty="0">
              <a:solidFill>
                <a:srgbClr val="0070C0"/>
              </a:solidFill>
              <a:latin typeface="Courier New" charset="0"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pt-BR" altLang="pt-BR" sz="1600" dirty="0">
                <a:latin typeface="Courier New" charset="0"/>
                <a:ea typeface="ＭＳ Ｐゴシック" charset="-128"/>
              </a:rPr>
              <a:t>    clock &lt;= '1' </a:t>
            </a: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after</a:t>
            </a:r>
            <a:r>
              <a:rPr lang="pt-BR" altLang="pt-BR" sz="1600" dirty="0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 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5ns, '0' </a:t>
            </a: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after</a:t>
            </a:r>
            <a:r>
              <a:rPr lang="pt-BR" altLang="pt-BR" sz="1600" dirty="0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 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10ns;</a:t>
            </a:r>
            <a:endParaRPr lang="en-US" altLang="pt-BR" sz="1600" dirty="0">
              <a:latin typeface="Courier New" charset="0"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altLang="pt-BR" sz="1600" b="1" dirty="0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    </a:t>
            </a: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wait</a:t>
            </a:r>
            <a:r>
              <a:rPr lang="pt-BR" altLang="pt-BR" sz="1600" b="1" dirty="0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 for 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10ns;</a:t>
            </a:r>
            <a:endParaRPr lang="en-US" altLang="pt-BR" sz="1600" dirty="0">
              <a:latin typeface="Courier New" charset="0"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pt-BR" altLang="pt-BR" sz="1600" dirty="0">
                <a:latin typeface="Courier New" charset="0"/>
                <a:ea typeface="ＭＳ Ｐゴシック" charset="-128"/>
              </a:rPr>
              <a:t>  </a:t>
            </a: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end</a:t>
            </a:r>
            <a:r>
              <a:rPr lang="pt-BR" altLang="pt-BR" sz="1600" b="1" dirty="0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 </a:t>
            </a: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process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;</a:t>
            </a:r>
            <a:endParaRPr lang="en-US" altLang="pt-BR" sz="1600" dirty="0">
              <a:latin typeface="Courier New" charset="0"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pt-BR" altLang="pt-BR" sz="1600" dirty="0">
                <a:latin typeface="Courier New" charset="0"/>
                <a:ea typeface="ＭＳ Ｐゴシック" charset="-128"/>
              </a:rPr>
              <a:t>  reset   &lt;= '1', '0' </a:t>
            </a: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after</a:t>
            </a:r>
            <a:r>
              <a:rPr lang="pt-BR" altLang="pt-BR" sz="1600" dirty="0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 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3 ns;</a:t>
            </a:r>
            <a:endParaRPr lang="en-US" altLang="pt-BR" sz="1600" dirty="0">
              <a:latin typeface="Courier New" charset="0"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altLang="pt-BR" sz="1600" dirty="0">
                <a:latin typeface="Courier New" charset="0"/>
                <a:ea typeface="ＭＳ Ｐゴシック" charset="-128"/>
              </a:rPr>
              <a:t>  </a:t>
            </a:r>
            <a:r>
              <a:rPr lang="pt-BR" altLang="pt-BR" sz="1600" dirty="0" err="1">
                <a:latin typeface="Courier New" charset="0"/>
                <a:ea typeface="ＭＳ Ｐゴシック" charset="-128"/>
              </a:rPr>
              <a:t>send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    &lt;= '0', '1' </a:t>
            </a: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after</a:t>
            </a:r>
            <a:r>
              <a:rPr lang="pt-BR" altLang="pt-BR" sz="1600" dirty="0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 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23 ns, '0' </a:t>
            </a: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after</a:t>
            </a:r>
            <a:r>
              <a:rPr lang="pt-BR" altLang="pt-BR" sz="1600" dirty="0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 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50 ns, '1' </a:t>
            </a: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after</a:t>
            </a:r>
            <a:r>
              <a:rPr lang="pt-BR" altLang="pt-BR" sz="1600" dirty="0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 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160ns, '0' </a:t>
            </a: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after</a:t>
            </a:r>
            <a:r>
              <a:rPr lang="pt-BR" altLang="pt-BR" sz="1600" dirty="0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 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200 ns;</a:t>
            </a:r>
            <a:endParaRPr lang="en-US" altLang="pt-BR" sz="1600" dirty="0">
              <a:latin typeface="Courier New" charset="0"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altLang="pt-BR" sz="1600" dirty="0">
                <a:latin typeface="Courier New" charset="0"/>
                <a:ea typeface="ＭＳ Ｐゴシック" charset="-128"/>
              </a:rPr>
              <a:t>  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palavra &lt;= "11010001", "00100110" </a:t>
            </a: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after</a:t>
            </a:r>
            <a:r>
              <a:rPr lang="pt-BR" altLang="pt-BR" sz="1600" dirty="0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 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150ns;</a:t>
            </a:r>
            <a:endParaRPr lang="en-US" altLang="pt-BR" sz="1600" dirty="0">
              <a:latin typeface="Courier New" charset="0"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pt-BR" altLang="pt-BR" sz="1600" b="1" dirty="0" err="1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end</a:t>
            </a:r>
            <a:r>
              <a:rPr lang="pt-BR" altLang="pt-BR" sz="1600" dirty="0">
                <a:solidFill>
                  <a:srgbClr val="0070C0"/>
                </a:solidFill>
                <a:latin typeface="Courier New" charset="0"/>
                <a:ea typeface="ＭＳ Ｐゴシック" charset="-128"/>
              </a:rPr>
              <a:t> </a:t>
            </a:r>
            <a:r>
              <a:rPr lang="pt-BR" altLang="pt-BR" sz="1600" dirty="0" err="1">
                <a:latin typeface="Courier New" charset="0"/>
                <a:ea typeface="ＭＳ Ｐゴシック" charset="-128"/>
              </a:rPr>
              <a:t>transmissor_tb</a:t>
            </a:r>
            <a:r>
              <a:rPr lang="pt-BR" altLang="pt-BR" sz="1600" dirty="0">
                <a:latin typeface="Courier New" charset="0"/>
                <a:ea typeface="ＭＳ Ｐゴシック" charset="-128"/>
              </a:rPr>
              <a:t>;</a:t>
            </a:r>
            <a:endParaRPr lang="en-US" altLang="pt-BR" sz="1600" dirty="0">
              <a:latin typeface="Courier New" charset="0"/>
              <a:ea typeface="ＭＳ Ｐゴシック" charset="-128"/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6FB5259F-ED92-4D70-A0AD-C6B1EACFB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336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2326106"/>
            <a:ext cx="12191999" cy="23112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600" dirty="0"/>
              <a:t>INTRODUÇÃO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BBD35C51-2FF6-4159-8DBA-40EBC98C7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921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RESUMO DO TRABALHO T3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8757" y="1644918"/>
            <a:ext cx="11371603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800" dirty="0"/>
              <a:t>O </a:t>
            </a:r>
            <a:r>
              <a:rPr lang="pt-BR" sz="2800" b="1" dirty="0">
                <a:solidFill>
                  <a:srgbClr val="FF0000"/>
                </a:solidFill>
              </a:rPr>
              <a:t>Trabalho T3</a:t>
            </a:r>
            <a:r>
              <a:rPr lang="pt-BR" sz="2800" dirty="0"/>
              <a:t> deve ser entregue como um arquivo compactado (.zip, </a:t>
            </a:r>
            <a:r>
              <a:rPr lang="pt-BR" sz="2800" dirty="0" err="1"/>
              <a:t>rar</a:t>
            </a:r>
            <a:r>
              <a:rPr lang="pt-BR" sz="2800" dirty="0"/>
              <a:t>, .7z </a:t>
            </a:r>
            <a:r>
              <a:rPr lang="pt-BR" sz="2800" dirty="0" err="1"/>
              <a:t>etc</a:t>
            </a:r>
            <a:r>
              <a:rPr lang="pt-BR" sz="2800" dirty="0"/>
              <a:t>), contendo</a:t>
            </a:r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endParaRPr lang="pt-BR" sz="1600" dirty="0"/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endParaRPr lang="pt-BR" sz="3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800" dirty="0">
                <a:solidFill>
                  <a:srgbClr val="0070C0"/>
                </a:solidFill>
              </a:rPr>
              <a:t>Um relatório em PDF, descrevendo o Projeto 1 e o Projeto 2, contendo a descrição do problema, os detalhes da solução proposta, formas de onda, fotos/vídeos do protótipo em operação etc.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endParaRPr lang="pt-BR" sz="1600" dirty="0">
              <a:solidFill>
                <a:srgbClr val="0070C0"/>
              </a:solidFill>
            </a:endParaRP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800" dirty="0">
                <a:solidFill>
                  <a:srgbClr val="0070C0"/>
                </a:solidFill>
              </a:rPr>
              <a:t>Os arquivos fontes dos </a:t>
            </a:r>
            <a:r>
              <a:rPr lang="pt-BR" sz="2800" b="1" dirty="0">
                <a:solidFill>
                  <a:srgbClr val="0070C0"/>
                </a:solidFill>
              </a:rPr>
              <a:t>DOIS</a:t>
            </a:r>
            <a:r>
              <a:rPr lang="pt-BR" sz="2800" dirty="0">
                <a:solidFill>
                  <a:srgbClr val="0070C0"/>
                </a:solidFill>
              </a:rPr>
              <a:t> projetos (não é </a:t>
            </a:r>
            <a:r>
              <a:rPr lang="pt-BR" sz="2800">
                <a:solidFill>
                  <a:srgbClr val="0070C0"/>
                </a:solidFill>
              </a:rPr>
              <a:t>necessário entregar o </a:t>
            </a:r>
            <a:r>
              <a:rPr lang="pt-BR" sz="2800" dirty="0">
                <a:solidFill>
                  <a:srgbClr val="0070C0"/>
                </a:solidFill>
              </a:rPr>
              <a:t>projeto VIVADO), contendo</a:t>
            </a:r>
          </a:p>
          <a:p>
            <a:pPr marL="1371600" lvl="2" indent="-457200">
              <a:buClr>
                <a:srgbClr val="0070C0"/>
              </a:buClr>
              <a:buFont typeface="Arial" charset="0"/>
              <a:buChar char="•"/>
            </a:pPr>
            <a:endParaRPr lang="pt-BR" sz="800" dirty="0"/>
          </a:p>
          <a:p>
            <a:pPr marL="1371600" lvl="2" indent="-457200">
              <a:buClr>
                <a:srgbClr val="0070C0"/>
              </a:buClr>
              <a:buFont typeface="Arial" charset="0"/>
              <a:buChar char="•"/>
            </a:pPr>
            <a:r>
              <a:rPr lang="pt-BR" sz="2800" dirty="0"/>
              <a:t>Os arquivos VHDL de cada implementação</a:t>
            </a:r>
          </a:p>
          <a:p>
            <a:pPr marL="1371600" lvl="2" indent="-457200">
              <a:buClr>
                <a:srgbClr val="0070C0"/>
              </a:buClr>
              <a:buFont typeface="Arial" charset="0"/>
              <a:buChar char="•"/>
            </a:pPr>
            <a:endParaRPr lang="pt-BR" sz="800" dirty="0"/>
          </a:p>
          <a:p>
            <a:pPr marL="1371600" lvl="2" indent="-457200">
              <a:buClr>
                <a:srgbClr val="0070C0"/>
              </a:buClr>
              <a:buFont typeface="Arial" charset="0"/>
              <a:buChar char="•"/>
            </a:pPr>
            <a:r>
              <a:rPr lang="pt-BR" sz="2800" dirty="0"/>
              <a:t>Os arquivos de </a:t>
            </a:r>
            <a:r>
              <a:rPr lang="pt-BR" sz="2800" i="1" dirty="0" err="1"/>
              <a:t>testbench</a:t>
            </a:r>
            <a:r>
              <a:rPr lang="pt-BR" sz="2800" dirty="0"/>
              <a:t> (em VHDL) de cada implementação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6175D1FE-5F3D-4657-A162-55B85C109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90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INTRODUÇÃO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2667" y="1568019"/>
            <a:ext cx="11646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r>
              <a:rPr lang="pt-BR" sz="2400" dirty="0"/>
              <a:t>VHDL pode ser vista como formada por 3 linguagens, o todo e dois subconjuntos próprios</a:t>
            </a:r>
          </a:p>
        </p:txBody>
      </p:sp>
      <p:sp>
        <p:nvSpPr>
          <p:cNvPr id="30" name="Elipse 3"/>
          <p:cNvSpPr>
            <a:spLocks noChangeArrowheads="1"/>
          </p:cNvSpPr>
          <p:nvPr/>
        </p:nvSpPr>
        <p:spPr bwMode="auto">
          <a:xfrm>
            <a:off x="1680210" y="2352104"/>
            <a:ext cx="8759190" cy="4143375"/>
          </a:xfrm>
          <a:prstGeom prst="ellipse">
            <a:avLst/>
          </a:prstGeom>
          <a:gradFill rotWithShape="1">
            <a:gsLst>
              <a:gs pos="0">
                <a:srgbClr val="8CB0FF"/>
              </a:gs>
              <a:gs pos="35001">
                <a:srgbClr val="AEC6FF"/>
              </a:gs>
              <a:gs pos="100000">
                <a:srgbClr val="DDE7FF"/>
              </a:gs>
            </a:gsLst>
            <a:lin ang="16200000" scaled="1"/>
          </a:gradFill>
          <a:ln w="9525">
            <a:solidFill>
              <a:srgbClr val="5B8AFB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b"/>
          <a:lstStyle>
            <a:lvl1pPr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endParaRPr lang="pt-BR" altLang="en-US" sz="2400"/>
          </a:p>
          <a:p>
            <a:pPr algn="ctr"/>
            <a:endParaRPr lang="pt-BR" altLang="en-US" sz="2400"/>
          </a:p>
          <a:p>
            <a:pPr algn="ctr"/>
            <a:endParaRPr lang="pt-BR" altLang="en-US" sz="2400"/>
          </a:p>
          <a:p>
            <a:pPr algn="ctr"/>
            <a:r>
              <a:rPr lang="pt-BR" altLang="en-US" sz="2400"/>
              <a:t> c </a:t>
            </a:r>
          </a:p>
          <a:p>
            <a:pPr algn="ctr"/>
            <a:endParaRPr lang="pt-BR" altLang="en-US" sz="2400"/>
          </a:p>
          <a:p>
            <a:pPr algn="ctr"/>
            <a:endParaRPr lang="pt-BR" altLang="en-US" sz="2400"/>
          </a:p>
          <a:p>
            <a:pPr algn="ctr"/>
            <a:endParaRPr lang="pt-BR" altLang="en-US" sz="2400"/>
          </a:p>
          <a:p>
            <a:pPr algn="ctr"/>
            <a:endParaRPr lang="pt-BR" altLang="en-US" sz="2400"/>
          </a:p>
          <a:p>
            <a:pPr algn="ctr"/>
            <a:r>
              <a:rPr lang="pt-BR" altLang="en-US" sz="2400"/>
              <a:t>Linguagem de Modelagem de Hardware</a:t>
            </a:r>
            <a:br>
              <a:rPr lang="pt-BR" altLang="en-US" sz="2400"/>
            </a:br>
            <a:r>
              <a:rPr lang="pt-BR" altLang="en-US" sz="2400"/>
              <a:t>(VHDL completo)</a:t>
            </a:r>
          </a:p>
        </p:txBody>
      </p:sp>
      <p:sp>
        <p:nvSpPr>
          <p:cNvPr id="32" name="Elipse 4"/>
          <p:cNvSpPr>
            <a:spLocks noChangeArrowheads="1"/>
          </p:cNvSpPr>
          <p:nvPr/>
        </p:nvSpPr>
        <p:spPr bwMode="auto">
          <a:xfrm>
            <a:off x="2261235" y="2366391"/>
            <a:ext cx="7597140" cy="2758059"/>
          </a:xfrm>
          <a:prstGeom prst="ellipse">
            <a:avLst/>
          </a:prstGeom>
          <a:gradFill rotWithShape="1">
            <a:gsLst>
              <a:gs pos="0">
                <a:srgbClr val="9CFB9C"/>
              </a:gs>
              <a:gs pos="35001">
                <a:srgbClr val="BAFBBA"/>
              </a:gs>
              <a:gs pos="100000">
                <a:srgbClr val="E4FFE4"/>
              </a:gs>
            </a:gsLst>
            <a:lin ang="16200000" scaled="1"/>
          </a:gradFill>
          <a:ln w="9525">
            <a:solidFill>
              <a:srgbClr val="00AE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b"/>
          <a:lstStyle>
            <a:lvl1pPr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pt-BR" altLang="en-US" sz="1800">
                <a:solidFill>
                  <a:srgbClr val="008200"/>
                </a:solidFill>
              </a:rPr>
              <a:t>Linguagem Subconjunto de Simulação de Hardware</a:t>
            </a:r>
          </a:p>
        </p:txBody>
      </p:sp>
      <p:sp>
        <p:nvSpPr>
          <p:cNvPr id="34" name="Elipse 5"/>
          <p:cNvSpPr>
            <a:spLocks noChangeArrowheads="1"/>
          </p:cNvSpPr>
          <p:nvPr/>
        </p:nvSpPr>
        <p:spPr bwMode="auto">
          <a:xfrm>
            <a:off x="2661286" y="2556891"/>
            <a:ext cx="6797040" cy="1796034"/>
          </a:xfrm>
          <a:prstGeom prst="ellipse">
            <a:avLst/>
          </a:prstGeom>
          <a:gradFill rotWithShape="1">
            <a:gsLst>
              <a:gs pos="0">
                <a:srgbClr val="FFDE80"/>
              </a:gs>
              <a:gs pos="50000">
                <a:srgbClr val="FFE8B3"/>
              </a:gs>
              <a:gs pos="100000">
                <a:srgbClr val="FFF3DA"/>
              </a:gs>
            </a:gsLst>
            <a:lin ang="16200000" scaled="1"/>
          </a:gradFill>
          <a:ln w="9525">
            <a:solidFill>
              <a:srgbClr val="F6A90E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b"/>
          <a:lstStyle>
            <a:lvl1pPr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000066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pt-BR" altLang="en-US" sz="1800" dirty="0">
                <a:solidFill>
                  <a:srgbClr val="684704"/>
                </a:solidFill>
              </a:rPr>
              <a:t>Linguagem Subconjunto de Síntese de Hardware</a:t>
            </a:r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4983472" y="2771198"/>
            <a:ext cx="2269979" cy="64294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</p:pic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D92D02F-A382-436B-AD13-9028A7B7D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91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INTRODUÇÃO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1887" y="1557784"/>
            <a:ext cx="610233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r>
              <a:rPr lang="pt-BR" sz="2400" dirty="0">
                <a:solidFill>
                  <a:srgbClr val="0070C0"/>
                </a:solidFill>
              </a:rPr>
              <a:t>Linguagem de Modelagem de Hardware</a:t>
            </a:r>
          </a:p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endParaRPr lang="pt-BR" sz="4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400" dirty="0"/>
              <a:t>Abarca todas as construções da linguagem, incluindo aquelas não simuláveis temporalmente e as não sintetizáveis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endParaRPr lang="pt-BR" sz="4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400" dirty="0"/>
              <a:t>Por exemplo, o que acontece ao tentar simular o texto ao lado?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64225" y="1666463"/>
            <a:ext cx="5006737" cy="4770537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library</a:t>
            </a:r>
            <a:r>
              <a:rPr lang="pt-BR" alt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IEEE;</a:t>
            </a:r>
          </a:p>
          <a:p>
            <a:r>
              <a:rPr lang="pt-BR" alt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use</a:t>
            </a:r>
            <a:r>
              <a:rPr lang="pt-BR" alt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IEEE.STD_LOGIC_1164.</a:t>
            </a:r>
            <a:r>
              <a:rPr lang="pt-BR" alt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all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pt-BR" altLang="pt-BR" sz="8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entity</a:t>
            </a:r>
            <a:r>
              <a:rPr lang="pt-BR" alt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dirty="0" err="1">
                <a:latin typeface="Courier New" charset="0"/>
                <a:ea typeface="Courier New" charset="0"/>
                <a:cs typeface="Courier New" charset="0"/>
              </a:rPr>
              <a:t>nao_sim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is</a:t>
            </a:r>
            <a:endParaRPr lang="pt-BR" altLang="pt-BR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alt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dirty="0" err="1">
                <a:latin typeface="Courier New" charset="0"/>
                <a:ea typeface="Courier New" charset="0"/>
                <a:cs typeface="Courier New" charset="0"/>
              </a:rPr>
              <a:t>nao_sim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pt-BR" altLang="pt-BR" sz="8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architecture</a:t>
            </a:r>
            <a:r>
              <a:rPr lang="pt-BR" alt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dirty="0" err="1">
                <a:latin typeface="Courier New" charset="0"/>
                <a:ea typeface="Courier New" charset="0"/>
                <a:cs typeface="Courier New" charset="0"/>
              </a:rPr>
              <a:t>nao_sim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of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dirty="0" err="1">
                <a:latin typeface="Courier New" charset="0"/>
                <a:ea typeface="Courier New" charset="0"/>
                <a:cs typeface="Courier New" charset="0"/>
              </a:rPr>
              <a:t>nao_sim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is</a:t>
            </a:r>
            <a:endParaRPr lang="pt-BR" altLang="pt-BR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signal</a:t>
            </a:r>
            <a:r>
              <a:rPr lang="pt-BR" alt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dirty="0" err="1">
                <a:latin typeface="Courier New" charset="0"/>
                <a:ea typeface="Courier New" charset="0"/>
                <a:cs typeface="Courier New" charset="0"/>
              </a:rPr>
              <a:t>y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 : </a:t>
            </a:r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integer</a:t>
            </a:r>
            <a:r>
              <a:rPr lang="pt-BR" alt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:= 0; </a:t>
            </a:r>
          </a:p>
          <a:p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begin</a:t>
            </a:r>
            <a:endParaRPr lang="pt-BR" altLang="pt-BR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endParaRPr lang="pt-BR" altLang="pt-BR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variable</a:t>
            </a:r>
            <a:r>
              <a:rPr lang="pt-BR" alt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 : </a:t>
            </a:r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integer</a:t>
            </a:r>
            <a:r>
              <a:rPr lang="pt-BR" alt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:=1;</a:t>
            </a:r>
          </a:p>
          <a:p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begin</a:t>
            </a:r>
            <a:endParaRPr lang="pt-BR" altLang="pt-BR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alt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&lt;10 </a:t>
            </a:r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then</a:t>
            </a:r>
            <a:endParaRPr lang="pt-BR" altLang="pt-BR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pt-BR" altLang="pt-BR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 := x+1;</a:t>
            </a:r>
          </a:p>
          <a:p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alt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pt-BR" altLang="pt-BR" dirty="0" err="1">
                <a:latin typeface="Courier New" charset="0"/>
                <a:ea typeface="Courier New" charset="0"/>
                <a:cs typeface="Courier New" charset="0"/>
              </a:rPr>
              <a:t>y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 &lt;= </a:t>
            </a:r>
            <a:r>
              <a:rPr lang="pt-BR" altLang="pt-BR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alt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process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alt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dirty="0" err="1">
                <a:latin typeface="Courier New" charset="0"/>
                <a:ea typeface="Courier New" charset="0"/>
                <a:cs typeface="Courier New" charset="0"/>
              </a:rPr>
              <a:t>nao_sim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7026" y="4309859"/>
            <a:ext cx="5392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Clr>
                <a:srgbClr val="0070C0"/>
              </a:buClr>
              <a:buFont typeface="+mj-lt"/>
              <a:buAutoNum type="arabicPeriod"/>
            </a:pPr>
            <a:r>
              <a:rPr lang="pt-BR" sz="2400" dirty="0">
                <a:solidFill>
                  <a:srgbClr val="FF0000"/>
                </a:solidFill>
              </a:rPr>
              <a:t>Este texto compila no simulador, mas é impossível de ser simulado gerando formas de onda. </a:t>
            </a:r>
            <a:r>
              <a:rPr lang="pt-BR" sz="2400" dirty="0">
                <a:solidFill>
                  <a:srgbClr val="0070C0"/>
                </a:solidFill>
              </a:rPr>
              <a:t>Por quê?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7026" y="5494084"/>
            <a:ext cx="5392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Clr>
                <a:srgbClr val="0070C0"/>
              </a:buClr>
              <a:buFont typeface="+mj-lt"/>
              <a:buAutoNum type="arabicPeriod" startAt="2"/>
            </a:pPr>
            <a:r>
              <a:rPr lang="pt-BR" sz="2400" dirty="0">
                <a:solidFill>
                  <a:srgbClr val="FF0000"/>
                </a:solidFill>
              </a:rPr>
              <a:t>Porque este </a:t>
            </a:r>
            <a:r>
              <a:rPr lang="en-US" sz="2400" dirty="0">
                <a:solidFill>
                  <a:srgbClr val="FF0000"/>
                </a:solidFill>
              </a:rPr>
              <a:t>é um </a:t>
            </a:r>
            <a:r>
              <a:rPr lang="en-US" sz="2400" dirty="0" err="1">
                <a:solidFill>
                  <a:srgbClr val="FF0000"/>
                </a:solidFill>
              </a:rPr>
              <a:t>código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atemporal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não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existe</a:t>
            </a:r>
            <a:r>
              <a:rPr lang="en-US" sz="2400" dirty="0">
                <a:solidFill>
                  <a:srgbClr val="FF0000"/>
                </a:solidFill>
              </a:rPr>
              <a:t> um </a:t>
            </a:r>
            <a:r>
              <a:rPr lang="en-US" sz="2400" b="1" dirty="0">
                <a:solidFill>
                  <a:srgbClr val="FF0000"/>
                </a:solidFill>
              </a:rPr>
              <a:t>wait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ou</a:t>
            </a:r>
            <a:r>
              <a:rPr lang="en-US" sz="2400" dirty="0">
                <a:solidFill>
                  <a:srgbClr val="FF0000"/>
                </a:solidFill>
              </a:rPr>
              <a:t> um tempo de </a:t>
            </a:r>
            <a:r>
              <a:rPr lang="en-US" sz="2400" dirty="0" err="1">
                <a:solidFill>
                  <a:srgbClr val="FF0000"/>
                </a:solidFill>
              </a:rPr>
              <a:t>referência</a:t>
            </a:r>
            <a:r>
              <a:rPr lang="en-US" sz="2400" dirty="0">
                <a:solidFill>
                  <a:srgbClr val="FF0000"/>
                </a:solidFill>
              </a:rPr>
              <a:t> no process!!!</a:t>
            </a:r>
            <a:endParaRPr lang="pt-BR" sz="2400" dirty="0">
              <a:solidFill>
                <a:srgbClr val="0070C0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C89FF457-7D96-44CA-A159-83CEAE3A7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0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INTRODUÇÃO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7022" y="1539496"/>
            <a:ext cx="114382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r>
              <a:rPr lang="pt-BR" sz="2600">
                <a:solidFill>
                  <a:srgbClr val="0070C0"/>
                </a:solidFill>
              </a:rPr>
              <a:t>Linguagem de Simulação</a:t>
            </a:r>
          </a:p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endParaRPr lang="pt-BR" sz="40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600"/>
              <a:t>Aceita parte das construções da linguagem de modelagem, incluindo descrições de hardware sintetizáveis e os testbenches usados para validá-las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endParaRPr lang="pt-BR" sz="40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600"/>
              <a:t>Por exemplo, o que acontece ao tentarmos sintetizar o código abaixo no ISE?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07847" y="3516776"/>
            <a:ext cx="5174585" cy="3016210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library</a:t>
            </a:r>
            <a:r>
              <a:rPr lang="pt-BR" alt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IEEE;</a:t>
            </a:r>
          </a:p>
          <a:p>
            <a:r>
              <a:rPr lang="pt-BR" alt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use</a:t>
            </a:r>
            <a:r>
              <a:rPr lang="pt-BR" alt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IEEE.STD_LOGIC_1164.</a:t>
            </a:r>
            <a:r>
              <a:rPr lang="pt-BR" alt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all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pt-BR" altLang="pt-BR" sz="5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entity</a:t>
            </a:r>
            <a:r>
              <a:rPr lang="pt-BR" alt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dirty="0" err="1">
                <a:latin typeface="Courier New" charset="0"/>
                <a:ea typeface="Courier New" charset="0"/>
                <a:cs typeface="Courier New" charset="0"/>
              </a:rPr>
              <a:t>nao_sint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is</a:t>
            </a:r>
            <a:endParaRPr lang="pt-BR" altLang="pt-BR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port</a:t>
            </a:r>
            <a:r>
              <a:rPr lang="pt-BR" alt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( entra: </a:t>
            </a:r>
            <a:r>
              <a:rPr lang="pt-BR" alt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in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dirty="0" err="1">
                <a:latin typeface="Courier New" charset="0"/>
                <a:ea typeface="Courier New" charset="0"/>
                <a:cs typeface="Courier New" charset="0"/>
              </a:rPr>
              <a:t>std_logic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         sai: </a:t>
            </a:r>
            <a:r>
              <a:rPr lang="pt-BR" altLang="pt-BR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out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dirty="0" err="1">
                <a:latin typeface="Courier New" charset="0"/>
                <a:ea typeface="Courier New" charset="0"/>
                <a:cs typeface="Courier New" charset="0"/>
              </a:rPr>
              <a:t>std_logic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alt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dirty="0" err="1">
                <a:latin typeface="Courier New" charset="0"/>
                <a:ea typeface="Courier New" charset="0"/>
                <a:cs typeface="Courier New" charset="0"/>
              </a:rPr>
              <a:t>nao_sint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pt-BR" altLang="pt-BR" sz="5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architecture</a:t>
            </a:r>
            <a:r>
              <a:rPr lang="pt-BR" alt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dirty="0" err="1">
                <a:latin typeface="Courier New" charset="0"/>
                <a:ea typeface="Courier New" charset="0"/>
                <a:cs typeface="Courier New" charset="0"/>
              </a:rPr>
              <a:t>nao_sint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of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dirty="0" err="1">
                <a:latin typeface="Courier New" charset="0"/>
                <a:ea typeface="Courier New" charset="0"/>
                <a:cs typeface="Courier New" charset="0"/>
              </a:rPr>
              <a:t>nao_sint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is</a:t>
            </a:r>
            <a:endParaRPr lang="pt-BR" altLang="pt-BR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begin</a:t>
            </a:r>
            <a:endParaRPr lang="pt-BR" altLang="pt-BR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  sai &lt;= </a:t>
            </a:r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not</a:t>
            </a:r>
            <a:r>
              <a:rPr lang="pt-BR" alt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entra </a:t>
            </a:r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after</a:t>
            </a:r>
            <a:r>
              <a:rPr lang="pt-BR" alt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10ns;</a:t>
            </a:r>
          </a:p>
          <a:p>
            <a:r>
              <a:rPr lang="pt-BR" altLang="pt-BR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altLang="pt-BR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pt-BR" dirty="0" err="1">
                <a:latin typeface="Courier New" charset="0"/>
                <a:ea typeface="Courier New" charset="0"/>
                <a:cs typeface="Courier New" charset="0"/>
              </a:rPr>
              <a:t>nao_sint</a:t>
            </a:r>
            <a:r>
              <a:rPr lang="pt-BR" altLang="pt-BR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21930" y="3553352"/>
            <a:ext cx="51458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Clr>
                <a:srgbClr val="0070C0"/>
              </a:buClr>
              <a:buFont typeface="+mj-lt"/>
              <a:buAutoNum type="arabicPeriod"/>
            </a:pPr>
            <a:r>
              <a:rPr lang="pt-BR" sz="2400" dirty="0">
                <a:solidFill>
                  <a:srgbClr val="FF0000"/>
                </a:solidFill>
              </a:rPr>
              <a:t>Este texto compila OK no simulador, simula OK, mas é impossível de sintetizá-lo desta forma e ele operar como previsto. </a:t>
            </a:r>
            <a:r>
              <a:rPr lang="pt-BR" sz="2400" dirty="0">
                <a:solidFill>
                  <a:srgbClr val="0070C0"/>
                </a:solidFill>
              </a:rPr>
              <a:t>Por quê?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40218" y="5163514"/>
            <a:ext cx="49902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+mj-lt"/>
              <a:buAutoNum type="arabicPeriod" startAt="2"/>
            </a:pPr>
            <a:r>
              <a:rPr lang="pt-BR" sz="2400" dirty="0">
                <a:solidFill>
                  <a:srgbClr val="FF0000"/>
                </a:solidFill>
              </a:rPr>
              <a:t>Porque não há como criar (industrialmente) uma porta lógica combinacional com atraso de exatamente 10ns</a:t>
            </a:r>
            <a:endParaRPr lang="pt-BR" sz="2400" dirty="0">
              <a:solidFill>
                <a:srgbClr val="0070C0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5E0FD726-7BB8-41D9-8A00-D83790ACC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00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2326106"/>
            <a:ext cx="12191999" cy="23112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600" dirty="0"/>
              <a:t>PROCESSOS EM VHDL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21A0062C-F4A2-4A01-AD15-2AC9B52D4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46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PROCESSOS EM VHDL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801" y="1595601"/>
            <a:ext cx="1141636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r>
              <a:rPr lang="pt-BR" sz="2600" dirty="0"/>
              <a:t>O que é um processo em VHDL?</a:t>
            </a:r>
          </a:p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endParaRPr lang="pt-BR" sz="4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600" dirty="0"/>
              <a:t>Dito de forma muito simples e genérica, um processo é um “</a:t>
            </a:r>
            <a:r>
              <a:rPr lang="pt-BR" sz="2600" dirty="0">
                <a:solidFill>
                  <a:srgbClr val="0070C0"/>
                </a:solidFill>
              </a:rPr>
              <a:t>pedaço de hardware</a:t>
            </a:r>
            <a:r>
              <a:rPr lang="pt-BR" sz="2600" dirty="0"/>
              <a:t>”</a:t>
            </a:r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endParaRPr lang="pt-BR" sz="1200" dirty="0"/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600" dirty="0"/>
              <a:t>Como cada pedaço de hardware opera em paralelo com outros pedaços de hardware existentes, a noção de paralelismo é </a:t>
            </a:r>
            <a:r>
              <a:rPr lang="pt-BR" sz="2600" i="1" dirty="0">
                <a:solidFill>
                  <a:srgbClr val="FF0000"/>
                </a:solidFill>
              </a:rPr>
              <a:t>natural e fundamental </a:t>
            </a:r>
            <a:r>
              <a:rPr lang="pt-BR" sz="2600" dirty="0"/>
              <a:t>em VHDL</a:t>
            </a:r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endParaRPr lang="pt-BR" sz="1200" dirty="0"/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600" dirty="0"/>
              <a:t>Por outro lado, a conexão entre dois pedaços de hardware (com fios ou via comandos </a:t>
            </a:r>
            <a:r>
              <a:rPr lang="pt-BR" sz="2600" dirty="0" err="1">
                <a:solidFill>
                  <a:srgbClr val="FF0000"/>
                </a:solidFill>
              </a:rPr>
              <a:t>port</a:t>
            </a:r>
            <a:r>
              <a:rPr lang="pt-BR" sz="2600" dirty="0">
                <a:solidFill>
                  <a:srgbClr val="FF0000"/>
                </a:solidFill>
              </a:rPr>
              <a:t> </a:t>
            </a:r>
            <a:r>
              <a:rPr lang="pt-BR" sz="2600" dirty="0" err="1">
                <a:solidFill>
                  <a:srgbClr val="FF0000"/>
                </a:solidFill>
              </a:rPr>
              <a:t>map</a:t>
            </a:r>
            <a:r>
              <a:rPr lang="pt-BR" sz="2600" dirty="0">
                <a:solidFill>
                  <a:srgbClr val="FF0000"/>
                </a:solidFill>
              </a:rPr>
              <a:t> </a:t>
            </a:r>
            <a:r>
              <a:rPr lang="pt-BR" sz="2600" dirty="0"/>
              <a:t>que vinculam pinos de um hardware a fios de outro) cria “</a:t>
            </a:r>
            <a:r>
              <a:rPr lang="pt-BR" sz="2600" dirty="0">
                <a:solidFill>
                  <a:srgbClr val="0070C0"/>
                </a:solidFill>
              </a:rPr>
              <a:t>comunicação</a:t>
            </a:r>
            <a:r>
              <a:rPr lang="pt-BR" sz="2600" dirty="0"/>
              <a:t>” entre estes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endParaRPr lang="pt-BR" sz="4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600" u="sng" dirty="0">
                <a:solidFill>
                  <a:srgbClr val="0070C0"/>
                </a:solidFill>
              </a:rPr>
              <a:t>Observação:</a:t>
            </a:r>
            <a:r>
              <a:rPr lang="pt-BR" sz="2600" dirty="0"/>
              <a:t> o sequenciamento de eventos de um pedaço de hardware que gera sinais que são entrada de um outro pedaço de hardware afeta o sequenciamento de eventos do último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5397457-99D7-407B-8C0B-F1D9F64CD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984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PROCESSOS EM VHDL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2339" y="1632177"/>
            <a:ext cx="11585133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r>
              <a:rPr lang="pt-BR" sz="2600" dirty="0"/>
              <a:t>Não confundam a noção geral de processo VHDL com o comando </a:t>
            </a:r>
            <a:r>
              <a:rPr lang="pt-BR" sz="2600" b="1" i="1" dirty="0" err="1">
                <a:solidFill>
                  <a:srgbClr val="0070C0"/>
                </a:solidFill>
              </a:rPr>
              <a:t>process</a:t>
            </a:r>
            <a:r>
              <a:rPr lang="pt-BR" sz="2600" dirty="0">
                <a:solidFill>
                  <a:srgbClr val="0070C0"/>
                </a:solidFill>
              </a:rPr>
              <a:t> </a:t>
            </a:r>
            <a:r>
              <a:rPr lang="pt-BR" sz="2600" dirty="0"/>
              <a:t>de VHDL</a:t>
            </a:r>
          </a:p>
          <a:p>
            <a:pPr marL="342900" indent="-342900">
              <a:buClr>
                <a:srgbClr val="0070C0"/>
              </a:buClr>
              <a:buFont typeface="Wingdings" charset="2"/>
              <a:buChar char="Ø"/>
            </a:pPr>
            <a:endParaRPr lang="pt-BR" sz="8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600" dirty="0"/>
              <a:t>Uma instância do comando </a:t>
            </a:r>
            <a:r>
              <a:rPr lang="pt-BR" sz="2600" i="1" dirty="0" err="1">
                <a:solidFill>
                  <a:srgbClr val="0070C0"/>
                </a:solidFill>
              </a:rPr>
              <a:t>process</a:t>
            </a:r>
            <a:r>
              <a:rPr lang="pt-BR" sz="2600" dirty="0">
                <a:solidFill>
                  <a:srgbClr val="0070C0"/>
                </a:solidFill>
              </a:rPr>
              <a:t> </a:t>
            </a:r>
            <a:r>
              <a:rPr lang="pt-BR" sz="2600" dirty="0"/>
              <a:t>é uma estrutura sintática que representa uma forma especial de definir hardware, que permite descrever ações em sequência, ao invés de concorrentemente (é um </a:t>
            </a:r>
            <a:r>
              <a:rPr lang="pt-BR" sz="2600" dirty="0">
                <a:solidFill>
                  <a:srgbClr val="0070C0"/>
                </a:solidFill>
              </a:rPr>
              <a:t>recurso sintático e semântico da linguagem</a:t>
            </a:r>
            <a:r>
              <a:rPr lang="pt-BR" sz="2600" dirty="0"/>
              <a:t> VHDL)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endParaRPr lang="pt-BR" sz="8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600" dirty="0"/>
              <a:t>Outras construções VHDL correspondem a processos, tais como atribuições fora de um comando </a:t>
            </a:r>
            <a:r>
              <a:rPr lang="pt-BR" sz="2600" i="1" dirty="0" err="1">
                <a:solidFill>
                  <a:srgbClr val="0070C0"/>
                </a:solidFill>
              </a:rPr>
              <a:t>process</a:t>
            </a:r>
            <a:r>
              <a:rPr lang="pt-BR" sz="2600" dirty="0">
                <a:solidFill>
                  <a:srgbClr val="0070C0"/>
                </a:solidFill>
              </a:rPr>
              <a:t> </a:t>
            </a:r>
            <a:r>
              <a:rPr lang="pt-BR" sz="2600" dirty="0"/>
              <a:t>ou uma instância do comando </a:t>
            </a:r>
            <a:r>
              <a:rPr lang="pt-BR" sz="2600" i="1" dirty="0" err="1">
                <a:solidFill>
                  <a:srgbClr val="0070C0"/>
                </a:solidFill>
              </a:rPr>
              <a:t>with</a:t>
            </a:r>
            <a:endParaRPr lang="pt-BR" sz="26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endParaRPr lang="pt-BR" sz="8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600" dirty="0"/>
              <a:t>Alguns comandos, como o </a:t>
            </a:r>
            <a:r>
              <a:rPr lang="pt-BR" sz="2600" i="1" dirty="0">
                <a:solidFill>
                  <a:srgbClr val="0070C0"/>
                </a:solidFill>
              </a:rPr>
              <a:t>for-</a:t>
            </a:r>
            <a:r>
              <a:rPr lang="pt-BR" sz="2600" i="1" dirty="0" err="1">
                <a:solidFill>
                  <a:srgbClr val="0070C0"/>
                </a:solidFill>
              </a:rPr>
              <a:t>generate</a:t>
            </a:r>
            <a:r>
              <a:rPr lang="pt-BR" sz="2600" dirty="0"/>
              <a:t> podem produzir múltiplos processos concorrentes com apenas um comando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246483B-1B36-4D01-A489-BDFCA968C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12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4960</TotalTime>
  <Words>4225</Words>
  <Application>Microsoft Office PowerPoint</Application>
  <PresentationFormat>Widescreen</PresentationFormat>
  <Paragraphs>549</Paragraphs>
  <Slides>30</Slides>
  <Notes>10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8" baseType="lpstr">
      <vt:lpstr>Arial</vt:lpstr>
      <vt:lpstr>Calibri</vt:lpstr>
      <vt:lpstr>Calibri Light</vt:lpstr>
      <vt:lpstr>Courier New</vt:lpstr>
      <vt:lpstr>Helvetica</vt:lpstr>
      <vt:lpstr>Wingdings</vt:lpstr>
      <vt:lpstr>Office Theme</vt:lpstr>
      <vt:lpstr>Picture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Rafael Garibotti</dc:creator>
  <cp:lastModifiedBy>Ney Calazans</cp:lastModifiedBy>
  <cp:revision>275</cp:revision>
  <cp:lastPrinted>2017-04-03T12:50:26Z</cp:lastPrinted>
  <dcterms:created xsi:type="dcterms:W3CDTF">2016-01-29T17:33:48Z</dcterms:created>
  <dcterms:modified xsi:type="dcterms:W3CDTF">2021-10-08T10:00:02Z</dcterms:modified>
</cp:coreProperties>
</file>