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357" r:id="rId3"/>
    <p:sldId id="362" r:id="rId4"/>
    <p:sldId id="404" r:id="rId5"/>
    <p:sldId id="405" r:id="rId6"/>
    <p:sldId id="408" r:id="rId7"/>
    <p:sldId id="409" r:id="rId8"/>
    <p:sldId id="410" r:id="rId9"/>
    <p:sldId id="364" r:id="rId10"/>
    <p:sldId id="365" r:id="rId11"/>
    <p:sldId id="366" r:id="rId12"/>
    <p:sldId id="367" r:id="rId13"/>
    <p:sldId id="376" r:id="rId14"/>
    <p:sldId id="377" r:id="rId15"/>
    <p:sldId id="378" r:id="rId16"/>
    <p:sldId id="380" r:id="rId17"/>
    <p:sldId id="381" r:id="rId18"/>
    <p:sldId id="382" r:id="rId19"/>
    <p:sldId id="371" r:id="rId20"/>
    <p:sldId id="372" r:id="rId21"/>
    <p:sldId id="373" r:id="rId22"/>
    <p:sldId id="374" r:id="rId23"/>
    <p:sldId id="310" r:id="rId24"/>
    <p:sldId id="341" r:id="rId25"/>
    <p:sldId id="361" r:id="rId26"/>
    <p:sldId id="411" r:id="rId27"/>
    <p:sldId id="413" r:id="rId28"/>
    <p:sldId id="412" r:id="rId29"/>
    <p:sldId id="311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2600"/>
  </p:normalViewPr>
  <p:slideViewPr>
    <p:cSldViewPr snapToGrid="0" snapToObjects="1">
      <p:cViewPr varScale="1">
        <p:scale>
          <a:sx n="157" d="100"/>
          <a:sy n="157" d="100"/>
        </p:scale>
        <p:origin x="228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y Calazans" userId="412105d9470b72c3" providerId="LiveId" clId="{30F06ECC-6FF8-4894-8A65-0F3AE140E8DC}"/>
    <pc:docChg chg="modSld">
      <pc:chgData name="Ney Calazans" userId="412105d9470b72c3" providerId="LiveId" clId="{30F06ECC-6FF8-4894-8A65-0F3AE140E8DC}" dt="2020-04-23T00:22:21.535" v="11" actId="20577"/>
      <pc:docMkLst>
        <pc:docMk/>
      </pc:docMkLst>
      <pc:sldChg chg="modSp">
        <pc:chgData name="Ney Calazans" userId="412105d9470b72c3" providerId="LiveId" clId="{30F06ECC-6FF8-4894-8A65-0F3AE140E8DC}" dt="2020-04-23T00:22:21.535" v="11" actId="20577"/>
        <pc:sldMkLst>
          <pc:docMk/>
          <pc:sldMk cId="1068079124" sldId="256"/>
        </pc:sldMkLst>
        <pc:spChg chg="mod">
          <ac:chgData name="Ney Calazans" userId="412105d9470b72c3" providerId="LiveId" clId="{30F06ECC-6FF8-4894-8A65-0F3AE140E8DC}" dt="2020-04-23T00:22:21.535" v="11" actId="20577"/>
          <ac:spMkLst>
            <pc:docMk/>
            <pc:sldMk cId="1068079124" sldId="256"/>
            <ac:spMk id="11" creationId="{D88C089A-73CE-4695-95E8-470AE8D8BE2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48581-CB1F-5C44-BA80-AC51306F31EB}" type="datetimeFigureOut">
              <a:rPr lang="pt-BR" smtClean="0"/>
              <a:t>15/10/2021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4A4EE-2543-8243-BE0E-EBBD556B7B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9330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16106-3151-6F46-A9B7-CC8A4C4299F6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877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4A4EE-2543-8243-BE0E-EBBD556B7BF5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8056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4A4EE-2543-8243-BE0E-EBBD556B7BF5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3161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4A4EE-2543-8243-BE0E-EBBD556B7BF5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199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4A4EE-2543-8243-BE0E-EBBD556B7BF5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5177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4A4EE-2543-8243-BE0E-EBBD556B7BF5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406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4A4EE-2543-8243-BE0E-EBBD556B7BF5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599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1334-C500-7940-8726-92A311F419F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7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1334-C500-7940-8726-92A311F419F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28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1334-C500-7940-8726-92A311F419F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02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1334-C500-7940-8726-92A311F419F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5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1334-C500-7940-8726-92A311F419F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6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1334-C500-7940-8726-92A311F419F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1334-C500-7940-8726-92A311F419F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1334-C500-7940-8726-92A311F419F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5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1334-C500-7940-8726-92A311F419F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7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1334-C500-7940-8726-92A311F419F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52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1334-C500-7940-8726-92A311F419F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2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71334-C500-7940-8726-92A311F419F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4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ourses.missouristate.edu/KenVollmar/MAR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072" y="299074"/>
            <a:ext cx="2085474" cy="208547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2625177"/>
            <a:ext cx="12191999" cy="19158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LABORG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08390" y="991575"/>
            <a:ext cx="87269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>
                <a:solidFill>
                  <a:srgbClr val="0070C0"/>
                </a:solidFill>
              </a:rPr>
              <a:t>Pontifícia Universidade Católica do Rio Grande do Sul Escola Politécnica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0762BAFB-1ABA-44D9-A5B4-3D38BDD1CB9B}"/>
              </a:ext>
            </a:extLst>
          </p:cNvPr>
          <p:cNvSpPr txBox="1"/>
          <p:nvPr/>
        </p:nvSpPr>
        <p:spPr>
          <a:xfrm>
            <a:off x="4267198" y="4931722"/>
            <a:ext cx="373781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600" i="1" dirty="0"/>
              <a:t>Prof. Ney Calazans</a:t>
            </a: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B03C3824-DD46-4D28-BC1C-4C0A8CDB1D05}"/>
              </a:ext>
            </a:extLst>
          </p:cNvPr>
          <p:cNvSpPr txBox="1"/>
          <p:nvPr/>
        </p:nvSpPr>
        <p:spPr>
          <a:xfrm>
            <a:off x="144378" y="6344289"/>
            <a:ext cx="9676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v"/>
            </a:pPr>
            <a:r>
              <a:rPr lang="pt-BR"/>
              <a:t>Baseado em materiais originais dos Profs. </a:t>
            </a:r>
            <a:r>
              <a:rPr lang="pt-BR" b="1"/>
              <a:t>Fernando Moraes, Ney Calazans e Rafael Garibotti</a:t>
            </a: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D88C089A-73CE-4695-95E8-470AE8D8B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379" y="5907624"/>
            <a:ext cx="3794306" cy="428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Tx/>
              <a:buSzTx/>
              <a:buFontTx/>
              <a:buNone/>
            </a:pPr>
            <a:r>
              <a:rPr lang="pt-BR" altLang="pt-BR" sz="2200" b="0" dirty="0">
                <a:solidFill>
                  <a:schemeClr val="accent2"/>
                </a:solidFill>
                <a:latin typeface="Helvetica" panose="020B0604020202020204" pitchFamily="34" charset="0"/>
              </a:rPr>
              <a:t>Última alteração: 15/10/2021</a:t>
            </a:r>
          </a:p>
        </p:txBody>
      </p:sp>
    </p:spTree>
    <p:extLst>
      <p:ext uri="{BB962C8B-B14F-4D97-AF65-F5344CB8AC3E}">
        <p14:creationId xmlns:p14="http://schemas.microsoft.com/office/powerpoint/2010/main" val="1068079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CHAMADAS DO SISTEMA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223265" y="1532897"/>
            <a:ext cx="11399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400" dirty="0"/>
              <a:t>O código da chamada de sistema deve ser escrito no registrador </a:t>
            </a:r>
            <a:r>
              <a:rPr lang="pt-BR" sz="2400" b="1" dirty="0">
                <a:solidFill>
                  <a:srgbClr val="FF0000"/>
                </a:solidFill>
              </a:rPr>
              <a:t>$v0 </a:t>
            </a:r>
            <a:r>
              <a:rPr lang="pt-BR" sz="2400" dirty="0"/>
              <a:t>antes da </a:t>
            </a:r>
            <a:r>
              <a:rPr lang="pt-BR" sz="2400" b="1" dirty="0" err="1">
                <a:solidFill>
                  <a:srgbClr val="FF0000"/>
                </a:solidFill>
              </a:rPr>
              <a:t>syscall</a:t>
            </a:r>
            <a:endParaRPr lang="pt-BR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BDD74414-40CE-41D0-A7B1-545882BEB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511057"/>
              </p:ext>
            </p:extLst>
          </p:nvPr>
        </p:nvGraphicFramePr>
        <p:xfrm>
          <a:off x="1320799" y="2086556"/>
          <a:ext cx="9550402" cy="45744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7119">
                  <a:extLst>
                    <a:ext uri="{9D8B030D-6E8A-4147-A177-3AD203B41FA5}">
                      <a16:colId xmlns:a16="http://schemas.microsoft.com/office/drawing/2014/main" val="599298857"/>
                    </a:ext>
                  </a:extLst>
                </a:gridCol>
                <a:gridCol w="881878">
                  <a:extLst>
                    <a:ext uri="{9D8B030D-6E8A-4147-A177-3AD203B41FA5}">
                      <a16:colId xmlns:a16="http://schemas.microsoft.com/office/drawing/2014/main" val="342654880"/>
                    </a:ext>
                  </a:extLst>
                </a:gridCol>
                <a:gridCol w="4119232">
                  <a:extLst>
                    <a:ext uri="{9D8B030D-6E8A-4147-A177-3AD203B41FA5}">
                      <a16:colId xmlns:a16="http://schemas.microsoft.com/office/drawing/2014/main" val="1612478716"/>
                    </a:ext>
                  </a:extLst>
                </a:gridCol>
                <a:gridCol w="3232173">
                  <a:extLst>
                    <a:ext uri="{9D8B030D-6E8A-4147-A177-3AD203B41FA5}">
                      <a16:colId xmlns:a16="http://schemas.microsoft.com/office/drawing/2014/main" val="1484591861"/>
                    </a:ext>
                  </a:extLst>
                </a:gridCol>
              </a:tblGrid>
              <a:tr h="6620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Serviço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Código em $v0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Argumento(s)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Resultados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5822833"/>
                  </a:ext>
                </a:extLst>
              </a:tr>
              <a:tr h="323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print_int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$a0 – inteiro a imprimir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50952180"/>
                  </a:ext>
                </a:extLst>
              </a:tr>
              <a:tr h="323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print_float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$f12 – </a:t>
                      </a:r>
                      <a:r>
                        <a:rPr lang="pt-BR" sz="1800" i="1" dirty="0" err="1">
                          <a:effectLst/>
                        </a:rPr>
                        <a:t>float</a:t>
                      </a:r>
                      <a:r>
                        <a:rPr lang="pt-BR" sz="1800" dirty="0">
                          <a:effectLst/>
                        </a:rPr>
                        <a:t> a imprimir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85512368"/>
                  </a:ext>
                </a:extLst>
              </a:tr>
              <a:tr h="323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print_double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$f12-$f13 – </a:t>
                      </a:r>
                      <a:r>
                        <a:rPr lang="pt-BR" sz="1800" i="1" dirty="0" err="1">
                          <a:effectLst/>
                        </a:rPr>
                        <a:t>double</a:t>
                      </a:r>
                      <a:r>
                        <a:rPr lang="pt-BR" sz="1800" dirty="0">
                          <a:effectLst/>
                        </a:rPr>
                        <a:t> a imprimir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0084156"/>
                  </a:ext>
                </a:extLst>
              </a:tr>
              <a:tr h="323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print_string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$a0 – endereço da </a:t>
                      </a:r>
                      <a:r>
                        <a:rPr lang="pt-BR" sz="1800" i="1" dirty="0" err="1">
                          <a:effectLst/>
                        </a:rPr>
                        <a:t>string</a:t>
                      </a:r>
                      <a:r>
                        <a:rPr lang="pt-BR" sz="1800" dirty="0">
                          <a:effectLst/>
                        </a:rPr>
                        <a:t> a imprimir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92478035"/>
                  </a:ext>
                </a:extLst>
              </a:tr>
              <a:tr h="323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read_int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$v0 – inteiro lido (do teclado)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9712874"/>
                  </a:ext>
                </a:extLst>
              </a:tr>
              <a:tr h="323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read_float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6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$f0 – </a:t>
                      </a:r>
                      <a:r>
                        <a:rPr lang="pt-BR" sz="1800" i="1" dirty="0" err="1">
                          <a:effectLst/>
                        </a:rPr>
                        <a:t>float</a:t>
                      </a:r>
                      <a:r>
                        <a:rPr lang="pt-BR" sz="1800" dirty="0">
                          <a:effectLst/>
                        </a:rPr>
                        <a:t> lido (do teclado)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49689064"/>
                  </a:ext>
                </a:extLst>
              </a:tr>
              <a:tr h="323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read_doubl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7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$f0-$f1 – </a:t>
                      </a:r>
                      <a:r>
                        <a:rPr lang="pt-BR" sz="1800" i="1" dirty="0" err="1">
                          <a:effectLst/>
                        </a:rPr>
                        <a:t>double</a:t>
                      </a:r>
                      <a:r>
                        <a:rPr lang="pt-BR" sz="1800" dirty="0">
                          <a:effectLst/>
                        </a:rPr>
                        <a:t> lido (do teclado)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78463"/>
                  </a:ext>
                </a:extLst>
              </a:tr>
              <a:tr h="662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read_string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8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$a0 – endereço da </a:t>
                      </a:r>
                      <a:r>
                        <a:rPr lang="pt-BR" sz="1800" i="1" dirty="0" err="1">
                          <a:effectLst/>
                        </a:rPr>
                        <a:t>string</a:t>
                      </a:r>
                      <a:r>
                        <a:rPr lang="pt-BR" sz="1800" dirty="0">
                          <a:effectLst/>
                        </a:rPr>
                        <a:t> lida do teclado, $a1 – comprimento da </a:t>
                      </a:r>
                      <a:r>
                        <a:rPr lang="pt-BR" sz="1800" i="1" dirty="0" err="1">
                          <a:effectLst/>
                        </a:rPr>
                        <a:t>string</a:t>
                      </a:r>
                      <a:r>
                        <a:rPr lang="pt-BR" sz="1800" dirty="0">
                          <a:effectLst/>
                        </a:rPr>
                        <a:t> lida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54437304"/>
                  </a:ext>
                </a:extLst>
              </a:tr>
              <a:tr h="662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sbrk/malloc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9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$a0 – quantidade de memória a alocar (em bytes)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$v0 – endereço do primeiro byte alocado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94957304"/>
                  </a:ext>
                </a:extLst>
              </a:tr>
              <a:tr h="323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exit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10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$v0 – o código devolvido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 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72263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79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CHAMADAS DO SISTEMA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427359" y="2213760"/>
            <a:ext cx="2584330" cy="3400931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500" dirty="0">
                <a:latin typeface="Courier New" charset="0"/>
                <a:ea typeface="Courier New" charset="0"/>
                <a:cs typeface="Courier New" charset="0"/>
              </a:rPr>
              <a:t>main() {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fr-FR" sz="15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fr-FR" sz="1500" dirty="0">
                <a:latin typeface="Courier New" charset="0"/>
                <a:ea typeface="Courier New" charset="0"/>
                <a:cs typeface="Courier New" charset="0"/>
              </a:rPr>
              <a:t> x=5, y=3;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endParaRPr lang="fr-FR" sz="15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500" dirty="0">
                <a:latin typeface="Courier New" charset="0"/>
                <a:ea typeface="Courier New" charset="0"/>
                <a:cs typeface="Courier New" charset="0"/>
              </a:rPr>
              <a:t>  if((</a:t>
            </a:r>
            <a:r>
              <a:rPr lang="fr-FR" sz="1500" dirty="0" err="1">
                <a:latin typeface="Courier New" charset="0"/>
                <a:ea typeface="Courier New" charset="0"/>
                <a:cs typeface="Courier New" charset="0"/>
              </a:rPr>
              <a:t>x+y</a:t>
            </a:r>
            <a:r>
              <a:rPr lang="fr-FR" sz="1500" dirty="0">
                <a:latin typeface="Courier New" charset="0"/>
                <a:ea typeface="Courier New" charset="0"/>
                <a:cs typeface="Courier New" charset="0"/>
              </a:rPr>
              <a:t>)%2==0)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500" dirty="0">
                <a:latin typeface="Courier New" charset="0"/>
                <a:ea typeface="Courier New" charset="0"/>
                <a:cs typeface="Courier New" charset="0"/>
              </a:rPr>
              <a:t>    x=</a:t>
            </a:r>
            <a:r>
              <a:rPr lang="fr-FR" sz="1500" dirty="0" err="1">
                <a:latin typeface="Courier New" charset="0"/>
                <a:ea typeface="Courier New" charset="0"/>
                <a:cs typeface="Courier New" charset="0"/>
              </a:rPr>
              <a:t>x+y</a:t>
            </a:r>
            <a:r>
              <a:rPr lang="fr-FR" sz="15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fr-FR" sz="1500" dirty="0" err="1">
                <a:latin typeface="Courier New" charset="0"/>
                <a:ea typeface="Courier New" charset="0"/>
                <a:cs typeface="Courier New" charset="0"/>
              </a:rPr>
              <a:t>else</a:t>
            </a:r>
            <a:endParaRPr lang="fr-FR" sz="15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500" dirty="0">
                <a:latin typeface="Courier New" charset="0"/>
                <a:ea typeface="Courier New" charset="0"/>
                <a:cs typeface="Courier New" charset="0"/>
              </a:rPr>
              <a:t>    x=y;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endParaRPr lang="fr-FR" sz="15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fr-FR" sz="1500" dirty="0" err="1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fr-FR" sz="15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pt-PT" sz="1500" dirty="0">
                <a:latin typeface="Courier New" charset="0"/>
                <a:ea typeface="Courier New" charset="0"/>
                <a:cs typeface="Courier New" charset="0"/>
              </a:rPr>
              <a:t>“O valor de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PT" sz="1500" dirty="0">
                <a:latin typeface="Courier New" charset="0"/>
                <a:ea typeface="Courier New" charset="0"/>
                <a:cs typeface="Courier New" charset="0"/>
              </a:rPr>
              <a:t>         x é %d”, x);</a:t>
            </a:r>
            <a:endParaRPr lang="fr-FR" sz="15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5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27259" y="1995244"/>
            <a:ext cx="4215064" cy="4524315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.data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#declaração das variáveis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: .word 5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: .word 3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#declaração do texto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texto: .</a:t>
            </a:r>
            <a:r>
              <a:rPr lang="pt-BR" sz="1500" b="1" dirty="0" err="1">
                <a:latin typeface="Courier New" charset="0"/>
                <a:ea typeface="Courier New" charset="0"/>
                <a:cs typeface="Courier New" charset="0"/>
              </a:rPr>
              <a:t>asciiz</a:t>
            </a: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 "O valor de x é "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.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text</a:t>
            </a:r>
            <a:endParaRPr lang="pt-BR" sz="15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.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globl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endParaRPr lang="pt-BR" sz="15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endParaRPr lang="pt-BR" sz="8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: 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lw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 $t0, x($zero)  #x=5 - </a:t>
            </a:r>
            <a:r>
              <a:rPr lang="pt-BR" sz="1500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pseudo</a:t>
            </a:r>
            <a:endParaRPr lang="pt-BR" sz="1500" dirty="0">
              <a:solidFill>
                <a:srgbClr val="FF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lw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 $t1, y($zero)  #y=3 - </a:t>
            </a:r>
            <a:r>
              <a:rPr lang="pt-BR" sz="1500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pseudo</a:t>
            </a:r>
            <a:endParaRPr lang="pt-BR" sz="1500" dirty="0">
              <a:solidFill>
                <a:srgbClr val="FF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$t2, $t0, $t1  #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x+y</a:t>
            </a:r>
            <a:endParaRPr lang="pt-BR" sz="15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li   $t3, 2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fr-FR" sz="1500" dirty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42323" y="1917317"/>
            <a:ext cx="3709954" cy="4632037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rem  $t3, $t2, $t3  #(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x+y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)%2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beqz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$t3, 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IgualZero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#se == 0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move $t0, $t1       #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senao</a:t>
            </a:r>
            <a:endParaRPr lang="pt-BR" sz="15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j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printCoisa</a:t>
            </a:r>
            <a:endParaRPr lang="pt-BR" sz="15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IgualZero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$t0, $t0, $t1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500" b="1" dirty="0" err="1">
                <a:latin typeface="Courier New" charset="0"/>
                <a:ea typeface="Courier New" charset="0"/>
                <a:cs typeface="Courier New" charset="0"/>
              </a:rPr>
              <a:t>printCoisa</a:t>
            </a:r>
            <a:r>
              <a:rPr lang="fr-FR" sz="1500" b="1" dirty="0">
                <a:latin typeface="Courier New" charset="0"/>
                <a:ea typeface="Courier New" charset="0"/>
                <a:cs typeface="Courier New" charset="0"/>
              </a:rPr>
              <a:t>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500" b="1" dirty="0">
                <a:latin typeface="Courier New" charset="0"/>
                <a:ea typeface="Courier New" charset="0"/>
                <a:cs typeface="Courier New" charset="0"/>
              </a:rPr>
              <a:t>  li   $v0, 4	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500" b="1" dirty="0">
                <a:latin typeface="Courier New" charset="0"/>
                <a:ea typeface="Courier New" charset="0"/>
                <a:cs typeface="Courier New" charset="0"/>
              </a:rPr>
              <a:t>  la   $a0, texto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5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fr-FR" sz="1500" b="1" dirty="0" err="1">
                <a:latin typeface="Courier New" charset="0"/>
                <a:ea typeface="Courier New" charset="0"/>
                <a:cs typeface="Courier New" charset="0"/>
              </a:rPr>
              <a:t>syscall</a:t>
            </a:r>
            <a:r>
              <a:rPr lang="fr-FR" sz="15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fr-FR" sz="15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#imprime texto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500" b="1" dirty="0">
                <a:latin typeface="Courier New" charset="0"/>
                <a:ea typeface="Courier New" charset="0"/>
                <a:cs typeface="Courier New" charset="0"/>
              </a:rPr>
              <a:t>  li   $v0, 1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500" b="1" dirty="0">
                <a:latin typeface="Courier New" charset="0"/>
                <a:ea typeface="Courier New" charset="0"/>
                <a:cs typeface="Courier New" charset="0"/>
              </a:rPr>
              <a:t>  move $a0, $t0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5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fr-FR" sz="1500" b="1" dirty="0" err="1">
                <a:latin typeface="Courier New" charset="0"/>
                <a:ea typeface="Courier New" charset="0"/>
                <a:cs typeface="Courier New" charset="0"/>
              </a:rPr>
              <a:t>syscall</a:t>
            </a:r>
            <a:r>
              <a:rPr lang="fr-FR" sz="15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fr-FR" sz="15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#imprime </a:t>
            </a:r>
            <a:r>
              <a:rPr lang="fr-FR" sz="1500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inteiro</a:t>
            </a:r>
            <a:endParaRPr lang="fr-FR" sz="1500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fr-FR" sz="1500" b="1" dirty="0">
                <a:latin typeface="Courier New" charset="0"/>
                <a:ea typeface="Courier New" charset="0"/>
                <a:cs typeface="Courier New" charset="0"/>
              </a:rPr>
              <a:t>li   $v0,10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500" b="1" dirty="0">
                <a:latin typeface="Courier New" charset="0"/>
                <a:ea typeface="Courier New" charset="0"/>
                <a:cs typeface="Courier New" charset="0"/>
              </a:rPr>
              <a:t>  syscall </a:t>
            </a:r>
          </a:p>
        </p:txBody>
      </p:sp>
      <p:sp>
        <p:nvSpPr>
          <p:cNvPr id="11" name="Bent-Up Arrow 10"/>
          <p:cNvSpPr/>
          <p:nvPr/>
        </p:nvSpPr>
        <p:spPr>
          <a:xfrm rot="5400000">
            <a:off x="2418599" y="5727896"/>
            <a:ext cx="881371" cy="1010649"/>
          </a:xfrm>
          <a:prstGeom prst="bent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331111" y="1591240"/>
            <a:ext cx="102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fr-FR" sz="2400" u="sng" dirty="0">
                <a:solidFill>
                  <a:srgbClr val="0070C0"/>
                </a:solidFill>
              </a:rPr>
              <a:t>Exemplo 1 </a:t>
            </a:r>
            <a:r>
              <a:rPr lang="fr-FR" sz="2000" u="sng" dirty="0">
                <a:solidFill>
                  <a:srgbClr val="0070C0"/>
                </a:solidFill>
              </a:rPr>
              <a:t>(</a:t>
            </a:r>
            <a:r>
              <a:rPr lang="en-US" sz="2000" u="sng" dirty="0" err="1">
                <a:solidFill>
                  <a:srgbClr val="0070C0"/>
                </a:solidFill>
              </a:rPr>
              <a:t>printf</a:t>
            </a:r>
            <a:r>
              <a:rPr lang="fr-FR" sz="2000" u="sng" dirty="0">
                <a:solidFill>
                  <a:srgbClr val="0070C0"/>
                </a:solidFill>
              </a:rPr>
              <a:t>)</a:t>
            </a:r>
            <a:endParaRPr lang="fr-FR" sz="24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53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CHAMADAS DO SISTEMA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657118" y="2900522"/>
            <a:ext cx="2921214" cy="1877437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main(){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fr-FR" sz="16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 x;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fr-FR" sz="1600" dirty="0" err="1">
                <a:latin typeface="Courier New" charset="0"/>
                <a:ea typeface="Courier New" charset="0"/>
                <a:cs typeface="Courier New" charset="0"/>
              </a:rPr>
              <a:t>scanf</a:t>
            </a:r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pt-PT" sz="1600" dirty="0">
                <a:latin typeface="Courier New" charset="0"/>
                <a:ea typeface="Courier New" charset="0"/>
                <a:cs typeface="Courier New" charset="0"/>
              </a:rPr>
              <a:t>“%d”, &amp;x);</a:t>
            </a:r>
            <a:endParaRPr lang="fr-FR" sz="16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fr-FR" sz="1600" dirty="0" err="1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pt-PT" sz="1600" dirty="0">
                <a:latin typeface="Courier New" charset="0"/>
                <a:ea typeface="Courier New" charset="0"/>
                <a:cs typeface="Courier New" charset="0"/>
              </a:rPr>
              <a:t>“O valor lido é %d”, x);</a:t>
            </a:r>
            <a:endParaRPr lang="fr-FR" sz="16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10981" y="1725706"/>
            <a:ext cx="4732429" cy="4939814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.data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txtLido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: .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asciiz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"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O valor lido é </a:t>
            </a: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"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.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text</a:t>
            </a:r>
            <a:endParaRPr lang="pt-BR" sz="15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.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globl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endParaRPr lang="pt-BR" sz="15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li $v0, 5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b="1" dirty="0" err="1">
                <a:latin typeface="Courier New" charset="0"/>
                <a:ea typeface="Courier New" charset="0"/>
                <a:cs typeface="Courier New" charset="0"/>
              </a:rPr>
              <a:t>syscall</a:t>
            </a: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      #lê inteiro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move $t0, $v0</a:t>
            </a:r>
            <a:endParaRPr lang="pt-BR" sz="15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  li $v0, 4        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#imprime texto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b="1" dirty="0" err="1">
                <a:latin typeface="Courier New" charset="0"/>
                <a:ea typeface="Courier New" charset="0"/>
                <a:cs typeface="Courier New" charset="0"/>
              </a:rPr>
              <a:t>la</a:t>
            </a: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 $a0, </a:t>
            </a:r>
            <a:r>
              <a:rPr lang="pt-BR" sz="1500" b="1" dirty="0" err="1">
                <a:latin typeface="Courier New" charset="0"/>
                <a:ea typeface="Courier New" charset="0"/>
                <a:cs typeface="Courier New" charset="0"/>
              </a:rPr>
              <a:t>txtLido</a:t>
            </a: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#endereço do texto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b="1" dirty="0" err="1">
                <a:latin typeface="Courier New" charset="0"/>
                <a:ea typeface="Courier New" charset="0"/>
                <a:cs typeface="Courier New" charset="0"/>
              </a:rPr>
              <a:t>syscall</a:t>
            </a:r>
            <a:endParaRPr lang="pt-BR" sz="15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  li $v0, 1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  move $a0, $t0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b="1" dirty="0" err="1">
                <a:latin typeface="Courier New" charset="0"/>
                <a:ea typeface="Courier New" charset="0"/>
                <a:cs typeface="Courier New" charset="0"/>
              </a:rPr>
              <a:t>syscall</a:t>
            </a: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          </a:t>
            </a:r>
            <a:r>
              <a:rPr lang="pt-BR" sz="1500" dirty="0">
                <a:latin typeface="Courier New" charset="0"/>
                <a:ea typeface="Courier New" charset="0"/>
                <a:cs typeface="Courier New" charset="0"/>
              </a:rPr>
              <a:t>#imprime valor lido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  li $v0,10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500" b="1" dirty="0" err="1">
                <a:latin typeface="Courier New" charset="0"/>
                <a:ea typeface="Courier New" charset="0"/>
                <a:cs typeface="Courier New" charset="0"/>
              </a:rPr>
              <a:t>syscall</a:t>
            </a:r>
            <a:endParaRPr lang="pt-BR" sz="15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1111" y="1591240"/>
            <a:ext cx="102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fr-FR" sz="2400" u="sng" dirty="0" err="1">
                <a:solidFill>
                  <a:srgbClr val="0070C0"/>
                </a:solidFill>
              </a:rPr>
              <a:t>Exemplo</a:t>
            </a:r>
            <a:r>
              <a:rPr lang="fr-FR" sz="2400" u="sng" dirty="0">
                <a:solidFill>
                  <a:srgbClr val="0070C0"/>
                </a:solidFill>
              </a:rPr>
              <a:t> 2 </a:t>
            </a:r>
            <a:r>
              <a:rPr lang="fr-FR" sz="2000" u="sng" dirty="0">
                <a:solidFill>
                  <a:srgbClr val="0070C0"/>
                </a:solidFill>
              </a:rPr>
              <a:t>(</a:t>
            </a:r>
            <a:r>
              <a:rPr lang="fr-FR" sz="2000" u="sng" dirty="0" err="1">
                <a:solidFill>
                  <a:srgbClr val="0070C0"/>
                </a:solidFill>
              </a:rPr>
              <a:t>Resoluç</a:t>
            </a:r>
            <a:r>
              <a:rPr lang="en-US" sz="2000" u="sng" dirty="0" err="1">
                <a:solidFill>
                  <a:srgbClr val="0070C0"/>
                </a:solidFill>
              </a:rPr>
              <a:t>ão</a:t>
            </a:r>
            <a:r>
              <a:rPr lang="en-US" sz="2000" u="sng" dirty="0">
                <a:solidFill>
                  <a:srgbClr val="0070C0"/>
                </a:solidFill>
              </a:rPr>
              <a:t> </a:t>
            </a:r>
            <a:r>
              <a:rPr lang="en-US" sz="2000" u="sng" dirty="0" err="1">
                <a:solidFill>
                  <a:srgbClr val="0070C0"/>
                </a:solidFill>
              </a:rPr>
              <a:t>interativa</a:t>
            </a:r>
            <a:r>
              <a:rPr lang="fr-FR" sz="2000" u="sng" dirty="0">
                <a:solidFill>
                  <a:srgbClr val="0070C0"/>
                </a:solidFill>
              </a:rPr>
              <a:t>)</a:t>
            </a:r>
            <a:endParaRPr lang="fr-FR" sz="2400" u="sng" dirty="0">
              <a:solidFill>
                <a:srgbClr val="0070C0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3972062" y="3313591"/>
            <a:ext cx="1345189" cy="728134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606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2326106"/>
            <a:ext cx="12191999" cy="23112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200" dirty="0"/>
              <a:t>VETORES</a:t>
            </a:r>
          </a:p>
        </p:txBody>
      </p:sp>
    </p:spTree>
    <p:extLst>
      <p:ext uri="{BB962C8B-B14F-4D97-AF65-F5344CB8AC3E}">
        <p14:creationId xmlns:p14="http://schemas.microsoft.com/office/powerpoint/2010/main" val="189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VETORES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249115" y="2062204"/>
            <a:ext cx="3157156" cy="1692771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() {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x[5]={25, 33, 18, 23, 32};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for(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=0;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&lt;5;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++)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("%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",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]);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04833" y="1855778"/>
            <a:ext cx="7789333" cy="4985980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.data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 x: .word 25 33 18 23 32 	# Reserva 5 palavras em memória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                    	# Adicionalmente, inicializa os campos da memória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.</a:t>
            </a:r>
            <a:r>
              <a:rPr lang="pt-BR" sz="1200" b="1" dirty="0" err="1">
                <a:latin typeface="Courier New" charset="0"/>
                <a:ea typeface="Courier New" charset="0"/>
                <a:cs typeface="Courier New" charset="0"/>
              </a:rPr>
              <a:t>text</a:t>
            </a:r>
            <a:endParaRPr lang="pt-BR" sz="12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.</a:t>
            </a:r>
            <a:r>
              <a:rPr lang="pt-BR" sz="1200" b="1" dirty="0" err="1">
                <a:latin typeface="Courier New" charset="0"/>
                <a:ea typeface="Courier New" charset="0"/>
                <a:cs typeface="Courier New" charset="0"/>
              </a:rPr>
              <a:t>globl</a:t>
            </a: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endParaRPr lang="pt-BR" sz="12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200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 li   $t0, 0         # </a:t>
            </a:r>
            <a:r>
              <a:rPr lang="pt-BR" sz="12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b="1" dirty="0">
                <a:latin typeface="Courier New" charset="0"/>
                <a:ea typeface="Courier New" charset="0"/>
                <a:cs typeface="Courier New" charset="0"/>
                <a:sym typeface="Wingdings" pitchFamily="2" charset="2"/>
              </a:rPr>
              <a:t> 0</a:t>
            </a:r>
            <a:endParaRPr lang="pt-BR" sz="12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 li   $t1, 20        # Define última posição do vetor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loop: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200" b="1" dirty="0" err="1">
                <a:latin typeface="Courier New" charset="0"/>
                <a:ea typeface="Courier New" charset="0"/>
                <a:cs typeface="Courier New" charset="0"/>
              </a:rPr>
              <a:t>beq</a:t>
            </a: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 $t0, $t1, </a:t>
            </a:r>
            <a:r>
              <a:rPr lang="pt-BR" sz="1200" b="1" dirty="0" err="1">
                <a:latin typeface="Courier New" charset="0"/>
                <a:ea typeface="Courier New" charset="0"/>
                <a:cs typeface="Courier New" charset="0"/>
              </a:rPr>
              <a:t>dim</a:t>
            </a: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 # Se é o fim do laço, sai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 li   $v0, 1         # Define o serviço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200" b="1" dirty="0" err="1">
                <a:latin typeface="Courier New" charset="0"/>
                <a:ea typeface="Courier New" charset="0"/>
                <a:cs typeface="Courier New" charset="0"/>
              </a:rPr>
              <a:t>lw</a:t>
            </a: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  $t2, </a:t>
            </a:r>
            <a:r>
              <a:rPr lang="pt-BR" sz="1200" b="1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($t0)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 move $a0, $t2       # Define a posição do vetor a ser impresso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200" b="1" dirty="0" err="1">
                <a:latin typeface="Courier New" charset="0"/>
                <a:ea typeface="Courier New" charset="0"/>
                <a:cs typeface="Courier New" charset="0"/>
              </a:rPr>
              <a:t>syscall</a:t>
            </a: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            # Imprime o valor de </a:t>
            </a:r>
            <a:r>
              <a:rPr lang="pt-BR" sz="12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endParaRPr lang="pt-BR" sz="12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200" b="1" dirty="0" err="1">
                <a:latin typeface="Courier New" charset="0"/>
                <a:ea typeface="Courier New" charset="0"/>
                <a:cs typeface="Courier New" charset="0"/>
              </a:rPr>
              <a:t>addi</a:t>
            </a: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$t0, $t0, 4    # </a:t>
            </a:r>
            <a:r>
              <a:rPr lang="pt-BR" sz="12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++, alinhado com a memória 4 bytes por palavra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 j    loop 	  # Volta para testar se saída do loop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fim: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 li   $v0,10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2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200" b="1" dirty="0" err="1">
                <a:latin typeface="Courier New" charset="0"/>
                <a:ea typeface="Courier New" charset="0"/>
                <a:cs typeface="Courier New" charset="0"/>
              </a:rPr>
              <a:t>syscall</a:t>
            </a:r>
            <a:endParaRPr lang="pt-BR" sz="12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1" name="Bent-Up Arrow 10"/>
          <p:cNvSpPr/>
          <p:nvPr/>
        </p:nvSpPr>
        <p:spPr>
          <a:xfrm rot="5400000">
            <a:off x="2560080" y="3711902"/>
            <a:ext cx="881371" cy="1010649"/>
          </a:xfrm>
          <a:prstGeom prst="bent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161778" y="1465126"/>
            <a:ext cx="5510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fr-FR" sz="2400" u="sng" dirty="0">
                <a:solidFill>
                  <a:srgbClr val="0070C0"/>
                </a:solidFill>
              </a:rPr>
              <a:t>Exemplo 1 </a:t>
            </a:r>
            <a:r>
              <a:rPr lang="fr-FR" sz="2000" u="sng" dirty="0">
                <a:solidFill>
                  <a:srgbClr val="0070C0"/>
                </a:solidFill>
              </a:rPr>
              <a:t>(Declarando e manipulando vetores)</a:t>
            </a:r>
            <a:endParaRPr lang="fr-FR" sz="24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38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VETORES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249115" y="2062204"/>
            <a:ext cx="3157156" cy="1477328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() {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[10];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for(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=0;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&lt;10;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++)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scanf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(“%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”, &amp;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]);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55084" y="1908924"/>
            <a:ext cx="8418219" cy="4693593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.data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  x:	.</a:t>
            </a:r>
            <a:r>
              <a:rPr lang="pt-BR" sz="1100" b="1" dirty="0" err="1">
                <a:latin typeface="Courier New" charset="0"/>
                <a:ea typeface="Courier New" charset="0"/>
                <a:cs typeface="Courier New" charset="0"/>
              </a:rPr>
              <a:t>space</a:t>
            </a: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 40	# Reserva 40 bytes na memória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  # </a:t>
            </a:r>
            <a:r>
              <a:rPr lang="pt-BR" sz="11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isto é quase equivalente a (a primeira opção não escreve nada em x; pode ter lixo anterior)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  # x:	.word 0:10	# Reserva 10 palavras de memória e inicializa campos com 0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.</a:t>
            </a:r>
            <a:r>
              <a:rPr lang="pt-BR" sz="1100" b="1" dirty="0" err="1">
                <a:latin typeface="Courier New" charset="0"/>
                <a:ea typeface="Courier New" charset="0"/>
                <a:cs typeface="Courier New" charset="0"/>
              </a:rPr>
              <a:t>text</a:t>
            </a:r>
            <a:endParaRPr lang="pt-BR" sz="11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.</a:t>
            </a:r>
            <a:r>
              <a:rPr lang="pt-BR" sz="1100" b="1" dirty="0" err="1">
                <a:latin typeface="Courier New" charset="0"/>
                <a:ea typeface="Courier New" charset="0"/>
                <a:cs typeface="Courier New" charset="0"/>
              </a:rPr>
              <a:t>globl</a:t>
            </a: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100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endParaRPr lang="pt-BR" sz="11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100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  li	$t0, 0	# i </a:t>
            </a:r>
            <a:r>
              <a:rPr lang="pt-BR" sz="1100" b="1" dirty="0">
                <a:latin typeface="Courier New" charset="0"/>
                <a:ea typeface="Courier New" charset="0"/>
                <a:cs typeface="Courier New" charset="0"/>
                <a:sym typeface="Wingdings" pitchFamily="2" charset="2"/>
              </a:rPr>
              <a:t> 0</a:t>
            </a:r>
            <a:endParaRPr lang="pt-BR" sz="11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  li	$t1, 40	# Define última posição do vetor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loop: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100" b="1" dirty="0" err="1">
                <a:latin typeface="Courier New" charset="0"/>
                <a:ea typeface="Courier New" charset="0"/>
                <a:cs typeface="Courier New" charset="0"/>
              </a:rPr>
              <a:t>beq</a:t>
            </a: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	$t0, $t1, fim	# Se é fim do laço, sai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  li	$v0,5	# Lê caractere do teclado		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100" b="1" dirty="0" err="1">
                <a:latin typeface="Courier New" charset="0"/>
                <a:ea typeface="Courier New" charset="0"/>
                <a:cs typeface="Courier New" charset="0"/>
              </a:rPr>
              <a:t>syscall</a:t>
            </a: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		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100" b="1" dirty="0" err="1">
                <a:latin typeface="Courier New" charset="0"/>
                <a:ea typeface="Courier New" charset="0"/>
                <a:cs typeface="Courier New" charset="0"/>
              </a:rPr>
              <a:t>sw</a:t>
            </a: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	$v0, x($t0)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100" b="1" dirty="0" err="1">
                <a:latin typeface="Courier New" charset="0"/>
                <a:ea typeface="Courier New" charset="0"/>
                <a:cs typeface="Courier New" charset="0"/>
              </a:rPr>
              <a:t>addi</a:t>
            </a: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	$t0, $t0, 4	# i++, alinhado com a memória 4 bytes por palavra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  j		loop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fim:  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  li	$v0,10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1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100" b="1" dirty="0" err="1">
                <a:latin typeface="Courier New" charset="0"/>
                <a:ea typeface="Courier New" charset="0"/>
                <a:cs typeface="Courier New" charset="0"/>
              </a:rPr>
              <a:t>syscall</a:t>
            </a:r>
            <a:endParaRPr lang="pt-BR" sz="11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1" name="Bent-Up Arrow 10"/>
          <p:cNvSpPr/>
          <p:nvPr/>
        </p:nvSpPr>
        <p:spPr>
          <a:xfrm rot="5400000">
            <a:off x="2379660" y="3564286"/>
            <a:ext cx="881371" cy="1010649"/>
          </a:xfrm>
          <a:prstGeom prst="bent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161778" y="1465126"/>
            <a:ext cx="5510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fr-FR" sz="2400" u="sng" dirty="0">
                <a:solidFill>
                  <a:srgbClr val="0070C0"/>
                </a:solidFill>
              </a:rPr>
              <a:t>Exemplo 2 </a:t>
            </a:r>
            <a:r>
              <a:rPr lang="fr-FR" sz="2000" u="sng" dirty="0">
                <a:solidFill>
                  <a:srgbClr val="0070C0"/>
                </a:solidFill>
              </a:rPr>
              <a:t>(Declarando e manipulando vetores)</a:t>
            </a:r>
            <a:endParaRPr lang="fr-FR" sz="24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6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2326106"/>
            <a:ext cx="12191999" cy="23112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/>
              <a:t>SUPORTE A SUBROTINAS</a:t>
            </a:r>
          </a:p>
        </p:txBody>
      </p:sp>
    </p:spTree>
    <p:extLst>
      <p:ext uri="{BB962C8B-B14F-4D97-AF65-F5344CB8AC3E}">
        <p14:creationId xmlns:p14="http://schemas.microsoft.com/office/powerpoint/2010/main" val="1221021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SUPORTE A SUBROTINAS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10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322648" y="1697020"/>
            <a:ext cx="116287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/>
              <a:t>Qual o lugar mais rápido que pode armazenar dados a serem usados pela </a:t>
            </a:r>
            <a:r>
              <a:rPr lang="pt-BR" sz="2800" dirty="0" err="1"/>
              <a:t>subrotina</a:t>
            </a:r>
            <a:r>
              <a:rPr lang="pt-BR" sz="2800" dirty="0"/>
              <a:t>?</a:t>
            </a:r>
            <a:endParaRPr lang="pt-B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53732" y="3648832"/>
            <a:ext cx="117976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pt-BR" sz="2600" u="sng" dirty="0">
                <a:solidFill>
                  <a:srgbClr val="0070C0"/>
                </a:solidFill>
              </a:rPr>
              <a:t>Convenções de software de uso de registradores MIPS para sub-rotinas (compiladores usam estas)</a:t>
            </a:r>
          </a:p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endParaRPr lang="pt-BR" sz="8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400" dirty="0"/>
              <a:t>$a0 - $a3 </a:t>
            </a:r>
            <a:r>
              <a:rPr lang="pt-BR" sz="2400" dirty="0">
                <a:sym typeface="Wingdings" panose="05000000000000000000" pitchFamily="2" charset="2"/>
              </a:rPr>
              <a:t> </a:t>
            </a:r>
            <a:r>
              <a:rPr lang="pt-BR" sz="2400" dirty="0"/>
              <a:t>parâmetros para a </a:t>
            </a:r>
            <a:r>
              <a:rPr lang="pt-BR" sz="2400" dirty="0" err="1"/>
              <a:t>subrotina</a:t>
            </a:r>
            <a:endParaRPr lang="pt-BR" sz="24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8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400" dirty="0"/>
              <a:t>$v0 - $v1 </a:t>
            </a:r>
            <a:r>
              <a:rPr lang="pt-BR" sz="2400" dirty="0">
                <a:sym typeface="Wingdings" panose="05000000000000000000" pitchFamily="2" charset="2"/>
              </a:rPr>
              <a:t> </a:t>
            </a:r>
            <a:r>
              <a:rPr lang="pt-BR" sz="2400" dirty="0"/>
              <a:t>valores de retorno da </a:t>
            </a:r>
            <a:r>
              <a:rPr lang="pt-BR" sz="2400" dirty="0" err="1"/>
              <a:t>subrotina</a:t>
            </a:r>
            <a:endParaRPr lang="pt-BR" sz="24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8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400" dirty="0"/>
              <a:t>$</a:t>
            </a:r>
            <a:r>
              <a:rPr lang="pt-BR" sz="2400" dirty="0" err="1"/>
              <a:t>ra</a:t>
            </a:r>
            <a:r>
              <a:rPr lang="pt-BR" sz="2400" dirty="0"/>
              <a:t> </a:t>
            </a:r>
            <a:r>
              <a:rPr lang="pt-BR" sz="2400" dirty="0">
                <a:sym typeface="Wingdings" panose="05000000000000000000" pitchFamily="2" charset="2"/>
              </a:rPr>
              <a:t> </a:t>
            </a:r>
            <a:r>
              <a:rPr lang="pt-BR" sz="2400" dirty="0"/>
              <a:t> registrador de endereço de retorno ao ponto de origem (</a:t>
            </a:r>
            <a:r>
              <a:rPr lang="pt-BR" sz="2400" dirty="0" err="1"/>
              <a:t>ra</a:t>
            </a:r>
            <a:r>
              <a:rPr lang="pt-BR" sz="2400" dirty="0"/>
              <a:t> </a:t>
            </a:r>
            <a:r>
              <a:rPr lang="pt-BR" sz="2400" dirty="0">
                <a:sym typeface="Wingdings" panose="05000000000000000000" pitchFamily="2" charset="2"/>
              </a:rPr>
              <a:t></a:t>
            </a:r>
            <a:r>
              <a:rPr lang="pt-BR" sz="2400" dirty="0"/>
              <a:t> </a:t>
            </a:r>
            <a:r>
              <a:rPr lang="pt-BR" sz="2400" i="1" dirty="0" err="1"/>
              <a:t>return</a:t>
            </a:r>
            <a:r>
              <a:rPr lang="pt-BR" sz="2400" i="1" dirty="0"/>
              <a:t> </a:t>
            </a:r>
            <a:r>
              <a:rPr lang="pt-BR" sz="2400" i="1" dirty="0" err="1"/>
              <a:t>address</a:t>
            </a:r>
            <a:r>
              <a:rPr lang="pt-BR" sz="2400" dirty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6717" y="2722958"/>
            <a:ext cx="3094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800" b="1" dirty="0">
                <a:solidFill>
                  <a:srgbClr val="FF0000"/>
                </a:solidFill>
              </a:rPr>
              <a:t>Registradores!</a:t>
            </a:r>
            <a:endParaRPr lang="pt-B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4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SUPORTE A SUBROTINAS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11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3" name="Rectangle 2"/>
          <p:cNvSpPr/>
          <p:nvPr/>
        </p:nvSpPr>
        <p:spPr>
          <a:xfrm>
            <a:off x="2532185" y="1570893"/>
            <a:ext cx="6002215" cy="49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Prepara argumentos para o procedimento</a:t>
            </a:r>
          </a:p>
        </p:txBody>
      </p:sp>
      <p:sp>
        <p:nvSpPr>
          <p:cNvPr id="8" name="Rectangle 7"/>
          <p:cNvSpPr/>
          <p:nvPr/>
        </p:nvSpPr>
        <p:spPr>
          <a:xfrm>
            <a:off x="2532184" y="2402222"/>
            <a:ext cx="6002215" cy="49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Desvio para procedimento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32185" y="3147551"/>
            <a:ext cx="6002215" cy="49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Continuação do programa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32185" y="4343593"/>
            <a:ext cx="6002215" cy="49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Execução do procedimento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32186" y="5155750"/>
            <a:ext cx="6002215" cy="49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Valores de retorno do procedimento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32187" y="5976270"/>
            <a:ext cx="6002215" cy="49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Retorno para a continuação do programa</a:t>
            </a:r>
          </a:p>
        </p:txBody>
      </p:sp>
      <p:cxnSp>
        <p:nvCxnSpPr>
          <p:cNvPr id="6" name="Elbow Connector 5"/>
          <p:cNvCxnSpPr>
            <a:stCxn id="13" idx="1"/>
            <a:endCxn id="10" idx="1"/>
          </p:cNvCxnSpPr>
          <p:nvPr/>
        </p:nvCxnSpPr>
        <p:spPr>
          <a:xfrm rot="10800000">
            <a:off x="2532185" y="3393736"/>
            <a:ext cx="2" cy="2828719"/>
          </a:xfrm>
          <a:prstGeom prst="bentConnector3">
            <a:avLst>
              <a:gd name="adj1" fmla="val 1143010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8" idx="3"/>
            <a:endCxn id="11" idx="3"/>
          </p:cNvCxnSpPr>
          <p:nvPr/>
        </p:nvCxnSpPr>
        <p:spPr>
          <a:xfrm>
            <a:off x="8534399" y="2648406"/>
            <a:ext cx="1" cy="1941371"/>
          </a:xfrm>
          <a:prstGeom prst="bentConnector3">
            <a:avLst>
              <a:gd name="adj1" fmla="val 2286010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8" idx="0"/>
          </p:cNvCxnSpPr>
          <p:nvPr/>
        </p:nvCxnSpPr>
        <p:spPr>
          <a:xfrm flipH="1">
            <a:off x="5533292" y="2063261"/>
            <a:ext cx="1" cy="33896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2"/>
            <a:endCxn id="12" idx="0"/>
          </p:cNvCxnSpPr>
          <p:nvPr/>
        </p:nvCxnSpPr>
        <p:spPr>
          <a:xfrm>
            <a:off x="5533293" y="4835961"/>
            <a:ext cx="1" cy="31978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2" idx="2"/>
            <a:endCxn id="13" idx="0"/>
          </p:cNvCxnSpPr>
          <p:nvPr/>
        </p:nvCxnSpPr>
        <p:spPr>
          <a:xfrm>
            <a:off x="5533294" y="5648118"/>
            <a:ext cx="1" cy="32815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878320" y="3359348"/>
            <a:ext cx="3008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err="1">
                <a:latin typeface="Courier New" charset="0"/>
                <a:ea typeface="Courier New" charset="0"/>
                <a:cs typeface="Courier New" charset="0"/>
              </a:rPr>
              <a:t>jal</a:t>
            </a:r>
            <a:r>
              <a:rPr lang="pt-BR" sz="2400" b="1" dirty="0">
                <a:latin typeface="Courier New" charset="0"/>
                <a:ea typeface="Courier New" charset="0"/>
                <a:cs typeface="Courier New" charset="0"/>
              </a:rPr>
              <a:t> $</a:t>
            </a:r>
            <a:r>
              <a:rPr lang="pt-BR" sz="2400" b="1" dirty="0" err="1">
                <a:latin typeface="Courier New" charset="0"/>
                <a:ea typeface="Courier New" charset="0"/>
                <a:cs typeface="Courier New" charset="0"/>
              </a:rPr>
              <a:t>ra</a:t>
            </a:r>
            <a:r>
              <a:rPr lang="pt-BR" sz="2400" b="1" dirty="0">
                <a:latin typeface="Courier New" charset="0"/>
                <a:ea typeface="Courier New" charset="0"/>
                <a:cs typeface="Courier New" charset="0"/>
              </a:rPr>
              <a:t>; desvio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78320" y="5175735"/>
            <a:ext cx="1805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$v0-$v1</a:t>
            </a:r>
            <a:endParaRPr lang="pt-BR" sz="24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878320" y="5985849"/>
            <a:ext cx="1289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err="1">
                <a:latin typeface="Courier New" charset="0"/>
                <a:ea typeface="Courier New" charset="0"/>
                <a:cs typeface="Courier New" charset="0"/>
              </a:rPr>
              <a:t>jr</a:t>
            </a:r>
            <a:r>
              <a:rPr lang="pt-BR" sz="2400" b="1" dirty="0">
                <a:latin typeface="Courier New" charset="0"/>
                <a:ea typeface="Courier New" charset="0"/>
                <a:cs typeface="Courier New" charset="0"/>
              </a:rPr>
              <a:t> $</a:t>
            </a:r>
            <a:r>
              <a:rPr lang="pt-BR" sz="2400" b="1" dirty="0" err="1">
                <a:latin typeface="Courier New" charset="0"/>
                <a:ea typeface="Courier New" charset="0"/>
                <a:cs typeface="Courier New" charset="0"/>
              </a:rPr>
              <a:t>ra</a:t>
            </a:r>
            <a:endParaRPr lang="pt-BR" sz="24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878321" y="1607098"/>
            <a:ext cx="1805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$a0-$a3</a:t>
            </a:r>
            <a:endParaRPr lang="pt-BR" sz="24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5453348" y="3731375"/>
            <a:ext cx="134912" cy="1371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Oval 28"/>
          <p:cNvSpPr/>
          <p:nvPr/>
        </p:nvSpPr>
        <p:spPr>
          <a:xfrm>
            <a:off x="5458921" y="3932214"/>
            <a:ext cx="134912" cy="1371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Oval 29"/>
          <p:cNvSpPr/>
          <p:nvPr/>
        </p:nvSpPr>
        <p:spPr>
          <a:xfrm>
            <a:off x="5458921" y="4124788"/>
            <a:ext cx="134912" cy="1371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6589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CHAMADA DE SUBROTINAS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12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364977" y="2280566"/>
            <a:ext cx="4952090" cy="2554545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() {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index;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scanf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(“%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”, &amp;index);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ImprimeValor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(index);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endParaRPr lang="pt-BR" sz="8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ImprimeValor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_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parametro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){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("Imprimindo valor %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", _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parametro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26316" y="2280566"/>
            <a:ext cx="6325050" cy="4108817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.data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txtImpressao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: .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asciiz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"Imprimindo valor "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.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text</a:t>
            </a:r>
            <a:endParaRPr lang="pt-BR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.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globl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endParaRPr lang="pt-BR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move	$s0, $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ra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# salva o endereço de retorno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li	$v0, 5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syscall</a:t>
            </a:r>
            <a:endParaRPr lang="pt-BR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move	$a0, $v0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jal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ImprimeValor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# chama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subrotina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e salva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				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#o ponto de retorno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move	$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ra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, $s0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li	$v0,10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syscall</a:t>
            </a:r>
            <a:endParaRPr lang="pt-BR" sz="14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1" name="Bent-Up Arrow 10"/>
          <p:cNvSpPr/>
          <p:nvPr/>
        </p:nvSpPr>
        <p:spPr>
          <a:xfrm rot="5400000">
            <a:off x="4371057" y="4864296"/>
            <a:ext cx="881371" cy="1010649"/>
          </a:xfrm>
          <a:prstGeom prst="bent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331111" y="1591240"/>
            <a:ext cx="102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fr-FR" sz="2400" u="sng" dirty="0">
                <a:solidFill>
                  <a:srgbClr val="0070C0"/>
                </a:solidFill>
              </a:rPr>
              <a:t>Exemplo 1 </a:t>
            </a:r>
            <a:r>
              <a:rPr lang="fr-FR" sz="2000" u="sng" dirty="0">
                <a:solidFill>
                  <a:srgbClr val="0070C0"/>
                </a:solidFill>
              </a:rPr>
              <a:t>(Passando argumentos)</a:t>
            </a:r>
            <a:endParaRPr lang="fr-FR" sz="24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6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2326106"/>
            <a:ext cx="12191999" cy="23112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  <a:p>
            <a:pPr algn="ctr"/>
            <a:r>
              <a:rPr lang="en-US" sz="5600" dirty="0"/>
              <a:t>PROGRAMAÇÃO EM LINGUAGEM DE MONTAGEM DO MIPS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2326106"/>
            <a:ext cx="2326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u="sng" dirty="0">
                <a:solidFill>
                  <a:schemeClr val="bg1"/>
                </a:solidFill>
              </a:rPr>
              <a:t>AULA SOBRE</a:t>
            </a:r>
          </a:p>
        </p:txBody>
      </p:sp>
    </p:spTree>
    <p:extLst>
      <p:ext uri="{BB962C8B-B14F-4D97-AF65-F5344CB8AC3E}">
        <p14:creationId xmlns:p14="http://schemas.microsoft.com/office/powerpoint/2010/main" val="1537279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CHAMADA DE SUBROTINAS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13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364977" y="2280566"/>
            <a:ext cx="4952090" cy="2554545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() {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index;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scanf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(“%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”, &amp;index);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ImprimeValor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(index);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endParaRPr lang="pt-BR" sz="8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ImprimeValor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_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parametro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){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("Imprimindo valor %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", _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parametro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28988" y="3559871"/>
            <a:ext cx="6278713" cy="2939266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...</a:t>
            </a:r>
            <a:endParaRPr lang="pt-BR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ImprimeValor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move	$t0, $a0		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# salva valor a ser impresso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li	$v0, 4		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la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	$a0,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txtImpressao</a:t>
            </a:r>
            <a:endParaRPr lang="pt-BR" sz="14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syscall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# imprime texto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li	$v0, 1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move	$a0, $t0		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# restaura valor a ser impresso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syscall</a:t>
            </a:r>
            <a:endParaRPr lang="pt-BR" sz="14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jr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	$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ra</a:t>
            </a:r>
            <a:endParaRPr lang="pt-BR" sz="14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1" name="Bent-Up Arrow 10"/>
          <p:cNvSpPr/>
          <p:nvPr/>
        </p:nvSpPr>
        <p:spPr>
          <a:xfrm rot="5400000">
            <a:off x="4371057" y="4864296"/>
            <a:ext cx="881371" cy="1010649"/>
          </a:xfrm>
          <a:prstGeom prst="bent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331111" y="1591240"/>
            <a:ext cx="102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fr-FR" sz="2400" u="sng" dirty="0">
                <a:solidFill>
                  <a:srgbClr val="0070C0"/>
                </a:solidFill>
              </a:rPr>
              <a:t>Exemplo 1 </a:t>
            </a:r>
            <a:r>
              <a:rPr lang="fr-FR" sz="2000" u="sng" dirty="0">
                <a:solidFill>
                  <a:srgbClr val="0070C0"/>
                </a:solidFill>
              </a:rPr>
              <a:t>(Passando argumentos)</a:t>
            </a:r>
            <a:endParaRPr lang="fr-FR" sz="24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301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CHAMADA DE SUBROTINAS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14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331111" y="2365204"/>
            <a:ext cx="4088490" cy="2554545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() {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operadorA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scanf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(“%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”, &amp;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operadorA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operadorA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= incrementa(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operadorA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);  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endParaRPr lang="pt-BR" sz="8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incrementa(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_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opA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){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_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opA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+ 1;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40208" y="1702635"/>
            <a:ext cx="6753603" cy="4985980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" pitchFamily="49" charset="0"/>
              </a:rPr>
              <a:t>.data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" pitchFamily="49" charset="0"/>
              </a:rPr>
              <a:t>  </a:t>
            </a:r>
            <a:r>
              <a:rPr lang="pt-BR" sz="1400" dirty="0" err="1">
                <a:latin typeface="Courier" pitchFamily="49" charset="0"/>
              </a:rPr>
              <a:t>operadorA</a:t>
            </a:r>
            <a:r>
              <a:rPr lang="pt-BR" sz="1400" dirty="0">
                <a:latin typeface="Courier" pitchFamily="49" charset="0"/>
              </a:rPr>
              <a:t>: .</a:t>
            </a:r>
            <a:r>
              <a:rPr lang="pt-BR" sz="1400" dirty="0" err="1">
                <a:latin typeface="Courier" pitchFamily="49" charset="0"/>
              </a:rPr>
              <a:t>space</a:t>
            </a:r>
            <a:r>
              <a:rPr lang="pt-BR" sz="1400" dirty="0">
                <a:latin typeface="Courier" pitchFamily="49" charset="0"/>
              </a:rPr>
              <a:t> 4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" pitchFamily="49" charset="0"/>
              </a:rPr>
              <a:t>.</a:t>
            </a:r>
            <a:r>
              <a:rPr lang="pt-BR" sz="1400" dirty="0" err="1">
                <a:latin typeface="Courier" pitchFamily="49" charset="0"/>
              </a:rPr>
              <a:t>text</a:t>
            </a:r>
            <a:endParaRPr lang="pt-BR" sz="1400" dirty="0">
              <a:latin typeface="Courier" pitchFamily="49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" pitchFamily="49" charset="0"/>
              </a:rPr>
              <a:t>  .</a:t>
            </a:r>
            <a:r>
              <a:rPr lang="pt-BR" sz="1400" dirty="0" err="1">
                <a:latin typeface="Courier" pitchFamily="49" charset="0"/>
              </a:rPr>
              <a:t>globl</a:t>
            </a:r>
            <a:r>
              <a:rPr lang="pt-BR" sz="1400" dirty="0">
                <a:latin typeface="Courier" pitchFamily="49" charset="0"/>
              </a:rPr>
              <a:t> </a:t>
            </a:r>
            <a:r>
              <a:rPr lang="pt-BR" sz="1400" dirty="0" err="1">
                <a:latin typeface="Courier" pitchFamily="49" charset="0"/>
              </a:rPr>
              <a:t>main</a:t>
            </a:r>
            <a:endParaRPr lang="pt-BR" sz="1400" dirty="0">
              <a:latin typeface="Courier" pitchFamily="49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 err="1">
                <a:latin typeface="Courier" pitchFamily="49" charset="0"/>
              </a:rPr>
              <a:t>main</a:t>
            </a:r>
            <a:r>
              <a:rPr lang="pt-BR" sz="1400" b="1" dirty="0">
                <a:latin typeface="Courier" pitchFamily="49" charset="0"/>
              </a:rPr>
              <a:t>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" pitchFamily="49" charset="0"/>
              </a:rPr>
              <a:t>  move	$s0, $</a:t>
            </a:r>
            <a:r>
              <a:rPr lang="pt-BR" sz="1400" b="1" dirty="0" err="1">
                <a:latin typeface="Courier" pitchFamily="49" charset="0"/>
              </a:rPr>
              <a:t>ra</a:t>
            </a:r>
            <a:r>
              <a:rPr lang="pt-BR" sz="1400" b="1" dirty="0">
                <a:latin typeface="Courier" pitchFamily="49" charset="0"/>
              </a:rPr>
              <a:t>	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#</a:t>
            </a:r>
            <a:r>
              <a:rPr lang="pt-BR" sz="1400" dirty="0">
                <a:latin typeface="Courier" pitchFamily="49" charset="0"/>
              </a:rPr>
              <a:t> salva o endereço de retorno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" pitchFamily="49" charset="0"/>
              </a:rPr>
              <a:t>  li	$v0, 5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" pitchFamily="49" charset="0"/>
              </a:rPr>
              <a:t>  </a:t>
            </a:r>
            <a:r>
              <a:rPr lang="pt-BR" sz="1400" b="1" dirty="0" err="1">
                <a:latin typeface="Courier" pitchFamily="49" charset="0"/>
              </a:rPr>
              <a:t>syscall</a:t>
            </a:r>
            <a:endParaRPr lang="pt-BR" sz="1400" dirty="0">
              <a:latin typeface="Courier" pitchFamily="49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" pitchFamily="49" charset="0"/>
              </a:rPr>
              <a:t>  move	$a0, $v0	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#</a:t>
            </a:r>
            <a:r>
              <a:rPr lang="pt-BR" sz="1400" dirty="0">
                <a:latin typeface="Courier" pitchFamily="49" charset="0"/>
              </a:rPr>
              <a:t> define parâmetro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" pitchFamily="49" charset="0"/>
              </a:rPr>
              <a:t>  </a:t>
            </a:r>
            <a:r>
              <a:rPr lang="pt-BR" sz="1400" b="1" dirty="0" err="1">
                <a:latin typeface="Courier" pitchFamily="49" charset="0"/>
              </a:rPr>
              <a:t>jal</a:t>
            </a:r>
            <a:r>
              <a:rPr lang="pt-BR" sz="1400" b="1" dirty="0">
                <a:latin typeface="Courier" pitchFamily="49" charset="0"/>
              </a:rPr>
              <a:t>	</a:t>
            </a:r>
            <a:r>
              <a:rPr lang="pt-BR" sz="1400" b="1" dirty="0" err="1">
                <a:latin typeface="Courier" pitchFamily="49" charset="0"/>
              </a:rPr>
              <a:t>inc</a:t>
            </a:r>
            <a:r>
              <a:rPr lang="pt-BR" sz="1400" b="1" dirty="0">
                <a:latin typeface="Courier" pitchFamily="49" charset="0"/>
              </a:rPr>
              <a:t>	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#</a:t>
            </a:r>
            <a:r>
              <a:rPr lang="pt-BR" sz="1400" dirty="0">
                <a:latin typeface="Courier" pitchFamily="49" charset="0"/>
              </a:rPr>
              <a:t> chama </a:t>
            </a:r>
            <a:r>
              <a:rPr lang="pt-BR" sz="1400" dirty="0" err="1">
                <a:latin typeface="Courier" pitchFamily="49" charset="0"/>
              </a:rPr>
              <a:t>subrotina</a:t>
            </a:r>
            <a:r>
              <a:rPr lang="pt-BR" sz="1400" dirty="0">
                <a:latin typeface="Courier" pitchFamily="49" charset="0"/>
              </a:rPr>
              <a:t> e salva o ponto de retorno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" pitchFamily="49" charset="0"/>
              </a:rPr>
              <a:t>  </a:t>
            </a:r>
            <a:r>
              <a:rPr lang="pt-BR" sz="1400" b="1" dirty="0" err="1">
                <a:latin typeface="Courier" pitchFamily="49" charset="0"/>
              </a:rPr>
              <a:t>sw</a:t>
            </a:r>
            <a:r>
              <a:rPr lang="pt-BR" sz="1400" b="1" dirty="0">
                <a:latin typeface="Courier" pitchFamily="49" charset="0"/>
              </a:rPr>
              <a:t>	$v0, </a:t>
            </a:r>
            <a:r>
              <a:rPr lang="pt-BR" sz="1400" b="1" dirty="0" err="1">
                <a:latin typeface="Courier" pitchFamily="49" charset="0"/>
              </a:rPr>
              <a:t>operadorA</a:t>
            </a:r>
            <a:r>
              <a:rPr lang="pt-BR" sz="1400" b="1" dirty="0">
                <a:latin typeface="Courier" pitchFamily="49" charset="0"/>
              </a:rPr>
              <a:t>($zero)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" pitchFamily="49" charset="0"/>
              </a:rPr>
              <a:t>  move	$</a:t>
            </a:r>
            <a:r>
              <a:rPr lang="pt-BR" sz="1400" b="1" dirty="0" err="1">
                <a:latin typeface="Courier" pitchFamily="49" charset="0"/>
              </a:rPr>
              <a:t>ra</a:t>
            </a:r>
            <a:r>
              <a:rPr lang="pt-BR" sz="1400" b="1" dirty="0">
                <a:latin typeface="Courier" pitchFamily="49" charset="0"/>
              </a:rPr>
              <a:t>, $s0	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#</a:t>
            </a:r>
            <a:r>
              <a:rPr lang="pt-BR" sz="1400" dirty="0">
                <a:latin typeface="Courier" pitchFamily="49" charset="0"/>
              </a:rPr>
              <a:t> restaura ponto de retorno anterior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" pitchFamily="49" charset="0"/>
              </a:rPr>
              <a:t>  li	$v0, 10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" pitchFamily="49" charset="0"/>
              </a:rPr>
              <a:t>  </a:t>
            </a:r>
            <a:r>
              <a:rPr lang="pt-BR" sz="1400" b="1" dirty="0" err="1">
                <a:latin typeface="Courier" pitchFamily="49" charset="0"/>
              </a:rPr>
              <a:t>syscall</a:t>
            </a:r>
            <a:endParaRPr lang="pt-BR" sz="1400" b="1" dirty="0">
              <a:latin typeface="Courier" pitchFamily="49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 err="1">
                <a:latin typeface="Courier" pitchFamily="49" charset="0"/>
              </a:rPr>
              <a:t>inc</a:t>
            </a:r>
            <a:r>
              <a:rPr lang="pt-BR" sz="1400" dirty="0">
                <a:latin typeface="Courier" pitchFamily="49" charset="0"/>
              </a:rPr>
              <a:t>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" pitchFamily="49" charset="0"/>
              </a:rPr>
              <a:t>  </a:t>
            </a:r>
            <a:r>
              <a:rPr lang="pt-BR" sz="1400" dirty="0" err="1">
                <a:latin typeface="Courier" pitchFamily="49" charset="0"/>
              </a:rPr>
              <a:t>addi</a:t>
            </a:r>
            <a:r>
              <a:rPr lang="pt-BR" sz="1400" dirty="0">
                <a:latin typeface="Courier" pitchFamily="49" charset="0"/>
              </a:rPr>
              <a:t>	$v0,$a0,1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#</a:t>
            </a:r>
            <a:r>
              <a:rPr lang="pt-BR" sz="1400" dirty="0">
                <a:latin typeface="Courier" pitchFamily="49" charset="0"/>
              </a:rPr>
              <a:t> retorno feito com o registrador $v0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" pitchFamily="49" charset="0"/>
              </a:rPr>
              <a:t>  </a:t>
            </a:r>
            <a:r>
              <a:rPr lang="pt-BR" sz="1400" dirty="0" err="1">
                <a:latin typeface="Courier" pitchFamily="49" charset="0"/>
              </a:rPr>
              <a:t>jr</a:t>
            </a:r>
            <a:r>
              <a:rPr lang="pt-BR" sz="1400" dirty="0">
                <a:latin typeface="Courier" pitchFamily="49" charset="0"/>
              </a:rPr>
              <a:t>	$</a:t>
            </a:r>
            <a:r>
              <a:rPr lang="pt-BR" sz="1400" dirty="0" err="1">
                <a:latin typeface="Courier" pitchFamily="49" charset="0"/>
              </a:rPr>
              <a:t>ra</a:t>
            </a:r>
            <a:endParaRPr lang="pt-BR" sz="1400" dirty="0">
              <a:latin typeface="Courier" pitchFamily="49" charset="0"/>
            </a:endParaRPr>
          </a:p>
        </p:txBody>
      </p:sp>
      <p:sp>
        <p:nvSpPr>
          <p:cNvPr id="11" name="Bent-Up Arrow 10"/>
          <p:cNvSpPr/>
          <p:nvPr/>
        </p:nvSpPr>
        <p:spPr>
          <a:xfrm rot="5400000">
            <a:off x="3799776" y="4819135"/>
            <a:ext cx="881371" cy="1504392"/>
          </a:xfrm>
          <a:prstGeom prst="bent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280312" y="1591240"/>
            <a:ext cx="102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fr-FR" sz="2400" u="sng" dirty="0">
                <a:solidFill>
                  <a:srgbClr val="0070C0"/>
                </a:solidFill>
              </a:rPr>
              <a:t>Exemplo 2 </a:t>
            </a:r>
            <a:r>
              <a:rPr lang="fr-FR" sz="2000" u="sng" dirty="0">
                <a:solidFill>
                  <a:srgbClr val="0070C0"/>
                </a:solidFill>
              </a:rPr>
              <a:t>(Retorno de subrotinas)</a:t>
            </a:r>
            <a:endParaRPr lang="fr-FR" sz="24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31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CHAMADA DE SUBROTINAS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15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331111" y="2365204"/>
            <a:ext cx="4088490" cy="2554545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() {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operadorA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scanf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(“%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”, &amp;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operadorA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operadorA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= incrementa(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operadorA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);  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endParaRPr lang="pt-BR" sz="800" dirty="0">
              <a:latin typeface="Courier New" charset="0"/>
              <a:ea typeface="Courier New" charset="0"/>
              <a:cs typeface="Courier New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incrementa(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_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opA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){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_</a:t>
            </a:r>
            <a:r>
              <a:rPr lang="pt-BR" sz="1400" b="1" dirty="0" err="1">
                <a:latin typeface="Courier New" charset="0"/>
                <a:ea typeface="Courier New" charset="0"/>
                <a:cs typeface="Courier New" charset="0"/>
              </a:rPr>
              <a:t>opA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 + 1;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40208" y="1702635"/>
            <a:ext cx="6757703" cy="4985980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" pitchFamily="49" charset="0"/>
              </a:rPr>
              <a:t>.data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" pitchFamily="49" charset="0"/>
              </a:rPr>
              <a:t>  </a:t>
            </a:r>
            <a:r>
              <a:rPr lang="pt-BR" sz="1400" dirty="0" err="1">
                <a:latin typeface="Courier" pitchFamily="49" charset="0"/>
              </a:rPr>
              <a:t>operadorA</a:t>
            </a:r>
            <a:r>
              <a:rPr lang="pt-BR" sz="1400" dirty="0">
                <a:latin typeface="Courier" pitchFamily="49" charset="0"/>
              </a:rPr>
              <a:t>: .</a:t>
            </a:r>
            <a:r>
              <a:rPr lang="pt-BR" sz="1400" dirty="0" err="1">
                <a:latin typeface="Courier" pitchFamily="49" charset="0"/>
              </a:rPr>
              <a:t>space</a:t>
            </a:r>
            <a:r>
              <a:rPr lang="pt-BR" sz="1400" dirty="0">
                <a:latin typeface="Courier" pitchFamily="49" charset="0"/>
              </a:rPr>
              <a:t> 4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" pitchFamily="49" charset="0"/>
              </a:rPr>
              <a:t>.</a:t>
            </a:r>
            <a:r>
              <a:rPr lang="pt-BR" sz="1400" dirty="0" err="1">
                <a:latin typeface="Courier" pitchFamily="49" charset="0"/>
              </a:rPr>
              <a:t>text</a:t>
            </a:r>
            <a:endParaRPr lang="pt-BR" sz="1400" dirty="0">
              <a:latin typeface="Courier" pitchFamily="49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" pitchFamily="49" charset="0"/>
              </a:rPr>
              <a:t>  .</a:t>
            </a:r>
            <a:r>
              <a:rPr lang="pt-BR" sz="1400" dirty="0" err="1">
                <a:latin typeface="Courier" pitchFamily="49" charset="0"/>
              </a:rPr>
              <a:t>globl</a:t>
            </a:r>
            <a:r>
              <a:rPr lang="pt-BR" sz="1400" dirty="0">
                <a:latin typeface="Courier" pitchFamily="49" charset="0"/>
              </a:rPr>
              <a:t> </a:t>
            </a:r>
            <a:r>
              <a:rPr lang="pt-BR" sz="1400" dirty="0" err="1">
                <a:latin typeface="Courier" pitchFamily="49" charset="0"/>
              </a:rPr>
              <a:t>main</a:t>
            </a:r>
            <a:endParaRPr lang="pt-BR" sz="1400" dirty="0">
              <a:latin typeface="Courier" pitchFamily="49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 err="1">
                <a:latin typeface="Courier" pitchFamily="49" charset="0"/>
              </a:rPr>
              <a:t>main</a:t>
            </a:r>
            <a:r>
              <a:rPr lang="pt-BR" sz="1400" dirty="0">
                <a:latin typeface="Courier" pitchFamily="49" charset="0"/>
              </a:rPr>
              <a:t>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" pitchFamily="49" charset="0"/>
              </a:rPr>
              <a:t>  move	$s0, $</a:t>
            </a:r>
            <a:r>
              <a:rPr lang="pt-BR" sz="1400" dirty="0" err="1">
                <a:latin typeface="Courier" pitchFamily="49" charset="0"/>
              </a:rPr>
              <a:t>ra</a:t>
            </a:r>
            <a:r>
              <a:rPr lang="pt-BR" sz="1400" dirty="0">
                <a:latin typeface="Courier" pitchFamily="49" charset="0"/>
              </a:rPr>
              <a:t>	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#</a:t>
            </a:r>
            <a:r>
              <a:rPr lang="pt-BR" sz="1400" dirty="0">
                <a:latin typeface="Courier" pitchFamily="49" charset="0"/>
              </a:rPr>
              <a:t> salva o endereço de retorno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" pitchFamily="49" charset="0"/>
              </a:rPr>
              <a:t>  li	$v0, 5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" pitchFamily="49" charset="0"/>
              </a:rPr>
              <a:t>  </a:t>
            </a:r>
            <a:r>
              <a:rPr lang="pt-BR" sz="1400" dirty="0" err="1">
                <a:latin typeface="Courier" pitchFamily="49" charset="0"/>
              </a:rPr>
              <a:t>syscall</a:t>
            </a:r>
            <a:endParaRPr lang="pt-BR" sz="1400" dirty="0">
              <a:latin typeface="Courier" pitchFamily="49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" pitchFamily="49" charset="0"/>
              </a:rPr>
              <a:t>  move	$a0, $v0	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#</a:t>
            </a:r>
            <a:r>
              <a:rPr lang="pt-BR" sz="1400" dirty="0">
                <a:latin typeface="Courier" pitchFamily="49" charset="0"/>
              </a:rPr>
              <a:t> define </a:t>
            </a:r>
            <a:r>
              <a:rPr lang="pt-BR" sz="1400" dirty="0" err="1">
                <a:latin typeface="Courier" pitchFamily="49" charset="0"/>
              </a:rPr>
              <a:t>parametro</a:t>
            </a:r>
            <a:endParaRPr lang="pt-BR" sz="1400" dirty="0">
              <a:latin typeface="Courier" pitchFamily="49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" pitchFamily="49" charset="0"/>
              </a:rPr>
              <a:t>  </a:t>
            </a:r>
            <a:r>
              <a:rPr lang="pt-BR" sz="1400" dirty="0" err="1">
                <a:latin typeface="Courier" pitchFamily="49" charset="0"/>
              </a:rPr>
              <a:t>jal</a:t>
            </a:r>
            <a:r>
              <a:rPr lang="pt-BR" sz="1400" dirty="0">
                <a:latin typeface="Courier" pitchFamily="49" charset="0"/>
              </a:rPr>
              <a:t>	</a:t>
            </a:r>
            <a:r>
              <a:rPr lang="pt-BR" sz="1400" dirty="0" err="1">
                <a:latin typeface="Courier" pitchFamily="49" charset="0"/>
              </a:rPr>
              <a:t>inc</a:t>
            </a:r>
            <a:r>
              <a:rPr lang="pt-BR" sz="1400" dirty="0">
                <a:latin typeface="Courier" pitchFamily="49" charset="0"/>
              </a:rPr>
              <a:t>	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#</a:t>
            </a:r>
            <a:r>
              <a:rPr lang="pt-BR" sz="1400" dirty="0">
                <a:latin typeface="Courier" pitchFamily="49" charset="0"/>
              </a:rPr>
              <a:t> chama </a:t>
            </a:r>
            <a:r>
              <a:rPr lang="pt-BR" sz="1400" dirty="0" err="1">
                <a:latin typeface="Courier" pitchFamily="49" charset="0"/>
              </a:rPr>
              <a:t>subrotina</a:t>
            </a:r>
            <a:r>
              <a:rPr lang="pt-BR" sz="1400" dirty="0">
                <a:latin typeface="Courier" pitchFamily="49" charset="0"/>
              </a:rPr>
              <a:t> e salva o ponto de retorno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" pitchFamily="49" charset="0"/>
              </a:rPr>
              <a:t>  </a:t>
            </a:r>
            <a:r>
              <a:rPr lang="pt-BR" sz="1400" dirty="0" err="1">
                <a:latin typeface="Courier" pitchFamily="49" charset="0"/>
              </a:rPr>
              <a:t>sw</a:t>
            </a:r>
            <a:r>
              <a:rPr lang="pt-BR" sz="1400" dirty="0">
                <a:latin typeface="Courier" pitchFamily="49" charset="0"/>
              </a:rPr>
              <a:t>	$v0, </a:t>
            </a:r>
            <a:r>
              <a:rPr lang="pt-BR" sz="1400" dirty="0" err="1">
                <a:latin typeface="Courier" pitchFamily="49" charset="0"/>
              </a:rPr>
              <a:t>operadorA</a:t>
            </a:r>
            <a:r>
              <a:rPr lang="pt-BR" sz="1400" dirty="0">
                <a:latin typeface="Courier" pitchFamily="49" charset="0"/>
              </a:rPr>
              <a:t>($zero)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" pitchFamily="49" charset="0"/>
              </a:rPr>
              <a:t>  move	$</a:t>
            </a:r>
            <a:r>
              <a:rPr lang="pt-BR" sz="1400" dirty="0" err="1">
                <a:latin typeface="Courier" pitchFamily="49" charset="0"/>
              </a:rPr>
              <a:t>ra</a:t>
            </a:r>
            <a:r>
              <a:rPr lang="pt-BR" sz="1400" dirty="0">
                <a:latin typeface="Courier" pitchFamily="49" charset="0"/>
              </a:rPr>
              <a:t>, $s0	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#</a:t>
            </a:r>
            <a:r>
              <a:rPr lang="pt-BR" sz="1400" dirty="0">
                <a:latin typeface="Courier" pitchFamily="49" charset="0"/>
              </a:rPr>
              <a:t> restaura ponto de retorno anterior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" pitchFamily="49" charset="0"/>
              </a:rPr>
              <a:t>  li	$v0, 10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dirty="0">
                <a:latin typeface="Courier" pitchFamily="49" charset="0"/>
              </a:rPr>
              <a:t>  </a:t>
            </a:r>
            <a:r>
              <a:rPr lang="pt-BR" sz="1400" dirty="0" err="1">
                <a:latin typeface="Courier" pitchFamily="49" charset="0"/>
              </a:rPr>
              <a:t>syscall</a:t>
            </a:r>
            <a:endParaRPr lang="pt-BR" sz="1400" dirty="0">
              <a:latin typeface="Courier" pitchFamily="49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 err="1">
                <a:latin typeface="Courier" pitchFamily="49" charset="0"/>
              </a:rPr>
              <a:t>inc</a:t>
            </a:r>
            <a:r>
              <a:rPr lang="pt-BR" sz="1400" b="1" dirty="0">
                <a:latin typeface="Courier" pitchFamily="49" charset="0"/>
              </a:rPr>
              <a:t>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" pitchFamily="49" charset="0"/>
              </a:rPr>
              <a:t>  </a:t>
            </a:r>
            <a:r>
              <a:rPr lang="pt-BR" sz="1400" b="1" dirty="0" err="1">
                <a:latin typeface="Courier" pitchFamily="49" charset="0"/>
              </a:rPr>
              <a:t>addi</a:t>
            </a:r>
            <a:r>
              <a:rPr lang="pt-BR" sz="1400" b="1" dirty="0">
                <a:latin typeface="Courier" pitchFamily="49" charset="0"/>
              </a:rPr>
              <a:t>	$v0, $a0, 1 </a:t>
            </a:r>
            <a:r>
              <a:rPr lang="pt-BR" sz="1400" b="1" dirty="0">
                <a:latin typeface="Courier New" charset="0"/>
                <a:ea typeface="Courier New" charset="0"/>
                <a:cs typeface="Courier New" charset="0"/>
              </a:rPr>
              <a:t>#</a:t>
            </a:r>
            <a:r>
              <a:rPr lang="pt-BR" sz="1400" b="1" dirty="0">
                <a:latin typeface="Courier" pitchFamily="49" charset="0"/>
              </a:rPr>
              <a:t> retorno feito com o registrador $v0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pt-BR" sz="1400" b="1" dirty="0">
                <a:latin typeface="Courier" pitchFamily="49" charset="0"/>
              </a:rPr>
              <a:t>  </a:t>
            </a:r>
            <a:r>
              <a:rPr lang="pt-BR" sz="1400" b="1" dirty="0" err="1">
                <a:latin typeface="Courier" pitchFamily="49" charset="0"/>
              </a:rPr>
              <a:t>jr</a:t>
            </a:r>
            <a:r>
              <a:rPr lang="pt-BR" sz="1400" b="1" dirty="0">
                <a:latin typeface="Courier" pitchFamily="49" charset="0"/>
              </a:rPr>
              <a:t>	$</a:t>
            </a:r>
            <a:r>
              <a:rPr lang="pt-BR" sz="1400" b="1" dirty="0" err="1">
                <a:latin typeface="Courier" pitchFamily="49" charset="0"/>
              </a:rPr>
              <a:t>ra</a:t>
            </a:r>
            <a:endParaRPr lang="pt-BR" sz="1400" b="1" dirty="0">
              <a:latin typeface="Courier" pitchFamily="49" charset="0"/>
            </a:endParaRPr>
          </a:p>
        </p:txBody>
      </p:sp>
      <p:sp>
        <p:nvSpPr>
          <p:cNvPr id="11" name="Bent-Up Arrow 10"/>
          <p:cNvSpPr/>
          <p:nvPr/>
        </p:nvSpPr>
        <p:spPr>
          <a:xfrm rot="5400000">
            <a:off x="3799776" y="4819135"/>
            <a:ext cx="881371" cy="1504392"/>
          </a:xfrm>
          <a:prstGeom prst="bent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280312" y="1591240"/>
            <a:ext cx="102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fr-FR" sz="2400" u="sng" dirty="0">
                <a:solidFill>
                  <a:srgbClr val="0070C0"/>
                </a:solidFill>
              </a:rPr>
              <a:t>Exemplo 2 </a:t>
            </a:r>
            <a:r>
              <a:rPr lang="fr-FR" sz="2000" u="sng" dirty="0">
                <a:solidFill>
                  <a:srgbClr val="0070C0"/>
                </a:solidFill>
              </a:rPr>
              <a:t>(Retorno de subrotinas)</a:t>
            </a:r>
            <a:endParaRPr lang="fr-FR" sz="24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3523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2326106"/>
            <a:ext cx="12191999" cy="23112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600" dirty="0"/>
              <a:t>TRABALHO T4</a:t>
            </a:r>
          </a:p>
        </p:txBody>
      </p:sp>
    </p:spTree>
    <p:extLst>
      <p:ext uri="{BB962C8B-B14F-4D97-AF65-F5344CB8AC3E}">
        <p14:creationId xmlns:p14="http://schemas.microsoft.com/office/powerpoint/2010/main" val="19711955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PROJETO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16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6090" y="1540049"/>
            <a:ext cx="116279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/>
              <a:t>Escreva um programa em linguagem de montagem do MIPS que leia uma matriz bidimensional de anos (</a:t>
            </a:r>
            <a:r>
              <a:rPr lang="pt-BR" sz="2800" b="1" dirty="0">
                <a:solidFill>
                  <a:srgbClr val="0070C0"/>
                </a:solidFill>
              </a:rPr>
              <a:t>BISSEXTO_CAND</a:t>
            </a:r>
            <a:r>
              <a:rPr lang="pt-BR" sz="2800" dirty="0"/>
              <a:t>), e informe quais destes são anos bissextos. A matriz de anos é pré-existente. O programa recebe como entrada o número da linha da matriz que deverá ser alvo da consulta. O programa deve verificar se a linha existe, senão solicita-se um novo número de linha até que esta seja válida. Ao final da análise da linha, a quantidade de anos bissextos encontrados deve ser gravada no espaço de memória </a:t>
            </a:r>
            <a:r>
              <a:rPr lang="pt-BR" sz="2800" b="1" dirty="0">
                <a:solidFill>
                  <a:srgbClr val="0070C0"/>
                </a:solidFill>
              </a:rPr>
              <a:t>CNT</a:t>
            </a:r>
            <a:r>
              <a:rPr lang="pt-BR" sz="2800" dirty="0"/>
              <a:t>, e cada ano bissexto encontrado é gravado no vetor </a:t>
            </a:r>
            <a:r>
              <a:rPr lang="pt-BR" sz="2800" b="1" dirty="0">
                <a:solidFill>
                  <a:srgbClr val="0070C0"/>
                </a:solidFill>
              </a:rPr>
              <a:t>RESULTADO</a:t>
            </a:r>
            <a:r>
              <a:rPr lang="pt-BR" sz="2800" dirty="0"/>
              <a:t>. Lembre-se que um ano é bissexto se</a:t>
            </a:r>
            <a:r>
              <a:rPr lang="pt-BR" sz="2800" b="1" dirty="0">
                <a:solidFill>
                  <a:srgbClr val="0070C0"/>
                </a:solidFill>
              </a:rPr>
              <a:t> (ano </a:t>
            </a:r>
            <a:r>
              <a:rPr lang="pt-BR" sz="2800" b="1" dirty="0" err="1">
                <a:solidFill>
                  <a:srgbClr val="0070C0"/>
                </a:solidFill>
              </a:rPr>
              <a:t>mod</a:t>
            </a:r>
            <a:r>
              <a:rPr lang="pt-BR" sz="2800" b="1" dirty="0">
                <a:solidFill>
                  <a:srgbClr val="0070C0"/>
                </a:solidFill>
              </a:rPr>
              <a:t> 4 == 0 e (ano </a:t>
            </a:r>
            <a:r>
              <a:rPr lang="pt-BR" sz="2800" b="1" dirty="0" err="1">
                <a:solidFill>
                  <a:srgbClr val="0070C0"/>
                </a:solidFill>
              </a:rPr>
              <a:t>mod</a:t>
            </a:r>
            <a:r>
              <a:rPr lang="pt-BR" sz="2800" b="1" dirty="0">
                <a:solidFill>
                  <a:srgbClr val="0070C0"/>
                </a:solidFill>
              </a:rPr>
              <a:t> 100 != 0 ou ano </a:t>
            </a:r>
            <a:r>
              <a:rPr lang="pt-BR" sz="2800" b="1" dirty="0" err="1">
                <a:solidFill>
                  <a:srgbClr val="0070C0"/>
                </a:solidFill>
              </a:rPr>
              <a:t>mod</a:t>
            </a:r>
            <a:r>
              <a:rPr lang="pt-BR" sz="2800" b="1" dirty="0">
                <a:solidFill>
                  <a:srgbClr val="0070C0"/>
                </a:solidFill>
              </a:rPr>
              <a:t> 400 == 0))</a:t>
            </a:r>
            <a:r>
              <a:rPr lang="pt-BR" sz="2800" dirty="0"/>
              <a:t>. Por fim, durante a execução do programa, mantenha o usuário informado do que está sendo computado, via mensagens para este</a:t>
            </a:r>
          </a:p>
        </p:txBody>
      </p:sp>
    </p:spTree>
    <p:extLst>
      <p:ext uri="{BB962C8B-B14F-4D97-AF65-F5344CB8AC3E}">
        <p14:creationId xmlns:p14="http://schemas.microsoft.com/office/powerpoint/2010/main" val="19023189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PROJETO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17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6090" y="1521761"/>
            <a:ext cx="963456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/>
              <a:t>Um exemplo de área de dados que se pode utilizar é</a:t>
            </a: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endParaRPr lang="pt-BR" sz="2000" dirty="0"/>
          </a:p>
          <a:p>
            <a:pPr lvl="1"/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.data</a:t>
            </a:r>
          </a:p>
          <a:p>
            <a:pPr lvl="1"/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 BISSEXTO_CAND:</a:t>
            </a:r>
          </a:p>
          <a:p>
            <a:pPr lvl="1"/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			.</a:t>
            </a:r>
            <a:r>
              <a:rPr lang="pt-BR" sz="2000" dirty="0" err="1">
                <a:latin typeface="Courier New" charset="0"/>
                <a:ea typeface="Courier New" charset="0"/>
                <a:cs typeface="Courier New" charset="0"/>
              </a:rPr>
              <a:t>word</a:t>
            </a: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	2016 2012 2008 2004 2000</a:t>
            </a:r>
          </a:p>
          <a:p>
            <a:pPr lvl="6"/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	1916 1911 1908 1904 1900</a:t>
            </a:r>
          </a:p>
          <a:p>
            <a:pPr lvl="6"/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	1861 1857 1852 1846 1844</a:t>
            </a:r>
          </a:p>
          <a:p>
            <a:pPr lvl="6"/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	1728 1727 1726 1725 1723</a:t>
            </a:r>
          </a:p>
          <a:p>
            <a:pPr lvl="1"/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 LINHAS:	.</a:t>
            </a:r>
            <a:r>
              <a:rPr lang="pt-BR" sz="2000" dirty="0" err="1">
                <a:latin typeface="Courier New" charset="0"/>
                <a:ea typeface="Courier New" charset="0"/>
                <a:cs typeface="Courier New" charset="0"/>
              </a:rPr>
              <a:t>word</a:t>
            </a: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4</a:t>
            </a:r>
          </a:p>
          <a:p>
            <a:pPr lvl="1"/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 COLUNAS:	.</a:t>
            </a:r>
            <a:r>
              <a:rPr lang="pt-BR" sz="2000" dirty="0" err="1">
                <a:latin typeface="Courier New" charset="0"/>
                <a:ea typeface="Courier New" charset="0"/>
                <a:cs typeface="Courier New" charset="0"/>
              </a:rPr>
              <a:t>word</a:t>
            </a: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5</a:t>
            </a:r>
          </a:p>
          <a:p>
            <a:pPr lvl="1"/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 CNT:		.</a:t>
            </a:r>
            <a:r>
              <a:rPr lang="pt-BR" sz="2000" dirty="0" err="1">
                <a:latin typeface="Courier New" charset="0"/>
                <a:ea typeface="Courier New" charset="0"/>
                <a:cs typeface="Courier New" charset="0"/>
              </a:rPr>
              <a:t>word</a:t>
            </a: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0</a:t>
            </a:r>
          </a:p>
          <a:p>
            <a:pPr lvl="1"/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 RESULTADO:	.</a:t>
            </a:r>
            <a:r>
              <a:rPr lang="pt-BR" sz="2000" dirty="0" err="1">
                <a:latin typeface="Courier New" charset="0"/>
                <a:ea typeface="Courier New" charset="0"/>
                <a:cs typeface="Courier New" charset="0"/>
              </a:rPr>
              <a:t>word</a:t>
            </a: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0 0 0 0 0</a:t>
            </a:r>
          </a:p>
          <a:p>
            <a:pPr lvl="1"/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 TEXTO_1:	.</a:t>
            </a:r>
            <a:r>
              <a:rPr lang="pt-BR" sz="2000" dirty="0" err="1">
                <a:latin typeface="Courier New" charset="0"/>
                <a:ea typeface="Courier New" charset="0"/>
                <a:cs typeface="Courier New" charset="0"/>
              </a:rPr>
              <a:t>asciiz</a:t>
            </a: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"Qual linha deseja verificar?"</a:t>
            </a:r>
          </a:p>
          <a:p>
            <a:pPr lvl="1"/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 TEXTO_2:	.</a:t>
            </a:r>
            <a:r>
              <a:rPr lang="pt-BR" sz="2000" dirty="0" err="1">
                <a:latin typeface="Courier New" charset="0"/>
                <a:ea typeface="Courier New" charset="0"/>
                <a:cs typeface="Courier New" charset="0"/>
              </a:rPr>
              <a:t>asciiz</a:t>
            </a: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"Total de anos </a:t>
            </a:r>
            <a:r>
              <a:rPr lang="pt-BR" sz="2000" dirty="0" err="1">
                <a:latin typeface="Courier New" charset="0"/>
                <a:ea typeface="Courier New" charset="0"/>
                <a:cs typeface="Courier New" charset="0"/>
              </a:rPr>
              <a:t>bisextos</a:t>
            </a: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: "</a:t>
            </a:r>
          </a:p>
          <a:p>
            <a:pPr lvl="1"/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 TEXTO_3:	.</a:t>
            </a:r>
            <a:r>
              <a:rPr lang="pt-BR" sz="2000" dirty="0" err="1">
                <a:latin typeface="Courier New" charset="0"/>
                <a:ea typeface="Courier New" charset="0"/>
                <a:cs typeface="Courier New" charset="0"/>
              </a:rPr>
              <a:t>asciiz</a:t>
            </a: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"\</a:t>
            </a:r>
            <a:r>
              <a:rPr lang="pt-BR" sz="2000" dirty="0" err="1">
                <a:latin typeface="Courier New" charset="0"/>
                <a:ea typeface="Courier New" charset="0"/>
                <a:cs typeface="Courier New" charset="0"/>
              </a:rPr>
              <a:t>nOs</a:t>
            </a: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anos </a:t>
            </a:r>
            <a:r>
              <a:rPr lang="pt-BR" sz="2000" dirty="0" err="1">
                <a:latin typeface="Courier New" charset="0"/>
                <a:ea typeface="Courier New" charset="0"/>
                <a:cs typeface="Courier New" charset="0"/>
              </a:rPr>
              <a:t>bisextos</a:t>
            </a: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são: "</a:t>
            </a:r>
          </a:p>
          <a:p>
            <a:pPr lvl="1"/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 TEXTO_4:	.</a:t>
            </a:r>
            <a:r>
              <a:rPr lang="pt-BR" sz="2000" dirty="0" err="1">
                <a:latin typeface="Courier New" charset="0"/>
                <a:ea typeface="Courier New" charset="0"/>
                <a:cs typeface="Courier New" charset="0"/>
              </a:rPr>
              <a:t>asciiz</a:t>
            </a: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","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75488" y="2180844"/>
            <a:ext cx="8931402" cy="4443984"/>
          </a:xfrm>
          <a:prstGeom prst="roundRect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7648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PROJETO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18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6090" y="1521761"/>
            <a:ext cx="1162795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/>
              <a:t>Ao final da execução do programa, o seguinte resultado é esperado para as variáveis destacadas. Neste exemplo, o usuário indicou a linha 0!</a:t>
            </a:r>
            <a:endParaRPr lang="en-US" sz="2800" dirty="0"/>
          </a:p>
          <a:p>
            <a:r>
              <a:rPr lang="pt-BR" sz="2800" dirty="0"/>
              <a:t> </a:t>
            </a:r>
            <a:endParaRPr lang="en-US" sz="2800" dirty="0"/>
          </a:p>
          <a:p>
            <a:pPr lvl="1"/>
            <a:r>
              <a:rPr lang="pt-BR" sz="2400" dirty="0">
                <a:latin typeface="Courier New" charset="0"/>
                <a:ea typeface="Courier New" charset="0"/>
                <a:cs typeface="Courier New" charset="0"/>
              </a:rPr>
              <a:t>  CNT:       .word 5</a:t>
            </a:r>
            <a:endParaRPr lang="en-US" sz="2400" dirty="0"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r>
              <a:rPr lang="pt-BR" sz="2400" dirty="0">
                <a:latin typeface="Courier New" charset="0"/>
                <a:ea typeface="Courier New" charset="0"/>
                <a:cs typeface="Courier New" charset="0"/>
              </a:rPr>
              <a:t>  RESULTADO: .word 2016 2012 2008 2004 2000</a:t>
            </a:r>
            <a:endParaRPr lang="en-US" sz="24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914400" y="2761488"/>
            <a:ext cx="7827264" cy="883931"/>
          </a:xfrm>
          <a:prstGeom prst="roundRect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07743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PROJETO – </a:t>
            </a:r>
            <a:r>
              <a:rPr lang="en-US" sz="4800" dirty="0" err="1"/>
              <a:t>Regras</a:t>
            </a:r>
            <a:r>
              <a:rPr lang="en-US" sz="4800" dirty="0"/>
              <a:t> do Jogo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16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6090" y="1540049"/>
            <a:ext cx="1162795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/>
              <a:t>O programa escrito deve ser independente do tamanho da tabela de anos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/>
              <a:t>Ele deve funcionar para qualquer tamanho, desde que se respeite as restrições seguintes</a:t>
            </a:r>
          </a:p>
          <a:p>
            <a:pPr marL="1371600" lvl="2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/>
              <a:t>LINHAS </a:t>
            </a:r>
            <a:r>
              <a:rPr lang="pt-BR" sz="2800" dirty="0">
                <a:sym typeface="Wingdings" panose="05000000000000000000" pitchFamily="2" charset="2"/>
              </a:rPr>
              <a:t> numeral Natural &gt;0</a:t>
            </a:r>
          </a:p>
          <a:p>
            <a:pPr marL="1371600" lvl="2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>
                <a:sym typeface="Wingdings" panose="05000000000000000000" pitchFamily="2" charset="2"/>
              </a:rPr>
              <a:t>COLUNAS  numeral Natural &gt;0</a:t>
            </a: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>
                <a:sym typeface="Wingdings" panose="05000000000000000000" pitchFamily="2" charset="2"/>
              </a:rPr>
              <a:t>Utilizem sub-rotinas para encapsular as partes do código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>
                <a:sym typeface="Wingdings" panose="05000000000000000000" pitchFamily="2" charset="2"/>
              </a:rPr>
              <a:t>Partes naturais do programa candidatas a serem </a:t>
            </a:r>
            <a:r>
              <a:rPr lang="pt-BR" sz="2800" dirty="0" err="1">
                <a:sym typeface="Wingdings" panose="05000000000000000000" pitchFamily="2" charset="2"/>
              </a:rPr>
              <a:t>implementdas</a:t>
            </a:r>
            <a:r>
              <a:rPr lang="pt-BR" sz="2800" dirty="0">
                <a:sym typeface="Wingdings" panose="05000000000000000000" pitchFamily="2" charset="2"/>
              </a:rPr>
              <a:t> como </a:t>
            </a:r>
            <a:r>
              <a:rPr lang="pt-BR" sz="2800" dirty="0" err="1">
                <a:sym typeface="Wingdings" panose="05000000000000000000" pitchFamily="2" charset="2"/>
              </a:rPr>
              <a:t>subrotina</a:t>
            </a:r>
            <a:r>
              <a:rPr lang="pt-BR" sz="2800" dirty="0">
                <a:sym typeface="Wingdings" panose="05000000000000000000" pitchFamily="2" charset="2"/>
              </a:rPr>
              <a:t> são </a:t>
            </a:r>
          </a:p>
          <a:p>
            <a:pPr marL="1371600" lvl="2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>
                <a:sym typeface="Wingdings" panose="05000000000000000000" pitchFamily="2" charset="2"/>
              </a:rPr>
              <a:t>O cálculo da </a:t>
            </a:r>
            <a:r>
              <a:rPr lang="pt-BR" sz="2800" dirty="0" err="1">
                <a:sym typeface="Wingdings" panose="05000000000000000000" pitchFamily="2" charset="2"/>
              </a:rPr>
              <a:t>bissextualidade</a:t>
            </a:r>
            <a:r>
              <a:rPr lang="pt-BR" sz="2800" dirty="0">
                <a:sym typeface="Wingdings" panose="05000000000000000000" pitchFamily="2" charset="2"/>
              </a:rPr>
              <a:t> de um ano, dado o ano</a:t>
            </a:r>
          </a:p>
          <a:p>
            <a:pPr marL="1371600" lvl="2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>
                <a:sym typeface="Wingdings" panose="05000000000000000000" pitchFamily="2" charset="2"/>
              </a:rPr>
              <a:t>A impressão do resultado da computação, dados CNT e o vetor RESULTADO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99666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PROJETO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6090" y="1704641"/>
            <a:ext cx="626957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600" dirty="0"/>
              <a:t>A tela ao lado mostra alguns exemplos de execução do programa no Mars</a:t>
            </a: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600" dirty="0"/>
              <a:t>Observe-se que a primeira linha indicada é 8, que é inválida por ser maior que o número de linhas da matriz de anos</a:t>
            </a: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600" dirty="0"/>
              <a:t>Assim, foi pedido que o usuário indicasse outra linha para verificação</a:t>
            </a: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600" dirty="0"/>
              <a:t>Nas demais simulações, informa-se uma linha válida, e se pode observar a resposta esperada!</a:t>
            </a:r>
            <a:endParaRPr lang="pt-BR" sz="2600" dirty="0">
              <a:latin typeface="Courier New" charset="0"/>
              <a:ea typeface="Courier New" charset="0"/>
              <a:cs typeface="Courier New" charset="0"/>
            </a:endParaRPr>
          </a:p>
        </p:txBody>
      </p:sp>
      <p:pic>
        <p:nvPicPr>
          <p:cNvPr id="6" name="Imagem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116" y="1736915"/>
            <a:ext cx="5189220" cy="4335145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3746571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RESUMO DO TRABALHO T4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20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1277" y="1608342"/>
            <a:ext cx="1137160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400" dirty="0"/>
              <a:t>O </a:t>
            </a:r>
            <a:r>
              <a:rPr lang="pt-BR" sz="2400" b="1" dirty="0">
                <a:solidFill>
                  <a:srgbClr val="FF0000"/>
                </a:solidFill>
              </a:rPr>
              <a:t>Trabalho T4</a:t>
            </a:r>
            <a:r>
              <a:rPr lang="pt-BR" sz="2400" dirty="0"/>
              <a:t> consiste em um arquivo compactado (.zip) contendo</a:t>
            </a:r>
          </a:p>
          <a:p>
            <a:pPr>
              <a:buClr>
                <a:srgbClr val="0070C0"/>
              </a:buClr>
            </a:pPr>
            <a:endParaRPr lang="pt-BR" sz="800" dirty="0"/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endParaRPr lang="pt-BR" sz="2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400" dirty="0">
                <a:solidFill>
                  <a:srgbClr val="0070C0"/>
                </a:solidFill>
              </a:rPr>
              <a:t>Um relatório em PDF descrevendo a implementação do problema	(3,0 pontos)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800" dirty="0">
              <a:solidFill>
                <a:srgbClr val="0070C0"/>
              </a:solidFill>
            </a:endParaRP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400" dirty="0">
                <a:solidFill>
                  <a:srgbClr val="0070C0"/>
                </a:solidFill>
              </a:rPr>
              <a:t>O código em linguagem de montagem do MIPS 			(7,0 pontos)</a:t>
            </a:r>
            <a:endParaRPr lang="pt-BR" sz="2400" dirty="0"/>
          </a:p>
          <a:p>
            <a:pPr marL="1371600" lvl="2" indent="-457200">
              <a:buClr>
                <a:srgbClr val="0070C0"/>
              </a:buClr>
              <a:buFont typeface="Arial" charset="0"/>
              <a:buChar char="•"/>
            </a:pPr>
            <a:endParaRPr lang="pt-BR" sz="8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400" u="sng" dirty="0"/>
              <a:t>Dicas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400" u="sng" dirty="0"/>
          </a:p>
          <a:p>
            <a:pPr marL="1371600" lvl="2" indent="-457200">
              <a:buClr>
                <a:srgbClr val="0070C0"/>
              </a:buClr>
              <a:buFont typeface="Arial" charset="0"/>
              <a:buChar char="•"/>
            </a:pPr>
            <a:r>
              <a:rPr lang="pt-BR" sz="2400" dirty="0"/>
              <a:t>Você irá encontrar no material de apoio do T4 um código em C que resolve um problema similar ao problema proposto!</a:t>
            </a:r>
          </a:p>
          <a:p>
            <a:pPr marL="1371600" lvl="2" indent="-457200">
              <a:buClr>
                <a:srgbClr val="0070C0"/>
              </a:buClr>
              <a:buFont typeface="Arial" charset="0"/>
              <a:buChar char="•"/>
            </a:pPr>
            <a:r>
              <a:rPr lang="pt-BR" sz="2400" dirty="0"/>
              <a:t>Use ele como base para criar o seu programa em linguagem de montagem do MIPS</a:t>
            </a:r>
          </a:p>
          <a:p>
            <a:pPr marL="1371600" lvl="2" indent="-457200">
              <a:buClr>
                <a:srgbClr val="0070C0"/>
              </a:buClr>
              <a:buFont typeface="Arial" charset="0"/>
              <a:buChar char="•"/>
            </a:pPr>
            <a:endParaRPr lang="pt-BR" sz="800" dirty="0"/>
          </a:p>
          <a:p>
            <a:pPr marL="1371600" lvl="2" indent="-457200">
              <a:buClr>
                <a:srgbClr val="0070C0"/>
              </a:buClr>
              <a:buFont typeface="Arial" charset="0"/>
              <a:buChar char="•"/>
            </a:pPr>
            <a:r>
              <a:rPr lang="pt-BR" sz="2400" dirty="0"/>
              <a:t>Você também irá encontrar no material de apoio um </a:t>
            </a:r>
            <a:r>
              <a:rPr lang="pt-BR" sz="2400" i="1" dirty="0"/>
              <a:t>esqueleto</a:t>
            </a:r>
            <a:r>
              <a:rPr lang="pt-BR" sz="2400" dirty="0"/>
              <a:t> de código em linguagem de montagem com uma área de dados e estrutura de funções para o exemplo</a:t>
            </a:r>
          </a:p>
          <a:p>
            <a:pPr marL="1371600" lvl="2" indent="-457200">
              <a:buClr>
                <a:srgbClr val="0070C0"/>
              </a:buClr>
              <a:buFont typeface="Arial" charset="0"/>
              <a:buChar char="•"/>
            </a:pPr>
            <a:r>
              <a:rPr lang="pt-BR" sz="2400"/>
              <a:t>adapte </a:t>
            </a:r>
            <a:r>
              <a:rPr lang="pt-BR" sz="2400" dirty="0"/>
              <a:t>este esqueleto para </a:t>
            </a:r>
            <a:r>
              <a:rPr lang="pt-BR" sz="2400"/>
              <a:t>seu programa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23690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INTRODUÇÃO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2928" y="1536291"/>
            <a:ext cx="103375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600" dirty="0"/>
              <a:t>Conjunto de instruções para estudo</a:t>
            </a: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endParaRPr lang="pt-BR" sz="4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600" dirty="0">
                <a:solidFill>
                  <a:srgbClr val="FF0000"/>
                </a:solidFill>
              </a:rPr>
              <a:t>MIPS-I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800" dirty="0">
              <a:solidFill>
                <a:srgbClr val="FF0000"/>
              </a:solidFill>
            </a:endParaRP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600" dirty="0"/>
              <a:t>Arquitetura baseada no paradigma </a:t>
            </a:r>
            <a:r>
              <a:rPr lang="pt-BR" sz="2600" dirty="0">
                <a:solidFill>
                  <a:srgbClr val="0070C0"/>
                </a:solidFill>
              </a:rPr>
              <a:t>RISC</a:t>
            </a:r>
            <a:endParaRPr lang="pt-BR" sz="26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232928" y="5541144"/>
            <a:ext cx="103375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600" u="sng" dirty="0">
                <a:solidFill>
                  <a:srgbClr val="0070C0"/>
                </a:solidFill>
              </a:rPr>
              <a:t>Objetivo desta aula</a:t>
            </a:r>
          </a:p>
          <a:p>
            <a:pPr marL="1371600" lvl="2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600" dirty="0">
                <a:solidFill>
                  <a:srgbClr val="FF0000"/>
                </a:solidFill>
              </a:rPr>
              <a:t>Revisar conceitos </a:t>
            </a:r>
            <a:r>
              <a:rPr lang="pt-BR" sz="2600" dirty="0" err="1">
                <a:solidFill>
                  <a:srgbClr val="FF0000"/>
                </a:solidFill>
              </a:rPr>
              <a:t>básicos</a:t>
            </a:r>
            <a:r>
              <a:rPr lang="pt-BR" sz="2600" dirty="0">
                <a:solidFill>
                  <a:srgbClr val="FF0000"/>
                </a:solidFill>
              </a:rPr>
              <a:t> de </a:t>
            </a:r>
            <a:r>
              <a:rPr lang="pt-BR" sz="2600" dirty="0" err="1">
                <a:solidFill>
                  <a:srgbClr val="FF0000"/>
                </a:solidFill>
              </a:rPr>
              <a:t>programação</a:t>
            </a:r>
            <a:r>
              <a:rPr lang="pt-BR" sz="2600" dirty="0">
                <a:solidFill>
                  <a:srgbClr val="FF0000"/>
                </a:solidFill>
              </a:rPr>
              <a:t> no MIPS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2928" y="3113179"/>
            <a:ext cx="1033753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600" u="sng" dirty="0">
                <a:solidFill>
                  <a:srgbClr val="0070C0"/>
                </a:solidFill>
              </a:rPr>
              <a:t>Ambiente de </a:t>
            </a:r>
            <a:r>
              <a:rPr lang="pt-BR" sz="2600" u="sng" dirty="0" err="1">
                <a:solidFill>
                  <a:srgbClr val="0070C0"/>
                </a:solidFill>
              </a:rPr>
              <a:t>Simulaç</a:t>
            </a:r>
            <a:r>
              <a:rPr lang="en-US" sz="2600" u="sng" dirty="0" err="1">
                <a:solidFill>
                  <a:srgbClr val="0070C0"/>
                </a:solidFill>
              </a:rPr>
              <a:t>ão</a:t>
            </a:r>
            <a:endParaRPr lang="pt-BR" sz="2600" u="sng" dirty="0">
              <a:solidFill>
                <a:srgbClr val="0070C0"/>
              </a:solidFill>
            </a:endParaRPr>
          </a:p>
          <a:p>
            <a:pPr marL="171450" indent="-171450">
              <a:buClr>
                <a:srgbClr val="0070C0"/>
              </a:buClr>
              <a:buFont typeface="Wingdings" charset="2"/>
              <a:buChar char="ü"/>
            </a:pPr>
            <a:endParaRPr lang="pt-BR" sz="400" u="sng" dirty="0">
              <a:solidFill>
                <a:srgbClr val="0070C0"/>
              </a:solidFill>
            </a:endParaRP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600" dirty="0"/>
              <a:t>MIPS Assembler </a:t>
            </a:r>
            <a:r>
              <a:rPr lang="pt-BR" sz="2600" dirty="0" err="1"/>
              <a:t>and</a:t>
            </a:r>
            <a:r>
              <a:rPr lang="pt-BR" sz="2600" dirty="0"/>
              <a:t> </a:t>
            </a:r>
            <a:r>
              <a:rPr lang="pt-BR" sz="2600" dirty="0" err="1"/>
              <a:t>Runtime</a:t>
            </a:r>
            <a:r>
              <a:rPr lang="pt-BR" sz="2600" dirty="0"/>
              <a:t> Simulator, site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Ø"/>
            </a:pPr>
            <a:endParaRPr lang="pt-BR" sz="400" dirty="0"/>
          </a:p>
          <a:p>
            <a:pPr marL="1371600" lvl="2" indent="-457200">
              <a:buClr>
                <a:srgbClr val="0070C0"/>
              </a:buClr>
              <a:buFont typeface="Courier New" charset="0"/>
              <a:buChar char="o"/>
            </a:pPr>
            <a:r>
              <a:rPr lang="pt-BR" sz="2600" dirty="0">
                <a:hlinkClick r:id="rId2"/>
              </a:rPr>
              <a:t>http://courses.missouristate.edu/KenVollmar/MARS</a:t>
            </a:r>
            <a:endParaRPr lang="pt-BR" sz="2600" dirty="0"/>
          </a:p>
          <a:p>
            <a:pPr marL="1371600" lvl="2" indent="-457200">
              <a:buClr>
                <a:srgbClr val="0070C0"/>
              </a:buClr>
              <a:buFont typeface="Wingdings" charset="2"/>
              <a:buChar char="ü"/>
            </a:pPr>
            <a:endParaRPr lang="pt-BR" sz="4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600" dirty="0"/>
              <a:t>Comando para executar o ambiente 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Ø"/>
            </a:pPr>
            <a:endParaRPr lang="pt-BR" sz="400" dirty="0"/>
          </a:p>
          <a:p>
            <a:pPr marL="1371600" lvl="2" indent="-457200">
              <a:buClr>
                <a:srgbClr val="0070C0"/>
              </a:buClr>
              <a:buFont typeface="Courier New" charset="0"/>
              <a:buChar char="o"/>
            </a:pPr>
            <a:r>
              <a:rPr lang="pt-BR" sz="2600" dirty="0" err="1">
                <a:solidFill>
                  <a:srgbClr val="FF0000"/>
                </a:solidFill>
              </a:rPr>
              <a:t>java</a:t>
            </a:r>
            <a:r>
              <a:rPr lang="pt-BR" sz="2600" dirty="0">
                <a:solidFill>
                  <a:srgbClr val="FF0000"/>
                </a:solidFill>
              </a:rPr>
              <a:t> -</a:t>
            </a:r>
            <a:r>
              <a:rPr lang="pt-BR" sz="2600" dirty="0" err="1">
                <a:solidFill>
                  <a:srgbClr val="FF0000"/>
                </a:solidFill>
              </a:rPr>
              <a:t>jar</a:t>
            </a:r>
            <a:r>
              <a:rPr lang="pt-BR" sz="2600" dirty="0">
                <a:solidFill>
                  <a:srgbClr val="FF0000"/>
                </a:solidFill>
              </a:rPr>
              <a:t> Mars4_5.jar</a:t>
            </a:r>
          </a:p>
        </p:txBody>
      </p:sp>
    </p:spTree>
    <p:extLst>
      <p:ext uri="{BB962C8B-B14F-4D97-AF65-F5344CB8AC3E}">
        <p14:creationId xmlns:p14="http://schemas.microsoft.com/office/powerpoint/2010/main" val="99090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2326106"/>
            <a:ext cx="12191999" cy="23112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200" dirty="0"/>
              <a:t>COMANDO IF-THEN-ELSE EM C</a:t>
            </a:r>
          </a:p>
        </p:txBody>
      </p:sp>
    </p:spTree>
    <p:extLst>
      <p:ext uri="{BB962C8B-B14F-4D97-AF65-F5344CB8AC3E}">
        <p14:creationId xmlns:p14="http://schemas.microsoft.com/office/powerpoint/2010/main" val="376649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IF THEN ELSE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1603" y="1638413"/>
            <a:ext cx="102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fr-FR" sz="2400" dirty="0"/>
              <a:t>Mapeando linguagem de alto nível em Linguagem de Montagem (</a:t>
            </a:r>
            <a:r>
              <a:rPr lang="fr-FR" sz="2400" i="1" dirty="0"/>
              <a:t>Assembly</a:t>
            </a:r>
            <a:r>
              <a:rPr lang="fr-FR" sz="2400" dirty="0"/>
              <a:t>)</a:t>
            </a:r>
            <a:endParaRPr lang="fr-FR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1076173" y="3198240"/>
            <a:ext cx="2242760" cy="2308324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main(){</a:t>
            </a:r>
          </a:p>
          <a:p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fr-FR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 i=4, j=6;</a:t>
            </a:r>
          </a:p>
          <a:p>
            <a:endParaRPr lang="fr-FR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  if(i==j)</a:t>
            </a:r>
          </a:p>
          <a:p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    i=i+2;</a:t>
            </a:r>
          </a:p>
          <a:p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fr-FR" dirty="0" err="1">
                <a:latin typeface="Courier New" charset="0"/>
                <a:ea typeface="Courier New" charset="0"/>
                <a:cs typeface="Courier New" charset="0"/>
              </a:rPr>
              <a:t>else</a:t>
            </a:r>
            <a:endParaRPr lang="fr-FR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    j=j-1;</a:t>
            </a:r>
          </a:p>
          <a:p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88002" y="2456298"/>
            <a:ext cx="5309936" cy="3431709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  .text</a:t>
            </a:r>
          </a:p>
          <a:p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  .</a:t>
            </a:r>
            <a:r>
              <a:rPr lang="fr-FR" sz="1600" dirty="0" err="1">
                <a:latin typeface="Courier New" charset="0"/>
                <a:ea typeface="Courier New" charset="0"/>
                <a:cs typeface="Courier New" charset="0"/>
              </a:rPr>
              <a:t>globl</a:t>
            </a:r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 main</a:t>
            </a:r>
          </a:p>
          <a:p>
            <a:endParaRPr lang="fr-FR" sz="5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main:</a:t>
            </a:r>
          </a:p>
          <a:p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  li   $t0, 4			# i($t0)</a:t>
            </a:r>
            <a:r>
              <a:rPr lang="fr-FR" sz="1600" dirty="0">
                <a:latin typeface="Courier New" charset="0"/>
                <a:ea typeface="Courier New" charset="0"/>
                <a:cs typeface="Courier New" charset="0"/>
                <a:sym typeface="Wingdings" pitchFamily="2" charset="2"/>
              </a:rPr>
              <a:t>4</a:t>
            </a:r>
          </a:p>
          <a:p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  li   $t1, 6			# j($t1)</a:t>
            </a:r>
            <a:r>
              <a:rPr lang="fr-FR" sz="1600" dirty="0">
                <a:latin typeface="Courier New" charset="0"/>
                <a:ea typeface="Courier New" charset="0"/>
                <a:cs typeface="Courier New" charset="0"/>
                <a:sym typeface="Wingdings" pitchFamily="2" charset="2"/>
              </a:rPr>
              <a:t>6</a:t>
            </a:r>
            <a:endParaRPr lang="fr-FR" sz="1600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fr-FR" sz="5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  beq  $t0, $t1, SeEntao	# if (i==j)</a:t>
            </a:r>
          </a:p>
          <a:p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  subi $t1, $t1, 1		# j </a:t>
            </a:r>
            <a:r>
              <a:rPr lang="fr-FR" sz="1600" dirty="0">
                <a:latin typeface="Courier New" charset="0"/>
                <a:ea typeface="Courier New" charset="0"/>
                <a:cs typeface="Courier New" charset="0"/>
                <a:sym typeface="Wingdings" panose="05000000000000000000" pitchFamily="2" charset="2"/>
              </a:rPr>
              <a:t> j-1</a:t>
            </a:r>
            <a:endParaRPr lang="fr-FR" sz="16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  j    </a:t>
            </a:r>
            <a:r>
              <a:rPr lang="fr-FR" sz="1600" dirty="0" err="1">
                <a:latin typeface="Courier New" charset="0"/>
                <a:ea typeface="Courier New" charset="0"/>
                <a:cs typeface="Courier New" charset="0"/>
              </a:rPr>
              <a:t>fim</a:t>
            </a:r>
            <a:endParaRPr lang="fr-FR" sz="1600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fr-FR" sz="5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fr-FR" sz="1600" dirty="0" err="1">
                <a:latin typeface="Courier New" charset="0"/>
                <a:ea typeface="Courier New" charset="0"/>
                <a:cs typeface="Courier New" charset="0"/>
              </a:rPr>
              <a:t>SeEntao</a:t>
            </a:r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:</a:t>
            </a:r>
          </a:p>
          <a:p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  addi $t0, $t0, 2		 # i </a:t>
            </a:r>
            <a:r>
              <a:rPr lang="fr-FR" sz="1600" dirty="0">
                <a:latin typeface="Courier New" charset="0"/>
                <a:ea typeface="Courier New" charset="0"/>
                <a:cs typeface="Courier New" charset="0"/>
                <a:sym typeface="Wingdings" panose="05000000000000000000" pitchFamily="2" charset="2"/>
              </a:rPr>
              <a:t> i+2</a:t>
            </a:r>
            <a:endParaRPr lang="fr-FR" sz="1600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fr-FR" sz="5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fr-FR" sz="1600" dirty="0" err="1">
                <a:latin typeface="Courier New" charset="0"/>
                <a:ea typeface="Courier New" charset="0"/>
                <a:cs typeface="Courier New" charset="0"/>
              </a:rPr>
              <a:t>fim</a:t>
            </a:r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:</a:t>
            </a:r>
          </a:p>
          <a:p>
            <a:r>
              <a:rPr lang="fr-FR" sz="1600" dirty="0">
                <a:latin typeface="Courier New" charset="0"/>
                <a:ea typeface="Courier New" charset="0"/>
                <a:cs typeface="Courier New" charset="0"/>
              </a:rPr>
              <a:t>  jr   $ra</a:t>
            </a:r>
          </a:p>
        </p:txBody>
      </p:sp>
      <p:sp>
        <p:nvSpPr>
          <p:cNvPr id="3" name="Right Arrow 2"/>
          <p:cNvSpPr/>
          <p:nvPr/>
        </p:nvSpPr>
        <p:spPr>
          <a:xfrm>
            <a:off x="3784601" y="3971402"/>
            <a:ext cx="1405466" cy="728134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052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2326106"/>
            <a:ext cx="12191999" cy="23112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200" dirty="0"/>
              <a:t>COMANDOS DE REPETIÇÃO EM C</a:t>
            </a:r>
          </a:p>
        </p:txBody>
      </p:sp>
    </p:spTree>
    <p:extLst>
      <p:ext uri="{BB962C8B-B14F-4D97-AF65-F5344CB8AC3E}">
        <p14:creationId xmlns:p14="http://schemas.microsoft.com/office/powerpoint/2010/main" val="873282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COMANDOS DE REPETIÇÃO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1111" y="1591240"/>
            <a:ext cx="102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fr-FR" sz="2400" u="sng" dirty="0">
                <a:solidFill>
                  <a:srgbClr val="0070C0"/>
                </a:solidFill>
              </a:rPr>
              <a:t>Exemplo 1 </a:t>
            </a:r>
            <a:r>
              <a:rPr lang="fr-FR" sz="2000" u="sng" dirty="0">
                <a:solidFill>
                  <a:srgbClr val="0070C0"/>
                </a:solidFill>
              </a:rPr>
              <a:t>(laço for)</a:t>
            </a:r>
            <a:endParaRPr lang="fr-FR" sz="2400" u="sng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364086" y="2230137"/>
            <a:ext cx="4156226" cy="1754326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(){</a:t>
            </a:r>
          </a:p>
          <a:p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i;</a:t>
            </a:r>
          </a:p>
          <a:p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sum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= 0;</a:t>
            </a:r>
          </a:p>
          <a:p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(i=0; i&lt;=100; i=i+1)</a:t>
            </a:r>
          </a:p>
          <a:p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sum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+= i * i;</a:t>
            </a:r>
          </a:p>
          <a:p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fr-FR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68600" y="2230137"/>
            <a:ext cx="6922699" cy="4247317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.text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.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globl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main</a:t>
            </a:r>
          </a:p>
          <a:p>
            <a:endParaRPr lang="en-US" sz="6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main: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move $t0, $zero     # sum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  <a:sym typeface="Wingdings" pitchFamily="2" charset="2"/>
              </a:rPr>
              <a:t> 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0;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move $t1, $zero     #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  <a:sym typeface="Wingdings" pitchFamily="2" charset="2"/>
              </a:rPr>
              <a:t> 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0;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li   $t2, 100       #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limite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superior do for</a:t>
            </a:r>
          </a:p>
          <a:p>
            <a:endParaRPr lang="en-US" sz="6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loop: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bgt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$t1, $t2,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afterLoop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# teste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inverso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&gt;100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mul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$t3, $t1, $t1	  #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*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add  $t0, $t0, $t3	  # sum = sum +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*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add  $t1, $t1, 1    #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=i+1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j    loop           #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volta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p/ loop </a:t>
            </a:r>
          </a:p>
          <a:p>
            <a:endParaRPr lang="en-US" sz="6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afterLoop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: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jr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$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ra</a:t>
            </a:r>
            <a:endParaRPr lang="fr-FR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Bent-Up Arrow 3"/>
          <p:cNvSpPr/>
          <p:nvPr/>
        </p:nvSpPr>
        <p:spPr>
          <a:xfrm rot="5400000">
            <a:off x="3325855" y="4139457"/>
            <a:ext cx="1405466" cy="1502379"/>
          </a:xfrm>
          <a:prstGeom prst="bent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0843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COMANDOS DE REPETIÇÃO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29471" y="6288505"/>
            <a:ext cx="7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6666" y="1605533"/>
            <a:ext cx="102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fr-FR" sz="2400" u="sng" dirty="0">
                <a:solidFill>
                  <a:srgbClr val="0070C0"/>
                </a:solidFill>
              </a:rPr>
              <a:t>Exemplo 2 </a:t>
            </a:r>
            <a:r>
              <a:rPr lang="fr-FR" sz="2000" u="sng" dirty="0">
                <a:solidFill>
                  <a:srgbClr val="0070C0"/>
                </a:solidFill>
              </a:rPr>
              <a:t>(</a:t>
            </a:r>
            <a:r>
              <a:rPr lang="en-US" sz="2000" u="sng" dirty="0" err="1">
                <a:solidFill>
                  <a:srgbClr val="0070C0"/>
                </a:solidFill>
              </a:rPr>
              <a:t>laço</a:t>
            </a:r>
            <a:r>
              <a:rPr lang="en-US" sz="2000" u="sng" dirty="0">
                <a:solidFill>
                  <a:srgbClr val="0070C0"/>
                </a:solidFill>
              </a:rPr>
              <a:t> do…while</a:t>
            </a:r>
            <a:r>
              <a:rPr lang="fr-FR" sz="2000" u="sng" dirty="0">
                <a:solidFill>
                  <a:srgbClr val="0070C0"/>
                </a:solidFill>
              </a:rPr>
              <a:t>)</a:t>
            </a:r>
            <a:endParaRPr lang="fr-FR" sz="2400" u="sng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364978" y="3300701"/>
            <a:ext cx="3631290" cy="2308324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(){</a:t>
            </a:r>
          </a:p>
          <a:p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= 50;</a:t>
            </a:r>
          </a:p>
          <a:p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sumOfValues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= 0;</a:t>
            </a:r>
          </a:p>
          <a:p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 do{</a:t>
            </a:r>
          </a:p>
          <a:p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sumOfValues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+=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- 1;</a:t>
            </a:r>
          </a:p>
          <a:p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 }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while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&gt;0);</a:t>
            </a:r>
          </a:p>
          <a:p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fr-FR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46986" y="2706603"/>
            <a:ext cx="6604380" cy="3231654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.text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.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globl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main</a:t>
            </a:r>
          </a:p>
          <a:p>
            <a:endParaRPr lang="en-US" sz="8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main: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li   $t0, 50       # index ($t0)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Wingdings" panose="05000000000000000000" pitchFamily="2" charset="2"/>
              </a:rPr>
              <a:t>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50;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move $t1, $zero    #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sumOfValues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($t1)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Wingdings" panose="05000000000000000000" pitchFamily="2" charset="2"/>
              </a:rPr>
              <a:t>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0;</a:t>
            </a:r>
          </a:p>
          <a:p>
            <a:endParaRPr lang="en-US" sz="8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loop: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add  $t1, $t1, $t0	 #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sumOfValues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+=index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addi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$t0, $t0, -1  # index--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bgtz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$t0, loop     #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&gt; 0, volta a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executar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endParaRPr lang="en-US" sz="8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jr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$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ra</a:t>
            </a:r>
            <a:endParaRPr lang="fr-FR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339835" y="3952296"/>
            <a:ext cx="956734" cy="728134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27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2326106"/>
            <a:ext cx="12191999" cy="23112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200" dirty="0"/>
              <a:t>CHAMADAS DO SISTEMA NO MARS</a:t>
            </a:r>
          </a:p>
        </p:txBody>
      </p:sp>
    </p:spTree>
    <p:extLst>
      <p:ext uri="{BB962C8B-B14F-4D97-AF65-F5344CB8AC3E}">
        <p14:creationId xmlns:p14="http://schemas.microsoft.com/office/powerpoint/2010/main" val="740334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3073</TotalTime>
  <Words>2911</Words>
  <Application>Microsoft Office PowerPoint</Application>
  <PresentationFormat>Widescreen</PresentationFormat>
  <Paragraphs>473</Paragraphs>
  <Slides>29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Calibri Light</vt:lpstr>
      <vt:lpstr>Courier</vt:lpstr>
      <vt:lpstr>Courier New</vt:lpstr>
      <vt:lpstr>Helvetica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Rafael Garibotti</dc:creator>
  <cp:lastModifiedBy>Ney Calazans</cp:lastModifiedBy>
  <cp:revision>198</cp:revision>
  <cp:lastPrinted>2016-03-15T13:28:39Z</cp:lastPrinted>
  <dcterms:created xsi:type="dcterms:W3CDTF">2016-01-29T17:33:48Z</dcterms:created>
  <dcterms:modified xsi:type="dcterms:W3CDTF">2021-10-15T21:09:24Z</dcterms:modified>
</cp:coreProperties>
</file>