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7"/>
  </p:notesMasterIdLst>
  <p:sldIdLst>
    <p:sldId id="256" r:id="rId2"/>
    <p:sldId id="357" r:id="rId3"/>
    <p:sldId id="362" r:id="rId4"/>
    <p:sldId id="404" r:id="rId5"/>
    <p:sldId id="444" r:id="rId6"/>
    <p:sldId id="414" r:id="rId7"/>
    <p:sldId id="415" r:id="rId8"/>
    <p:sldId id="416" r:id="rId9"/>
    <p:sldId id="417" r:id="rId10"/>
    <p:sldId id="418" r:id="rId11"/>
    <p:sldId id="419" r:id="rId12"/>
    <p:sldId id="420" r:id="rId13"/>
    <p:sldId id="421" r:id="rId14"/>
    <p:sldId id="422" r:id="rId15"/>
    <p:sldId id="413" r:id="rId16"/>
    <p:sldId id="796" r:id="rId17"/>
    <p:sldId id="797" r:id="rId18"/>
    <p:sldId id="793" r:id="rId19"/>
    <p:sldId id="794" r:id="rId20"/>
    <p:sldId id="795" r:id="rId21"/>
    <p:sldId id="798" r:id="rId22"/>
    <p:sldId id="799" r:id="rId23"/>
    <p:sldId id="801" r:id="rId24"/>
    <p:sldId id="310" r:id="rId25"/>
    <p:sldId id="311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C5507B-84A3-4DF9-84B6-49A6638452C4}" v="7" dt="2020-12-08T00:59:35.0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1"/>
    <p:restoredTop sz="92748"/>
  </p:normalViewPr>
  <p:slideViewPr>
    <p:cSldViewPr snapToGrid="0" snapToObjects="1">
      <p:cViewPr>
        <p:scale>
          <a:sx n="86" d="100"/>
          <a:sy n="86" d="100"/>
        </p:scale>
        <p:origin x="45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348581-CB1F-5C44-BA80-AC51306F31EB}" type="datetimeFigureOut">
              <a:rPr lang="pt-BR" smtClean="0"/>
              <a:t>14/11/2021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24A4EE-2543-8243-BE0E-EBBD556B7B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9330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4A4EE-2543-8243-BE0E-EBBD556B7BF5}" type="slidenum">
              <a:rPr lang="pt-BR" smtClean="0"/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2599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2996C-EA7E-476D-922F-2B734C86F5DE}" type="datetime1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172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0C3B-6135-40B8-A7D5-2FA92AF38BF1}" type="datetime1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728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A29C-F872-477D-86D0-D86EE71D1BB1}" type="datetime1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002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3C21D-885A-4890-BC9B-46AFFDC9DBFA}" type="datetime1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550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3F49C-E859-4A90-8B07-F93B044578C2}" type="datetime1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665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982E3-7D7D-45B7-B32E-D1D43CC1CB1A}" type="datetime1">
              <a:rPr lang="en-US" smtClean="0"/>
              <a:t>11/14/2021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5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8FC2-96B9-43FF-816F-14295BBA9758}" type="datetime1">
              <a:rPr lang="en-US" smtClean="0"/>
              <a:t>11/14/2021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74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CB9B8-BFF6-4476-891F-E30D253C29BC}" type="datetime1">
              <a:rPr lang="en-US" smtClean="0"/>
              <a:t>11/14/2021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557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3DDD3-B67B-4926-8C5A-87E9DF272B60}" type="datetime1">
              <a:rPr lang="en-US" smtClean="0"/>
              <a:t>11/14/2021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70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614C9-ED94-45A8-AAF3-B788E9D9D5A1}" type="datetime1">
              <a:rPr lang="en-US" smtClean="0"/>
              <a:t>11/14/2021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952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5AC7F-B24F-417C-B49F-D1D7E0D7241E}" type="datetime1">
              <a:rPr lang="en-US" smtClean="0"/>
              <a:t>11/14/2021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221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DAA32-A148-48C8-A297-160BC64C9D06}" type="datetime1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1178C-6440-C843-82C3-5B4A77CE9D2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046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f.pucrs.br/~calazans/undergrad/laborg/laborg_parte5_SpecDicas.doc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1072" y="299074"/>
            <a:ext cx="2085474" cy="208547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" y="2625177"/>
            <a:ext cx="12191999" cy="191588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/>
              <a:t>LABORG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08390" y="991575"/>
            <a:ext cx="87269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>
                <a:solidFill>
                  <a:srgbClr val="0070C0"/>
                </a:solidFill>
              </a:rPr>
              <a:t>Pontifícia Universidade Católica do Rio Grande do Sul Escola Politécnica</a:t>
            </a: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5095D1D2-5BFA-4B05-957D-EE6B74C544E4}"/>
              </a:ext>
            </a:extLst>
          </p:cNvPr>
          <p:cNvSpPr txBox="1"/>
          <p:nvPr/>
        </p:nvSpPr>
        <p:spPr>
          <a:xfrm>
            <a:off x="4267198" y="4931722"/>
            <a:ext cx="373781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600" i="1" dirty="0"/>
              <a:t>Prof. Ney Calazans</a:t>
            </a:r>
          </a:p>
        </p:txBody>
      </p:sp>
      <p:sp>
        <p:nvSpPr>
          <p:cNvPr id="10" name="TextBox 8">
            <a:extLst>
              <a:ext uri="{FF2B5EF4-FFF2-40B4-BE49-F238E27FC236}">
                <a16:creationId xmlns:a16="http://schemas.microsoft.com/office/drawing/2014/main" id="{F2B4CEEE-7AEC-402C-ADC9-5B3DF6173B0D}"/>
              </a:ext>
            </a:extLst>
          </p:cNvPr>
          <p:cNvSpPr txBox="1"/>
          <p:nvPr/>
        </p:nvSpPr>
        <p:spPr>
          <a:xfrm>
            <a:off x="144378" y="6344289"/>
            <a:ext cx="9676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v"/>
            </a:pPr>
            <a:r>
              <a:rPr lang="pt-BR"/>
              <a:t>Baseado em materiais originais dos Profs. </a:t>
            </a:r>
            <a:r>
              <a:rPr lang="pt-BR" b="1"/>
              <a:t>Fernando Moraes, Ney Calazans e Rafael Garibotti</a:t>
            </a:r>
          </a:p>
        </p:txBody>
      </p:sp>
      <p:sp>
        <p:nvSpPr>
          <p:cNvPr id="11" name="Rectangle 18">
            <a:extLst>
              <a:ext uri="{FF2B5EF4-FFF2-40B4-BE49-F238E27FC236}">
                <a16:creationId xmlns:a16="http://schemas.microsoft.com/office/drawing/2014/main" id="{7DBCD739-CF77-49D9-B119-7A0ECD6B1F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861" y="5907624"/>
            <a:ext cx="3773341" cy="428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Tx/>
              <a:buSzTx/>
              <a:buFontTx/>
              <a:buNone/>
            </a:pPr>
            <a:r>
              <a:rPr lang="pt-BR" altLang="pt-BR" sz="2200" b="0" dirty="0">
                <a:solidFill>
                  <a:schemeClr val="accent2"/>
                </a:solidFill>
                <a:latin typeface="Helvetica" panose="020B0604020202020204" pitchFamily="34" charset="0"/>
              </a:rPr>
              <a:t>Última alteração: </a:t>
            </a:r>
            <a:r>
              <a:rPr lang="pt-BR" altLang="pt-BR" sz="2200" dirty="0">
                <a:solidFill>
                  <a:schemeClr val="accent2"/>
                </a:solidFill>
                <a:latin typeface="Helvetica" panose="020B0604020202020204" pitchFamily="34" charset="0"/>
              </a:rPr>
              <a:t>14</a:t>
            </a:r>
            <a:r>
              <a:rPr lang="pt-BR" altLang="pt-BR" sz="2200" b="0" dirty="0">
                <a:solidFill>
                  <a:schemeClr val="accent2"/>
                </a:solidFill>
                <a:latin typeface="Helvetica" panose="020B0604020202020204" pitchFamily="34" charset="0"/>
              </a:rPr>
              <a:t>/11/2021</a:t>
            </a: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26978471-6243-454D-93BD-E583FCC23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079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CONVERSÃO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0399" y="2588495"/>
            <a:ext cx="8307569" cy="415498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en-US" sz="1200" dirty="0">
                <a:solidFill>
                  <a:srgbClr val="0000CC"/>
                </a:solidFill>
                <a:latin typeface="Courier New" charset="0"/>
                <a:ea typeface="Courier New" charset="0"/>
                <a:cs typeface="Courier New" charset="0"/>
              </a:rPr>
              <a:t>type</a:t>
            </a:r>
            <a:r>
              <a:rPr lang="en-US" altLang="en-US" sz="1200" dirty="0">
                <a:latin typeface="Courier New" charset="0"/>
                <a:ea typeface="Courier New" charset="0"/>
                <a:cs typeface="Courier New" charset="0"/>
              </a:rPr>
              <a:t> ROM </a:t>
            </a:r>
            <a:r>
              <a:rPr lang="en-US" altLang="en-US" sz="1200" dirty="0">
                <a:solidFill>
                  <a:srgbClr val="0000CC"/>
                </a:solidFill>
                <a:latin typeface="Courier New" charset="0"/>
                <a:ea typeface="Courier New" charset="0"/>
                <a:cs typeface="Courier New" charset="0"/>
              </a:rPr>
              <a:t>is</a:t>
            </a:r>
            <a:r>
              <a:rPr lang="en-US" altLang="en-US" sz="12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altLang="en-US" sz="1200" dirty="0">
                <a:solidFill>
                  <a:srgbClr val="0000CC"/>
                </a:solidFill>
                <a:latin typeface="Courier New" charset="0"/>
                <a:ea typeface="Courier New" charset="0"/>
                <a:cs typeface="Courier New" charset="0"/>
              </a:rPr>
              <a:t>array</a:t>
            </a:r>
            <a:r>
              <a:rPr lang="en-US" altLang="en-US" sz="1200" dirty="0">
                <a:latin typeface="Courier New" charset="0"/>
                <a:ea typeface="Courier New" charset="0"/>
                <a:cs typeface="Courier New" charset="0"/>
              </a:rPr>
              <a:t> (0 to 99) </a:t>
            </a:r>
            <a:r>
              <a:rPr lang="en-US" altLang="en-US" sz="1200" dirty="0">
                <a:solidFill>
                  <a:srgbClr val="0000CC"/>
                </a:solidFill>
                <a:latin typeface="Courier New" charset="0"/>
                <a:ea typeface="Courier New" charset="0"/>
                <a:cs typeface="Courier New" charset="0"/>
              </a:rPr>
              <a:t>of</a:t>
            </a:r>
            <a:r>
              <a:rPr lang="en-US" altLang="en-US" sz="12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altLang="en-US" sz="1200" dirty="0" err="1">
                <a:latin typeface="Courier New" charset="0"/>
                <a:ea typeface="Courier New" charset="0"/>
                <a:cs typeface="Courier New" charset="0"/>
              </a:rPr>
              <a:t>std_logic_vector</a:t>
            </a:r>
            <a:r>
              <a:rPr lang="en-US" altLang="en-US" sz="1200" dirty="0">
                <a:latin typeface="Courier New" charset="0"/>
                <a:ea typeface="Courier New" charset="0"/>
                <a:cs typeface="Courier New" charset="0"/>
              </a:rPr>
              <a:t> (7 </a:t>
            </a:r>
            <a:r>
              <a:rPr lang="en-US" altLang="en-US" sz="1200" dirty="0" err="1">
                <a:solidFill>
                  <a:srgbClr val="0000CC"/>
                </a:solidFill>
                <a:latin typeface="Courier New" charset="0"/>
                <a:ea typeface="Courier New" charset="0"/>
                <a:cs typeface="Courier New" charset="0"/>
              </a:rPr>
              <a:t>downto</a:t>
            </a:r>
            <a:r>
              <a:rPr lang="en-US" altLang="en-US" sz="1200" dirty="0">
                <a:latin typeface="Courier New" charset="0"/>
                <a:ea typeface="Courier New" charset="0"/>
                <a:cs typeface="Courier New" charset="0"/>
              </a:rPr>
              <a:t> 0);</a:t>
            </a:r>
          </a:p>
          <a:p>
            <a:r>
              <a:rPr lang="en-US" altLang="en-US" sz="1200" dirty="0">
                <a:solidFill>
                  <a:srgbClr val="0000CC"/>
                </a:solidFill>
                <a:latin typeface="Courier New" charset="0"/>
                <a:ea typeface="Courier New" charset="0"/>
                <a:cs typeface="Courier New" charset="0"/>
              </a:rPr>
              <a:t>constant</a:t>
            </a:r>
            <a:r>
              <a:rPr lang="en-US" altLang="en-US" sz="12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altLang="en-US" sz="1200" dirty="0" err="1">
                <a:latin typeface="Courier New" charset="0"/>
                <a:ea typeface="Courier New" charset="0"/>
                <a:cs typeface="Courier New" charset="0"/>
              </a:rPr>
              <a:t>conv_to_BCD</a:t>
            </a:r>
            <a:r>
              <a:rPr lang="en-US" altLang="en-US" sz="1200" dirty="0">
                <a:latin typeface="Courier New" charset="0"/>
                <a:ea typeface="Courier New" charset="0"/>
                <a:cs typeface="Courier New" charset="0"/>
              </a:rPr>
              <a:t> : ROM:=(</a:t>
            </a:r>
          </a:p>
          <a:p>
            <a:r>
              <a:rPr lang="en-US" altLang="en-US" sz="1200" dirty="0">
                <a:latin typeface="Courier New" charset="0"/>
                <a:ea typeface="Courier New" charset="0"/>
                <a:cs typeface="Courier New" charset="0"/>
              </a:rPr>
              <a:t>                "00000000", "00000001", "00000010", "00000011", "00000100", </a:t>
            </a:r>
          </a:p>
          <a:p>
            <a:r>
              <a:rPr lang="en-US" altLang="en-US" sz="1200" dirty="0">
                <a:latin typeface="Courier New" charset="0"/>
                <a:ea typeface="Courier New" charset="0"/>
                <a:cs typeface="Courier New" charset="0"/>
              </a:rPr>
              <a:t>                "00000101", "00000110", "00000111", "00001000", "00001001",  </a:t>
            </a:r>
          </a:p>
          <a:p>
            <a:r>
              <a:rPr lang="en-US" altLang="en-US" sz="1200" dirty="0">
                <a:latin typeface="Courier New" charset="0"/>
                <a:ea typeface="Courier New" charset="0"/>
                <a:cs typeface="Courier New" charset="0"/>
              </a:rPr>
              <a:t>                "00010000", "00010001", "00010010", "00010011", "00010100", </a:t>
            </a:r>
          </a:p>
          <a:p>
            <a:r>
              <a:rPr lang="en-US" altLang="en-US" sz="1200" dirty="0">
                <a:latin typeface="Courier New" charset="0"/>
                <a:ea typeface="Courier New" charset="0"/>
                <a:cs typeface="Courier New" charset="0"/>
              </a:rPr>
              <a:t>                "</a:t>
            </a:r>
            <a:r>
              <a:rPr lang="en-US" altLang="en-US" sz="1200" u="sng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00010101</a:t>
            </a:r>
            <a:r>
              <a:rPr lang="en-US" altLang="en-US" sz="1200">
                <a:latin typeface="Courier New" charset="0"/>
                <a:ea typeface="Courier New" charset="0"/>
                <a:cs typeface="Courier New" charset="0"/>
              </a:rPr>
              <a:t>", "</a:t>
            </a:r>
            <a:r>
              <a:rPr lang="en-US" altLang="en-US" sz="1200" dirty="0">
                <a:latin typeface="Courier New" charset="0"/>
                <a:ea typeface="Courier New" charset="0"/>
                <a:cs typeface="Courier New" charset="0"/>
              </a:rPr>
              <a:t>00010110", "00010111", "00011000", "00011001",  </a:t>
            </a:r>
          </a:p>
          <a:p>
            <a:r>
              <a:rPr lang="en-US" altLang="en-US" sz="1200" dirty="0">
                <a:latin typeface="Courier New" charset="0"/>
                <a:ea typeface="Courier New" charset="0"/>
                <a:cs typeface="Courier New" charset="0"/>
              </a:rPr>
              <a:t>                "00100000", "00100001", "00100010", "00100011", "00100100", </a:t>
            </a:r>
          </a:p>
          <a:p>
            <a:r>
              <a:rPr lang="en-US" altLang="en-US" sz="1200" dirty="0">
                <a:latin typeface="Courier New" charset="0"/>
                <a:ea typeface="Courier New" charset="0"/>
                <a:cs typeface="Courier New" charset="0"/>
              </a:rPr>
              <a:t>                "00100101", "00100110", "00100111", "00101000", "00101001",  </a:t>
            </a:r>
          </a:p>
          <a:p>
            <a:r>
              <a:rPr lang="en-US" altLang="en-US" sz="1200" dirty="0">
                <a:latin typeface="Courier New" charset="0"/>
                <a:ea typeface="Courier New" charset="0"/>
                <a:cs typeface="Courier New" charset="0"/>
              </a:rPr>
              <a:t>                "00110000", "00110001", "00110010", "00110011", "00110100", </a:t>
            </a:r>
          </a:p>
          <a:p>
            <a:r>
              <a:rPr lang="en-US" altLang="en-US" sz="1200" dirty="0">
                <a:latin typeface="Courier New" charset="0"/>
                <a:ea typeface="Courier New" charset="0"/>
                <a:cs typeface="Courier New" charset="0"/>
              </a:rPr>
              <a:t>                "00110101", "00110110", "00110111", "00111000", "00111001",  </a:t>
            </a:r>
          </a:p>
          <a:p>
            <a:r>
              <a:rPr lang="en-US" altLang="en-US" sz="1200" dirty="0">
                <a:latin typeface="Courier New" charset="0"/>
                <a:ea typeface="Courier New" charset="0"/>
                <a:cs typeface="Courier New" charset="0"/>
              </a:rPr>
              <a:t>                "01000000", "01000001", "01000010", "01000011", "01000100", </a:t>
            </a:r>
          </a:p>
          <a:p>
            <a:r>
              <a:rPr lang="en-US" altLang="en-US" sz="1200" dirty="0">
                <a:latin typeface="Courier New" charset="0"/>
                <a:ea typeface="Courier New" charset="0"/>
                <a:cs typeface="Courier New" charset="0"/>
              </a:rPr>
              <a:t>                "01000101", "01000110", "01000111", "01001000", "01001001",  </a:t>
            </a:r>
          </a:p>
          <a:p>
            <a:r>
              <a:rPr lang="en-US" altLang="en-US" sz="1200" dirty="0">
                <a:latin typeface="Courier New" charset="0"/>
                <a:ea typeface="Courier New" charset="0"/>
                <a:cs typeface="Courier New" charset="0"/>
              </a:rPr>
              <a:t>                "01010000", "01010001", "01010010", "01010011", "01010100", </a:t>
            </a:r>
          </a:p>
          <a:p>
            <a:r>
              <a:rPr lang="en-US" altLang="en-US" sz="1200" dirty="0">
                <a:latin typeface="Courier New" charset="0"/>
                <a:ea typeface="Courier New" charset="0"/>
                <a:cs typeface="Courier New" charset="0"/>
              </a:rPr>
              <a:t>                "01010101", "01010110", "01010111", "01011000", "01011001",</a:t>
            </a:r>
          </a:p>
          <a:p>
            <a:r>
              <a:rPr lang="en-US" altLang="en-US" sz="1200" dirty="0">
                <a:latin typeface="Courier New" charset="0"/>
                <a:ea typeface="Courier New" charset="0"/>
                <a:cs typeface="Courier New" charset="0"/>
              </a:rPr>
              <a:t>                "01100000", "01100001", "01100010", "01100011", "01100100", </a:t>
            </a:r>
          </a:p>
          <a:p>
            <a:r>
              <a:rPr lang="en-US" altLang="en-US" sz="1200" dirty="0">
                <a:latin typeface="Courier New" charset="0"/>
                <a:ea typeface="Courier New" charset="0"/>
                <a:cs typeface="Courier New" charset="0"/>
              </a:rPr>
              <a:t>                "01100101", "01100110", "01100111", "01101000", "01101001",</a:t>
            </a:r>
          </a:p>
          <a:p>
            <a:r>
              <a:rPr lang="en-US" altLang="en-US" sz="1200" dirty="0">
                <a:latin typeface="Courier New" charset="0"/>
                <a:ea typeface="Courier New" charset="0"/>
                <a:cs typeface="Courier New" charset="0"/>
              </a:rPr>
              <a:t>                "01110000", "01110001", "01110010", "01110011", "01110100", </a:t>
            </a:r>
          </a:p>
          <a:p>
            <a:r>
              <a:rPr lang="en-US" altLang="en-US" sz="1200" dirty="0">
                <a:latin typeface="Courier New" charset="0"/>
                <a:ea typeface="Courier New" charset="0"/>
                <a:cs typeface="Courier New" charset="0"/>
              </a:rPr>
              <a:t>                "01110101", "01110110", "01110111", "01111000", "01111001",</a:t>
            </a:r>
          </a:p>
          <a:p>
            <a:r>
              <a:rPr lang="en-US" altLang="en-US" sz="1200" dirty="0">
                <a:latin typeface="Courier New" charset="0"/>
                <a:ea typeface="Courier New" charset="0"/>
                <a:cs typeface="Courier New" charset="0"/>
              </a:rPr>
              <a:t>                "10000000", "10000001", "10000010", "10000011", "10000100", </a:t>
            </a:r>
          </a:p>
          <a:p>
            <a:r>
              <a:rPr lang="en-US" altLang="en-US" sz="1200" dirty="0">
                <a:latin typeface="Courier New" charset="0"/>
                <a:ea typeface="Courier New" charset="0"/>
                <a:cs typeface="Courier New" charset="0"/>
              </a:rPr>
              <a:t>                "10000101", "10000110", "10000111", "10001000", "10001001",</a:t>
            </a:r>
          </a:p>
          <a:p>
            <a:r>
              <a:rPr lang="en-US" altLang="en-US" sz="1200" dirty="0">
                <a:latin typeface="Courier New" charset="0"/>
                <a:ea typeface="Courier New" charset="0"/>
                <a:cs typeface="Courier New" charset="0"/>
              </a:rPr>
              <a:t>                "10010000", "10010001", "10010010", "10010011", "10010100", </a:t>
            </a:r>
          </a:p>
          <a:p>
            <a:r>
              <a:rPr lang="en-US" altLang="en-US" sz="1200" dirty="0">
                <a:latin typeface="Courier New" charset="0"/>
                <a:ea typeface="Courier New" charset="0"/>
                <a:cs typeface="Courier New" charset="0"/>
              </a:rPr>
              <a:t>                "10010101", "10010110", "10010111", "10011000", "10011001");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797169" y="304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/>
          </a:p>
        </p:txBody>
      </p:sp>
      <p:sp>
        <p:nvSpPr>
          <p:cNvPr id="6" name="TextBox 5"/>
          <p:cNvSpPr txBox="1"/>
          <p:nvPr/>
        </p:nvSpPr>
        <p:spPr>
          <a:xfrm>
            <a:off x="73151" y="1388166"/>
            <a:ext cx="1153844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r>
              <a:rPr lang="pt-BR" sz="2000" dirty="0"/>
              <a:t>Supondo </a:t>
            </a:r>
            <a:r>
              <a:rPr lang="pt-BR" sz="2000" dirty="0" err="1">
                <a:solidFill>
                  <a:srgbClr val="FF0000"/>
                </a:solidFill>
              </a:rPr>
              <a:t>seg</a:t>
            </a:r>
            <a:r>
              <a:rPr lang="pt-BR" sz="2000" dirty="0">
                <a:solidFill>
                  <a:srgbClr val="FF0000"/>
                </a:solidFill>
              </a:rPr>
              <a:t> </a:t>
            </a:r>
            <a:r>
              <a:rPr lang="pt-BR" sz="2000" dirty="0"/>
              <a:t>= </a:t>
            </a:r>
            <a:r>
              <a:rPr lang="pt-BR" sz="2000" dirty="0">
                <a:solidFill>
                  <a:srgbClr val="FF0000"/>
                </a:solidFill>
              </a:rPr>
              <a:t>0x0F</a:t>
            </a:r>
          </a:p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endParaRPr lang="pt-BR" sz="200" dirty="0"/>
          </a:p>
          <a:p>
            <a:pPr marL="800100" lvl="1" indent="-342900">
              <a:buClr>
                <a:srgbClr val="0070C0"/>
              </a:buClr>
              <a:buFont typeface="Wingdings" charset="2"/>
              <a:buChar char="ü"/>
            </a:pPr>
            <a:r>
              <a:rPr lang="pt-BR" sz="2000" dirty="0" err="1">
                <a:latin typeface="Courier New" charset="0"/>
                <a:ea typeface="Courier New" charset="0"/>
                <a:cs typeface="Courier New" charset="0"/>
              </a:rPr>
              <a:t>Segundos_BCD</a:t>
            </a:r>
            <a:r>
              <a:rPr lang="pt-BR" sz="2000" dirty="0">
                <a:latin typeface="Courier New" charset="0"/>
                <a:ea typeface="Courier New" charset="0"/>
                <a:cs typeface="Courier New" charset="0"/>
              </a:rPr>
              <a:t> &lt;= </a:t>
            </a:r>
            <a:r>
              <a:rPr lang="pt-BR" sz="2000" dirty="0" err="1">
                <a:latin typeface="Courier New" charset="0"/>
                <a:ea typeface="Courier New" charset="0"/>
                <a:cs typeface="Courier New" charset="0"/>
              </a:rPr>
              <a:t>conv_to_BCD</a:t>
            </a:r>
            <a:r>
              <a:rPr lang="pt-BR" sz="2000" dirty="0">
                <a:latin typeface="Courier New" charset="0"/>
                <a:ea typeface="Courier New" charset="0"/>
                <a:cs typeface="Courier New" charset="0"/>
              </a:rPr>
              <a:t>(CONV_INTEGER(</a:t>
            </a:r>
            <a:r>
              <a:rPr lang="pt-BR" sz="2000" dirty="0" err="1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seg</a:t>
            </a:r>
            <a:r>
              <a:rPr lang="pt-BR" sz="2000" dirty="0">
                <a:latin typeface="Courier New" charset="0"/>
                <a:ea typeface="Courier New" charset="0"/>
                <a:cs typeface="Courier New" charset="0"/>
              </a:rPr>
              <a:t>));</a:t>
            </a:r>
          </a:p>
          <a:p>
            <a:pPr lvl="1">
              <a:buClr>
                <a:srgbClr val="0070C0"/>
              </a:buClr>
            </a:pPr>
            <a:endParaRPr lang="pt-BR" sz="800" dirty="0"/>
          </a:p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r>
              <a:rPr lang="pt-BR" sz="2000" dirty="0"/>
              <a:t>O valor retornado por </a:t>
            </a:r>
            <a:r>
              <a:rPr lang="pt-BR" sz="2000" dirty="0" err="1"/>
              <a:t>conv_to_BCD</a:t>
            </a:r>
            <a:r>
              <a:rPr lang="pt-BR" sz="2000" dirty="0"/>
              <a:t>  </a:t>
            </a:r>
            <a:r>
              <a:rPr lang="en-US" sz="2000" dirty="0" err="1"/>
              <a:t>e</a:t>
            </a:r>
            <a:r>
              <a:rPr lang="pt-BR" sz="2000" dirty="0"/>
              <a:t> atribuído ao sinal </a:t>
            </a:r>
            <a:r>
              <a:rPr lang="pt-BR" sz="2000" dirty="0" err="1"/>
              <a:t>segundos_BCD</a:t>
            </a:r>
            <a:r>
              <a:rPr lang="pt-BR" sz="2000" dirty="0"/>
              <a:t> será  </a:t>
            </a:r>
            <a:r>
              <a:rPr lang="pt-BR" sz="2000" dirty="0">
                <a:solidFill>
                  <a:srgbClr val="FF0000"/>
                </a:solidFill>
              </a:rPr>
              <a:t>00010101</a:t>
            </a:r>
            <a:r>
              <a:rPr lang="pt-BR" sz="2000" dirty="0"/>
              <a:t> (15, em BCD)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ECD3430-94AE-481C-85C0-1D15B14EA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3561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SUGESTÃO PARA ESTRUTURA DE CÓDIGO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8016" y="1436731"/>
            <a:ext cx="11304034" cy="5238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en-US" sz="1600" dirty="0">
                <a:latin typeface="Courier New" charset="0"/>
                <a:ea typeface="Courier New" charset="0"/>
                <a:cs typeface="Courier New" charset="0"/>
              </a:rPr>
              <a:t>library IEEE;</a:t>
            </a:r>
          </a:p>
          <a:p>
            <a:pPr>
              <a:lnSpc>
                <a:spcPct val="110000"/>
              </a:lnSpc>
            </a:pPr>
            <a:r>
              <a:rPr lang="en-US" altLang="en-US" sz="1600" dirty="0">
                <a:latin typeface="Courier New" charset="0"/>
                <a:ea typeface="Courier New" charset="0"/>
                <a:cs typeface="Courier New" charset="0"/>
              </a:rPr>
              <a:t>use IEEE.STD_LOGIC_1164.ALL;</a:t>
            </a:r>
          </a:p>
          <a:p>
            <a:pPr>
              <a:lnSpc>
                <a:spcPct val="110000"/>
              </a:lnSpc>
            </a:pPr>
            <a:r>
              <a:rPr lang="en-US" altLang="en-US" sz="1600" dirty="0">
                <a:latin typeface="Courier New" charset="0"/>
                <a:ea typeface="Courier New" charset="0"/>
                <a:cs typeface="Courier New" charset="0"/>
              </a:rPr>
              <a:t>use IEEE.STD_LOGIC_ARITH.ALL;</a:t>
            </a:r>
          </a:p>
          <a:p>
            <a:pPr>
              <a:lnSpc>
                <a:spcPct val="110000"/>
              </a:lnSpc>
            </a:pPr>
            <a:r>
              <a:rPr lang="en-US" altLang="en-US" sz="1600" dirty="0">
                <a:latin typeface="Courier New" charset="0"/>
                <a:ea typeface="Courier New" charset="0"/>
                <a:cs typeface="Courier New" charset="0"/>
              </a:rPr>
              <a:t>use IEEE.STD_LOGIC_UNSIGNED.ALL;</a:t>
            </a:r>
          </a:p>
          <a:p>
            <a:pPr>
              <a:lnSpc>
                <a:spcPct val="110000"/>
              </a:lnSpc>
            </a:pPr>
            <a:endParaRPr lang="en-US" altLang="en-US" sz="800" dirty="0">
              <a:latin typeface="Courier New" charset="0"/>
              <a:ea typeface="Courier New" charset="0"/>
              <a:cs typeface="Courier New" charset="0"/>
            </a:endParaRPr>
          </a:p>
          <a:p>
            <a:pPr>
              <a:lnSpc>
                <a:spcPct val="110000"/>
              </a:lnSpc>
            </a:pPr>
            <a:r>
              <a:rPr lang="en-US" altLang="en-US" sz="1600" dirty="0">
                <a:latin typeface="Courier New" charset="0"/>
                <a:ea typeface="Courier New" charset="0"/>
                <a:cs typeface="Courier New" charset="0"/>
              </a:rPr>
              <a:t>entity </a:t>
            </a:r>
            <a:r>
              <a:rPr lang="en-US" altLang="en-US" sz="1600" dirty="0" err="1">
                <a:latin typeface="Courier New" charset="0"/>
                <a:ea typeface="Courier New" charset="0"/>
                <a:cs typeface="Courier New" charset="0"/>
              </a:rPr>
              <a:t>dec_cron</a:t>
            </a:r>
            <a:r>
              <a:rPr lang="en-US" altLang="en-US" sz="1600" dirty="0">
                <a:latin typeface="Courier New" charset="0"/>
                <a:ea typeface="Courier New" charset="0"/>
                <a:cs typeface="Courier New" charset="0"/>
              </a:rPr>
              <a:t> is</a:t>
            </a:r>
          </a:p>
          <a:p>
            <a:pPr>
              <a:lnSpc>
                <a:spcPct val="110000"/>
              </a:lnSpc>
            </a:pPr>
            <a:r>
              <a:rPr lang="en-US" altLang="en-US" sz="1600" dirty="0">
                <a:latin typeface="Courier New" charset="0"/>
                <a:ea typeface="Courier New" charset="0"/>
                <a:cs typeface="Courier New" charset="0"/>
              </a:rPr>
              <a:t>	generic ( </a:t>
            </a:r>
            <a:r>
              <a:rPr lang="en-US" altLang="en-US" sz="16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CLOCK_FREQ : integer := </a:t>
            </a:r>
            <a:r>
              <a:rPr lang="en-US" altLang="en-US" sz="1600" dirty="0">
                <a:solidFill>
                  <a:srgbClr val="FF33CC"/>
                </a:solidFill>
                <a:latin typeface="Courier New" charset="0"/>
                <a:ea typeface="Courier New" charset="0"/>
                <a:cs typeface="Courier New" charset="0"/>
              </a:rPr>
              <a:t>50_000_000 </a:t>
            </a:r>
            <a:r>
              <a:rPr lang="en-US" altLang="en-US" sz="1600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pPr>
              <a:lnSpc>
                <a:spcPct val="110000"/>
              </a:lnSpc>
            </a:pPr>
            <a:r>
              <a:rPr lang="en-US" altLang="en-US" sz="1600" dirty="0">
                <a:latin typeface="Courier New" charset="0"/>
                <a:ea typeface="Courier New" charset="0"/>
                <a:cs typeface="Courier New" charset="0"/>
              </a:rPr>
              <a:t>	port (</a:t>
            </a:r>
          </a:p>
          <a:p>
            <a:pPr>
              <a:lnSpc>
                <a:spcPct val="110000"/>
              </a:lnSpc>
            </a:pPr>
            <a:r>
              <a:rPr lang="en-US" altLang="en-US" sz="1600" dirty="0">
                <a:latin typeface="Courier New" charset="0"/>
                <a:ea typeface="Courier New" charset="0"/>
                <a:cs typeface="Courier New" charset="0"/>
              </a:rPr>
              <a:t>           </a:t>
            </a:r>
            <a:r>
              <a:rPr lang="en-US" altLang="en-US" sz="16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PINOS CONFORME O DIAGRAMA DE BLOCOS</a:t>
            </a:r>
            <a:endParaRPr lang="en-US" altLang="en-US" sz="1600" dirty="0">
              <a:latin typeface="Courier New" charset="0"/>
              <a:ea typeface="Courier New" charset="0"/>
              <a:cs typeface="Courier New" charset="0"/>
            </a:endParaRPr>
          </a:p>
          <a:p>
            <a:pPr>
              <a:lnSpc>
                <a:spcPct val="110000"/>
              </a:lnSpc>
            </a:pPr>
            <a:r>
              <a:rPr lang="en-US" altLang="en-US" sz="1600" dirty="0">
                <a:latin typeface="Courier New" charset="0"/>
                <a:ea typeface="Courier New" charset="0"/>
                <a:cs typeface="Courier New" charset="0"/>
              </a:rPr>
              <a:t>	);</a:t>
            </a:r>
          </a:p>
          <a:p>
            <a:pPr>
              <a:lnSpc>
                <a:spcPct val="110000"/>
              </a:lnSpc>
            </a:pPr>
            <a:r>
              <a:rPr lang="en-US" altLang="en-US" sz="1600" dirty="0">
                <a:latin typeface="Courier New" charset="0"/>
                <a:ea typeface="Courier New" charset="0"/>
                <a:cs typeface="Courier New" charset="0"/>
              </a:rPr>
              <a:t>end </a:t>
            </a:r>
            <a:r>
              <a:rPr lang="en-US" altLang="en-US" sz="1600" dirty="0" err="1">
                <a:latin typeface="Courier New" charset="0"/>
                <a:ea typeface="Courier New" charset="0"/>
                <a:cs typeface="Courier New" charset="0"/>
              </a:rPr>
              <a:t>dec_cron</a:t>
            </a:r>
            <a:r>
              <a:rPr lang="en-US" altLang="en-US" sz="1600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>
              <a:lnSpc>
                <a:spcPct val="110000"/>
              </a:lnSpc>
            </a:pPr>
            <a:endParaRPr lang="en-US" altLang="en-US" sz="800" dirty="0">
              <a:latin typeface="Courier New" charset="0"/>
              <a:ea typeface="Courier New" charset="0"/>
              <a:cs typeface="Courier New" charset="0"/>
            </a:endParaRPr>
          </a:p>
          <a:p>
            <a:pPr>
              <a:lnSpc>
                <a:spcPct val="110000"/>
              </a:lnSpc>
            </a:pPr>
            <a:r>
              <a:rPr lang="en-US" altLang="en-US" sz="1600" dirty="0">
                <a:latin typeface="Courier New" charset="0"/>
                <a:ea typeface="Courier New" charset="0"/>
                <a:cs typeface="Courier New" charset="0"/>
              </a:rPr>
              <a:t>architecture </a:t>
            </a:r>
            <a:r>
              <a:rPr lang="en-US" altLang="en-US" sz="1600" dirty="0" err="1">
                <a:latin typeface="Courier New" charset="0"/>
                <a:ea typeface="Courier New" charset="0"/>
                <a:cs typeface="Courier New" charset="0"/>
              </a:rPr>
              <a:t>dec_cron</a:t>
            </a:r>
            <a:r>
              <a:rPr lang="en-US" altLang="en-US" sz="1600" dirty="0">
                <a:latin typeface="Courier New" charset="0"/>
                <a:ea typeface="Courier New" charset="0"/>
                <a:cs typeface="Courier New" charset="0"/>
              </a:rPr>
              <a:t> of </a:t>
            </a:r>
            <a:r>
              <a:rPr lang="en-US" altLang="en-US" sz="1600" dirty="0" err="1">
                <a:latin typeface="Courier New" charset="0"/>
                <a:ea typeface="Courier New" charset="0"/>
                <a:cs typeface="Courier New" charset="0"/>
              </a:rPr>
              <a:t>dec_cron</a:t>
            </a:r>
            <a:r>
              <a:rPr lang="en-US" altLang="en-US" sz="1600" dirty="0">
                <a:latin typeface="Courier New" charset="0"/>
                <a:ea typeface="Courier New" charset="0"/>
                <a:cs typeface="Courier New" charset="0"/>
              </a:rPr>
              <a:t> is</a:t>
            </a:r>
          </a:p>
          <a:p>
            <a:pPr>
              <a:lnSpc>
                <a:spcPct val="110000"/>
              </a:lnSpc>
            </a:pPr>
            <a:r>
              <a:rPr lang="en-US" altLang="en-US" sz="16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   DECLARAR OS SINAIS NECESSÁRIOS</a:t>
            </a:r>
            <a:endParaRPr lang="en-US" altLang="en-US" sz="1600" dirty="0">
              <a:latin typeface="Courier New" charset="0"/>
              <a:ea typeface="Courier New" charset="0"/>
              <a:cs typeface="Courier New" charset="0"/>
            </a:endParaRPr>
          </a:p>
          <a:p>
            <a:pPr>
              <a:lnSpc>
                <a:spcPct val="110000"/>
              </a:lnSpc>
            </a:pPr>
            <a:r>
              <a:rPr lang="en-US" altLang="en-US" sz="1600" dirty="0">
                <a:latin typeface="Courier New" charset="0"/>
                <a:ea typeface="Courier New" charset="0"/>
                <a:cs typeface="Courier New" charset="0"/>
              </a:rPr>
              <a:t>   type ROM is array (0 to 99) of </a:t>
            </a:r>
            <a:r>
              <a:rPr lang="en-US" altLang="en-US" sz="1600" dirty="0" err="1">
                <a:latin typeface="Courier New" charset="0"/>
                <a:ea typeface="Courier New" charset="0"/>
                <a:cs typeface="Courier New" charset="0"/>
              </a:rPr>
              <a:t>std_logic_vector</a:t>
            </a:r>
            <a:r>
              <a:rPr lang="en-US" altLang="en-US" sz="1600" dirty="0">
                <a:latin typeface="Courier New" charset="0"/>
                <a:ea typeface="Courier New" charset="0"/>
                <a:cs typeface="Courier New" charset="0"/>
              </a:rPr>
              <a:t> (7 </a:t>
            </a:r>
            <a:r>
              <a:rPr lang="en-US" altLang="en-US" sz="1600" dirty="0" err="1">
                <a:latin typeface="Courier New" charset="0"/>
                <a:ea typeface="Courier New" charset="0"/>
                <a:cs typeface="Courier New" charset="0"/>
              </a:rPr>
              <a:t>downto</a:t>
            </a:r>
            <a:r>
              <a:rPr lang="en-US" altLang="en-US" sz="1600" dirty="0">
                <a:latin typeface="Courier New" charset="0"/>
                <a:ea typeface="Courier New" charset="0"/>
                <a:cs typeface="Courier New" charset="0"/>
              </a:rPr>
              <a:t> 0);</a:t>
            </a:r>
          </a:p>
          <a:p>
            <a:pPr>
              <a:lnSpc>
                <a:spcPct val="110000"/>
              </a:lnSpc>
            </a:pPr>
            <a:r>
              <a:rPr lang="en-US" altLang="en-US" sz="1600" dirty="0">
                <a:latin typeface="Courier New" charset="0"/>
                <a:ea typeface="Courier New" charset="0"/>
                <a:cs typeface="Courier New" charset="0"/>
              </a:rPr>
              <a:t>   constant </a:t>
            </a:r>
            <a:r>
              <a:rPr lang="en-US" altLang="en-US" sz="1600" dirty="0" err="1">
                <a:latin typeface="Courier New" charset="0"/>
                <a:ea typeface="Courier New" charset="0"/>
                <a:cs typeface="Courier New" charset="0"/>
              </a:rPr>
              <a:t>conv_to_BCD</a:t>
            </a:r>
            <a:r>
              <a:rPr lang="en-US" altLang="en-US" sz="1600" dirty="0">
                <a:latin typeface="Courier New" charset="0"/>
                <a:ea typeface="Courier New" charset="0"/>
                <a:cs typeface="Courier New" charset="0"/>
              </a:rPr>
              <a:t> : ROM:=(</a:t>
            </a:r>
          </a:p>
          <a:p>
            <a:pPr>
              <a:lnSpc>
                <a:spcPct val="110000"/>
              </a:lnSpc>
            </a:pPr>
            <a:r>
              <a:rPr lang="en-US" altLang="en-US" sz="1600" dirty="0">
                <a:latin typeface="Courier New" charset="0"/>
                <a:ea typeface="Courier New" charset="0"/>
                <a:cs typeface="Courier New" charset="0"/>
              </a:rPr>
              <a:t>                "00000000", "00000001", "00000010", "00000011", "00000100", </a:t>
            </a:r>
            <a:r>
              <a:rPr lang="is-IS" altLang="en-US" sz="1600" dirty="0">
                <a:latin typeface="Courier New" charset="0"/>
                <a:ea typeface="Courier New" charset="0"/>
                <a:cs typeface="Courier New" charset="0"/>
              </a:rPr>
              <a:t>...</a:t>
            </a:r>
            <a:r>
              <a:rPr lang="en-US" altLang="en-US" sz="1600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en-US" altLang="en-US" sz="1600" dirty="0">
                <a:latin typeface="Courier New" charset="0"/>
                <a:ea typeface="Courier New" charset="0"/>
                <a:cs typeface="Courier New" charset="0"/>
              </a:rPr>
              <a:t>               );</a:t>
            </a:r>
          </a:p>
          <a:p>
            <a:pPr>
              <a:lnSpc>
                <a:spcPct val="110000"/>
              </a:lnSpc>
            </a:pPr>
            <a:r>
              <a:rPr lang="en-US" altLang="en-US" sz="1600" dirty="0">
                <a:latin typeface="Courier New" charset="0"/>
                <a:ea typeface="Courier New" charset="0"/>
                <a:cs typeface="Courier New" charset="0"/>
              </a:rPr>
              <a:t>    type states is (REP, LOAD, COUNT); </a:t>
            </a:r>
          </a:p>
          <a:p>
            <a:pPr>
              <a:lnSpc>
                <a:spcPct val="110000"/>
              </a:lnSpc>
            </a:pPr>
            <a:r>
              <a:rPr lang="en-US" altLang="en-US" sz="1600" dirty="0">
                <a:latin typeface="Courier New" charset="0"/>
                <a:ea typeface="Courier New" charset="0"/>
                <a:cs typeface="Courier New" charset="0"/>
              </a:rPr>
              <a:t>    signal EA, PE : states;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797169" y="304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/>
          </a:p>
        </p:txBody>
      </p:sp>
      <p:cxnSp>
        <p:nvCxnSpPr>
          <p:cNvPr id="4" name="Elbow Connector 3"/>
          <p:cNvCxnSpPr/>
          <p:nvPr/>
        </p:nvCxnSpPr>
        <p:spPr>
          <a:xfrm flipV="1">
            <a:off x="5907024" y="2786360"/>
            <a:ext cx="1603431" cy="852952"/>
          </a:xfrm>
          <a:prstGeom prst="bentConnector3">
            <a:avLst>
              <a:gd name="adj1" fmla="val 63687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8FB4584-69BE-40C4-A876-F34F5E5C0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11</a:t>
            </a:fld>
            <a:endParaRPr lang="en-US"/>
          </a:p>
        </p:txBody>
      </p:sp>
      <p:pic>
        <p:nvPicPr>
          <p:cNvPr id="5" name="Imagem 4" descr="Diagrama&#10;&#10;Descrição gerada automaticamente">
            <a:extLst>
              <a:ext uri="{FF2B5EF4-FFF2-40B4-BE49-F238E27FC236}">
                <a16:creationId xmlns:a16="http://schemas.microsoft.com/office/drawing/2014/main" id="{0CBFE267-0A3F-4F2D-AB78-F7A33BBFF1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090" y="1615283"/>
            <a:ext cx="3581710" cy="1813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4441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SUGESTÃO PARA ESTRUTURA DE CÓDIGO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8016" y="1436731"/>
            <a:ext cx="10881360" cy="5299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pt-BR" altLang="en-US" sz="1600" dirty="0" err="1">
                <a:latin typeface="Courier New" charset="0"/>
                <a:ea typeface="Courier New" charset="0"/>
                <a:cs typeface="Courier New" charset="0"/>
              </a:rPr>
              <a:t>begin</a:t>
            </a:r>
            <a:endParaRPr lang="pt-BR" altLang="en-US" sz="1600" dirty="0">
              <a:latin typeface="Courier New" charset="0"/>
              <a:ea typeface="Courier New" charset="0"/>
              <a:cs typeface="Courier New" charset="0"/>
            </a:endParaRPr>
          </a:p>
          <a:p>
            <a:pPr>
              <a:lnSpc>
                <a:spcPct val="110000"/>
              </a:lnSpc>
            </a:pPr>
            <a:r>
              <a:rPr lang="pt-BR" altLang="en-US" sz="160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pt-BR" altLang="en-US" sz="16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P1:  divisor de clock para gerar o </a:t>
            </a:r>
            <a:r>
              <a:rPr lang="pt-BR" altLang="en-US" sz="1600" i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ck1seg</a:t>
            </a:r>
          </a:p>
          <a:p>
            <a:pPr>
              <a:lnSpc>
                <a:spcPct val="110000"/>
              </a:lnSpc>
            </a:pPr>
            <a:endParaRPr lang="pt-BR" altLang="en-US" sz="400" i="1" dirty="0">
              <a:solidFill>
                <a:srgbClr val="FF00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lnSpc>
                <a:spcPct val="110000"/>
              </a:lnSpc>
            </a:pPr>
            <a:r>
              <a:rPr lang="pt-BR" altLang="en-US" sz="1600" i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pt-BR" altLang="en-US" sz="16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P2/P3: máquina de estados para determinar o estado atual (EA)</a:t>
            </a:r>
          </a:p>
          <a:p>
            <a:pPr>
              <a:lnSpc>
                <a:spcPct val="110000"/>
              </a:lnSpc>
            </a:pPr>
            <a:endParaRPr lang="pt-BR" altLang="en-US" sz="400" i="1" dirty="0">
              <a:solidFill>
                <a:srgbClr val="FF00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lnSpc>
                <a:spcPct val="110000"/>
              </a:lnSpc>
            </a:pPr>
            <a:r>
              <a:rPr lang="pt-BR" altLang="en-US" sz="1600" i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pt-BR" altLang="en-US" sz="16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P4: contador de segundos</a:t>
            </a:r>
          </a:p>
          <a:p>
            <a:pPr>
              <a:lnSpc>
                <a:spcPct val="110000"/>
              </a:lnSpc>
            </a:pPr>
            <a:endParaRPr lang="pt-BR" altLang="en-US" sz="400" dirty="0">
              <a:solidFill>
                <a:srgbClr val="FF00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lnSpc>
                <a:spcPct val="110000"/>
              </a:lnSpc>
            </a:pPr>
            <a:r>
              <a:rPr lang="pt-BR" altLang="en-US" sz="16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	P5: contador de minutos</a:t>
            </a:r>
          </a:p>
          <a:p>
            <a:pPr>
              <a:lnSpc>
                <a:spcPct val="110000"/>
              </a:lnSpc>
            </a:pPr>
            <a:endParaRPr lang="pt-BR" altLang="en-US" sz="400" dirty="0">
              <a:latin typeface="Courier New" charset="0"/>
              <a:ea typeface="Courier New" charset="0"/>
              <a:cs typeface="Courier New" charset="0"/>
            </a:endParaRPr>
          </a:p>
          <a:p>
            <a:pPr>
              <a:lnSpc>
                <a:spcPct val="110000"/>
              </a:lnSpc>
            </a:pPr>
            <a:r>
              <a:rPr lang="pt-BR" altLang="en-US" sz="1600" dirty="0">
                <a:latin typeface="Courier New" charset="0"/>
                <a:ea typeface="Courier New" charset="0"/>
                <a:cs typeface="Courier New" charset="0"/>
              </a:rPr>
              <a:t>	-- instanciação das </a:t>
            </a:r>
            <a:r>
              <a:rPr lang="pt-BR" altLang="en-US" sz="1600" dirty="0" err="1">
                <a:latin typeface="Courier New" charset="0"/>
                <a:ea typeface="Courier New" charset="0"/>
                <a:cs typeface="Courier New" charset="0"/>
              </a:rPr>
              <a:t>ROMs</a:t>
            </a:r>
            <a:endParaRPr lang="pt-BR" altLang="en-US" sz="1600" dirty="0">
              <a:latin typeface="Courier New" charset="0"/>
              <a:ea typeface="Courier New" charset="0"/>
              <a:cs typeface="Courier New" charset="0"/>
            </a:endParaRPr>
          </a:p>
          <a:p>
            <a:pPr>
              <a:lnSpc>
                <a:spcPct val="110000"/>
              </a:lnSpc>
            </a:pPr>
            <a:r>
              <a:rPr lang="pt-BR" altLang="en-US" sz="160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pt-BR" altLang="en-US" sz="1600" dirty="0" err="1">
                <a:latin typeface="Courier New" charset="0"/>
                <a:ea typeface="Courier New" charset="0"/>
                <a:cs typeface="Courier New" charset="0"/>
              </a:rPr>
              <a:t>Segundos_BCD</a:t>
            </a:r>
            <a:r>
              <a:rPr lang="pt-BR" altLang="en-US" sz="1600" dirty="0">
                <a:latin typeface="Courier New" charset="0"/>
                <a:ea typeface="Courier New" charset="0"/>
                <a:cs typeface="Courier New" charset="0"/>
              </a:rPr>
              <a:t> &lt;= </a:t>
            </a:r>
            <a:r>
              <a:rPr lang="pt-BR" altLang="en-US" sz="1600" dirty="0" err="1">
                <a:latin typeface="Courier New" charset="0"/>
                <a:ea typeface="Courier New" charset="0"/>
                <a:cs typeface="Courier New" charset="0"/>
              </a:rPr>
              <a:t>conv_to_BCD</a:t>
            </a:r>
            <a:r>
              <a:rPr lang="pt-BR" altLang="en-US" sz="1600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pt-BR" altLang="en-US" sz="1600" dirty="0" err="1">
                <a:latin typeface="Courier New" charset="0"/>
                <a:ea typeface="Courier New" charset="0"/>
                <a:cs typeface="Courier New" charset="0"/>
              </a:rPr>
              <a:t>conv_integer</a:t>
            </a:r>
            <a:r>
              <a:rPr lang="pt-BR" altLang="en-US" sz="1600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pt-BR" altLang="en-US" sz="1600" dirty="0" err="1">
                <a:latin typeface="Courier New" charset="0"/>
                <a:ea typeface="Courier New" charset="0"/>
                <a:cs typeface="Courier New" charset="0"/>
              </a:rPr>
              <a:t>seg</a:t>
            </a:r>
            <a:r>
              <a:rPr lang="pt-BR" altLang="en-US" sz="1600" dirty="0">
                <a:latin typeface="Courier New" charset="0"/>
                <a:ea typeface="Courier New" charset="0"/>
                <a:cs typeface="Courier New" charset="0"/>
              </a:rPr>
              <a:t>));</a:t>
            </a:r>
          </a:p>
          <a:p>
            <a:pPr>
              <a:lnSpc>
                <a:spcPct val="110000"/>
              </a:lnSpc>
            </a:pPr>
            <a:r>
              <a:rPr lang="pt-BR" altLang="en-US" sz="160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pt-BR" altLang="en-US" sz="1600" dirty="0" err="1">
                <a:latin typeface="Courier New" charset="0"/>
                <a:ea typeface="Courier New" charset="0"/>
                <a:cs typeface="Courier New" charset="0"/>
              </a:rPr>
              <a:t>Minutos_BCD</a:t>
            </a:r>
            <a:r>
              <a:rPr lang="pt-BR" altLang="en-US" sz="1600" dirty="0">
                <a:latin typeface="Courier New" charset="0"/>
                <a:ea typeface="Courier New" charset="0"/>
                <a:cs typeface="Courier New" charset="0"/>
              </a:rPr>
              <a:t>  &lt;= ...</a:t>
            </a:r>
          </a:p>
          <a:p>
            <a:pPr>
              <a:lnSpc>
                <a:spcPct val="110000"/>
              </a:lnSpc>
            </a:pPr>
            <a:endParaRPr lang="pt-BR" altLang="en-US" sz="400" dirty="0">
              <a:latin typeface="Courier New" charset="0"/>
              <a:ea typeface="Courier New" charset="0"/>
              <a:cs typeface="Courier New" charset="0"/>
            </a:endParaRPr>
          </a:p>
          <a:p>
            <a:pPr>
              <a:lnSpc>
                <a:spcPct val="110000"/>
              </a:lnSpc>
            </a:pPr>
            <a:r>
              <a:rPr lang="pt-BR" altLang="en-US" sz="1600" dirty="0">
                <a:latin typeface="Courier New" charset="0"/>
                <a:ea typeface="Courier New" charset="0"/>
                <a:cs typeface="Courier New" charset="0"/>
              </a:rPr>
              <a:t>	-- display driver</a:t>
            </a:r>
          </a:p>
          <a:p>
            <a:pPr>
              <a:lnSpc>
                <a:spcPct val="110000"/>
              </a:lnSpc>
            </a:pPr>
            <a:r>
              <a:rPr lang="pt-BR" altLang="en-US" sz="1600" dirty="0">
                <a:latin typeface="Courier New" charset="0"/>
                <a:ea typeface="Courier New" charset="0"/>
                <a:cs typeface="Courier New" charset="0"/>
              </a:rPr>
              <a:t>	d1 &lt;= '1' &amp; </a:t>
            </a:r>
            <a:r>
              <a:rPr lang="pt-BR" altLang="en-US" sz="1600" dirty="0" err="1">
                <a:latin typeface="Courier New" charset="0"/>
                <a:ea typeface="Courier New" charset="0"/>
                <a:cs typeface="Courier New" charset="0"/>
              </a:rPr>
              <a:t>Segundos_BCD</a:t>
            </a:r>
            <a:r>
              <a:rPr lang="pt-BR" altLang="en-US" sz="1600" dirty="0">
                <a:latin typeface="Courier New" charset="0"/>
                <a:ea typeface="Courier New" charset="0"/>
                <a:cs typeface="Courier New" charset="0"/>
              </a:rPr>
              <a:t>(3 </a:t>
            </a:r>
            <a:r>
              <a:rPr lang="pt-BR" altLang="en-US" sz="1600" dirty="0" err="1">
                <a:latin typeface="Courier New" charset="0"/>
                <a:ea typeface="Courier New" charset="0"/>
                <a:cs typeface="Courier New" charset="0"/>
              </a:rPr>
              <a:t>downto</a:t>
            </a:r>
            <a:r>
              <a:rPr lang="pt-BR" altLang="en-US" sz="1600" dirty="0">
                <a:latin typeface="Courier New" charset="0"/>
                <a:ea typeface="Courier New" charset="0"/>
                <a:cs typeface="Courier New" charset="0"/>
              </a:rPr>
              <a:t> 0) &amp; '1';</a:t>
            </a:r>
          </a:p>
          <a:p>
            <a:pPr>
              <a:lnSpc>
                <a:spcPct val="110000"/>
              </a:lnSpc>
            </a:pPr>
            <a:r>
              <a:rPr lang="pt-BR" altLang="en-US" sz="1600" dirty="0">
                <a:latin typeface="Courier New" charset="0"/>
                <a:ea typeface="Courier New" charset="0"/>
                <a:cs typeface="Courier New" charset="0"/>
              </a:rPr>
              <a:t>	d2 &lt;= ...</a:t>
            </a:r>
          </a:p>
          <a:p>
            <a:pPr>
              <a:lnSpc>
                <a:spcPct val="110000"/>
              </a:lnSpc>
            </a:pPr>
            <a:r>
              <a:rPr lang="pt-BR" altLang="en-US" sz="1600" dirty="0">
                <a:latin typeface="Courier New" charset="0"/>
                <a:ea typeface="Courier New" charset="0"/>
                <a:cs typeface="Courier New" charset="0"/>
              </a:rPr>
              <a:t>	d3 &lt;= ...</a:t>
            </a:r>
          </a:p>
          <a:p>
            <a:pPr>
              <a:lnSpc>
                <a:spcPct val="110000"/>
              </a:lnSpc>
            </a:pPr>
            <a:r>
              <a:rPr lang="pt-BR" altLang="en-US" sz="1600" dirty="0">
                <a:latin typeface="Courier New" charset="0"/>
                <a:ea typeface="Courier New" charset="0"/>
                <a:cs typeface="Courier New" charset="0"/>
              </a:rPr>
              <a:t>	d4 &lt;= ...</a:t>
            </a:r>
          </a:p>
          <a:p>
            <a:pPr>
              <a:lnSpc>
                <a:spcPct val="110000"/>
              </a:lnSpc>
            </a:pPr>
            <a:r>
              <a:rPr lang="pt-BR" altLang="en-US" sz="1600" dirty="0">
                <a:latin typeface="Courier New" charset="0"/>
                <a:ea typeface="Courier New" charset="0"/>
                <a:cs typeface="Courier New" charset="0"/>
              </a:rPr>
              <a:t>	...</a:t>
            </a:r>
          </a:p>
          <a:p>
            <a:pPr>
              <a:lnSpc>
                <a:spcPct val="110000"/>
              </a:lnSpc>
            </a:pPr>
            <a:r>
              <a:rPr lang="pt-BR" altLang="en-US" sz="160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pt-BR" altLang="en-US" sz="1600" dirty="0" err="1">
                <a:latin typeface="Courier New" charset="0"/>
                <a:ea typeface="Courier New" charset="0"/>
                <a:cs typeface="Courier New" charset="0"/>
              </a:rPr>
              <a:t>display_driver</a:t>
            </a:r>
            <a:r>
              <a:rPr lang="pt-BR" altLang="en-US" sz="1600" dirty="0">
                <a:latin typeface="Courier New" charset="0"/>
                <a:ea typeface="Courier New" charset="0"/>
                <a:cs typeface="Courier New" charset="0"/>
              </a:rPr>
              <a:t> : </a:t>
            </a:r>
            <a:r>
              <a:rPr lang="pt-BR" altLang="en-US" sz="1600" dirty="0" err="1">
                <a:latin typeface="Courier New" charset="0"/>
                <a:ea typeface="Courier New" charset="0"/>
                <a:cs typeface="Courier New" charset="0"/>
              </a:rPr>
              <a:t>entity</a:t>
            </a:r>
            <a:r>
              <a:rPr lang="pt-BR" altLang="en-US" sz="16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en-US" sz="1600" dirty="0" err="1">
                <a:latin typeface="Courier New" charset="0"/>
                <a:ea typeface="Courier New" charset="0"/>
                <a:cs typeface="Courier New" charset="0"/>
              </a:rPr>
              <a:t>work.dspl_drv</a:t>
            </a:r>
            <a:r>
              <a:rPr lang="pt-BR" altLang="en-US" sz="16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en-US" sz="1600" dirty="0" err="1">
                <a:latin typeface="Courier New" charset="0"/>
                <a:ea typeface="Courier New" charset="0"/>
                <a:cs typeface="Courier New" charset="0"/>
              </a:rPr>
              <a:t>port</a:t>
            </a:r>
            <a:r>
              <a:rPr lang="pt-BR" altLang="en-US" sz="16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en-US" sz="1600" dirty="0" err="1">
                <a:latin typeface="Courier New" charset="0"/>
                <a:ea typeface="Courier New" charset="0"/>
                <a:cs typeface="Courier New" charset="0"/>
              </a:rPr>
              <a:t>map</a:t>
            </a:r>
            <a:r>
              <a:rPr lang="pt-BR" altLang="en-US" sz="1600" dirty="0">
                <a:latin typeface="Courier New" charset="0"/>
                <a:ea typeface="Courier New" charset="0"/>
                <a:cs typeface="Courier New" charset="0"/>
              </a:rPr>
              <a:t> (</a:t>
            </a:r>
          </a:p>
          <a:p>
            <a:pPr>
              <a:lnSpc>
                <a:spcPct val="110000"/>
              </a:lnSpc>
            </a:pPr>
            <a:r>
              <a:rPr lang="pt-BR" altLang="en-US" sz="1600" dirty="0">
                <a:latin typeface="Courier New" charset="0"/>
                <a:ea typeface="Courier New" charset="0"/>
                <a:cs typeface="Courier New" charset="0"/>
              </a:rPr>
              <a:t>	  ...</a:t>
            </a:r>
          </a:p>
          <a:p>
            <a:pPr>
              <a:lnSpc>
                <a:spcPct val="110000"/>
              </a:lnSpc>
            </a:pPr>
            <a:r>
              <a:rPr lang="pt-BR" altLang="en-US" sz="1600" dirty="0">
                <a:latin typeface="Courier New" charset="0"/>
                <a:ea typeface="Courier New" charset="0"/>
                <a:cs typeface="Courier New" charset="0"/>
              </a:rPr>
              <a:t>	);</a:t>
            </a:r>
          </a:p>
          <a:p>
            <a:pPr>
              <a:lnSpc>
                <a:spcPct val="110000"/>
              </a:lnSpc>
            </a:pPr>
            <a:r>
              <a:rPr lang="pt-BR" altLang="en-US" sz="1600" dirty="0" err="1"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altLang="en-US" sz="16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en-US" sz="1600" dirty="0" err="1">
                <a:latin typeface="Courier New" charset="0"/>
                <a:ea typeface="Courier New" charset="0"/>
                <a:cs typeface="Courier New" charset="0"/>
              </a:rPr>
              <a:t>dec_cron</a:t>
            </a:r>
            <a:r>
              <a:rPr lang="pt-BR" altLang="en-US" sz="1600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797169" y="304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2C717D5-B53B-4F15-B957-79EC4CFB8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9985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600" dirty="0"/>
              <a:t>TESTBENCH PARA VALIDAR O CRONÔMETRO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32314" y="1478515"/>
            <a:ext cx="9673557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en-US" sz="1100" b="1" dirty="0" err="1">
                <a:latin typeface="Courier New" charset="0"/>
                <a:ea typeface="Courier New" charset="0"/>
                <a:cs typeface="Courier New" charset="0"/>
              </a:rPr>
              <a:t>library</a:t>
            </a:r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 IEEE;</a:t>
            </a:r>
          </a:p>
          <a:p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use IEEE.STD_LOGIC_1164.ALL;</a:t>
            </a:r>
          </a:p>
          <a:p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use IEEE.STD_LOGIC_ARITH.ALL;</a:t>
            </a:r>
          </a:p>
          <a:p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use IEEE.STD_LOGIC_UNSIGNED.ALL;</a:t>
            </a:r>
          </a:p>
          <a:p>
            <a:endParaRPr lang="pt-BR" altLang="en-US" sz="3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pt-BR" altLang="en-US" sz="1100" b="1" dirty="0" err="1">
                <a:latin typeface="Courier New" charset="0"/>
                <a:ea typeface="Courier New" charset="0"/>
                <a:cs typeface="Courier New" charset="0"/>
              </a:rPr>
              <a:t>entity</a:t>
            </a:r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en-US" sz="1100" b="1" dirty="0" err="1">
                <a:latin typeface="Courier New" charset="0"/>
                <a:ea typeface="Courier New" charset="0"/>
                <a:cs typeface="Courier New" charset="0"/>
              </a:rPr>
              <a:t>tb_dec_cron</a:t>
            </a:r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en-US" sz="1100" b="1" dirty="0" err="1">
                <a:latin typeface="Courier New" charset="0"/>
                <a:ea typeface="Courier New" charset="0"/>
                <a:cs typeface="Courier New" charset="0"/>
              </a:rPr>
              <a:t>is</a:t>
            </a:r>
            <a:endParaRPr lang="pt-BR" altLang="en-US" sz="11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pt-BR" altLang="en-US" sz="1100" b="1" dirty="0" err="1"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en-US" sz="1100" b="1" dirty="0" err="1">
                <a:latin typeface="Courier New" charset="0"/>
                <a:ea typeface="Courier New" charset="0"/>
                <a:cs typeface="Courier New" charset="0"/>
              </a:rPr>
              <a:t>tb_dec_cron</a:t>
            </a:r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pt-BR" altLang="en-US" sz="3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pt-BR" altLang="en-US" sz="1100" b="1" dirty="0" err="1">
                <a:latin typeface="Courier New" charset="0"/>
                <a:ea typeface="Courier New" charset="0"/>
                <a:cs typeface="Courier New" charset="0"/>
              </a:rPr>
              <a:t>architecture</a:t>
            </a:r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en-US" sz="1100" b="1" dirty="0" err="1">
                <a:latin typeface="Courier New" charset="0"/>
                <a:ea typeface="Courier New" charset="0"/>
                <a:cs typeface="Courier New" charset="0"/>
              </a:rPr>
              <a:t>tb_dec_cron</a:t>
            </a:r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en-US" sz="1100" b="1" dirty="0" err="1">
                <a:latin typeface="Courier New" charset="0"/>
                <a:ea typeface="Courier New" charset="0"/>
                <a:cs typeface="Courier New" charset="0"/>
              </a:rPr>
              <a:t>of</a:t>
            </a:r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en-US" sz="1100" b="1" dirty="0" err="1">
                <a:latin typeface="Courier New" charset="0"/>
                <a:ea typeface="Courier New" charset="0"/>
                <a:cs typeface="Courier New" charset="0"/>
              </a:rPr>
              <a:t>tb_dec_cron</a:t>
            </a:r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en-US" sz="1100" b="1" dirty="0" err="1">
                <a:latin typeface="Courier New" charset="0"/>
                <a:ea typeface="Courier New" charset="0"/>
                <a:cs typeface="Courier New" charset="0"/>
              </a:rPr>
              <a:t>is</a:t>
            </a:r>
            <a:endParaRPr lang="pt-BR" altLang="en-US" sz="1100" b="1" dirty="0">
              <a:latin typeface="Courier New" charset="0"/>
              <a:ea typeface="Courier New" charset="0"/>
              <a:cs typeface="Courier New" charset="0"/>
            </a:endParaRPr>
          </a:p>
          <a:p>
            <a:endParaRPr lang="pt-BR" altLang="en-US" sz="3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en-US" sz="1100" b="1" dirty="0" err="1">
                <a:latin typeface="Courier New" charset="0"/>
                <a:ea typeface="Courier New" charset="0"/>
                <a:cs typeface="Courier New" charset="0"/>
              </a:rPr>
              <a:t>signal</a:t>
            </a:r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en-US" sz="1100" b="1" dirty="0" err="1">
                <a:latin typeface="Courier New" charset="0"/>
                <a:ea typeface="Courier New" charset="0"/>
                <a:cs typeface="Courier New" charset="0"/>
              </a:rPr>
              <a:t>clock</a:t>
            </a:r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 : </a:t>
            </a:r>
            <a:r>
              <a:rPr lang="pt-BR" altLang="en-US" sz="1100" b="1" dirty="0" err="1">
                <a:latin typeface="Courier New" charset="0"/>
                <a:ea typeface="Courier New" charset="0"/>
                <a:cs typeface="Courier New" charset="0"/>
              </a:rPr>
              <a:t>std_logic</a:t>
            </a:r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 := ‘1’; </a:t>
            </a:r>
          </a:p>
          <a:p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en-US" sz="1100" b="1" dirty="0" err="1">
                <a:latin typeface="Courier New" charset="0"/>
                <a:ea typeface="Courier New" charset="0"/>
                <a:cs typeface="Courier New" charset="0"/>
              </a:rPr>
              <a:t>signal</a:t>
            </a:r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 reset, carga, conta : </a:t>
            </a:r>
            <a:r>
              <a:rPr lang="pt-BR" altLang="en-US" sz="1100" b="1" dirty="0" err="1">
                <a:latin typeface="Courier New" charset="0"/>
                <a:ea typeface="Courier New" charset="0"/>
                <a:cs typeface="Courier New" charset="0"/>
              </a:rPr>
              <a:t>std_logic</a:t>
            </a:r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en-US" sz="1100" b="1" dirty="0" err="1">
                <a:latin typeface="Courier New" charset="0"/>
                <a:ea typeface="Courier New" charset="0"/>
                <a:cs typeface="Courier New" charset="0"/>
              </a:rPr>
              <a:t>signal</a:t>
            </a:r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 chaves: </a:t>
            </a:r>
            <a:r>
              <a:rPr lang="pt-BR" altLang="en-US" sz="1100" b="1" dirty="0" err="1">
                <a:latin typeface="Courier New" charset="0"/>
                <a:ea typeface="Courier New" charset="0"/>
                <a:cs typeface="Courier New" charset="0"/>
              </a:rPr>
              <a:t>std_logic_vector</a:t>
            </a:r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(6 </a:t>
            </a:r>
            <a:r>
              <a:rPr lang="pt-BR" altLang="en-US" sz="1100" b="1" dirty="0" err="1">
                <a:latin typeface="Courier New" charset="0"/>
                <a:ea typeface="Courier New" charset="0"/>
                <a:cs typeface="Courier New" charset="0"/>
              </a:rPr>
              <a:t>downto</a:t>
            </a:r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 0);</a:t>
            </a:r>
          </a:p>
          <a:p>
            <a:endParaRPr lang="pt-BR" altLang="en-US" sz="3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pt-BR" altLang="en-US" sz="1100" b="1" dirty="0" err="1">
                <a:latin typeface="Courier New" charset="0"/>
                <a:ea typeface="Courier New" charset="0"/>
                <a:cs typeface="Courier New" charset="0"/>
              </a:rPr>
              <a:t>begin</a:t>
            </a:r>
            <a:endParaRPr lang="pt-BR" altLang="en-US" sz="1100" b="1" dirty="0">
              <a:latin typeface="Courier New" charset="0"/>
              <a:ea typeface="Courier New" charset="0"/>
              <a:cs typeface="Courier New" charset="0"/>
            </a:endParaRPr>
          </a:p>
          <a:p>
            <a:endParaRPr lang="pt-BR" altLang="en-US" sz="3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  clock &lt;= </a:t>
            </a:r>
            <a:r>
              <a:rPr lang="pt-BR" altLang="en-US" sz="1100" b="1" dirty="0" err="1">
                <a:latin typeface="Courier New" charset="0"/>
                <a:ea typeface="Courier New" charset="0"/>
                <a:cs typeface="Courier New" charset="0"/>
              </a:rPr>
              <a:t>not</a:t>
            </a:r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 clock </a:t>
            </a:r>
            <a:r>
              <a:rPr lang="pt-BR" altLang="en-US" sz="1100" b="1" dirty="0" err="1">
                <a:latin typeface="Courier New" charset="0"/>
                <a:ea typeface="Courier New" charset="0"/>
                <a:cs typeface="Courier New" charset="0"/>
              </a:rPr>
              <a:t>after</a:t>
            </a:r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 5 ns;</a:t>
            </a:r>
          </a:p>
          <a:p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  reset &lt;= '1', '0' </a:t>
            </a:r>
            <a:r>
              <a:rPr lang="pt-BR" altLang="en-US" sz="1100" b="1" dirty="0" err="1">
                <a:latin typeface="Courier New" charset="0"/>
                <a:ea typeface="Courier New" charset="0"/>
                <a:cs typeface="Courier New" charset="0"/>
              </a:rPr>
              <a:t>after</a:t>
            </a:r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 73 ns;</a:t>
            </a:r>
          </a:p>
          <a:p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  carga &lt;= '0', '1' </a:t>
            </a:r>
            <a:r>
              <a:rPr lang="pt-BR" altLang="en-US" sz="1100" b="1" dirty="0" err="1">
                <a:latin typeface="Courier New" charset="0"/>
                <a:ea typeface="Courier New" charset="0"/>
                <a:cs typeface="Courier New" charset="0"/>
              </a:rPr>
              <a:t>after</a:t>
            </a:r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 133 ns,  '0' </a:t>
            </a:r>
            <a:r>
              <a:rPr lang="pt-BR" altLang="en-US" sz="1100" b="1" dirty="0" err="1">
                <a:latin typeface="Courier New" charset="0"/>
                <a:ea typeface="Courier New" charset="0"/>
                <a:cs typeface="Courier New" charset="0"/>
              </a:rPr>
              <a:t>after</a:t>
            </a:r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 425 ns;</a:t>
            </a:r>
          </a:p>
          <a:p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  conta &lt;= '0', '1' </a:t>
            </a:r>
            <a:r>
              <a:rPr lang="pt-BR" altLang="en-US" sz="1100" b="1" dirty="0" err="1">
                <a:latin typeface="Courier New" charset="0"/>
                <a:ea typeface="Courier New" charset="0"/>
                <a:cs typeface="Courier New" charset="0"/>
              </a:rPr>
              <a:t>after</a:t>
            </a:r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 543 ns,  '0' </a:t>
            </a:r>
            <a:r>
              <a:rPr lang="pt-BR" altLang="en-US" sz="1100" b="1" dirty="0" err="1">
                <a:latin typeface="Courier New" charset="0"/>
                <a:ea typeface="Courier New" charset="0"/>
                <a:cs typeface="Courier New" charset="0"/>
              </a:rPr>
              <a:t>after</a:t>
            </a:r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 925 ns;</a:t>
            </a:r>
          </a:p>
          <a:p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  chaves &lt;= "0000101";</a:t>
            </a:r>
          </a:p>
          <a:p>
            <a:endParaRPr lang="pt-BR" altLang="en-US" sz="3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pt-BR" altLang="en-US" sz="1100" b="1" dirty="0" err="1">
                <a:latin typeface="Courier New" charset="0"/>
                <a:ea typeface="Courier New" charset="0"/>
                <a:cs typeface="Courier New" charset="0"/>
              </a:rPr>
              <a:t>uut</a:t>
            </a:r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 : </a:t>
            </a:r>
            <a:r>
              <a:rPr lang="pt-BR" altLang="en-US" sz="1100" b="1" dirty="0" err="1">
                <a:latin typeface="Courier New" charset="0"/>
                <a:ea typeface="Courier New" charset="0"/>
                <a:cs typeface="Courier New" charset="0"/>
              </a:rPr>
              <a:t>entity</a:t>
            </a:r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en-US" sz="1100" b="1" dirty="0" err="1">
                <a:latin typeface="Courier New" charset="0"/>
                <a:ea typeface="Courier New" charset="0"/>
                <a:cs typeface="Courier New" charset="0"/>
              </a:rPr>
              <a:t>work.dec_cron</a:t>
            </a:r>
            <a:endParaRPr lang="pt-BR" altLang="en-US" sz="11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pt-BR" altLang="en-US" sz="1100" b="1" dirty="0" err="1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generic</a:t>
            </a:r>
            <a:r>
              <a:rPr lang="pt-BR" altLang="en-US" sz="11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en-US" sz="1100" b="1" dirty="0" err="1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map</a:t>
            </a:r>
            <a:r>
              <a:rPr lang="pt-BR" altLang="en-US" sz="11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( CLOCK_FREQ =&gt; 4 )   --  para simulação utilizar um divisor menor</a:t>
            </a:r>
          </a:p>
          <a:p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pt-BR" altLang="en-US" sz="1100" b="1" dirty="0" err="1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port</a:t>
            </a:r>
            <a:r>
              <a:rPr lang="pt-BR" altLang="en-US" sz="11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en-US" sz="1100" b="1" dirty="0" err="1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map</a:t>
            </a:r>
            <a:r>
              <a:rPr lang="pt-BR" altLang="en-US" sz="11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</a:p>
          <a:p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pt-BR" altLang="en-US" sz="1100" b="1" dirty="0" err="1">
                <a:latin typeface="Courier New" charset="0"/>
                <a:ea typeface="Courier New" charset="0"/>
                <a:cs typeface="Courier New" charset="0"/>
              </a:rPr>
              <a:t>clock</a:t>
            </a:r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  	=&gt; </a:t>
            </a:r>
            <a:r>
              <a:rPr lang="pt-BR" altLang="en-US" sz="1100" b="1" dirty="0" err="1">
                <a:latin typeface="Courier New" charset="0"/>
                <a:ea typeface="Courier New" charset="0"/>
                <a:cs typeface="Courier New" charset="0"/>
              </a:rPr>
              <a:t>clock</a:t>
            </a:r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,</a:t>
            </a:r>
          </a:p>
          <a:p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	reset   	=&gt; reset,</a:t>
            </a:r>
          </a:p>
          <a:p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	carga    	=&gt; carga,</a:t>
            </a:r>
          </a:p>
          <a:p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	conta    	=&gt; conta,</a:t>
            </a:r>
          </a:p>
          <a:p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	chaves	=&gt; chaves,</a:t>
            </a:r>
          </a:p>
          <a:p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pt-BR" altLang="en-US" sz="1100" b="1" dirty="0" err="1">
                <a:latin typeface="Courier New" charset="0"/>
                <a:ea typeface="Courier New" charset="0"/>
                <a:cs typeface="Courier New" charset="0"/>
              </a:rPr>
              <a:t>an</a:t>
            </a:r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	=&gt; </a:t>
            </a:r>
            <a:r>
              <a:rPr lang="pt-BR" altLang="en-US" sz="11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open</a:t>
            </a:r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,		-- Não é necessário na simulação ver </a:t>
            </a:r>
            <a:r>
              <a:rPr lang="pt-BR" altLang="en-US" sz="1100" b="1" dirty="0" err="1">
                <a:latin typeface="Courier New" charset="0"/>
                <a:ea typeface="Courier New" charset="0"/>
                <a:cs typeface="Courier New" charset="0"/>
              </a:rPr>
              <a:t>an</a:t>
            </a:r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 e </a:t>
            </a:r>
            <a:r>
              <a:rPr lang="pt-BR" altLang="en-US" sz="1100" b="1" dirty="0" err="1">
                <a:latin typeface="Courier New" charset="0"/>
                <a:ea typeface="Courier New" charset="0"/>
                <a:cs typeface="Courier New" charset="0"/>
              </a:rPr>
              <a:t>dec_ddp</a:t>
            </a:r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, sua interpretação</a:t>
            </a:r>
          </a:p>
          <a:p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pt-BR" altLang="en-US" sz="1100" b="1" dirty="0" err="1">
                <a:latin typeface="Courier New" charset="0"/>
                <a:ea typeface="Courier New" charset="0"/>
                <a:cs typeface="Courier New" charset="0"/>
              </a:rPr>
              <a:t>dec_ddp</a:t>
            </a:r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 	=&gt; </a:t>
            </a:r>
            <a:r>
              <a:rPr lang="pt-BR" altLang="en-US" sz="11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open</a:t>
            </a:r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);		-- 	em binário é complexa. Usem a palavra chave</a:t>
            </a:r>
            <a:r>
              <a:rPr lang="pt-BR" altLang="en-US" sz="1100" b="1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 open </a:t>
            </a:r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do VHDL</a:t>
            </a:r>
          </a:p>
          <a:p>
            <a:r>
              <a:rPr lang="pt-BR" altLang="en-US" sz="1100" b="1" dirty="0" err="1">
                <a:latin typeface="Courier New" charset="0"/>
                <a:ea typeface="Courier New" charset="0"/>
                <a:cs typeface="Courier New" charset="0"/>
              </a:rPr>
              <a:t>end</a:t>
            </a:r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pt-BR" altLang="en-US" sz="1100" b="1" dirty="0" err="1">
                <a:latin typeface="Courier New" charset="0"/>
                <a:ea typeface="Courier New" charset="0"/>
                <a:cs typeface="Courier New" charset="0"/>
              </a:rPr>
              <a:t>tb_dec_cron</a:t>
            </a:r>
            <a:r>
              <a:rPr lang="pt-BR" altLang="en-US" sz="1100" b="1" dirty="0">
                <a:latin typeface="Courier New" charset="0"/>
                <a:ea typeface="Courier New" charset="0"/>
                <a:cs typeface="Courier New" charset="0"/>
              </a:rPr>
              <a:t>;			--	para deixar estes pinos em aberto, ou seja, desconectados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797169" y="304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611C185-6097-4547-AC41-FD216F029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729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PINAGEM PARA O FPGA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8640" y="1972018"/>
            <a:ext cx="1140272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200" dirty="0">
                <a:solidFill>
                  <a:srgbClr val="0000CC"/>
                </a:solidFill>
                <a:latin typeface="Courier New" charset="0"/>
              </a:rPr>
              <a:t>## This file is a general .</a:t>
            </a:r>
            <a:r>
              <a:rPr lang="en-US" altLang="en-US" sz="1200" dirty="0" err="1">
                <a:solidFill>
                  <a:srgbClr val="0000CC"/>
                </a:solidFill>
                <a:latin typeface="Courier New" charset="0"/>
              </a:rPr>
              <a:t>xdc</a:t>
            </a:r>
            <a:r>
              <a:rPr lang="en-US" altLang="en-US" sz="1200" dirty="0">
                <a:solidFill>
                  <a:srgbClr val="0000CC"/>
                </a:solidFill>
                <a:latin typeface="Courier New" charset="0"/>
              </a:rPr>
              <a:t> for the </a:t>
            </a:r>
            <a:r>
              <a:rPr lang="en-US" altLang="en-US" sz="1200" dirty="0" err="1">
                <a:solidFill>
                  <a:srgbClr val="0000CC"/>
                </a:solidFill>
                <a:latin typeface="Courier New" charset="0"/>
              </a:rPr>
              <a:t>Nexys</a:t>
            </a:r>
            <a:r>
              <a:rPr lang="en-US" altLang="en-US" sz="1200" dirty="0">
                <a:solidFill>
                  <a:srgbClr val="0000CC"/>
                </a:solidFill>
                <a:latin typeface="Courier New" charset="0"/>
              </a:rPr>
              <a:t> A7-100T</a:t>
            </a:r>
          </a:p>
          <a:p>
            <a:r>
              <a:rPr lang="en-US" altLang="en-US" sz="1200" dirty="0">
                <a:solidFill>
                  <a:srgbClr val="0000CC"/>
                </a:solidFill>
                <a:latin typeface="Courier New" charset="0"/>
              </a:rPr>
              <a:t>## To use it in a project:</a:t>
            </a:r>
          </a:p>
          <a:p>
            <a:r>
              <a:rPr lang="en-US" altLang="en-US" sz="1200" dirty="0">
                <a:solidFill>
                  <a:srgbClr val="0000CC"/>
                </a:solidFill>
                <a:latin typeface="Courier New" charset="0"/>
              </a:rPr>
              <a:t>## - uncomment the lines corresponding to used pins</a:t>
            </a:r>
          </a:p>
          <a:p>
            <a:r>
              <a:rPr lang="en-US" altLang="en-US" sz="1200" dirty="0">
                <a:solidFill>
                  <a:srgbClr val="0000CC"/>
                </a:solidFill>
                <a:latin typeface="Courier New" charset="0"/>
              </a:rPr>
              <a:t>## - rename the used ports (in each line, after </a:t>
            </a:r>
            <a:r>
              <a:rPr lang="en-US" altLang="en-US" sz="1200" dirty="0" err="1">
                <a:solidFill>
                  <a:srgbClr val="0000CC"/>
                </a:solidFill>
                <a:latin typeface="Courier New" charset="0"/>
              </a:rPr>
              <a:t>get_ports</a:t>
            </a:r>
            <a:r>
              <a:rPr lang="en-US" altLang="en-US" sz="1200" dirty="0">
                <a:solidFill>
                  <a:srgbClr val="0000CC"/>
                </a:solidFill>
                <a:latin typeface="Courier New" charset="0"/>
              </a:rPr>
              <a:t>) according to the top-level signal names in the project</a:t>
            </a:r>
          </a:p>
          <a:p>
            <a:endParaRPr lang="en-US" altLang="en-US" sz="1200" dirty="0">
              <a:solidFill>
                <a:srgbClr val="0000CC"/>
              </a:solidFill>
              <a:latin typeface="Courier New" charset="0"/>
            </a:endParaRPr>
          </a:p>
          <a:p>
            <a:r>
              <a:rPr lang="en-US" altLang="en-US" sz="1200" dirty="0">
                <a:solidFill>
                  <a:srgbClr val="0000CC"/>
                </a:solidFill>
                <a:latin typeface="Courier New" charset="0"/>
              </a:rPr>
              <a:t>## Clock signal</a:t>
            </a:r>
          </a:p>
          <a:p>
            <a:r>
              <a:rPr lang="en-US" altLang="en-US" sz="1200" dirty="0" err="1">
                <a:solidFill>
                  <a:srgbClr val="0000CC"/>
                </a:solidFill>
                <a:latin typeface="Courier New" charset="0"/>
              </a:rPr>
              <a:t>set_property</a:t>
            </a:r>
            <a:r>
              <a:rPr lang="en-US" altLang="en-US" sz="1200" dirty="0">
                <a:solidFill>
                  <a:srgbClr val="0000CC"/>
                </a:solidFill>
                <a:latin typeface="Courier New" charset="0"/>
              </a:rPr>
              <a:t> -</a:t>
            </a:r>
            <a:r>
              <a:rPr lang="en-US" altLang="en-US" sz="1200" dirty="0" err="1">
                <a:solidFill>
                  <a:srgbClr val="0000CC"/>
                </a:solidFill>
                <a:latin typeface="Courier New" charset="0"/>
              </a:rPr>
              <a:t>dict</a:t>
            </a:r>
            <a:r>
              <a:rPr lang="en-US" altLang="en-US" sz="1200" dirty="0">
                <a:solidFill>
                  <a:srgbClr val="0000CC"/>
                </a:solidFill>
                <a:latin typeface="Courier New" charset="0"/>
              </a:rPr>
              <a:t> { PACKAGE_PIN E3    IOSTANDARD LVCMOS33 } [</a:t>
            </a:r>
            <a:r>
              <a:rPr lang="en-US" altLang="en-US" sz="1200" dirty="0" err="1">
                <a:solidFill>
                  <a:srgbClr val="0000CC"/>
                </a:solidFill>
                <a:latin typeface="Courier New" charset="0"/>
              </a:rPr>
              <a:t>get_ports</a:t>
            </a:r>
            <a:r>
              <a:rPr lang="en-US" altLang="en-US" sz="1200" dirty="0">
                <a:solidFill>
                  <a:srgbClr val="0000CC"/>
                </a:solidFill>
                <a:latin typeface="Courier New" charset="0"/>
              </a:rPr>
              <a:t> { clock }]; #IO_L12P_T1_MRCC_35 Sch=clk100mhz</a:t>
            </a:r>
          </a:p>
          <a:p>
            <a:r>
              <a:rPr lang="en-US" altLang="en-US" sz="1200" dirty="0" err="1">
                <a:solidFill>
                  <a:srgbClr val="0000CC"/>
                </a:solidFill>
                <a:latin typeface="Courier New" charset="0"/>
              </a:rPr>
              <a:t>create_clock</a:t>
            </a:r>
            <a:r>
              <a:rPr lang="en-US" altLang="en-US" sz="1200" dirty="0">
                <a:solidFill>
                  <a:srgbClr val="0000CC"/>
                </a:solidFill>
                <a:latin typeface="Courier New" charset="0"/>
              </a:rPr>
              <a:t> -add -name </a:t>
            </a:r>
            <a:r>
              <a:rPr lang="en-US" altLang="en-US" sz="1200" dirty="0" err="1">
                <a:solidFill>
                  <a:srgbClr val="0000CC"/>
                </a:solidFill>
                <a:latin typeface="Courier New" charset="0"/>
              </a:rPr>
              <a:t>sys_clk_pin</a:t>
            </a:r>
            <a:r>
              <a:rPr lang="en-US" altLang="en-US" sz="1200" dirty="0">
                <a:solidFill>
                  <a:srgbClr val="0000CC"/>
                </a:solidFill>
                <a:latin typeface="Courier New" charset="0"/>
              </a:rPr>
              <a:t> -period 10.00 -waveform {0 5} [</a:t>
            </a:r>
            <a:r>
              <a:rPr lang="en-US" altLang="en-US" sz="1200" dirty="0" err="1">
                <a:solidFill>
                  <a:srgbClr val="0000CC"/>
                </a:solidFill>
                <a:latin typeface="Courier New" charset="0"/>
              </a:rPr>
              <a:t>get_ports</a:t>
            </a:r>
            <a:r>
              <a:rPr lang="en-US" altLang="en-US" sz="1200" dirty="0">
                <a:solidFill>
                  <a:srgbClr val="0000CC"/>
                </a:solidFill>
                <a:latin typeface="Courier New" charset="0"/>
              </a:rPr>
              <a:t> {clock}];</a:t>
            </a:r>
          </a:p>
          <a:p>
            <a:endParaRPr lang="en-US" altLang="en-US" sz="1200" dirty="0">
              <a:solidFill>
                <a:srgbClr val="0000CC"/>
              </a:solidFill>
              <a:latin typeface="Courier New" charset="0"/>
            </a:endParaRPr>
          </a:p>
          <a:p>
            <a:endParaRPr lang="en-US" altLang="en-US" sz="1200" dirty="0">
              <a:solidFill>
                <a:srgbClr val="0000CC"/>
              </a:solidFill>
              <a:latin typeface="Courier New" charset="0"/>
            </a:endParaRPr>
          </a:p>
          <a:p>
            <a:r>
              <a:rPr lang="en-US" altLang="en-US" sz="1200" dirty="0">
                <a:solidFill>
                  <a:srgbClr val="0000CC"/>
                </a:solidFill>
                <a:latin typeface="Courier New" charset="0"/>
              </a:rPr>
              <a:t>##Switches</a:t>
            </a:r>
          </a:p>
          <a:p>
            <a:r>
              <a:rPr lang="en-US" altLang="en-US" sz="1200" dirty="0" err="1">
                <a:solidFill>
                  <a:srgbClr val="0000CC"/>
                </a:solidFill>
                <a:latin typeface="Courier New" charset="0"/>
              </a:rPr>
              <a:t>set_property</a:t>
            </a:r>
            <a:r>
              <a:rPr lang="en-US" altLang="en-US" sz="1200" dirty="0">
                <a:solidFill>
                  <a:srgbClr val="0000CC"/>
                </a:solidFill>
                <a:latin typeface="Courier New" charset="0"/>
              </a:rPr>
              <a:t> -</a:t>
            </a:r>
            <a:r>
              <a:rPr lang="en-US" altLang="en-US" sz="1200" dirty="0" err="1">
                <a:solidFill>
                  <a:srgbClr val="0000CC"/>
                </a:solidFill>
                <a:latin typeface="Courier New" charset="0"/>
              </a:rPr>
              <a:t>dict</a:t>
            </a:r>
            <a:r>
              <a:rPr lang="en-US" altLang="en-US" sz="1200" dirty="0">
                <a:solidFill>
                  <a:srgbClr val="0000CC"/>
                </a:solidFill>
                <a:latin typeface="Courier New" charset="0"/>
              </a:rPr>
              <a:t> { PACKAGE_PIN J15   IOSTANDARD LVCMOS33 } [</a:t>
            </a:r>
            <a:r>
              <a:rPr lang="en-US" altLang="en-US" sz="1200" dirty="0" err="1">
                <a:solidFill>
                  <a:srgbClr val="0000CC"/>
                </a:solidFill>
                <a:latin typeface="Courier New" charset="0"/>
              </a:rPr>
              <a:t>get_ports</a:t>
            </a:r>
            <a:r>
              <a:rPr lang="en-US" altLang="en-US" sz="1200" dirty="0">
                <a:solidFill>
                  <a:srgbClr val="0000CC"/>
                </a:solidFill>
                <a:latin typeface="Courier New" charset="0"/>
              </a:rPr>
              <a:t> { </a:t>
            </a:r>
            <a:r>
              <a:rPr lang="en-US" altLang="en-US" sz="1200" dirty="0" err="1">
                <a:solidFill>
                  <a:srgbClr val="0000CC"/>
                </a:solidFill>
                <a:latin typeface="Courier New" charset="0"/>
              </a:rPr>
              <a:t>chaves</a:t>
            </a:r>
            <a:r>
              <a:rPr lang="en-US" altLang="en-US" sz="1200" dirty="0">
                <a:solidFill>
                  <a:srgbClr val="0000CC"/>
                </a:solidFill>
                <a:latin typeface="Courier New" charset="0"/>
              </a:rPr>
              <a:t>[0] }]; #IO_L24N_T3_RS0_15 Sch=</a:t>
            </a:r>
            <a:r>
              <a:rPr lang="en-US" altLang="en-US" sz="1200" dirty="0" err="1">
                <a:solidFill>
                  <a:srgbClr val="0000CC"/>
                </a:solidFill>
                <a:latin typeface="Courier New" charset="0"/>
              </a:rPr>
              <a:t>sw</a:t>
            </a:r>
            <a:r>
              <a:rPr lang="en-US" altLang="en-US" sz="1200" dirty="0">
                <a:solidFill>
                  <a:srgbClr val="0000CC"/>
                </a:solidFill>
                <a:latin typeface="Courier New" charset="0"/>
              </a:rPr>
              <a:t>[0]</a:t>
            </a:r>
          </a:p>
          <a:p>
            <a:r>
              <a:rPr lang="en-US" altLang="en-US" sz="1200" dirty="0" err="1">
                <a:solidFill>
                  <a:srgbClr val="0000CC"/>
                </a:solidFill>
                <a:latin typeface="Courier New" charset="0"/>
              </a:rPr>
              <a:t>set_property</a:t>
            </a:r>
            <a:r>
              <a:rPr lang="en-US" altLang="en-US" sz="1200" dirty="0">
                <a:solidFill>
                  <a:srgbClr val="0000CC"/>
                </a:solidFill>
                <a:latin typeface="Courier New" charset="0"/>
              </a:rPr>
              <a:t> -</a:t>
            </a:r>
            <a:r>
              <a:rPr lang="en-US" altLang="en-US" sz="1200" dirty="0" err="1">
                <a:solidFill>
                  <a:srgbClr val="0000CC"/>
                </a:solidFill>
                <a:latin typeface="Courier New" charset="0"/>
              </a:rPr>
              <a:t>dict</a:t>
            </a:r>
            <a:r>
              <a:rPr lang="en-US" altLang="en-US" sz="1200" dirty="0">
                <a:solidFill>
                  <a:srgbClr val="0000CC"/>
                </a:solidFill>
                <a:latin typeface="Courier New" charset="0"/>
              </a:rPr>
              <a:t> { PACKAGE_PIN L16   IOSTANDARD LVCMOS33 } [</a:t>
            </a:r>
            <a:r>
              <a:rPr lang="en-US" altLang="en-US" sz="1200" dirty="0" err="1">
                <a:solidFill>
                  <a:srgbClr val="0000CC"/>
                </a:solidFill>
                <a:latin typeface="Courier New" charset="0"/>
              </a:rPr>
              <a:t>get_ports</a:t>
            </a:r>
            <a:r>
              <a:rPr lang="en-US" altLang="en-US" sz="1200" dirty="0">
                <a:solidFill>
                  <a:srgbClr val="0000CC"/>
                </a:solidFill>
                <a:latin typeface="Courier New" charset="0"/>
              </a:rPr>
              <a:t> { </a:t>
            </a:r>
            <a:r>
              <a:rPr lang="en-US" altLang="en-US" sz="1200" dirty="0" err="1">
                <a:solidFill>
                  <a:srgbClr val="0000CC"/>
                </a:solidFill>
                <a:latin typeface="Courier New" charset="0"/>
              </a:rPr>
              <a:t>chaves</a:t>
            </a:r>
            <a:r>
              <a:rPr lang="en-US" altLang="en-US" sz="1200" dirty="0">
                <a:solidFill>
                  <a:srgbClr val="0000CC"/>
                </a:solidFill>
                <a:latin typeface="Courier New" charset="0"/>
              </a:rPr>
              <a:t>[1] }]; #IO_L3N_T0_DQS_EMCCLK_14 Sch=</a:t>
            </a:r>
            <a:r>
              <a:rPr lang="en-US" altLang="en-US" sz="1200" dirty="0" err="1">
                <a:solidFill>
                  <a:srgbClr val="0000CC"/>
                </a:solidFill>
                <a:latin typeface="Courier New" charset="0"/>
              </a:rPr>
              <a:t>sw</a:t>
            </a:r>
            <a:r>
              <a:rPr lang="en-US" altLang="en-US" sz="1200" dirty="0">
                <a:solidFill>
                  <a:srgbClr val="0000CC"/>
                </a:solidFill>
                <a:latin typeface="Courier New" charset="0"/>
              </a:rPr>
              <a:t>[1]</a:t>
            </a:r>
          </a:p>
          <a:p>
            <a:r>
              <a:rPr lang="en-US" altLang="en-US" sz="1200" dirty="0" err="1">
                <a:solidFill>
                  <a:srgbClr val="0000CC"/>
                </a:solidFill>
                <a:latin typeface="Courier New" charset="0"/>
              </a:rPr>
              <a:t>set_property</a:t>
            </a:r>
            <a:r>
              <a:rPr lang="en-US" altLang="en-US" sz="1200" dirty="0">
                <a:solidFill>
                  <a:srgbClr val="0000CC"/>
                </a:solidFill>
                <a:latin typeface="Courier New" charset="0"/>
              </a:rPr>
              <a:t> -</a:t>
            </a:r>
            <a:r>
              <a:rPr lang="en-US" altLang="en-US" sz="1200" dirty="0" err="1">
                <a:solidFill>
                  <a:srgbClr val="0000CC"/>
                </a:solidFill>
                <a:latin typeface="Courier New" charset="0"/>
              </a:rPr>
              <a:t>dict</a:t>
            </a:r>
            <a:r>
              <a:rPr lang="en-US" altLang="en-US" sz="1200" dirty="0">
                <a:solidFill>
                  <a:srgbClr val="0000CC"/>
                </a:solidFill>
                <a:latin typeface="Courier New" charset="0"/>
              </a:rPr>
              <a:t> { PACKAGE_PIN M13   IOSTANDARD LVCMOS33 } [</a:t>
            </a:r>
            <a:r>
              <a:rPr lang="en-US" altLang="en-US" sz="1200" dirty="0" err="1">
                <a:solidFill>
                  <a:srgbClr val="0000CC"/>
                </a:solidFill>
                <a:latin typeface="Courier New" charset="0"/>
              </a:rPr>
              <a:t>get_ports</a:t>
            </a:r>
            <a:r>
              <a:rPr lang="en-US" altLang="en-US" sz="1200" dirty="0">
                <a:solidFill>
                  <a:srgbClr val="0000CC"/>
                </a:solidFill>
                <a:latin typeface="Courier New" charset="0"/>
              </a:rPr>
              <a:t> { </a:t>
            </a:r>
            <a:r>
              <a:rPr lang="en-US" altLang="en-US" sz="1200" dirty="0" err="1">
                <a:solidFill>
                  <a:srgbClr val="0000CC"/>
                </a:solidFill>
                <a:latin typeface="Courier New" charset="0"/>
              </a:rPr>
              <a:t>chaves</a:t>
            </a:r>
            <a:r>
              <a:rPr lang="en-US" altLang="en-US" sz="1200" dirty="0">
                <a:solidFill>
                  <a:srgbClr val="0000CC"/>
                </a:solidFill>
                <a:latin typeface="Courier New" charset="0"/>
              </a:rPr>
              <a:t>[2] }]; #IO_L6N_T0_D08_VREF_14 Sch=</a:t>
            </a:r>
            <a:r>
              <a:rPr lang="en-US" altLang="en-US" sz="1200" dirty="0" err="1">
                <a:solidFill>
                  <a:srgbClr val="0000CC"/>
                </a:solidFill>
                <a:latin typeface="Courier New" charset="0"/>
              </a:rPr>
              <a:t>sw</a:t>
            </a:r>
            <a:r>
              <a:rPr lang="en-US" altLang="en-US" sz="1200" dirty="0">
                <a:solidFill>
                  <a:srgbClr val="0000CC"/>
                </a:solidFill>
                <a:latin typeface="Courier New" charset="0"/>
              </a:rPr>
              <a:t>[2]</a:t>
            </a:r>
          </a:p>
          <a:p>
            <a:r>
              <a:rPr lang="en-US" altLang="en-US" sz="1200" dirty="0" err="1">
                <a:solidFill>
                  <a:srgbClr val="0000CC"/>
                </a:solidFill>
                <a:latin typeface="Courier New" charset="0"/>
              </a:rPr>
              <a:t>set_property</a:t>
            </a:r>
            <a:r>
              <a:rPr lang="en-US" altLang="en-US" sz="1200" dirty="0">
                <a:solidFill>
                  <a:srgbClr val="0000CC"/>
                </a:solidFill>
                <a:latin typeface="Courier New" charset="0"/>
              </a:rPr>
              <a:t> -</a:t>
            </a:r>
            <a:r>
              <a:rPr lang="en-US" altLang="en-US" sz="1200" dirty="0" err="1">
                <a:solidFill>
                  <a:srgbClr val="0000CC"/>
                </a:solidFill>
                <a:latin typeface="Courier New" charset="0"/>
              </a:rPr>
              <a:t>dict</a:t>
            </a:r>
            <a:r>
              <a:rPr lang="en-US" altLang="en-US" sz="1200" dirty="0">
                <a:solidFill>
                  <a:srgbClr val="0000CC"/>
                </a:solidFill>
                <a:latin typeface="Courier New" charset="0"/>
              </a:rPr>
              <a:t> { PACKAGE_PIN R15   IOSTANDARD LVCMOS33 } [</a:t>
            </a:r>
            <a:r>
              <a:rPr lang="en-US" altLang="en-US" sz="1200" dirty="0" err="1">
                <a:solidFill>
                  <a:srgbClr val="0000CC"/>
                </a:solidFill>
                <a:latin typeface="Courier New" charset="0"/>
              </a:rPr>
              <a:t>get_ports</a:t>
            </a:r>
            <a:r>
              <a:rPr lang="en-US" altLang="en-US" sz="1200" dirty="0">
                <a:solidFill>
                  <a:srgbClr val="0000CC"/>
                </a:solidFill>
                <a:latin typeface="Courier New" charset="0"/>
              </a:rPr>
              <a:t> { </a:t>
            </a:r>
            <a:r>
              <a:rPr lang="en-US" altLang="en-US" sz="1200" dirty="0" err="1">
                <a:solidFill>
                  <a:srgbClr val="0000CC"/>
                </a:solidFill>
                <a:latin typeface="Courier New" charset="0"/>
              </a:rPr>
              <a:t>chaves</a:t>
            </a:r>
            <a:r>
              <a:rPr lang="en-US" altLang="en-US" sz="1200" dirty="0">
                <a:solidFill>
                  <a:srgbClr val="0000CC"/>
                </a:solidFill>
                <a:latin typeface="Courier New" charset="0"/>
              </a:rPr>
              <a:t>[3] }]; #IO_L13N_T2_MRCC_14 Sch=</a:t>
            </a:r>
            <a:r>
              <a:rPr lang="en-US" altLang="en-US" sz="1200" dirty="0" err="1">
                <a:solidFill>
                  <a:srgbClr val="0000CC"/>
                </a:solidFill>
                <a:latin typeface="Courier New" charset="0"/>
              </a:rPr>
              <a:t>sw</a:t>
            </a:r>
            <a:r>
              <a:rPr lang="en-US" altLang="en-US" sz="1200" dirty="0">
                <a:solidFill>
                  <a:srgbClr val="0000CC"/>
                </a:solidFill>
                <a:latin typeface="Courier New" charset="0"/>
              </a:rPr>
              <a:t>[3]</a:t>
            </a:r>
          </a:p>
          <a:p>
            <a:r>
              <a:rPr lang="en-US" altLang="en-US" sz="1200" dirty="0" err="1">
                <a:solidFill>
                  <a:srgbClr val="0000CC"/>
                </a:solidFill>
                <a:latin typeface="Courier New" charset="0"/>
              </a:rPr>
              <a:t>set_property</a:t>
            </a:r>
            <a:r>
              <a:rPr lang="en-US" altLang="en-US" sz="1200" dirty="0">
                <a:solidFill>
                  <a:srgbClr val="0000CC"/>
                </a:solidFill>
                <a:latin typeface="Courier New" charset="0"/>
              </a:rPr>
              <a:t> -</a:t>
            </a:r>
            <a:r>
              <a:rPr lang="en-US" altLang="en-US" sz="1200" dirty="0" err="1">
                <a:solidFill>
                  <a:srgbClr val="0000CC"/>
                </a:solidFill>
                <a:latin typeface="Courier New" charset="0"/>
              </a:rPr>
              <a:t>dict</a:t>
            </a:r>
            <a:r>
              <a:rPr lang="en-US" altLang="en-US" sz="1200" dirty="0">
                <a:solidFill>
                  <a:srgbClr val="0000CC"/>
                </a:solidFill>
                <a:latin typeface="Courier New" charset="0"/>
              </a:rPr>
              <a:t> { PACKAGE_PIN R17   IOSTANDARD LVCMOS33 } [</a:t>
            </a:r>
            <a:r>
              <a:rPr lang="en-US" altLang="en-US" sz="1200" dirty="0" err="1">
                <a:solidFill>
                  <a:srgbClr val="0000CC"/>
                </a:solidFill>
                <a:latin typeface="Courier New" charset="0"/>
              </a:rPr>
              <a:t>get_ports</a:t>
            </a:r>
            <a:r>
              <a:rPr lang="en-US" altLang="en-US" sz="1200" dirty="0">
                <a:solidFill>
                  <a:srgbClr val="0000CC"/>
                </a:solidFill>
                <a:latin typeface="Courier New" charset="0"/>
              </a:rPr>
              <a:t> { </a:t>
            </a:r>
            <a:r>
              <a:rPr lang="en-US" altLang="en-US" sz="1200" dirty="0" err="1">
                <a:solidFill>
                  <a:srgbClr val="0000CC"/>
                </a:solidFill>
                <a:latin typeface="Courier New" charset="0"/>
              </a:rPr>
              <a:t>chaves</a:t>
            </a:r>
            <a:r>
              <a:rPr lang="en-US" altLang="en-US" sz="1200" dirty="0">
                <a:solidFill>
                  <a:srgbClr val="0000CC"/>
                </a:solidFill>
                <a:latin typeface="Courier New" charset="0"/>
              </a:rPr>
              <a:t>[4] }]; #IO_L12N_T1_MRCC_14 Sch=</a:t>
            </a:r>
            <a:r>
              <a:rPr lang="en-US" altLang="en-US" sz="1200" dirty="0" err="1">
                <a:solidFill>
                  <a:srgbClr val="0000CC"/>
                </a:solidFill>
                <a:latin typeface="Courier New" charset="0"/>
              </a:rPr>
              <a:t>sw</a:t>
            </a:r>
            <a:r>
              <a:rPr lang="en-US" altLang="en-US" sz="1200" dirty="0">
                <a:solidFill>
                  <a:srgbClr val="0000CC"/>
                </a:solidFill>
                <a:latin typeface="Courier New" charset="0"/>
              </a:rPr>
              <a:t>[4]</a:t>
            </a:r>
          </a:p>
          <a:p>
            <a:r>
              <a:rPr lang="en-US" altLang="en-US" sz="1200" dirty="0" err="1">
                <a:solidFill>
                  <a:srgbClr val="0000CC"/>
                </a:solidFill>
                <a:latin typeface="Courier New" charset="0"/>
              </a:rPr>
              <a:t>set_property</a:t>
            </a:r>
            <a:r>
              <a:rPr lang="en-US" altLang="en-US" sz="1200" dirty="0">
                <a:solidFill>
                  <a:srgbClr val="0000CC"/>
                </a:solidFill>
                <a:latin typeface="Courier New" charset="0"/>
              </a:rPr>
              <a:t> -</a:t>
            </a:r>
            <a:r>
              <a:rPr lang="en-US" altLang="en-US" sz="1200" dirty="0" err="1">
                <a:solidFill>
                  <a:srgbClr val="0000CC"/>
                </a:solidFill>
                <a:latin typeface="Courier New" charset="0"/>
              </a:rPr>
              <a:t>dict</a:t>
            </a:r>
            <a:r>
              <a:rPr lang="en-US" altLang="en-US" sz="1200" dirty="0">
                <a:solidFill>
                  <a:srgbClr val="0000CC"/>
                </a:solidFill>
                <a:latin typeface="Courier New" charset="0"/>
              </a:rPr>
              <a:t> { PACKAGE_PIN T18   IOSTANDARD LVCMOS33 } [</a:t>
            </a:r>
            <a:r>
              <a:rPr lang="en-US" altLang="en-US" sz="1200" dirty="0" err="1">
                <a:solidFill>
                  <a:srgbClr val="0000CC"/>
                </a:solidFill>
                <a:latin typeface="Courier New" charset="0"/>
              </a:rPr>
              <a:t>get_ports</a:t>
            </a:r>
            <a:r>
              <a:rPr lang="en-US" altLang="en-US" sz="1200" dirty="0">
                <a:solidFill>
                  <a:srgbClr val="0000CC"/>
                </a:solidFill>
                <a:latin typeface="Courier New" charset="0"/>
              </a:rPr>
              <a:t> { </a:t>
            </a:r>
            <a:r>
              <a:rPr lang="en-US" altLang="en-US" sz="1200" dirty="0" err="1">
                <a:solidFill>
                  <a:srgbClr val="0000CC"/>
                </a:solidFill>
                <a:latin typeface="Courier New" charset="0"/>
              </a:rPr>
              <a:t>chaves</a:t>
            </a:r>
            <a:r>
              <a:rPr lang="en-US" altLang="en-US" sz="1200" dirty="0">
                <a:solidFill>
                  <a:srgbClr val="0000CC"/>
                </a:solidFill>
                <a:latin typeface="Courier New" charset="0"/>
              </a:rPr>
              <a:t>[5] }]; #IO_L7N_T1_D10_14 Sch=</a:t>
            </a:r>
            <a:r>
              <a:rPr lang="en-US" altLang="en-US" sz="1200" dirty="0" err="1">
                <a:solidFill>
                  <a:srgbClr val="0000CC"/>
                </a:solidFill>
                <a:latin typeface="Courier New" charset="0"/>
              </a:rPr>
              <a:t>sw</a:t>
            </a:r>
            <a:r>
              <a:rPr lang="en-US" altLang="en-US" sz="1200" dirty="0">
                <a:solidFill>
                  <a:srgbClr val="0000CC"/>
                </a:solidFill>
                <a:latin typeface="Courier New" charset="0"/>
              </a:rPr>
              <a:t>[5]</a:t>
            </a:r>
          </a:p>
          <a:p>
            <a:r>
              <a:rPr lang="en-US" altLang="en-US" sz="1200" dirty="0" err="1">
                <a:solidFill>
                  <a:srgbClr val="0000CC"/>
                </a:solidFill>
                <a:latin typeface="Courier New" charset="0"/>
              </a:rPr>
              <a:t>set_property</a:t>
            </a:r>
            <a:r>
              <a:rPr lang="en-US" altLang="en-US" sz="1200" dirty="0">
                <a:solidFill>
                  <a:srgbClr val="0000CC"/>
                </a:solidFill>
                <a:latin typeface="Courier New" charset="0"/>
              </a:rPr>
              <a:t> -</a:t>
            </a:r>
            <a:r>
              <a:rPr lang="en-US" altLang="en-US" sz="1200" dirty="0" err="1">
                <a:solidFill>
                  <a:srgbClr val="0000CC"/>
                </a:solidFill>
                <a:latin typeface="Courier New" charset="0"/>
              </a:rPr>
              <a:t>dict</a:t>
            </a:r>
            <a:r>
              <a:rPr lang="en-US" altLang="en-US" sz="1200" dirty="0">
                <a:solidFill>
                  <a:srgbClr val="0000CC"/>
                </a:solidFill>
                <a:latin typeface="Courier New" charset="0"/>
              </a:rPr>
              <a:t> { PACKAGE_PIN U18   IOSTANDARD LVCMOS33 } [</a:t>
            </a:r>
            <a:r>
              <a:rPr lang="en-US" altLang="en-US" sz="1200" dirty="0" err="1">
                <a:solidFill>
                  <a:srgbClr val="0000CC"/>
                </a:solidFill>
                <a:latin typeface="Courier New" charset="0"/>
              </a:rPr>
              <a:t>get_ports</a:t>
            </a:r>
            <a:r>
              <a:rPr lang="en-US" altLang="en-US" sz="1200" dirty="0">
                <a:solidFill>
                  <a:srgbClr val="0000CC"/>
                </a:solidFill>
                <a:latin typeface="Courier New" charset="0"/>
              </a:rPr>
              <a:t> { </a:t>
            </a:r>
            <a:r>
              <a:rPr lang="en-US" altLang="en-US" sz="1200" dirty="0" err="1">
                <a:solidFill>
                  <a:srgbClr val="0000CC"/>
                </a:solidFill>
                <a:latin typeface="Courier New" charset="0"/>
              </a:rPr>
              <a:t>chaves</a:t>
            </a:r>
            <a:r>
              <a:rPr lang="en-US" altLang="en-US" sz="1200" dirty="0">
                <a:solidFill>
                  <a:srgbClr val="0000CC"/>
                </a:solidFill>
                <a:latin typeface="Courier New" charset="0"/>
              </a:rPr>
              <a:t>[6] }]; #IO_L17N_T2_A13_D29_14 Sch=</a:t>
            </a:r>
            <a:r>
              <a:rPr lang="en-US" altLang="en-US" sz="1200" dirty="0" err="1">
                <a:solidFill>
                  <a:srgbClr val="0000CC"/>
                </a:solidFill>
                <a:latin typeface="Courier New" charset="0"/>
              </a:rPr>
              <a:t>sw</a:t>
            </a:r>
            <a:r>
              <a:rPr lang="en-US" altLang="en-US" sz="1200" dirty="0">
                <a:solidFill>
                  <a:srgbClr val="0000CC"/>
                </a:solidFill>
                <a:latin typeface="Courier New" charset="0"/>
              </a:rPr>
              <a:t>[6]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797169" y="304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/>
          </a:p>
        </p:txBody>
      </p:sp>
      <p:sp>
        <p:nvSpPr>
          <p:cNvPr id="9" name="TextBox 8"/>
          <p:cNvSpPr txBox="1"/>
          <p:nvPr/>
        </p:nvSpPr>
        <p:spPr>
          <a:xfrm>
            <a:off x="73152" y="1443030"/>
            <a:ext cx="11570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r>
              <a:rPr lang="pt-BR" sz="2400"/>
              <a:t>Construam o arquivo .xdc conforme visto no Laboratório 2, vejam o início dele abaixo</a:t>
            </a:r>
          </a:p>
        </p:txBody>
      </p:sp>
      <p:sp>
        <p:nvSpPr>
          <p:cNvPr id="10" name="TextBox 8">
            <a:extLst>
              <a:ext uri="{FF2B5EF4-FFF2-40B4-BE49-F238E27FC236}">
                <a16:creationId xmlns:a16="http://schemas.microsoft.com/office/drawing/2014/main" id="{5C674075-3F48-471B-A423-90B4C106EC77}"/>
              </a:ext>
            </a:extLst>
          </p:cNvPr>
          <p:cNvSpPr txBox="1"/>
          <p:nvPr/>
        </p:nvSpPr>
        <p:spPr>
          <a:xfrm>
            <a:off x="73152" y="5509393"/>
            <a:ext cx="11570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r>
              <a:rPr lang="pt-BR" sz="2400" dirty="0"/>
              <a:t>Completem o conteúdo do arquivo para conter todos os pinos da entidade topo, qual seja, a entidade </a:t>
            </a:r>
            <a:r>
              <a:rPr lang="pt-BR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dec_cron</a:t>
            </a:r>
            <a:r>
              <a:rPr lang="pt-BR" sz="2400" dirty="0"/>
              <a:t>. Notem acima que o pino de </a:t>
            </a:r>
            <a:r>
              <a:rPr lang="pt-BR" sz="2400" dirty="0" err="1"/>
              <a:t>clock</a:t>
            </a:r>
            <a:r>
              <a:rPr lang="pt-BR" sz="2400" dirty="0"/>
              <a:t> da placa é o E3, confirmem esta informação no manual da placa</a:t>
            </a:r>
            <a:endParaRPr lang="pt-BR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3CC07A6-74AB-4C7B-83C7-FFCF7F7DC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288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2326106"/>
            <a:ext cx="12191999" cy="231121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600" dirty="0"/>
              <a:t>CRONÔMETRO PARA JOGOS DE BASQUETE</a:t>
            </a: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75644D8F-4359-42D2-B30F-419D84480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8980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INTRODUÇÃO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2927" y="1536291"/>
            <a:ext cx="11482823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r>
              <a:rPr lang="pt-BR" sz="2800" dirty="0">
                <a:solidFill>
                  <a:srgbClr val="0070C0"/>
                </a:solidFill>
              </a:rPr>
              <a:t>Pressupostos:</a:t>
            </a:r>
            <a:r>
              <a:rPr lang="pt-BR" sz="2800" dirty="0"/>
              <a:t> o cronômetro de basquete deve operar sobre a plataforma </a:t>
            </a:r>
            <a:r>
              <a:rPr lang="pt-BR" sz="2800" dirty="0" err="1"/>
              <a:t>Nexys</a:t>
            </a:r>
            <a:r>
              <a:rPr lang="pt-BR" sz="2800" dirty="0"/>
              <a:t> A7, com todas as restrições que esta plataforma impõe, o que inclui</a:t>
            </a:r>
          </a:p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endParaRPr lang="pt-BR" sz="900" dirty="0"/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2800" dirty="0"/>
              <a:t>Só existe uma fonte de relógio na plataforma, um cristal de exatamente 100MHz</a:t>
            </a:r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endParaRPr lang="pt-BR" sz="900" dirty="0"/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2800" dirty="0"/>
              <a:t>Somente podem ser usados os dispositivos de entrada e saída nativos da placa</a:t>
            </a:r>
          </a:p>
          <a:p>
            <a:pPr marL="1371600" lvl="2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2800" dirty="0"/>
              <a:t>para saída de dados: 8 mostradores de sete segmentos e 16 diodos emissores de luz (LEDs, não serão usados neste projeto)</a:t>
            </a:r>
          </a:p>
          <a:p>
            <a:pPr marL="1371600" lvl="2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2800" dirty="0"/>
              <a:t>para entrada de dados: 16 chaves deslizantes e 5 botões (</a:t>
            </a:r>
            <a:r>
              <a:rPr lang="pt-BR" sz="2800" i="1" dirty="0" err="1"/>
              <a:t>push-button</a:t>
            </a:r>
            <a:r>
              <a:rPr lang="pt-BR" sz="2800" dirty="0"/>
              <a:t>)</a:t>
            </a:r>
            <a:endParaRPr lang="pt-BR" sz="28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797169" y="304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B5C9F26-4C6B-4FE8-BA7F-5406ADB0F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8993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INTRODUÇÃO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2927" y="1536291"/>
            <a:ext cx="1148282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r>
              <a:rPr lang="pt-BR" sz="2800" dirty="0">
                <a:solidFill>
                  <a:srgbClr val="0070C0"/>
                </a:solidFill>
              </a:rPr>
              <a:t>Sobre regras (temporais) aplicadas em jogos de basquete</a:t>
            </a:r>
          </a:p>
          <a:p>
            <a:pPr marL="914400" lvl="1" indent="-457200">
              <a:buClr>
                <a:srgbClr val="0070C0"/>
              </a:buClr>
              <a:buFont typeface="Wingdings" charset="2"/>
              <a:buChar char="Ø"/>
            </a:pPr>
            <a:r>
              <a:rPr lang="pt-BR" sz="2800" dirty="0">
                <a:solidFill>
                  <a:srgbClr val="FF0000"/>
                </a:solidFill>
              </a:rPr>
              <a:t>O jogo é composto por 4 quartos de 15 minutos </a:t>
            </a:r>
          </a:p>
          <a:p>
            <a:pPr marL="914400" lvl="1" indent="-457200">
              <a:buClr>
                <a:srgbClr val="0070C0"/>
              </a:buClr>
              <a:buFont typeface="Wingdings" charset="2"/>
              <a:buChar char="Ø"/>
            </a:pPr>
            <a:r>
              <a:rPr lang="pt-BR" sz="2800" dirty="0">
                <a:solidFill>
                  <a:srgbClr val="FF0000"/>
                </a:solidFill>
              </a:rPr>
              <a:t>Quartos são denominados, em ordem: Primeiro Quarto (Q1), Segundo Quarto (Q2), Terceiro Quarto (Q3) e Quarto </a:t>
            </a:r>
            <a:r>
              <a:rPr lang="pt-BR" sz="2800" dirty="0" err="1">
                <a:solidFill>
                  <a:srgbClr val="FF0000"/>
                </a:solidFill>
              </a:rPr>
              <a:t>Quarto</a:t>
            </a:r>
            <a:r>
              <a:rPr lang="pt-BR" sz="2800" dirty="0">
                <a:solidFill>
                  <a:srgbClr val="FF0000"/>
                </a:solidFill>
              </a:rPr>
              <a:t> (Q4)</a:t>
            </a:r>
          </a:p>
          <a:p>
            <a:pPr marL="914400" lvl="1" indent="-457200">
              <a:buClr>
                <a:srgbClr val="0070C0"/>
              </a:buClr>
              <a:buFont typeface="Wingdings" charset="2"/>
              <a:buChar char="Ø"/>
            </a:pPr>
            <a:r>
              <a:rPr lang="pt-BR" sz="2800" dirty="0">
                <a:solidFill>
                  <a:srgbClr val="FF0000"/>
                </a:solidFill>
              </a:rPr>
              <a:t>O cronômetro evolui em ordem decrescente em cada quarto, de 15:00.00 a 0:00.00</a:t>
            </a:r>
          </a:p>
          <a:p>
            <a:pPr marL="914400" lvl="1" indent="-457200">
              <a:buClr>
                <a:srgbClr val="0070C0"/>
              </a:buClr>
              <a:buFont typeface="Wingdings" charset="2"/>
              <a:buChar char="Ø"/>
            </a:pPr>
            <a:r>
              <a:rPr lang="pt-BR" sz="2800" dirty="0">
                <a:solidFill>
                  <a:srgbClr val="FF0000"/>
                </a:solidFill>
              </a:rPr>
              <a:t>Cada vez que um dos juízes para o jogo, o cronômetro para</a:t>
            </a:r>
          </a:p>
          <a:p>
            <a:pPr marL="914400" lvl="1" indent="-457200">
              <a:buClr>
                <a:srgbClr val="0070C0"/>
              </a:buClr>
              <a:buFont typeface="Wingdings" charset="2"/>
              <a:buChar char="Ø"/>
            </a:pPr>
            <a:r>
              <a:rPr lang="pt-BR" sz="2800" dirty="0">
                <a:solidFill>
                  <a:srgbClr val="FF0000"/>
                </a:solidFill>
              </a:rPr>
              <a:t>Com a ordem de reiniciar o jogo após uma parada, o cronômetro é posto em marcha novamente, a partir do momento em que parou</a:t>
            </a:r>
          </a:p>
          <a:p>
            <a:pPr marL="914400" lvl="1" indent="-457200">
              <a:buClr>
                <a:srgbClr val="0070C0"/>
              </a:buClr>
              <a:buFont typeface="Wingdings" charset="2"/>
              <a:buChar char="Ø"/>
            </a:pPr>
            <a:r>
              <a:rPr lang="pt-BR" sz="2800" dirty="0">
                <a:solidFill>
                  <a:srgbClr val="FF0000"/>
                </a:solidFill>
              </a:rPr>
              <a:t>Devido a erros (de arbitragem da mesa de controle ou discrepância entre ações destes agentes), pode ser necessário “voltar” ou “adiantar” o cronômetro, alterando manualmente o tempo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797169" y="304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5283616-3A01-429F-9A11-070339C48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2648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ESPECIFICAÇÃO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9045" y="1432079"/>
            <a:ext cx="11516715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SzTx/>
              <a:buFont typeface="Wingdings" panose="05000000000000000000" pitchFamily="2" charset="2"/>
              <a:buChar char="Ø"/>
            </a:pPr>
            <a:r>
              <a:rPr lang="pt-BR" altLang="pt-BR" sz="2400" dirty="0">
                <a:solidFill>
                  <a:srgbClr val="000066"/>
                </a:solidFill>
              </a:rPr>
              <a:t>O tempo que falta para terminar um quarto de</a:t>
            </a:r>
            <a:br>
              <a:rPr lang="pt-BR" altLang="pt-BR" sz="2400" dirty="0">
                <a:solidFill>
                  <a:srgbClr val="000066"/>
                </a:solidFill>
              </a:rPr>
            </a:br>
            <a:r>
              <a:rPr lang="pt-BR" altLang="pt-BR" sz="2400" dirty="0">
                <a:solidFill>
                  <a:srgbClr val="000066"/>
                </a:solidFill>
              </a:rPr>
              <a:t>jogo em curso é visível em notação </a:t>
            </a:r>
            <a:r>
              <a:rPr lang="pt-BR" altLang="pt-BR" sz="2400" u="sng" dirty="0">
                <a:solidFill>
                  <a:srgbClr val="FF0000"/>
                </a:solidFill>
              </a:rPr>
              <a:t>decimal</a:t>
            </a:r>
            <a:r>
              <a:rPr lang="pt-BR" altLang="pt-BR" sz="2400" dirty="0">
                <a:solidFill>
                  <a:srgbClr val="FF0000"/>
                </a:solidFill>
              </a:rPr>
              <a:t> </a:t>
            </a:r>
            <a:r>
              <a:rPr lang="pt-BR" altLang="pt-BR" sz="2400" dirty="0">
                <a:solidFill>
                  <a:srgbClr val="000066"/>
                </a:solidFill>
              </a:rPr>
              <a:t>com</a:t>
            </a:r>
            <a:br>
              <a:rPr lang="pt-BR" altLang="pt-BR" sz="2400" dirty="0">
                <a:solidFill>
                  <a:srgbClr val="000066"/>
                </a:solidFill>
              </a:rPr>
            </a:br>
            <a:r>
              <a:rPr lang="pt-BR" altLang="pt-BR" sz="2400" dirty="0">
                <a:solidFill>
                  <a:srgbClr val="000066"/>
                </a:solidFill>
              </a:rPr>
              <a:t>precisão de </a:t>
            </a:r>
            <a:r>
              <a:rPr lang="pt-BR" altLang="pt-BR" sz="2400" u="sng" dirty="0">
                <a:solidFill>
                  <a:srgbClr val="FF0000"/>
                </a:solidFill>
              </a:rPr>
              <a:t>centésimos</a:t>
            </a:r>
            <a:r>
              <a:rPr lang="pt-BR" altLang="pt-BR" sz="2400" dirty="0">
                <a:solidFill>
                  <a:srgbClr val="FF0000"/>
                </a:solidFill>
              </a:rPr>
              <a:t> </a:t>
            </a:r>
            <a:r>
              <a:rPr lang="pt-BR" altLang="pt-BR" sz="2400" dirty="0">
                <a:solidFill>
                  <a:srgbClr val="000066"/>
                </a:solidFill>
              </a:rPr>
              <a:t>de segundo. A conversão </a:t>
            </a:r>
            <a:br>
              <a:rPr lang="pt-BR" altLang="pt-BR" sz="2400" dirty="0">
                <a:solidFill>
                  <a:srgbClr val="000066"/>
                </a:solidFill>
              </a:rPr>
            </a:br>
            <a:r>
              <a:rPr lang="pt-BR" altLang="pt-BR" sz="2400" dirty="0">
                <a:solidFill>
                  <a:srgbClr val="000066"/>
                </a:solidFill>
              </a:rPr>
              <a:t>de hexadecimal para decimal é feita no </a:t>
            </a:r>
            <a:r>
              <a:rPr lang="pt-BR" altLang="pt-BR" sz="2400" i="1" dirty="0">
                <a:solidFill>
                  <a:srgbClr val="000066"/>
                </a:solidFill>
              </a:rPr>
              <a:t>top, </a:t>
            </a:r>
            <a:r>
              <a:rPr lang="pt-BR" altLang="pt-BR" sz="2400" dirty="0">
                <a:solidFill>
                  <a:srgbClr val="000066"/>
                </a:solidFill>
              </a:rPr>
              <a:t>usem </a:t>
            </a:r>
            <a:br>
              <a:rPr lang="pt-BR" altLang="pt-BR" sz="2400" dirty="0">
                <a:solidFill>
                  <a:srgbClr val="000066"/>
                </a:solidFill>
              </a:rPr>
            </a:br>
            <a:r>
              <a:rPr lang="pt-BR" altLang="pt-BR" sz="2400" dirty="0">
                <a:solidFill>
                  <a:srgbClr val="000066"/>
                </a:solidFill>
              </a:rPr>
              <a:t>contadores binários, não contadores BCD ou de</a:t>
            </a:r>
            <a:br>
              <a:rPr lang="pt-BR" altLang="pt-BR" sz="2400" dirty="0">
                <a:solidFill>
                  <a:srgbClr val="000066"/>
                </a:solidFill>
              </a:rPr>
            </a:br>
            <a:r>
              <a:rPr lang="pt-BR" altLang="pt-BR" sz="2400" dirty="0">
                <a:solidFill>
                  <a:srgbClr val="000066"/>
                </a:solidFill>
              </a:rPr>
              <a:t>outro tipo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SzTx/>
              <a:buFont typeface="Wingdings" panose="05000000000000000000" pitchFamily="2" charset="2"/>
              <a:buChar char="Ø"/>
            </a:pPr>
            <a:r>
              <a:rPr lang="pt-BR" altLang="pt-BR" sz="2400" dirty="0">
                <a:solidFill>
                  <a:srgbClr val="000066"/>
                </a:solidFill>
              </a:rPr>
              <a:t>Minutos, segundos e centésimos evoluem em </a:t>
            </a:r>
            <a:br>
              <a:rPr lang="pt-BR" altLang="pt-BR" sz="2400" dirty="0">
                <a:solidFill>
                  <a:srgbClr val="000066"/>
                </a:solidFill>
              </a:rPr>
            </a:br>
            <a:r>
              <a:rPr lang="pt-BR" altLang="pt-BR" sz="2400" dirty="0">
                <a:solidFill>
                  <a:srgbClr val="000066"/>
                </a:solidFill>
              </a:rPr>
              <a:t>ordem </a:t>
            </a:r>
            <a:r>
              <a:rPr lang="pt-BR" altLang="pt-BR" sz="2400" u="sng" dirty="0">
                <a:solidFill>
                  <a:srgbClr val="FF0000"/>
                </a:solidFill>
              </a:rPr>
              <a:t>decrescente</a:t>
            </a:r>
            <a:endParaRPr lang="pt-BR" altLang="pt-BR" sz="2400" dirty="0">
              <a:solidFill>
                <a:srgbClr val="000066"/>
              </a:solidFill>
            </a:endParaRP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SzTx/>
              <a:buFont typeface="Wingdings" panose="05000000000000000000" pitchFamily="2" charset="2"/>
              <a:buChar char="Ø"/>
            </a:pPr>
            <a:r>
              <a:rPr lang="pt-BR" altLang="pt-BR" sz="2400" dirty="0">
                <a:solidFill>
                  <a:srgbClr val="000066"/>
                </a:solidFill>
              </a:rPr>
              <a:t>Quartos evoluem em ordem </a:t>
            </a:r>
            <a:r>
              <a:rPr lang="pt-BR" altLang="pt-BR" sz="2400" u="sng" dirty="0">
                <a:solidFill>
                  <a:srgbClr val="FF0000"/>
                </a:solidFill>
              </a:rPr>
              <a:t>crescente</a:t>
            </a:r>
            <a:endParaRPr lang="pt-BR" altLang="pt-BR" sz="2400" dirty="0">
              <a:solidFill>
                <a:srgbClr val="000066"/>
              </a:solidFill>
            </a:endParaRP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SzTx/>
              <a:buFont typeface="Wingdings" panose="05000000000000000000" pitchFamily="2" charset="2"/>
              <a:buChar char="Ø"/>
            </a:pPr>
            <a:r>
              <a:rPr lang="pt-BR" altLang="pt-BR" sz="2400" dirty="0">
                <a:solidFill>
                  <a:srgbClr val="000066"/>
                </a:solidFill>
              </a:rPr>
              <a:t>O cronômetro inicialmente deve marcar </a:t>
            </a:r>
            <a:r>
              <a:rPr lang="pt-BR" altLang="pt-BR" sz="2400" u="sng" dirty="0">
                <a:solidFill>
                  <a:srgbClr val="FF0000"/>
                </a:solidFill>
              </a:rPr>
              <a:t>Q1 15:00.00</a:t>
            </a:r>
            <a:r>
              <a:rPr lang="pt-BR" altLang="pt-BR" sz="2400" dirty="0">
                <a:solidFill>
                  <a:srgbClr val="000066"/>
                </a:solidFill>
              </a:rPr>
              <a:t>. Ao comandar o início da contagem do tempo do quarto, a primeira mudança no cronômetro ocorre exatamente 1 centésimo de segundo após o início deste, com o cronômetro passando então para </a:t>
            </a:r>
            <a:br>
              <a:rPr lang="pt-BR" altLang="pt-BR" sz="2400" dirty="0">
                <a:solidFill>
                  <a:srgbClr val="000066"/>
                </a:solidFill>
              </a:rPr>
            </a:br>
            <a:r>
              <a:rPr lang="pt-BR" altLang="pt-BR" sz="2400" u="sng" dirty="0">
                <a:solidFill>
                  <a:srgbClr val="FF0000"/>
                </a:solidFill>
              </a:rPr>
              <a:t>Q1 14:59:99</a:t>
            </a:r>
            <a:endParaRPr lang="pt-BR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-797169" y="304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D777338B-B042-4EFA-A553-83332E3244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7080" y="1548893"/>
            <a:ext cx="4978582" cy="2819904"/>
          </a:xfrm>
          <a:prstGeom prst="rect">
            <a:avLst/>
          </a:prstGeom>
        </p:spPr>
      </p:pic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78BC37A-F0CE-4404-8CA9-B4BE0FBC9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9634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ESPECIFICAÇÃO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9045" y="1432079"/>
            <a:ext cx="11516715" cy="5304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SzTx/>
              <a:buFont typeface="Wingdings" panose="05000000000000000000" pitchFamily="2" charset="2"/>
              <a:buChar char="Ø"/>
            </a:pPr>
            <a:r>
              <a:rPr lang="pt-BR" altLang="pt-BR" sz="2400" dirty="0">
                <a:solidFill>
                  <a:srgbClr val="000066"/>
                </a:solidFill>
              </a:rPr>
              <a:t>O hardware do cronômetro precisa de 4 botões de</a:t>
            </a:r>
            <a:br>
              <a:rPr lang="pt-BR" altLang="pt-BR" sz="2400" dirty="0">
                <a:solidFill>
                  <a:srgbClr val="000066"/>
                </a:solidFill>
              </a:rPr>
            </a:br>
            <a:r>
              <a:rPr lang="pt-BR" altLang="pt-BR" sz="2400" dirty="0">
                <a:solidFill>
                  <a:srgbClr val="000066"/>
                </a:solidFill>
              </a:rPr>
              <a:t>controle</a:t>
            </a:r>
          </a:p>
          <a:p>
            <a:pPr marL="800100" lvl="1" indent="-342900">
              <a:spcBef>
                <a:spcPct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BR" altLang="pt-BR" sz="2400" dirty="0">
                <a:solidFill>
                  <a:srgbClr val="000066"/>
                </a:solidFill>
              </a:rPr>
              <a:t>reset: reinicializa os contadores com o valor</a:t>
            </a:r>
            <a:br>
              <a:rPr lang="pt-BR" altLang="pt-BR" sz="2400" dirty="0">
                <a:solidFill>
                  <a:srgbClr val="000066"/>
                </a:solidFill>
              </a:rPr>
            </a:br>
            <a:r>
              <a:rPr lang="pt-BR" altLang="pt-BR" sz="2400" dirty="0">
                <a:solidFill>
                  <a:srgbClr val="FF0000"/>
                </a:solidFill>
              </a:rPr>
              <a:t>Q1 15:00.00</a:t>
            </a:r>
            <a:r>
              <a:rPr lang="pt-BR" altLang="pt-BR" sz="2400" dirty="0">
                <a:solidFill>
                  <a:srgbClr val="000066"/>
                </a:solidFill>
              </a:rPr>
              <a:t>. O cronômetro inicia parado</a:t>
            </a:r>
          </a:p>
          <a:p>
            <a:pPr marL="800100" lvl="1" indent="-342900">
              <a:spcBef>
                <a:spcPct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BR" altLang="pt-BR" sz="2400" dirty="0" err="1">
                <a:solidFill>
                  <a:srgbClr val="000066"/>
                </a:solidFill>
              </a:rPr>
              <a:t>para_continua</a:t>
            </a:r>
            <a:r>
              <a:rPr lang="pt-BR" altLang="pt-BR" sz="2400" dirty="0">
                <a:solidFill>
                  <a:srgbClr val="000066"/>
                </a:solidFill>
              </a:rPr>
              <a:t>: uma vez pressionado, ativa</a:t>
            </a:r>
            <a:br>
              <a:rPr lang="pt-BR" altLang="pt-BR" sz="2400" dirty="0">
                <a:solidFill>
                  <a:srgbClr val="000066"/>
                </a:solidFill>
              </a:rPr>
            </a:br>
            <a:r>
              <a:rPr lang="pt-BR" altLang="pt-BR" sz="2400" dirty="0">
                <a:solidFill>
                  <a:srgbClr val="000066"/>
                </a:solidFill>
              </a:rPr>
              <a:t>contagem (se permitido); pressionado </a:t>
            </a:r>
            <a:br>
              <a:rPr lang="pt-BR" altLang="pt-BR" sz="2400" dirty="0">
                <a:solidFill>
                  <a:srgbClr val="000066"/>
                </a:solidFill>
              </a:rPr>
            </a:br>
            <a:r>
              <a:rPr lang="pt-BR" altLang="pt-BR" sz="2400" dirty="0">
                <a:solidFill>
                  <a:srgbClr val="000066"/>
                </a:solidFill>
              </a:rPr>
              <a:t>novamente para imediatamente o cronômetro</a:t>
            </a:r>
          </a:p>
          <a:p>
            <a:pPr marL="800100" lvl="1" indent="-342900">
              <a:spcBef>
                <a:spcPct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BR" altLang="pt-BR" sz="2400" dirty="0" err="1">
                <a:solidFill>
                  <a:srgbClr val="000066"/>
                </a:solidFill>
              </a:rPr>
              <a:t>novo_quarto</a:t>
            </a:r>
            <a:r>
              <a:rPr lang="pt-BR" altLang="pt-BR" sz="2400" dirty="0">
                <a:solidFill>
                  <a:srgbClr val="000066"/>
                </a:solidFill>
              </a:rPr>
              <a:t>: estando o jogo parado </a:t>
            </a:r>
            <a:r>
              <a:rPr lang="pt-BR" altLang="pt-BR" sz="2400" b="1" dirty="0">
                <a:solidFill>
                  <a:srgbClr val="000066"/>
                </a:solidFill>
              </a:rPr>
              <a:t>e</a:t>
            </a:r>
            <a:r>
              <a:rPr lang="pt-BR" altLang="pt-BR" sz="2400" dirty="0">
                <a:solidFill>
                  <a:srgbClr val="000066"/>
                </a:solidFill>
              </a:rPr>
              <a:t> tendo atingido o final de um quarto, se pressionado leva para o início do próximo quarto, deixando o cronômetro congelado na contagem inicial do quarto, </a:t>
            </a:r>
            <a:r>
              <a:rPr lang="pt-BR" altLang="pt-BR" sz="2400" dirty="0">
                <a:solidFill>
                  <a:srgbClr val="FF0000"/>
                </a:solidFill>
              </a:rPr>
              <a:t>Q1 15:00.00</a:t>
            </a:r>
          </a:p>
          <a:p>
            <a:pPr marL="800100" lvl="1" indent="-342900">
              <a:spcBef>
                <a:spcPct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BR" altLang="pt-BR" sz="2400" dirty="0">
                <a:solidFill>
                  <a:srgbClr val="000066"/>
                </a:solidFill>
              </a:rPr>
              <a:t>carga: quando acionado com o cronômetro parado (no estado após </a:t>
            </a:r>
            <a:r>
              <a:rPr lang="pt-BR" altLang="pt-BR" sz="2400" i="1" dirty="0">
                <a:solidFill>
                  <a:srgbClr val="000066"/>
                </a:solidFill>
              </a:rPr>
              <a:t>reset</a:t>
            </a:r>
            <a:r>
              <a:rPr lang="pt-BR" altLang="pt-BR" sz="2400" dirty="0">
                <a:solidFill>
                  <a:srgbClr val="000066"/>
                </a:solidFill>
              </a:rPr>
              <a:t> ou no estado parado), lê as entradas que especificam novos valores de quarto, minutos e segundos. Centésimos reiniciam sempre em 0</a:t>
            </a:r>
            <a:endParaRPr lang="pt-BR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-797169" y="304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99D86F07-FA74-482B-A6ED-A85AAE1078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7080" y="1548893"/>
            <a:ext cx="4978582" cy="2819904"/>
          </a:xfrm>
          <a:prstGeom prst="rect">
            <a:avLst/>
          </a:prstGeom>
        </p:spPr>
      </p:pic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5DC9DD5-AFF5-4A16-BF8C-B2F236B35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495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2326106"/>
            <a:ext cx="12191999" cy="231121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  <a:p>
            <a:pPr algn="ctr"/>
            <a:r>
              <a:rPr lang="en-US" sz="5600" dirty="0"/>
              <a:t>PROJETO DE CIRCUITO DIGITAL</a:t>
            </a:r>
          </a:p>
          <a:p>
            <a:pPr algn="ctr"/>
            <a:r>
              <a:rPr lang="en-US" sz="5600" dirty="0"/>
              <a:t>DE MÉDIA COMPLEXIDADE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2326106"/>
            <a:ext cx="23261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u="sng" dirty="0">
                <a:solidFill>
                  <a:schemeClr val="bg1"/>
                </a:solidFill>
              </a:rPr>
              <a:t>AULA SOBRE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87B3625-53B2-4F8F-AD29-DA945B9C2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2793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ESPECIFICAÇÃO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9045" y="1800537"/>
            <a:ext cx="1151671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342900" indent="-34290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SzTx/>
              <a:buFont typeface="Wingdings" panose="05000000000000000000" pitchFamily="2" charset="2"/>
              <a:buChar char="Ø"/>
              <a:defRPr sz="2400">
                <a:solidFill>
                  <a:srgbClr val="000066"/>
                </a:solidFill>
              </a:defRPr>
            </a:lvl1pPr>
            <a:lvl2pPr marL="800100" lvl="1" indent="-342900">
              <a:spcBef>
                <a:spcPct val="0"/>
              </a:spcBef>
              <a:spcAft>
                <a:spcPts val="800"/>
              </a:spcAft>
              <a:buFont typeface="Wingdings" panose="05000000000000000000" pitchFamily="2" charset="2"/>
              <a:buChar char="Ø"/>
              <a:defRPr sz="2400">
                <a:solidFill>
                  <a:srgbClr val="000066"/>
                </a:solidFill>
              </a:defRPr>
            </a:lvl2pPr>
          </a:lstStyle>
          <a:p>
            <a:r>
              <a:rPr lang="pt-BR" altLang="pt-BR" sz="2000" dirty="0"/>
              <a:t>Toda vez que um quarto for concluído, o cronômetro automaticamente para</a:t>
            </a:r>
          </a:p>
          <a:p>
            <a:r>
              <a:rPr lang="pt-BR" altLang="pt-BR" sz="2000" dirty="0"/>
              <a:t>Reinício de contagem pode ser obtido apertando o botão </a:t>
            </a:r>
            <a:r>
              <a:rPr lang="pt-BR" altLang="pt-BR" sz="2000" dirty="0" err="1"/>
              <a:t>novo_quarto</a:t>
            </a:r>
            <a:r>
              <a:rPr lang="pt-BR" altLang="pt-BR" sz="2000" dirty="0"/>
              <a:t>, seguido do botão </a:t>
            </a:r>
            <a:r>
              <a:rPr lang="pt-BR" altLang="pt-BR" sz="2000" dirty="0" err="1"/>
              <a:t>para_continua</a:t>
            </a:r>
            <a:r>
              <a:rPr lang="pt-BR" altLang="pt-BR" sz="2000" dirty="0"/>
              <a:t> </a:t>
            </a:r>
          </a:p>
          <a:p>
            <a:r>
              <a:rPr lang="pt-BR" altLang="pt-BR" sz="2000" dirty="0"/>
              <a:t>Reinício de jogo pode ser obtido apertando o botão reset</a:t>
            </a:r>
          </a:p>
          <a:p>
            <a:r>
              <a:rPr lang="pt-BR" altLang="pt-BR" sz="2000" dirty="0"/>
              <a:t>Abaixo se mostra como usar os dispositivos da </a:t>
            </a:r>
            <a:r>
              <a:rPr lang="pt-BR" altLang="pt-BR" sz="2000" dirty="0" err="1"/>
              <a:t>Nexys</a:t>
            </a:r>
            <a:r>
              <a:rPr lang="pt-BR" altLang="pt-BR" sz="2000" dirty="0"/>
              <a:t> A7 para mostrar o painel do cronômetro de basquete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797169" y="304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B58B6CE8-141D-4DE0-9D95-9B6A7C084B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429" y="3868711"/>
            <a:ext cx="9738360" cy="2819904"/>
          </a:xfrm>
          <a:prstGeom prst="rect">
            <a:avLst/>
          </a:prstGeom>
        </p:spPr>
      </p:pic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B7433B6-6F43-411E-A9AF-3B4062150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5757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MATERIAL DE APOIO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89073" y="1474838"/>
            <a:ext cx="477373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r>
              <a:rPr lang="pt-BR" sz="2800" dirty="0">
                <a:solidFill>
                  <a:srgbClr val="0070C0"/>
                </a:solidFill>
              </a:rPr>
              <a:t>Esta é uma sugestão de entidade topo da hierarquia para o projeto</a:t>
            </a:r>
          </a:p>
          <a:p>
            <a:pPr marL="914400" lvl="1" indent="-457200">
              <a:buClr>
                <a:srgbClr val="0070C0"/>
              </a:buClr>
              <a:buFont typeface="Wingdings" charset="2"/>
              <a:buChar char="Ø"/>
            </a:pPr>
            <a:r>
              <a:rPr lang="pt-BR" sz="2400" dirty="0">
                <a:solidFill>
                  <a:srgbClr val="FF0000"/>
                </a:solidFill>
              </a:rPr>
              <a:t>Esta é uma opção apenas, muitas outras seriam possíveis...</a:t>
            </a:r>
          </a:p>
          <a:p>
            <a:pPr marL="914400" lvl="1" indent="-457200">
              <a:buClr>
                <a:srgbClr val="0070C0"/>
              </a:buClr>
              <a:buFont typeface="Wingdings" charset="2"/>
              <a:buChar char="Ø"/>
            </a:pPr>
            <a:r>
              <a:rPr lang="pt-BR" sz="2400" dirty="0">
                <a:solidFill>
                  <a:srgbClr val="FF0000"/>
                </a:solidFill>
              </a:rPr>
              <a:t>2 fios para 4 quartos </a:t>
            </a:r>
            <a:r>
              <a:rPr lang="pt-BR" sz="2400" dirty="0">
                <a:solidFill>
                  <a:srgbClr val="FF0000"/>
                </a:solidFill>
                <a:sym typeface="Wingdings" panose="05000000000000000000" pitchFamily="2" charset="2"/>
              </a:rPr>
              <a:t> requer conversão de valores (e.g. 00Q1, 01Q2, 10Q3 e 11Q3)</a:t>
            </a:r>
            <a:endParaRPr lang="pt-BR" sz="2800" dirty="0">
              <a:solidFill>
                <a:srgbClr val="0070C0"/>
              </a:solidFill>
            </a:endParaRPr>
          </a:p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r>
              <a:rPr lang="pt-BR" sz="2800" dirty="0">
                <a:solidFill>
                  <a:srgbClr val="0070C0"/>
                </a:solidFill>
              </a:rPr>
              <a:t>Ver mais informações sobre como realizar o cronômetro neste </a:t>
            </a:r>
            <a:r>
              <a:rPr lang="pt-BR" sz="2800" dirty="0">
                <a:solidFill>
                  <a:srgbClr val="00B05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</a:t>
            </a:r>
            <a:endParaRPr lang="pt-BR" sz="2800" dirty="0">
              <a:solidFill>
                <a:srgbClr val="00B05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797169" y="304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59652429-3DAC-4A1F-81CC-ED1B2D6C50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361" y="1814185"/>
            <a:ext cx="6600659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1400" b="1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 b="1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 b="1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 b="1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 b="1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pt-BR" altLang="pt-BR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pt-BR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entity </a:t>
            </a:r>
            <a:r>
              <a:rPr lang="en-US" altLang="pt-BR" dirty="0" err="1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top_cron_basq</a:t>
            </a:r>
            <a:r>
              <a:rPr lang="en-US" altLang="pt-BR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is</a:t>
            </a:r>
            <a:endParaRPr lang="en-US" altLang="pt-BR" dirty="0">
              <a:solidFill>
                <a:srgbClr val="0000FF"/>
              </a:solidFill>
              <a:cs typeface="Arial" panose="020B0604020202020204" pitchFamily="34" charset="0"/>
            </a:endParaRPr>
          </a:p>
          <a:p>
            <a:r>
              <a:rPr lang="en-US" altLang="pt-BR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port ( clock:		in  STD_LOGIC;</a:t>
            </a:r>
            <a:endParaRPr lang="en-US" altLang="pt-BR" dirty="0">
              <a:solidFill>
                <a:srgbClr val="0000FF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  <a:p>
            <a:endParaRPr lang="en-US" altLang="pt-BR" dirty="0">
              <a:solidFill>
                <a:srgbClr val="0000FF"/>
              </a:solidFill>
              <a:cs typeface="Arial" panose="020B0604020202020204" pitchFamily="34" charset="0"/>
            </a:endParaRPr>
          </a:p>
          <a:p>
            <a:r>
              <a:rPr lang="en-US" altLang="pt-BR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	--- 4 </a:t>
            </a:r>
            <a:r>
              <a:rPr lang="en-US" altLang="pt-BR" dirty="0" err="1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botões</a:t>
            </a:r>
            <a:r>
              <a:rPr lang="en-US" altLang="pt-BR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push-buttons –</a:t>
            </a:r>
            <a:endParaRPr lang="en-US" altLang="pt-BR" dirty="0">
              <a:solidFill>
                <a:srgbClr val="0000FF"/>
              </a:solidFill>
              <a:cs typeface="Arial" panose="020B0604020202020204" pitchFamily="34" charset="0"/>
            </a:endParaRPr>
          </a:p>
          <a:p>
            <a:r>
              <a:rPr lang="en-US" altLang="pt-BR" dirty="0">
                <a:solidFill>
                  <a:srgbClr val="0000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	</a:t>
            </a:r>
            <a:r>
              <a:rPr lang="en-US" altLang="pt-BR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reset:		in STD_LOGIC; </a:t>
            </a:r>
          </a:p>
          <a:p>
            <a:r>
              <a:rPr lang="en-US" altLang="pt-BR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	carga:		in STD_LOGIC;</a:t>
            </a:r>
            <a:endParaRPr lang="en-US" altLang="pt-BR" dirty="0">
              <a:solidFill>
                <a:srgbClr val="0000FF"/>
              </a:solidFill>
              <a:cs typeface="Arial" panose="020B0604020202020204" pitchFamily="34" charset="0"/>
            </a:endParaRPr>
          </a:p>
          <a:p>
            <a:r>
              <a:rPr lang="en-US" altLang="pt-BR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	</a:t>
            </a:r>
            <a:r>
              <a:rPr lang="pt-BR" altLang="pt-BR" dirty="0" err="1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para_continua</a:t>
            </a:r>
            <a:r>
              <a:rPr lang="pt-BR" altLang="pt-BR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:	in STD_LOGIC;</a:t>
            </a:r>
            <a:endParaRPr lang="en-US" altLang="pt-BR" dirty="0">
              <a:solidFill>
                <a:srgbClr val="0000FF"/>
              </a:solidFill>
              <a:cs typeface="Arial" panose="020B0604020202020204" pitchFamily="34" charset="0"/>
            </a:endParaRPr>
          </a:p>
          <a:p>
            <a:r>
              <a:rPr lang="pt-BR" altLang="pt-BR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	</a:t>
            </a:r>
            <a:r>
              <a:rPr lang="pt-BR" altLang="pt-BR" dirty="0" err="1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novo_quarto</a:t>
            </a:r>
            <a:r>
              <a:rPr lang="pt-BR" altLang="pt-BR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:	in STD_LOGIC;</a:t>
            </a:r>
            <a:endParaRPr lang="en-US" altLang="pt-BR" dirty="0">
              <a:solidFill>
                <a:srgbClr val="0000FF"/>
              </a:solidFill>
              <a:cs typeface="Arial" panose="020B0604020202020204" pitchFamily="34" charset="0"/>
            </a:endParaRPr>
          </a:p>
          <a:p>
            <a:endParaRPr lang="en-US" altLang="pt-BR" dirty="0">
              <a:solidFill>
                <a:srgbClr val="0000FF"/>
              </a:solidFill>
              <a:cs typeface="Arial" panose="020B0604020202020204" pitchFamily="34" charset="0"/>
            </a:endParaRPr>
          </a:p>
          <a:p>
            <a:r>
              <a:rPr lang="en-US" altLang="pt-BR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	--- </a:t>
            </a:r>
            <a:r>
              <a:rPr lang="en-US" altLang="pt-BR" dirty="0" err="1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valores</a:t>
            </a:r>
            <a:r>
              <a:rPr lang="en-US" altLang="pt-BR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de carga – 12 dip-switches -</a:t>
            </a:r>
            <a:endParaRPr lang="en-US" altLang="pt-BR" dirty="0">
              <a:solidFill>
                <a:srgbClr val="0000FF"/>
              </a:solidFill>
              <a:cs typeface="Arial" panose="020B0604020202020204" pitchFamily="34" charset="0"/>
            </a:endParaRPr>
          </a:p>
          <a:p>
            <a:r>
              <a:rPr lang="en-US" altLang="pt-BR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	</a:t>
            </a:r>
            <a:r>
              <a:rPr lang="en-US" altLang="pt-BR" dirty="0" err="1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c_quarto</a:t>
            </a:r>
            <a:r>
              <a:rPr lang="en-US" altLang="pt-BR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:	in STD_LOGIC_VECTOR (1 </a:t>
            </a:r>
            <a:r>
              <a:rPr lang="en-US" altLang="pt-BR" dirty="0" err="1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downto</a:t>
            </a:r>
            <a:r>
              <a:rPr lang="en-US" altLang="pt-BR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0);</a:t>
            </a:r>
            <a:endParaRPr lang="en-US" altLang="pt-BR" dirty="0">
              <a:solidFill>
                <a:srgbClr val="0000FF"/>
              </a:solidFill>
              <a:cs typeface="Arial" panose="020B0604020202020204" pitchFamily="34" charset="0"/>
            </a:endParaRPr>
          </a:p>
          <a:p>
            <a:r>
              <a:rPr lang="en-US" altLang="pt-BR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	</a:t>
            </a:r>
            <a:r>
              <a:rPr lang="pt-BR" altLang="pt-BR" dirty="0" err="1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c_minutos</a:t>
            </a:r>
            <a:r>
              <a:rPr lang="pt-BR" altLang="pt-BR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:	in STD_LOGIC_VECTOR (3 </a:t>
            </a:r>
            <a:r>
              <a:rPr lang="pt-BR" altLang="pt-BR" dirty="0" err="1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downto</a:t>
            </a:r>
            <a:r>
              <a:rPr lang="pt-BR" altLang="pt-BR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0);</a:t>
            </a:r>
            <a:endParaRPr lang="en-US" altLang="pt-BR" dirty="0">
              <a:solidFill>
                <a:srgbClr val="0000FF"/>
              </a:solidFill>
              <a:cs typeface="Arial" panose="020B0604020202020204" pitchFamily="34" charset="0"/>
            </a:endParaRPr>
          </a:p>
          <a:p>
            <a:r>
              <a:rPr lang="pt-BR" altLang="pt-BR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	</a:t>
            </a:r>
            <a:r>
              <a:rPr lang="pt-BR" altLang="pt-BR" dirty="0" err="1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c_segundos</a:t>
            </a:r>
            <a:r>
              <a:rPr lang="pt-BR" altLang="pt-BR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:	in STD_LOGIC_VECTOR (5 </a:t>
            </a:r>
            <a:r>
              <a:rPr lang="pt-BR" altLang="pt-BR" dirty="0" err="1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downto</a:t>
            </a:r>
            <a:r>
              <a:rPr lang="pt-BR" altLang="pt-BR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0);</a:t>
            </a:r>
            <a:endParaRPr lang="en-US" altLang="pt-BR" dirty="0">
              <a:solidFill>
                <a:srgbClr val="0000FF"/>
              </a:solidFill>
              <a:cs typeface="Arial" panose="020B0604020202020204" pitchFamily="34" charset="0"/>
            </a:endParaRPr>
          </a:p>
          <a:p>
            <a:r>
              <a:rPr lang="pt-BR" altLang="pt-BR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     </a:t>
            </a:r>
            <a:endParaRPr lang="en-US" altLang="pt-BR" dirty="0">
              <a:solidFill>
                <a:srgbClr val="0000FF"/>
              </a:solidFill>
              <a:cs typeface="Arial" panose="020B0604020202020204" pitchFamily="34" charset="0"/>
            </a:endParaRPr>
          </a:p>
          <a:p>
            <a:r>
              <a:rPr lang="pt-BR" altLang="pt-BR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	-- interface para os 8 displays de 7 segmentos</a:t>
            </a:r>
          </a:p>
          <a:p>
            <a:r>
              <a:rPr lang="pt-BR" altLang="pt-BR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	-- quarto, minutos, segundos e centésimos</a:t>
            </a:r>
            <a:endParaRPr lang="en-US" altLang="pt-BR" dirty="0">
              <a:solidFill>
                <a:srgbClr val="0000FF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r>
              <a:rPr lang="en-US" altLang="pt-BR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	</a:t>
            </a:r>
            <a:r>
              <a:rPr lang="en-US" altLang="pt-BR" dirty="0" err="1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DSPL_sete_seg</a:t>
            </a:r>
            <a:r>
              <a:rPr lang="en-US" altLang="pt-BR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:	out STD_LOGIC_VECTOR (7 </a:t>
            </a:r>
            <a:r>
              <a:rPr lang="en-US" altLang="pt-BR" dirty="0" err="1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downto</a:t>
            </a:r>
            <a:r>
              <a:rPr lang="en-US" altLang="pt-BR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0);</a:t>
            </a:r>
            <a:endParaRPr lang="en-US" altLang="pt-BR" dirty="0">
              <a:solidFill>
                <a:srgbClr val="0000FF"/>
              </a:solidFill>
              <a:cs typeface="Arial" panose="020B0604020202020204" pitchFamily="34" charset="0"/>
            </a:endParaRPr>
          </a:p>
          <a:p>
            <a:r>
              <a:rPr lang="en-US" altLang="pt-BR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	</a:t>
            </a:r>
            <a:r>
              <a:rPr lang="en-US" altLang="pt-BR" dirty="0" err="1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anodo</a:t>
            </a:r>
            <a:r>
              <a:rPr lang="en-US" altLang="pt-BR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:		out STD_LOGIC_VECTOR (7 </a:t>
            </a:r>
            <a:r>
              <a:rPr lang="en-US" altLang="pt-BR" dirty="0" err="1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downto</a:t>
            </a:r>
            <a:r>
              <a:rPr lang="en-US" altLang="pt-BR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0);</a:t>
            </a:r>
          </a:p>
          <a:p>
            <a:r>
              <a:rPr lang="en-US" altLang="pt-BR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     );</a:t>
            </a:r>
            <a:endParaRPr lang="en-US" altLang="pt-BR" dirty="0">
              <a:solidFill>
                <a:srgbClr val="0000FF"/>
              </a:solidFill>
              <a:cs typeface="Arial" panose="020B0604020202020204" pitchFamily="34" charset="0"/>
            </a:endParaRPr>
          </a:p>
          <a:p>
            <a:r>
              <a:rPr lang="en-US" altLang="pt-BR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end </a:t>
            </a:r>
            <a:r>
              <a:rPr lang="en-US" altLang="pt-BR" dirty="0" err="1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top_cron_basq</a:t>
            </a:r>
            <a:r>
              <a:rPr lang="en-US" altLang="pt-BR" dirty="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endParaRPr lang="en-US" altLang="pt-BR" dirty="0">
              <a:solidFill>
                <a:srgbClr val="0000FF"/>
              </a:solidFill>
              <a:cs typeface="Arial" panose="020B0604020202020204" pitchFamily="34" charset="0"/>
            </a:endParaRP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D68B76B-3C68-48B9-AC12-9D4AE3564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3499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ESPECIFICAÇÃO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9045" y="1432079"/>
            <a:ext cx="11516715" cy="4934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SzTx/>
              <a:buFont typeface="Wingdings" panose="05000000000000000000" pitchFamily="2" charset="2"/>
              <a:buChar char="Ø"/>
            </a:pPr>
            <a:r>
              <a:rPr lang="pt-BR" altLang="pt-BR" sz="2400" dirty="0">
                <a:solidFill>
                  <a:srgbClr val="000066"/>
                </a:solidFill>
              </a:rPr>
              <a:t>Algumas questões específicas</a:t>
            </a:r>
          </a:p>
          <a:p>
            <a:pPr marL="800100" lvl="1" indent="-342900">
              <a:spcBef>
                <a:spcPct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BR" altLang="pt-BR" sz="2400" dirty="0">
                <a:solidFill>
                  <a:srgbClr val="000066"/>
                </a:solidFill>
              </a:rPr>
              <a:t>O driver do display visto em aula serve para </a:t>
            </a:r>
            <a:br>
              <a:rPr lang="pt-BR" altLang="pt-BR" sz="2400" dirty="0">
                <a:solidFill>
                  <a:srgbClr val="000066"/>
                </a:solidFill>
              </a:rPr>
            </a:br>
            <a:r>
              <a:rPr lang="pt-BR" altLang="pt-BR" sz="2400" dirty="0">
                <a:solidFill>
                  <a:srgbClr val="000066"/>
                </a:solidFill>
              </a:rPr>
              <a:t>acionar até 8 mostradores de 7 segmentos,</a:t>
            </a:r>
            <a:br>
              <a:rPr lang="pt-BR" altLang="pt-BR" sz="2400" dirty="0">
                <a:solidFill>
                  <a:srgbClr val="000066"/>
                </a:solidFill>
              </a:rPr>
            </a:br>
            <a:r>
              <a:rPr lang="pt-BR" altLang="pt-BR" sz="2400" dirty="0">
                <a:solidFill>
                  <a:srgbClr val="000066"/>
                </a:solidFill>
              </a:rPr>
              <a:t>usaremos todos os mostradores</a:t>
            </a:r>
          </a:p>
          <a:p>
            <a:pPr marL="800100" lvl="1" indent="-342900">
              <a:spcBef>
                <a:spcPct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BR" altLang="pt-BR" sz="2400" dirty="0">
                <a:solidFill>
                  <a:srgbClr val="000066"/>
                </a:solidFill>
              </a:rPr>
              <a:t>Os botões são apertados por seres humanos,</a:t>
            </a:r>
            <a:br>
              <a:rPr lang="pt-BR" altLang="pt-BR" sz="2400" dirty="0">
                <a:solidFill>
                  <a:srgbClr val="000066"/>
                </a:solidFill>
              </a:rPr>
            </a:br>
            <a:r>
              <a:rPr lang="pt-BR" altLang="pt-BR" sz="2400" dirty="0">
                <a:solidFill>
                  <a:srgbClr val="000066"/>
                </a:solidFill>
              </a:rPr>
              <a:t>mas o sistema digital usa um </a:t>
            </a:r>
            <a:r>
              <a:rPr lang="pt-BR" altLang="pt-BR" sz="2400" i="1" dirty="0" err="1">
                <a:solidFill>
                  <a:srgbClr val="000066"/>
                </a:solidFill>
              </a:rPr>
              <a:t>clock</a:t>
            </a:r>
            <a:r>
              <a:rPr lang="pt-BR" altLang="pt-BR" sz="2400" dirty="0">
                <a:solidFill>
                  <a:srgbClr val="000066"/>
                </a:solidFill>
              </a:rPr>
              <a:t> de 100MHz.</a:t>
            </a:r>
            <a:br>
              <a:rPr lang="pt-BR" altLang="pt-BR" sz="2400" dirty="0">
                <a:solidFill>
                  <a:srgbClr val="000066"/>
                </a:solidFill>
              </a:rPr>
            </a:br>
            <a:r>
              <a:rPr lang="pt-BR" altLang="pt-BR" sz="2400" dirty="0">
                <a:solidFill>
                  <a:srgbClr val="000066"/>
                </a:solidFill>
              </a:rPr>
              <a:t>Como fazer para que cada vez que o usuário </a:t>
            </a:r>
            <a:br>
              <a:rPr lang="pt-BR" altLang="pt-BR" sz="2400" dirty="0">
                <a:solidFill>
                  <a:srgbClr val="000066"/>
                </a:solidFill>
              </a:rPr>
            </a:br>
            <a:r>
              <a:rPr lang="pt-BR" altLang="pt-BR" sz="2400" dirty="0">
                <a:solidFill>
                  <a:srgbClr val="000066"/>
                </a:solidFill>
              </a:rPr>
              <a:t>aperta um botão saiba-se que se trata de 1 aperto e não vários? </a:t>
            </a:r>
            <a:r>
              <a:rPr lang="pt-BR" altLang="pt-BR" sz="2400" dirty="0" err="1">
                <a:solidFill>
                  <a:srgbClr val="000066"/>
                </a:solidFill>
              </a:rPr>
              <a:t>Debounce</a:t>
            </a:r>
            <a:endParaRPr lang="pt-BR" altLang="pt-BR" sz="2400" dirty="0">
              <a:solidFill>
                <a:srgbClr val="000066"/>
              </a:solidFill>
            </a:endParaRPr>
          </a:p>
          <a:p>
            <a:pPr marL="800100" lvl="1" indent="-342900">
              <a:spcBef>
                <a:spcPct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BR" altLang="pt-BR" sz="2400" dirty="0">
                <a:solidFill>
                  <a:srgbClr val="000066"/>
                </a:solidFill>
              </a:rPr>
              <a:t>O problema anterior foi evitado criando um </a:t>
            </a:r>
            <a:r>
              <a:rPr lang="pt-BR" altLang="pt-BR" sz="2400" i="1" dirty="0" err="1">
                <a:solidFill>
                  <a:srgbClr val="000066"/>
                </a:solidFill>
              </a:rPr>
              <a:t>clock</a:t>
            </a:r>
            <a:r>
              <a:rPr lang="pt-BR" altLang="pt-BR" sz="2400" dirty="0">
                <a:solidFill>
                  <a:srgbClr val="000066"/>
                </a:solidFill>
              </a:rPr>
              <a:t> lento no primeiro cronômetro, mas isto não é bom </a:t>
            </a:r>
            <a:r>
              <a:rPr lang="pt-BR" altLang="pt-BR" sz="2400" dirty="0">
                <a:solidFill>
                  <a:srgbClr val="000066"/>
                </a:solidFill>
                <a:sym typeface="Wingdings" panose="05000000000000000000" pitchFamily="2" charset="2"/>
              </a:rPr>
              <a:t> Usem o mesmo </a:t>
            </a:r>
            <a:r>
              <a:rPr lang="pt-BR" altLang="pt-BR" sz="2400" i="1" dirty="0" err="1">
                <a:solidFill>
                  <a:srgbClr val="000066"/>
                </a:solidFill>
                <a:sym typeface="Wingdings" panose="05000000000000000000" pitchFamily="2" charset="2"/>
              </a:rPr>
              <a:t>clock</a:t>
            </a:r>
            <a:r>
              <a:rPr lang="pt-BR" altLang="pt-BR" sz="2400" dirty="0">
                <a:solidFill>
                  <a:srgbClr val="000066"/>
                </a:solidFill>
                <a:sym typeface="Wingdings" panose="05000000000000000000" pitchFamily="2" charset="2"/>
              </a:rPr>
              <a:t> em todo o circuito, com 100MHz acionando todas as partes do Hw</a:t>
            </a:r>
          </a:p>
          <a:p>
            <a:pPr marL="800100" lvl="1" indent="-342900">
              <a:spcBef>
                <a:spcPct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BR" altLang="pt-BR" sz="2400" dirty="0">
                <a:solidFill>
                  <a:srgbClr val="000066"/>
                </a:solidFill>
                <a:sym typeface="Wingdings" panose="05000000000000000000" pitchFamily="2" charset="2"/>
              </a:rPr>
              <a:t>Este cronômetro precisa usar 5 contadores  quais são e o que eles contam?</a:t>
            </a:r>
            <a:endParaRPr lang="pt-BR" altLang="pt-BR" sz="2400" dirty="0">
              <a:solidFill>
                <a:srgbClr val="000066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797169" y="304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99D86F07-FA74-482B-A6ED-A85AAE1078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7080" y="1548893"/>
            <a:ext cx="4978582" cy="2819904"/>
          </a:xfrm>
          <a:prstGeom prst="rect">
            <a:avLst/>
          </a:prstGeom>
        </p:spPr>
      </p:pic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383A860-A493-4871-8BB0-F36116FC0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1917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ESPECIFICAÇÃO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9045" y="1432079"/>
            <a:ext cx="11516715" cy="4934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SzTx/>
              <a:buFont typeface="Wingdings" panose="05000000000000000000" pitchFamily="2" charset="2"/>
              <a:buChar char="Ø"/>
            </a:pPr>
            <a:r>
              <a:rPr lang="pt-BR" altLang="pt-BR" sz="2400" dirty="0">
                <a:solidFill>
                  <a:srgbClr val="000066"/>
                </a:solidFill>
              </a:rPr>
              <a:t>Algumas questões específicas</a:t>
            </a:r>
          </a:p>
          <a:p>
            <a:pPr marL="800100" lvl="1" indent="-342900">
              <a:spcBef>
                <a:spcPct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BR" altLang="pt-BR" sz="2400" dirty="0">
                <a:solidFill>
                  <a:srgbClr val="000066"/>
                </a:solidFill>
              </a:rPr>
              <a:t>O driver do display visto em aula serve para </a:t>
            </a:r>
            <a:br>
              <a:rPr lang="pt-BR" altLang="pt-BR" sz="2400" dirty="0">
                <a:solidFill>
                  <a:srgbClr val="000066"/>
                </a:solidFill>
              </a:rPr>
            </a:br>
            <a:r>
              <a:rPr lang="pt-BR" altLang="pt-BR" sz="2400" dirty="0">
                <a:solidFill>
                  <a:srgbClr val="000066"/>
                </a:solidFill>
              </a:rPr>
              <a:t>acionar até 8 mostradores de 7 segmentos,</a:t>
            </a:r>
            <a:br>
              <a:rPr lang="pt-BR" altLang="pt-BR" sz="2400" dirty="0">
                <a:solidFill>
                  <a:srgbClr val="000066"/>
                </a:solidFill>
              </a:rPr>
            </a:br>
            <a:r>
              <a:rPr lang="pt-BR" altLang="pt-BR" sz="2400" dirty="0">
                <a:solidFill>
                  <a:srgbClr val="000066"/>
                </a:solidFill>
              </a:rPr>
              <a:t>usaremos todos os mostradores</a:t>
            </a:r>
          </a:p>
          <a:p>
            <a:pPr marL="800100" lvl="1" indent="-342900">
              <a:spcBef>
                <a:spcPct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BR" altLang="pt-BR" sz="2400" dirty="0">
                <a:solidFill>
                  <a:srgbClr val="000066"/>
                </a:solidFill>
              </a:rPr>
              <a:t>Os botões são apertados por seres humanos,</a:t>
            </a:r>
            <a:br>
              <a:rPr lang="pt-BR" altLang="pt-BR" sz="2400" dirty="0">
                <a:solidFill>
                  <a:srgbClr val="000066"/>
                </a:solidFill>
              </a:rPr>
            </a:br>
            <a:r>
              <a:rPr lang="pt-BR" altLang="pt-BR" sz="2400" dirty="0">
                <a:solidFill>
                  <a:srgbClr val="000066"/>
                </a:solidFill>
              </a:rPr>
              <a:t>mas o sistema digital usa um </a:t>
            </a:r>
            <a:r>
              <a:rPr lang="pt-BR" altLang="pt-BR" sz="2400" i="1" dirty="0" err="1">
                <a:solidFill>
                  <a:srgbClr val="000066"/>
                </a:solidFill>
              </a:rPr>
              <a:t>clock</a:t>
            </a:r>
            <a:r>
              <a:rPr lang="pt-BR" altLang="pt-BR" sz="2400" dirty="0">
                <a:solidFill>
                  <a:srgbClr val="000066"/>
                </a:solidFill>
              </a:rPr>
              <a:t> de 100MHz.</a:t>
            </a:r>
            <a:br>
              <a:rPr lang="pt-BR" altLang="pt-BR" sz="2400" dirty="0">
                <a:solidFill>
                  <a:srgbClr val="000066"/>
                </a:solidFill>
              </a:rPr>
            </a:br>
            <a:r>
              <a:rPr lang="pt-BR" altLang="pt-BR" sz="2400" dirty="0">
                <a:solidFill>
                  <a:srgbClr val="000066"/>
                </a:solidFill>
              </a:rPr>
              <a:t>Como fazer para que cada vez que o usuário </a:t>
            </a:r>
            <a:br>
              <a:rPr lang="pt-BR" altLang="pt-BR" sz="2400" dirty="0">
                <a:solidFill>
                  <a:srgbClr val="000066"/>
                </a:solidFill>
              </a:rPr>
            </a:br>
            <a:r>
              <a:rPr lang="pt-BR" altLang="pt-BR" sz="2400" dirty="0">
                <a:solidFill>
                  <a:srgbClr val="000066"/>
                </a:solidFill>
              </a:rPr>
              <a:t>aperta um botão saiba-se que se trata de 1 aperto e não vários? </a:t>
            </a:r>
            <a:r>
              <a:rPr lang="pt-BR" altLang="pt-BR" sz="2400" dirty="0" err="1">
                <a:solidFill>
                  <a:srgbClr val="000066"/>
                </a:solidFill>
              </a:rPr>
              <a:t>Debounce</a:t>
            </a:r>
            <a:endParaRPr lang="pt-BR" altLang="pt-BR" sz="2400" dirty="0">
              <a:solidFill>
                <a:srgbClr val="000066"/>
              </a:solidFill>
            </a:endParaRPr>
          </a:p>
          <a:p>
            <a:pPr marL="800100" lvl="1" indent="-342900">
              <a:spcBef>
                <a:spcPct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BR" altLang="pt-BR" sz="2400" dirty="0">
                <a:solidFill>
                  <a:srgbClr val="000066"/>
                </a:solidFill>
              </a:rPr>
              <a:t>O problema anterior foi evitado criando um </a:t>
            </a:r>
            <a:r>
              <a:rPr lang="pt-BR" altLang="pt-BR" sz="2400" i="1" dirty="0" err="1">
                <a:solidFill>
                  <a:srgbClr val="000066"/>
                </a:solidFill>
              </a:rPr>
              <a:t>clock</a:t>
            </a:r>
            <a:r>
              <a:rPr lang="pt-BR" altLang="pt-BR" sz="2400" dirty="0">
                <a:solidFill>
                  <a:srgbClr val="000066"/>
                </a:solidFill>
              </a:rPr>
              <a:t> lento no primeiro cronômetro, mas isto não é bom </a:t>
            </a:r>
            <a:r>
              <a:rPr lang="pt-BR" altLang="pt-BR" sz="2400" dirty="0">
                <a:solidFill>
                  <a:srgbClr val="000066"/>
                </a:solidFill>
                <a:sym typeface="Wingdings" panose="05000000000000000000" pitchFamily="2" charset="2"/>
              </a:rPr>
              <a:t> Usem o mesmo </a:t>
            </a:r>
            <a:r>
              <a:rPr lang="pt-BR" altLang="pt-BR" sz="2400" i="1" dirty="0" err="1">
                <a:solidFill>
                  <a:srgbClr val="000066"/>
                </a:solidFill>
                <a:sym typeface="Wingdings" panose="05000000000000000000" pitchFamily="2" charset="2"/>
              </a:rPr>
              <a:t>clock</a:t>
            </a:r>
            <a:r>
              <a:rPr lang="pt-BR" altLang="pt-BR" sz="2400" dirty="0">
                <a:solidFill>
                  <a:srgbClr val="000066"/>
                </a:solidFill>
                <a:sym typeface="Wingdings" panose="05000000000000000000" pitchFamily="2" charset="2"/>
              </a:rPr>
              <a:t> em todo o circuito, com 100MHz acionando todas as partes do Hw</a:t>
            </a:r>
          </a:p>
          <a:p>
            <a:pPr marL="800100" lvl="1" indent="-342900">
              <a:spcBef>
                <a:spcPct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BR" altLang="pt-BR" sz="2400" dirty="0">
                <a:solidFill>
                  <a:srgbClr val="000066"/>
                </a:solidFill>
                <a:sym typeface="Wingdings" panose="05000000000000000000" pitchFamily="2" charset="2"/>
              </a:rPr>
              <a:t>Este cronômetro precisa usar 5 contadores  quais são e o que eles contam?</a:t>
            </a:r>
            <a:endParaRPr lang="pt-BR" altLang="pt-BR" sz="2400" dirty="0">
              <a:solidFill>
                <a:srgbClr val="000066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797169" y="304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99D86F07-FA74-482B-A6ED-A85AAE1078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7080" y="1548893"/>
            <a:ext cx="4978582" cy="2819904"/>
          </a:xfrm>
          <a:prstGeom prst="rect">
            <a:avLst/>
          </a:prstGeom>
        </p:spPr>
      </p:pic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383A860-A493-4871-8BB0-F36116FC0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8490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2326106"/>
            <a:ext cx="12191999" cy="231121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600" dirty="0"/>
              <a:t>TRABALHO</a:t>
            </a: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4AA92BDC-8516-4388-A21C-12C3128C8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1955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RESUMO DO TRABALHO T5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3347" y="1608342"/>
            <a:ext cx="12168652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r>
              <a:rPr lang="pt-BR" sz="2000" dirty="0"/>
              <a:t>O </a:t>
            </a:r>
            <a:r>
              <a:rPr lang="pt-BR" sz="2000" b="1" dirty="0">
                <a:solidFill>
                  <a:srgbClr val="FF0000"/>
                </a:solidFill>
              </a:rPr>
              <a:t>Trabalho T5</a:t>
            </a:r>
            <a:r>
              <a:rPr lang="pt-BR" sz="2000" dirty="0"/>
              <a:t> deve ser entregue como um arquivo compactado (.zip, .</a:t>
            </a:r>
            <a:r>
              <a:rPr lang="pt-BR" sz="2000" dirty="0" err="1"/>
              <a:t>rar</a:t>
            </a:r>
            <a:r>
              <a:rPr lang="pt-BR" sz="2000" dirty="0"/>
              <a:t>, .7z etc.) contendo</a:t>
            </a:r>
          </a:p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endParaRPr lang="pt-BR" sz="700" dirty="0"/>
          </a:p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endParaRPr lang="pt-BR" sz="100" dirty="0"/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r>
              <a:rPr lang="pt-BR" dirty="0">
                <a:solidFill>
                  <a:srgbClr val="0070C0"/>
                </a:solidFill>
              </a:rPr>
              <a:t>Um relatório em PDF descrevendo as implementações dos problemas				</a:t>
            </a:r>
            <a:r>
              <a:rPr lang="pt-BR" dirty="0">
                <a:solidFill>
                  <a:srgbClr val="FF0000"/>
                </a:solidFill>
              </a:rPr>
              <a:t>(2 pontos)</a:t>
            </a:r>
            <a:endParaRPr lang="pt-BR" sz="600" dirty="0">
              <a:solidFill>
                <a:srgbClr val="FF0000"/>
              </a:solidFill>
            </a:endParaRPr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r>
              <a:rPr lang="pt-BR" dirty="0">
                <a:solidFill>
                  <a:srgbClr val="0070C0"/>
                </a:solidFill>
              </a:rPr>
              <a:t>Arquivos fonte do cronômetro inicial, não modificado, compatível com o </a:t>
            </a:r>
            <a:r>
              <a:rPr lang="pt-BR" i="1" dirty="0" err="1">
                <a:solidFill>
                  <a:srgbClr val="0070C0"/>
                </a:solidFill>
              </a:rPr>
              <a:t>testbench</a:t>
            </a:r>
            <a:r>
              <a:rPr lang="pt-BR" i="1" dirty="0">
                <a:solidFill>
                  <a:srgbClr val="0070C0"/>
                </a:solidFill>
              </a:rPr>
              <a:t>			</a:t>
            </a:r>
            <a:r>
              <a:rPr lang="pt-BR" dirty="0">
                <a:solidFill>
                  <a:srgbClr val="FF0000"/>
                </a:solidFill>
              </a:rPr>
              <a:t>(2 pontos)</a:t>
            </a:r>
            <a:endParaRPr lang="pt-BR" sz="600" dirty="0">
              <a:solidFill>
                <a:srgbClr val="0070C0"/>
              </a:solidFill>
            </a:endParaRPr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r>
              <a:rPr lang="pt-BR" dirty="0">
                <a:solidFill>
                  <a:srgbClr val="0070C0"/>
                </a:solidFill>
              </a:rPr>
              <a:t>Arquivo de configuração de formas de onda (.</a:t>
            </a:r>
            <a:r>
              <a:rPr lang="pt-BR" dirty="0" err="1">
                <a:solidFill>
                  <a:srgbClr val="0070C0"/>
                </a:solidFill>
              </a:rPr>
              <a:t>wcfg</a:t>
            </a:r>
            <a:r>
              <a:rPr lang="pt-BR" dirty="0">
                <a:solidFill>
                  <a:srgbClr val="0070C0"/>
                </a:solidFill>
              </a:rPr>
              <a:t>) e .bit usado para validar o cronômetro inicial		</a:t>
            </a:r>
            <a:r>
              <a:rPr lang="pt-BR" dirty="0">
                <a:solidFill>
                  <a:srgbClr val="FF0000"/>
                </a:solidFill>
              </a:rPr>
              <a:t>(1 ponto)</a:t>
            </a:r>
            <a:endParaRPr lang="pt-BR" sz="600" dirty="0">
              <a:solidFill>
                <a:srgbClr val="0070C0"/>
              </a:solidFill>
            </a:endParaRPr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r>
              <a:rPr lang="pt-BR" dirty="0">
                <a:solidFill>
                  <a:srgbClr val="0070C0"/>
                </a:solidFill>
              </a:rPr>
              <a:t>Arquivos fonte do cronômetro de basquete, compatível com o </a:t>
            </a:r>
            <a:r>
              <a:rPr lang="pt-BR" i="1" dirty="0" err="1">
                <a:solidFill>
                  <a:srgbClr val="0070C0"/>
                </a:solidFill>
              </a:rPr>
              <a:t>testbench</a:t>
            </a:r>
            <a:r>
              <a:rPr lang="pt-BR" i="1" dirty="0">
                <a:solidFill>
                  <a:srgbClr val="0070C0"/>
                </a:solidFill>
              </a:rPr>
              <a:t>				</a:t>
            </a:r>
            <a:r>
              <a:rPr lang="pt-BR" dirty="0">
                <a:solidFill>
                  <a:srgbClr val="FF0000"/>
                </a:solidFill>
              </a:rPr>
              <a:t>(3 pontos)</a:t>
            </a:r>
            <a:endParaRPr lang="pt-BR" i="1" dirty="0">
              <a:solidFill>
                <a:srgbClr val="FF0000"/>
              </a:solidFill>
            </a:endParaRPr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r>
              <a:rPr lang="pt-BR" dirty="0">
                <a:solidFill>
                  <a:srgbClr val="0070C0"/>
                </a:solidFill>
              </a:rPr>
              <a:t>Arquivo de configuração de formas de onda (.</a:t>
            </a:r>
            <a:r>
              <a:rPr lang="pt-BR" dirty="0" err="1">
                <a:solidFill>
                  <a:srgbClr val="0070C0"/>
                </a:solidFill>
              </a:rPr>
              <a:t>wcfg</a:t>
            </a:r>
            <a:r>
              <a:rPr lang="pt-BR" dirty="0">
                <a:solidFill>
                  <a:srgbClr val="0070C0"/>
                </a:solidFill>
              </a:rPr>
              <a:t>) e .bit usado para validar o cronômetro de basquete	</a:t>
            </a:r>
            <a:r>
              <a:rPr lang="pt-BR" dirty="0">
                <a:solidFill>
                  <a:srgbClr val="FF0000"/>
                </a:solidFill>
              </a:rPr>
              <a:t>(2 pontos)</a:t>
            </a:r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r>
              <a:rPr lang="pt-BR" dirty="0">
                <a:solidFill>
                  <a:srgbClr val="0070C0"/>
                </a:solidFill>
              </a:rPr>
              <a:t>Fontes são os arquivos .</a:t>
            </a:r>
            <a:r>
              <a:rPr lang="pt-BR" dirty="0" err="1">
                <a:solidFill>
                  <a:srgbClr val="0070C0"/>
                </a:solidFill>
              </a:rPr>
              <a:t>vhd</a:t>
            </a:r>
            <a:r>
              <a:rPr lang="pt-BR" dirty="0">
                <a:solidFill>
                  <a:srgbClr val="0070C0"/>
                </a:solidFill>
              </a:rPr>
              <a:t>, .</a:t>
            </a:r>
            <a:r>
              <a:rPr lang="pt-BR" dirty="0" err="1">
                <a:solidFill>
                  <a:srgbClr val="0070C0"/>
                </a:solidFill>
              </a:rPr>
              <a:t>xdc</a:t>
            </a:r>
            <a:r>
              <a:rPr lang="pt-BR" dirty="0">
                <a:solidFill>
                  <a:srgbClr val="0070C0"/>
                </a:solidFill>
              </a:rPr>
              <a:t> (prototipação) e outros que o grupo considere necessários</a:t>
            </a:r>
            <a:endParaRPr lang="pt-BR" i="1" dirty="0">
              <a:solidFill>
                <a:srgbClr val="0070C0"/>
              </a:solidFill>
            </a:endParaRPr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2000" u="sng" dirty="0"/>
              <a:t>Dicas</a:t>
            </a:r>
          </a:p>
          <a:p>
            <a:pPr marL="1371600" lvl="2" indent="-457200">
              <a:buClr>
                <a:srgbClr val="0070C0"/>
              </a:buClr>
              <a:buFont typeface="Arial" charset="0"/>
              <a:buChar char="•"/>
            </a:pPr>
            <a:r>
              <a:rPr lang="pt-BR" sz="2000" dirty="0"/>
              <a:t>Ao longo das aulas desta parte do curso, material de apoio adicional para a execução do trabalho vai ser disponibilizado pelo professor</a:t>
            </a:r>
          </a:p>
          <a:p>
            <a:pPr marL="1371600" lvl="2" indent="-457200">
              <a:buClr>
                <a:srgbClr val="0070C0"/>
              </a:buClr>
              <a:buFont typeface="Arial" charset="0"/>
              <a:buChar char="•"/>
            </a:pPr>
            <a:r>
              <a:rPr lang="pt-BR" sz="2000" dirty="0"/>
              <a:t>Busquem particionar o problema especificado e desenvolver as partes que compõem o todo, validando-as separadamente</a:t>
            </a:r>
          </a:p>
          <a:p>
            <a:pPr marL="1371600" lvl="2" indent="-457200">
              <a:buClr>
                <a:srgbClr val="0070C0"/>
              </a:buClr>
              <a:buFont typeface="Arial" charset="0"/>
              <a:buChar char="•"/>
            </a:pPr>
            <a:r>
              <a:rPr lang="pt-BR" sz="2000" dirty="0"/>
              <a:t>Simulem cada módulo, </a:t>
            </a:r>
            <a:r>
              <a:rPr lang="pt-BR" sz="2000" dirty="0" err="1"/>
              <a:t>prototipem</a:t>
            </a:r>
            <a:r>
              <a:rPr lang="pt-BR" sz="2000" dirty="0"/>
              <a:t> os mesmos, quando isto fizer sentido</a:t>
            </a:r>
          </a:p>
          <a:p>
            <a:pPr marL="1371600" lvl="2" indent="-457200">
              <a:buClr>
                <a:srgbClr val="0070C0"/>
              </a:buClr>
              <a:buFont typeface="Arial" charset="0"/>
              <a:buChar char="•"/>
            </a:pPr>
            <a:r>
              <a:rPr lang="pt-BR" sz="2000" dirty="0"/>
              <a:t>Integrem as partes validadas em etapas, não todas de uma vez</a:t>
            </a:r>
          </a:p>
          <a:p>
            <a:pPr marL="1371600" lvl="2" indent="-457200">
              <a:buClr>
                <a:srgbClr val="0070C0"/>
              </a:buClr>
              <a:buFont typeface="Arial" charset="0"/>
              <a:buChar char="•"/>
            </a:pPr>
            <a:r>
              <a:rPr lang="pt-BR" sz="2000" dirty="0"/>
              <a:t>Usem o professor para guiar a solução de dúvidas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16D6179-8520-4098-BA53-430EBFEAC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690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INTRODUÇÃO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4587" y="3041212"/>
            <a:ext cx="1148282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Clr>
                <a:srgbClr val="0070C0"/>
              </a:buClr>
              <a:buFont typeface="Wingdings" charset="2"/>
              <a:buChar char="Ø"/>
            </a:pPr>
            <a:r>
              <a:rPr lang="pt-BR" sz="3200" dirty="0">
                <a:solidFill>
                  <a:srgbClr val="FF0000"/>
                </a:solidFill>
              </a:rPr>
              <a:t>O objetivo geral é especificar um módulo que deverá ser implementado em hardware pelos alunos, desde a escrita em VHDL do circuito, até sua prototipação e teste com sucesso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797169" y="304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2BA1E7C-4FF3-431A-83CD-27AD356BC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906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2326106"/>
            <a:ext cx="12191999" cy="231121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600" dirty="0"/>
              <a:t>Preliminar: CRONÔMETRO DECRESCENTE</a:t>
            </a: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B3E9AC96-19F9-414B-BB1E-7FD114A28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49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INTRODUÇÃO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2927" y="1536291"/>
            <a:ext cx="11482823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r>
              <a:rPr lang="pt-BR" sz="2800" dirty="0">
                <a:solidFill>
                  <a:srgbClr val="0070C0"/>
                </a:solidFill>
              </a:rPr>
              <a:t>Pressupostos:</a:t>
            </a:r>
            <a:r>
              <a:rPr lang="pt-BR" sz="2800" dirty="0"/>
              <a:t> o cronômetro deve operar sobre a plataforma </a:t>
            </a:r>
            <a:r>
              <a:rPr lang="pt-BR" sz="2800" dirty="0" err="1"/>
              <a:t>Nexys</a:t>
            </a:r>
            <a:r>
              <a:rPr lang="pt-BR" sz="2800" dirty="0"/>
              <a:t> A7 disponível em laboratório, com todas as restrições que esta plataforma impõe, o que inclui</a:t>
            </a:r>
          </a:p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endParaRPr lang="pt-BR" sz="900" dirty="0"/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2800" dirty="0"/>
              <a:t>Só existe uma fonte de relógio na plataforma, um cristal de exatamente 100MHz</a:t>
            </a:r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endParaRPr lang="pt-BR" sz="900" dirty="0"/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2800" dirty="0"/>
              <a:t>Somente podem ser usados os dispositivos de entrada e saída nativos da placa</a:t>
            </a:r>
          </a:p>
          <a:p>
            <a:pPr marL="1371600" lvl="2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2800" dirty="0"/>
              <a:t>para saída de dados: 8 mostradores de sete segmentos e 16 diodos emissores de luz (LEDs)</a:t>
            </a:r>
          </a:p>
          <a:p>
            <a:pPr marL="1371600" lvl="2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2800" dirty="0"/>
              <a:t>para entrada de dados: 16 chaves deslizantes e cinco botões (</a:t>
            </a:r>
            <a:r>
              <a:rPr lang="pt-BR" sz="2800" i="1" dirty="0" err="1"/>
              <a:t>push-button</a:t>
            </a:r>
            <a:r>
              <a:rPr lang="pt-BR" sz="2800" dirty="0"/>
              <a:t>)</a:t>
            </a:r>
            <a:endParaRPr lang="pt-BR" sz="28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797169" y="304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99B20B0-CBC0-4BCB-9B8B-2621C84BE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842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ESPECIFICAÇÃO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7595" y="1416388"/>
            <a:ext cx="8691263" cy="2816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r>
              <a:rPr lang="pt-BR" sz="2000" dirty="0"/>
              <a:t>Desenvolver um </a:t>
            </a:r>
            <a:r>
              <a:rPr lang="pt-BR" sz="2000" b="1" dirty="0">
                <a:solidFill>
                  <a:srgbClr val="FF0000"/>
                </a:solidFill>
              </a:rPr>
              <a:t>cronômetro decrescente</a:t>
            </a:r>
            <a:r>
              <a:rPr lang="pt-BR" sz="2000" dirty="0">
                <a:solidFill>
                  <a:srgbClr val="FF0000"/>
                </a:solidFill>
              </a:rPr>
              <a:t> </a:t>
            </a:r>
            <a:r>
              <a:rPr lang="pt-BR" sz="2000" dirty="0"/>
              <a:t>com precisão de segundo</a:t>
            </a:r>
          </a:p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endParaRPr lang="pt-BR" sz="1400" dirty="0"/>
          </a:p>
          <a:p>
            <a:pPr>
              <a:buClr>
                <a:srgbClr val="0070C0"/>
              </a:buClr>
            </a:pPr>
            <a:r>
              <a:rPr lang="pt-BR" sz="2000" u="sng" dirty="0">
                <a:solidFill>
                  <a:srgbClr val="0070C0"/>
                </a:solidFill>
              </a:rPr>
              <a:t>Operação</a:t>
            </a:r>
          </a:p>
          <a:p>
            <a:pPr>
              <a:buClr>
                <a:srgbClr val="0070C0"/>
              </a:buClr>
            </a:pPr>
            <a:endParaRPr lang="pt-BR" sz="700" u="sng" dirty="0">
              <a:solidFill>
                <a:srgbClr val="0070C0"/>
              </a:solidFill>
            </a:endParaRPr>
          </a:p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r>
              <a:rPr lang="pt-BR" sz="2000" b="1" dirty="0">
                <a:solidFill>
                  <a:srgbClr val="0070C0"/>
                </a:solidFill>
              </a:rPr>
              <a:t>Estado REP</a:t>
            </a:r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endParaRPr lang="pt-BR" sz="300" dirty="0"/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r>
              <a:rPr lang="pt-BR" dirty="0"/>
              <a:t>Quando o botão </a:t>
            </a:r>
            <a:r>
              <a:rPr lang="pt-BR" b="1" dirty="0">
                <a:solidFill>
                  <a:srgbClr val="0070C0"/>
                </a:solidFill>
              </a:rPr>
              <a:t>reset</a:t>
            </a:r>
            <a:r>
              <a:rPr lang="pt-BR" dirty="0">
                <a:solidFill>
                  <a:srgbClr val="0070C0"/>
                </a:solidFill>
              </a:rPr>
              <a:t> </a:t>
            </a:r>
            <a:r>
              <a:rPr lang="pt-BR" dirty="0"/>
              <a:t>é pressionado, o display deve mostrar 00.00</a:t>
            </a:r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endParaRPr lang="pt-BR" sz="300" dirty="0"/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r>
              <a:rPr lang="pt-BR" dirty="0"/>
              <a:t>Quando o botão </a:t>
            </a:r>
            <a:r>
              <a:rPr lang="pt-BR" b="1" dirty="0">
                <a:solidFill>
                  <a:srgbClr val="0070C0"/>
                </a:solidFill>
              </a:rPr>
              <a:t>carga</a:t>
            </a:r>
            <a:r>
              <a:rPr lang="pt-BR" dirty="0">
                <a:solidFill>
                  <a:srgbClr val="0070C0"/>
                </a:solidFill>
              </a:rPr>
              <a:t> </a:t>
            </a:r>
            <a:r>
              <a:rPr lang="pt-BR" dirty="0"/>
              <a:t>é pressionado, muda-se para o estado LOAD, e carrega-se o valor de um contador de minutos interno com o valor das chaves</a:t>
            </a:r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r>
              <a:rPr lang="pt-BR" dirty="0"/>
              <a:t>O contador deve receber um valor entre 01 e 99; fora desta faixa não está especificado o que ocorre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797169" y="304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8127857"/>
              </p:ext>
            </p:extLst>
          </p:nvPr>
        </p:nvGraphicFramePr>
        <p:xfrm>
          <a:off x="7031079" y="3639635"/>
          <a:ext cx="5000625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Visio" r:id="rId3" imgW="3238388" imgH="1533637" progId="Visio.Drawing.11">
                  <p:embed/>
                </p:oleObj>
              </mc:Choice>
              <mc:Fallback>
                <p:oleObj name="Visio" r:id="rId3" imgW="3238388" imgH="1533637" progId="Visio.Drawing.11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1079" y="3639635"/>
                        <a:ext cx="5000625" cy="236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7064195"/>
              </p:ext>
            </p:extLst>
          </p:nvPr>
        </p:nvGraphicFramePr>
        <p:xfrm>
          <a:off x="8180462" y="1584063"/>
          <a:ext cx="3673676" cy="14205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Visio" r:id="rId5" imgW="2876627" imgH="1123807" progId="Visio.Drawing.11">
                  <p:embed/>
                </p:oleObj>
              </mc:Choice>
              <mc:Fallback>
                <p:oleObj name="Visio" r:id="rId5" imgW="2876627" imgH="1123807" progId="Visio.Drawing.11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80462" y="1584063"/>
                        <a:ext cx="3673676" cy="14205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5400" y="4201380"/>
            <a:ext cx="7615281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r>
              <a:rPr lang="pt-BR" sz="2000" b="1" dirty="0">
                <a:solidFill>
                  <a:srgbClr val="0070C0"/>
                </a:solidFill>
              </a:rPr>
              <a:t>Estado LOAD</a:t>
            </a:r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endParaRPr lang="pt-BR" sz="300" dirty="0"/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r>
              <a:rPr lang="pt-BR" dirty="0"/>
              <a:t>As chaves definem o valor apenas dos minutos, o contador de segundos é sempre inicializado com 0</a:t>
            </a:r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endParaRPr lang="pt-BR" sz="300" dirty="0"/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r>
              <a:rPr lang="pt-BR" dirty="0"/>
              <a:t>Quando o botão </a:t>
            </a:r>
            <a:r>
              <a:rPr lang="pt-BR" b="1" dirty="0">
                <a:solidFill>
                  <a:srgbClr val="0070C0"/>
                </a:solidFill>
              </a:rPr>
              <a:t>conta</a:t>
            </a:r>
            <a:r>
              <a:rPr lang="pt-BR" dirty="0">
                <a:solidFill>
                  <a:srgbClr val="0070C0"/>
                </a:solidFill>
              </a:rPr>
              <a:t> </a:t>
            </a:r>
            <a:r>
              <a:rPr lang="pt-BR" dirty="0"/>
              <a:t>é pressionado, muda-se para o estado COUNT</a:t>
            </a:r>
          </a:p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endParaRPr lang="pt-BR" sz="700" b="1" dirty="0">
              <a:solidFill>
                <a:srgbClr val="0070C0"/>
              </a:solidFill>
            </a:endParaRPr>
          </a:p>
          <a:p>
            <a:pPr marL="457200" indent="-457200">
              <a:buClr>
                <a:srgbClr val="0070C0"/>
              </a:buClr>
              <a:buFont typeface="Wingdings" charset="2"/>
              <a:buChar char="Ø"/>
            </a:pPr>
            <a:r>
              <a:rPr lang="pt-BR" sz="2000" b="1" dirty="0">
                <a:solidFill>
                  <a:srgbClr val="0070C0"/>
                </a:solidFill>
              </a:rPr>
              <a:t>Estado COUNT</a:t>
            </a:r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endParaRPr lang="pt-BR" sz="300" dirty="0"/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r>
              <a:rPr lang="pt-BR" dirty="0"/>
              <a:t>Neste estado, conta-se de forma decrescente até atingir 0min e 0s, parando neste momento a contagem e voltando imediatamente para o estado REP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F022D99-F809-4EFB-98ED-06333A2F0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102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7" descr="Screen Shot 2015-04-25 at 11.17.2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032" y="4075657"/>
            <a:ext cx="1139045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EXEMPLO DE OPERAÇÃO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797169" y="304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/>
          </a:p>
        </p:txBody>
      </p:sp>
      <p:sp>
        <p:nvSpPr>
          <p:cNvPr id="3" name="Rounded Rectangle 2"/>
          <p:cNvSpPr/>
          <p:nvPr/>
        </p:nvSpPr>
        <p:spPr>
          <a:xfrm>
            <a:off x="739023" y="4479837"/>
            <a:ext cx="1985889" cy="439635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21" name="Group 20"/>
          <p:cNvGrpSpPr/>
          <p:nvPr/>
        </p:nvGrpSpPr>
        <p:grpSpPr>
          <a:xfrm>
            <a:off x="7152545" y="5108929"/>
            <a:ext cx="1747472" cy="738948"/>
            <a:chOff x="7152545" y="5108929"/>
            <a:chExt cx="1747472" cy="738948"/>
          </a:xfrm>
        </p:grpSpPr>
        <p:sp>
          <p:nvSpPr>
            <p:cNvPr id="15" name="Rounded Rectangle 14"/>
            <p:cNvSpPr/>
            <p:nvPr/>
          </p:nvSpPr>
          <p:spPr>
            <a:xfrm>
              <a:off x="7152545" y="5108929"/>
              <a:ext cx="384048" cy="256032"/>
            </a:xfrm>
            <a:prstGeom prst="roundRect">
              <a:avLst/>
            </a:prstGeom>
            <a:no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7536593" y="5364961"/>
              <a:ext cx="1363424" cy="482916"/>
            </a:xfrm>
            <a:prstGeom prst="straightConnector1">
              <a:avLst/>
            </a:prstGeom>
            <a:ln w="28575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CaixaDeTexto 3">
            <a:extLst>
              <a:ext uri="{FF2B5EF4-FFF2-40B4-BE49-F238E27FC236}">
                <a16:creationId xmlns:a16="http://schemas.microsoft.com/office/drawing/2014/main" id="{DEC28A6A-4F7E-4DE0-ABD1-021B01B0F2F7}"/>
              </a:ext>
            </a:extLst>
          </p:cNvPr>
          <p:cNvSpPr txBox="1"/>
          <p:nvPr/>
        </p:nvSpPr>
        <p:spPr>
          <a:xfrm>
            <a:off x="8413072" y="3102368"/>
            <a:ext cx="3259226" cy="92333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pt-BR" b="1">
                <a:solidFill>
                  <a:srgbClr val="FF0000"/>
                </a:solidFill>
              </a:rPr>
              <a:t>Imagem meramente ilustrativa, </a:t>
            </a:r>
            <a:br>
              <a:rPr lang="pt-BR" b="1">
                <a:solidFill>
                  <a:srgbClr val="FF0000"/>
                </a:solidFill>
              </a:rPr>
            </a:br>
            <a:r>
              <a:rPr lang="pt-BR" b="1">
                <a:solidFill>
                  <a:srgbClr val="FF0000"/>
                </a:solidFill>
              </a:rPr>
              <a:t>analisem, pensem sobre ela </a:t>
            </a:r>
            <a:br>
              <a:rPr lang="pt-BR" b="1">
                <a:solidFill>
                  <a:srgbClr val="FF0000"/>
                </a:solidFill>
              </a:rPr>
            </a:br>
            <a:r>
              <a:rPr lang="pt-BR" b="1">
                <a:solidFill>
                  <a:srgbClr val="FF0000"/>
                </a:solidFill>
              </a:rPr>
              <a:t>e critiquem-na!</a:t>
            </a:r>
          </a:p>
        </p:txBody>
      </p:sp>
      <p:cxnSp>
        <p:nvCxnSpPr>
          <p:cNvPr id="10" name="Conector de Seta Reta 9">
            <a:extLst>
              <a:ext uri="{FF2B5EF4-FFF2-40B4-BE49-F238E27FC236}">
                <a16:creationId xmlns:a16="http://schemas.microsoft.com/office/drawing/2014/main" id="{FB71C9DC-C7B4-487E-A300-7294C277C635}"/>
              </a:ext>
            </a:extLst>
          </p:cNvPr>
          <p:cNvCxnSpPr>
            <a:cxnSpLocks/>
            <a:stCxn id="4" idx="2"/>
          </p:cNvCxnSpPr>
          <p:nvPr/>
        </p:nvCxnSpPr>
        <p:spPr>
          <a:xfrm flipH="1">
            <a:off x="8900017" y="4025698"/>
            <a:ext cx="1142668" cy="1003845"/>
          </a:xfrm>
          <a:prstGeom prst="straightConnector1">
            <a:avLst/>
          </a:prstGeom>
          <a:ln w="381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de Seta Reta 13">
            <a:extLst>
              <a:ext uri="{FF2B5EF4-FFF2-40B4-BE49-F238E27FC236}">
                <a16:creationId xmlns:a16="http://schemas.microsoft.com/office/drawing/2014/main" id="{CB0FA1FA-3117-48D1-A397-9C3267C8DB14}"/>
              </a:ext>
            </a:extLst>
          </p:cNvPr>
          <p:cNvCxnSpPr>
            <a:cxnSpLocks/>
          </p:cNvCxnSpPr>
          <p:nvPr/>
        </p:nvCxnSpPr>
        <p:spPr>
          <a:xfrm>
            <a:off x="2598234" y="2698595"/>
            <a:ext cx="2709747" cy="3066585"/>
          </a:xfrm>
          <a:prstGeom prst="straightConnector1">
            <a:avLst/>
          </a:prstGeom>
          <a:ln w="381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53900" y="1555059"/>
            <a:ext cx="777453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Clr>
                <a:srgbClr val="0070C0"/>
              </a:buClr>
              <a:buFont typeface="+mj-lt"/>
              <a:buAutoNum type="arabicPeriod"/>
            </a:pPr>
            <a:r>
              <a:rPr lang="pt-BR" sz="2600" dirty="0"/>
              <a:t>Pressionar </a:t>
            </a:r>
            <a:r>
              <a:rPr lang="pt-BR" sz="2600" b="1" dirty="0">
                <a:solidFill>
                  <a:srgbClr val="0070C0"/>
                </a:solidFill>
              </a:rPr>
              <a:t>reset</a:t>
            </a:r>
            <a:r>
              <a:rPr lang="pt-BR" sz="2600" dirty="0">
                <a:solidFill>
                  <a:srgbClr val="0070C0"/>
                </a:solidFill>
              </a:rPr>
              <a:t> </a:t>
            </a:r>
            <a:r>
              <a:rPr lang="pt-BR" sz="2600" dirty="0"/>
              <a:t>e colocar nas chaves o valor 5</a:t>
            </a:r>
          </a:p>
          <a:p>
            <a:pPr marL="514350" indent="-514350">
              <a:buClr>
                <a:srgbClr val="0070C0"/>
              </a:buClr>
              <a:buFont typeface="+mj-lt"/>
              <a:buAutoNum type="arabicPeriod"/>
            </a:pPr>
            <a:r>
              <a:rPr lang="pt-BR" sz="2600" dirty="0"/>
              <a:t>Pressionar </a:t>
            </a:r>
            <a:r>
              <a:rPr lang="pt-BR" sz="2600" b="1" dirty="0">
                <a:solidFill>
                  <a:srgbClr val="0070C0"/>
                </a:solidFill>
              </a:rPr>
              <a:t>carga</a:t>
            </a:r>
            <a:r>
              <a:rPr lang="pt-BR" sz="2600" dirty="0"/>
              <a:t>; Então, minutos recebem o valor das chaves, 5 no caso da forma de onda abaixo</a:t>
            </a:r>
          </a:p>
          <a:p>
            <a:pPr marL="514350" indent="-514350">
              <a:buClr>
                <a:srgbClr val="0070C0"/>
              </a:buClr>
              <a:buFont typeface="+mj-lt"/>
              <a:buAutoNum type="arabicPeriod" startAt="3"/>
            </a:pPr>
            <a:r>
              <a:rPr lang="pt-BR" sz="2600" dirty="0"/>
              <a:t>Pressionar </a:t>
            </a:r>
            <a:r>
              <a:rPr lang="pt-BR" sz="2600" b="1" dirty="0">
                <a:solidFill>
                  <a:srgbClr val="0070C0"/>
                </a:solidFill>
              </a:rPr>
              <a:t>conta</a:t>
            </a:r>
            <a:r>
              <a:rPr lang="pt-BR" sz="2600" dirty="0">
                <a:solidFill>
                  <a:srgbClr val="0070C0"/>
                </a:solidFill>
              </a:rPr>
              <a:t> </a:t>
            </a:r>
            <a:r>
              <a:rPr lang="pt-BR" sz="2600" dirty="0"/>
              <a:t>para iniciar a contagem</a:t>
            </a:r>
          </a:p>
          <a:p>
            <a:pPr marL="914400" lvl="1" indent="-457200">
              <a:buClr>
                <a:srgbClr val="0070C0"/>
              </a:buClr>
              <a:buFont typeface="Wingdings" charset="2"/>
              <a:buChar char="ü"/>
            </a:pPr>
            <a:r>
              <a:rPr lang="pt-BR" sz="2600" dirty="0"/>
              <a:t>Na sequência tem-se: 4:59 – 4:58 – 4:57...</a:t>
            </a:r>
          </a:p>
        </p:txBody>
      </p:sp>
      <p:graphicFrame>
        <p:nvGraphicFramePr>
          <p:cNvPr id="16" name="Object 8">
            <a:extLst>
              <a:ext uri="{FF2B5EF4-FFF2-40B4-BE49-F238E27FC236}">
                <a16:creationId xmlns:a16="http://schemas.microsoft.com/office/drawing/2014/main" id="{01D092EC-008D-4C9D-9B39-153FC3A1B5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8316572"/>
              </p:ext>
            </p:extLst>
          </p:nvPr>
        </p:nvGraphicFramePr>
        <p:xfrm>
          <a:off x="8162534" y="1651301"/>
          <a:ext cx="3673676" cy="14205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Visio" r:id="rId4" imgW="2876627" imgH="1123807" progId="Visio.Drawing.11">
                  <p:embed/>
                </p:oleObj>
              </mc:Choice>
              <mc:Fallback>
                <p:oleObj name="Visio" r:id="rId4" imgW="2876627" imgH="1123807" progId="Visio.Drawing.11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62534" y="1651301"/>
                        <a:ext cx="3673676" cy="14205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5E251BA-6052-46B9-9988-09A01BA07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161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797169" y="304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/>
          </a:p>
        </p:txBody>
      </p:sp>
      <p:pic>
        <p:nvPicPr>
          <p:cNvPr id="12" name="Picture 5" descr="Screen Shot 2015-04-25 at 11.13.4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932" y="2056102"/>
            <a:ext cx="9144000" cy="179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253900" y="1481907"/>
            <a:ext cx="777453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Clr>
                <a:srgbClr val="0070C0"/>
              </a:buClr>
              <a:buFont typeface="+mj-lt"/>
              <a:buAutoNum type="arabicPeriod" startAt="4"/>
            </a:pPr>
            <a:r>
              <a:rPr lang="pt-BR" sz="2600" dirty="0"/>
              <a:t>Troca de minuto → 4:00 para 3:59</a:t>
            </a:r>
          </a:p>
        </p:txBody>
      </p:sp>
      <p:sp>
        <p:nvSpPr>
          <p:cNvPr id="14" name="Rectangle 13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EXEMPLO DE OPERAÇÃO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53900" y="3981328"/>
            <a:ext cx="11328500" cy="2654260"/>
            <a:chOff x="253900" y="3981328"/>
            <a:chExt cx="11139524" cy="2654260"/>
          </a:xfrm>
        </p:grpSpPr>
        <p:pic>
          <p:nvPicPr>
            <p:cNvPr id="11" name="Picture 3" descr="Screen Shot 2015-04-25 at 11.13.59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5932" y="4986175"/>
              <a:ext cx="9144000" cy="16494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TextBox 14"/>
            <p:cNvSpPr txBox="1"/>
            <p:nvPr/>
          </p:nvSpPr>
          <p:spPr>
            <a:xfrm>
              <a:off x="253900" y="3981328"/>
              <a:ext cx="11139524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514350" indent="-514350">
                <a:buClr>
                  <a:srgbClr val="0070C0"/>
                </a:buClr>
                <a:buFont typeface="+mj-lt"/>
                <a:buAutoNum type="arabicPeriod" startAt="5"/>
              </a:pPr>
              <a:r>
                <a:rPr lang="pt-BR" sz="2600" dirty="0"/>
                <a:t>Final da Simulação</a:t>
              </a:r>
            </a:p>
            <a:p>
              <a:pPr marL="971550" lvl="1" indent="-514350">
                <a:buClr>
                  <a:srgbClr val="0070C0"/>
                </a:buClr>
                <a:buFont typeface="Wingdings" charset="2"/>
                <a:buChar char="ü"/>
              </a:pPr>
              <a:r>
                <a:rPr lang="pt-BR" sz="2600" dirty="0"/>
                <a:t>Ao chegar em 00:00, para-se a contagem e retorna-se ao </a:t>
              </a:r>
              <a:r>
                <a:rPr lang="pt-BR" sz="2600" dirty="0">
                  <a:solidFill>
                    <a:srgbClr val="0070C0"/>
                  </a:solidFill>
                </a:rPr>
                <a:t>estado</a:t>
              </a:r>
              <a:r>
                <a:rPr lang="pt-BR" sz="2600" dirty="0"/>
                <a:t> </a:t>
              </a:r>
              <a:r>
                <a:rPr lang="pt-BR" sz="2600" dirty="0">
                  <a:solidFill>
                    <a:srgbClr val="0070C0"/>
                  </a:solidFill>
                </a:rPr>
                <a:t>REP</a:t>
              </a:r>
              <a:endParaRPr lang="pt-BR" sz="2600" dirty="0"/>
            </a:p>
          </p:txBody>
        </p:sp>
      </p:grpSp>
      <p:sp>
        <p:nvSpPr>
          <p:cNvPr id="16" name="Rounded Rectangle 15"/>
          <p:cNvSpPr/>
          <p:nvPr/>
        </p:nvSpPr>
        <p:spPr>
          <a:xfrm>
            <a:off x="7388352" y="3333981"/>
            <a:ext cx="548640" cy="378484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94698AD-B7B5-4B3C-BC4D-E0CA3AFF1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32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1999" cy="1363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1520" rIns="731520" rtlCol="0" anchor="ctr"/>
          <a:lstStyle/>
          <a:p>
            <a:pPr algn="ctr"/>
            <a:r>
              <a:rPr lang="en-US" sz="4800" dirty="0"/>
              <a:t>DIAGRAMA DE BLOCOS DO CIRCUITO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797169" y="304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F5A5AC1-A53B-49F3-9655-98D978918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178C-6440-C843-82C3-5B4A77CE9D2F}" type="slidenum">
              <a:rPr lang="en-US" smtClean="0"/>
              <a:t>9</a:t>
            </a:fld>
            <a:endParaRPr lang="en-US"/>
          </a:p>
        </p:txBody>
      </p:sp>
      <p:pic>
        <p:nvPicPr>
          <p:cNvPr id="5" name="Imagem 4" descr="Diagrama, Esquemático&#10;&#10;Descrição gerada automaticamente">
            <a:extLst>
              <a:ext uri="{FF2B5EF4-FFF2-40B4-BE49-F238E27FC236}">
                <a16:creationId xmlns:a16="http://schemas.microsoft.com/office/drawing/2014/main" id="{CF075767-C2ED-4249-B82A-64DCB7163D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479" y="1568824"/>
            <a:ext cx="878504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777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3255</TotalTime>
  <Words>3111</Words>
  <Application>Microsoft Office PowerPoint</Application>
  <PresentationFormat>Widescreen</PresentationFormat>
  <Paragraphs>292</Paragraphs>
  <Slides>25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33" baseType="lpstr">
      <vt:lpstr>Arial</vt:lpstr>
      <vt:lpstr>Calibri</vt:lpstr>
      <vt:lpstr>Calibri Light</vt:lpstr>
      <vt:lpstr>Courier New</vt:lpstr>
      <vt:lpstr>Helvetica</vt:lpstr>
      <vt:lpstr>Wingdings</vt:lpstr>
      <vt:lpstr>Office Theme</vt:lpstr>
      <vt:lpstr>Visio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Rafael Garibotti</dc:creator>
  <cp:lastModifiedBy>Ney Calazans</cp:lastModifiedBy>
  <cp:revision>255</cp:revision>
  <cp:lastPrinted>2016-03-15T13:28:39Z</cp:lastPrinted>
  <dcterms:created xsi:type="dcterms:W3CDTF">2016-01-29T17:33:48Z</dcterms:created>
  <dcterms:modified xsi:type="dcterms:W3CDTF">2021-11-14T11:59:53Z</dcterms:modified>
</cp:coreProperties>
</file>