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312" r:id="rId4"/>
    <p:sldId id="258" r:id="rId5"/>
    <p:sldId id="354" r:id="rId6"/>
    <p:sldId id="269" r:id="rId7"/>
    <p:sldId id="355" r:id="rId8"/>
    <p:sldId id="356" r:id="rId9"/>
    <p:sldId id="314" r:id="rId10"/>
    <p:sldId id="315" r:id="rId11"/>
    <p:sldId id="316" r:id="rId12"/>
    <p:sldId id="317" r:id="rId13"/>
    <p:sldId id="353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008000"/>
    <a:srgbClr val="33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6" autoAdjust="0"/>
    <p:restoredTop sz="92661"/>
  </p:normalViewPr>
  <p:slideViewPr>
    <p:cSldViewPr snapToGrid="0" snapToObjects="1">
      <p:cViewPr varScale="1">
        <p:scale>
          <a:sx n="121" d="100"/>
          <a:sy n="121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PLD Segment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3F3-49F2-AB30-DD0AE1BB2A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3F3-49F2-AB30-DD0AE1BB2A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3F3-49F2-AB30-DD0AE1BB2A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3F3-49F2-AB30-DD0AE1BB2A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3F3-49F2-AB30-DD0AE1BB2A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F3-49F2-AB30-DD0AE1BB2A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3F3-49F2-AB30-DD0AE1BB2AE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3F3-49F2-AB30-DD0AE1BB2A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3F3-49F2-AB30-DD0AE1BB2AE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3F3-49F2-AB30-DD0AE1BB2AE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Xilinx</c:v>
                </c:pt>
                <c:pt idx="1">
                  <c:v>Altera</c:v>
                </c:pt>
                <c:pt idx="2">
                  <c:v>Actel</c:v>
                </c:pt>
                <c:pt idx="3">
                  <c:v>Latice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36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F3-49F2-AB30-DD0AE1BB2AE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48581-CB1F-5C44-BA80-AC51306F31E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A4EE-2543-8243-BE0E-EBBD556B7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3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4A4EE-2543-8243-BE0E-EBBD556B7BF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01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1334-C500-7940-8726-92A311F419F4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178C-6440-C843-82C3-5B4A77CE9D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2" y="299074"/>
            <a:ext cx="2085474" cy="2085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25177"/>
            <a:ext cx="12191999" cy="1915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CSD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8390" y="991575"/>
            <a:ext cx="872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70C0"/>
                </a:solidFill>
              </a:rPr>
              <a:t>Pontifícia Universidade Católica do Rio Grande do Sul Escola Politécnica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C541704-7A0E-4D1D-80EF-A1BB5EF6F5BD}"/>
              </a:ext>
            </a:extLst>
          </p:cNvPr>
          <p:cNvSpPr txBox="1"/>
          <p:nvPr/>
        </p:nvSpPr>
        <p:spPr>
          <a:xfrm>
            <a:off x="3179007" y="4931722"/>
            <a:ext cx="5914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i="1" dirty="0"/>
              <a:t>Prof. Ney Laert Vilar Calazans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7C6F128-8E09-470E-B502-AFE8861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79" y="5915967"/>
            <a:ext cx="427670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sz="2200" b="0" dirty="0">
                <a:solidFill>
                  <a:schemeClr val="accent2"/>
                </a:solidFill>
                <a:latin typeface="Helvetica" panose="020B0604020202020204" pitchFamily="34" charset="0"/>
              </a:rPr>
              <a:t>Última alteração: 16/08/2022</a:t>
            </a:r>
            <a:endParaRPr lang="pt-BR" altLang="pt-BR" sz="22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7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TECNOLOGIAS DE CONFIGURAÇÃO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2394E2-AEE7-4412-B598-9C71FC575E12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1829" y="1626298"/>
            <a:ext cx="11527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/>
              <a:t>Algumas das diferentes tecnologias usadas para definir o comportamento de um FPGA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 err="1">
                <a:solidFill>
                  <a:srgbClr val="0070C0"/>
                </a:solidFill>
              </a:rPr>
              <a:t>Antifusível</a:t>
            </a:r>
            <a:r>
              <a:rPr lang="pt-BR" sz="2600" dirty="0"/>
              <a:t>: Configuração uma única vez, bem barato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>
                <a:solidFill>
                  <a:srgbClr val="0070C0"/>
                </a:solidFill>
              </a:rPr>
              <a:t>(E)EPROM</a:t>
            </a:r>
            <a:r>
              <a:rPr lang="pt-BR" sz="2600" dirty="0"/>
              <a:t>: Configuração um número limitado de vezes (100 a 1000 vezes), mantida mesmo com o </a:t>
            </a:r>
            <a:r>
              <a:rPr lang="pt-BR" sz="2600" i="1" dirty="0"/>
              <a:t>chip</a:t>
            </a:r>
            <a:r>
              <a:rPr lang="pt-BR" sz="2600" dirty="0"/>
              <a:t> desconectado da alimentação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>
                <a:solidFill>
                  <a:srgbClr val="0070C0"/>
                </a:solidFill>
              </a:rPr>
              <a:t>SRAM</a:t>
            </a:r>
            <a:r>
              <a:rPr lang="pt-BR" sz="2600" dirty="0"/>
              <a:t>: Configuração deve ser realizada cada vez que o FPGA for alimentado, seja de forma manual, seja de forma automática (desligou, sumiu o Hw...)</a:t>
            </a:r>
          </a:p>
          <a:p>
            <a:pPr marL="1371600" lvl="2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Estudaremos mais de perto esta classe de FPGAs</a:t>
            </a:r>
          </a:p>
        </p:txBody>
      </p:sp>
    </p:spTree>
    <p:extLst>
      <p:ext uri="{BB962C8B-B14F-4D97-AF65-F5344CB8AC3E}">
        <p14:creationId xmlns:p14="http://schemas.microsoft.com/office/powerpoint/2010/main" val="209031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600" dirty="0"/>
              <a:t>LUT – O GERADOR UNIVERSAL DE FUNÇÕES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C4DA72-578E-4B17-9DCF-783EB18ACFEE}" type="slidenum">
              <a:rPr lang="en-US" sz="2000" smtClean="0"/>
              <a:t>11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1829" y="1544654"/>
            <a:ext cx="10967642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dirty="0">
                <a:solidFill>
                  <a:srgbClr val="FF0000"/>
                </a:solidFill>
              </a:rPr>
              <a:t>LUT</a:t>
            </a:r>
            <a:r>
              <a:rPr lang="pt-BR" sz="2800" dirty="0"/>
              <a:t> (</a:t>
            </a:r>
            <a:r>
              <a:rPr lang="pt-BR" sz="2800" i="1" dirty="0">
                <a:solidFill>
                  <a:srgbClr val="0070C0"/>
                </a:solidFill>
              </a:rPr>
              <a:t>Look-</a:t>
            </a:r>
            <a:r>
              <a:rPr lang="pt-BR" sz="2800" i="1" dirty="0" err="1">
                <a:solidFill>
                  <a:srgbClr val="0070C0"/>
                </a:solidFill>
              </a:rPr>
              <a:t>Up</a:t>
            </a:r>
            <a:r>
              <a:rPr lang="pt-BR" sz="2800" i="1" dirty="0">
                <a:solidFill>
                  <a:srgbClr val="0070C0"/>
                </a:solidFill>
              </a:rPr>
              <a:t> </a:t>
            </a:r>
            <a:r>
              <a:rPr lang="pt-BR" sz="2800" i="1" dirty="0" err="1">
                <a:solidFill>
                  <a:srgbClr val="0070C0"/>
                </a:solidFill>
              </a:rPr>
              <a:t>Table</a:t>
            </a:r>
            <a:r>
              <a:rPr lang="pt-BR" sz="2800" dirty="0"/>
              <a:t>) – Um exemplo de Bloco com Função Booleana </a:t>
            </a:r>
            <a:r>
              <a:rPr lang="pt-BR" sz="2800" dirty="0" err="1"/>
              <a:t>Reconfigurável</a:t>
            </a:r>
            <a:endParaRPr lang="pt-BR" sz="28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Uma porção de hardware configurável/</a:t>
            </a:r>
            <a:r>
              <a:rPr lang="pt-BR" sz="2800" dirty="0" err="1"/>
              <a:t>reconfigurável</a:t>
            </a:r>
            <a:r>
              <a:rPr lang="pt-BR" sz="2800" dirty="0"/>
              <a:t> capaz de implementar </a:t>
            </a:r>
            <a:r>
              <a:rPr lang="pt-BR" sz="2800" b="1" dirty="0">
                <a:solidFill>
                  <a:srgbClr val="0070C0"/>
                </a:solidFill>
              </a:rPr>
              <a:t>qualquer</a:t>
            </a:r>
            <a:r>
              <a:rPr lang="pt-BR" sz="2800" dirty="0"/>
              <a:t> tabela verdade de </a:t>
            </a:r>
            <a:r>
              <a:rPr lang="pt-BR" sz="2800" i="1" dirty="0"/>
              <a:t>n</a:t>
            </a:r>
            <a:r>
              <a:rPr lang="pt-BR" sz="2800" dirty="0"/>
              <a:t> entradas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800" dirty="0"/>
              <a:t>Para n=4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2800" dirty="0"/>
          </a:p>
          <a:p>
            <a:pPr lvl="1">
              <a:buClr>
                <a:srgbClr val="0070C0"/>
              </a:buClr>
            </a:pPr>
            <a:r>
              <a:rPr lang="pt-BR" sz="2800" dirty="0"/>
              <a:t>        </a:t>
            </a:r>
            <a:r>
              <a:rPr lang="pt-BR" dirty="0"/>
              <a:t>(2)</a:t>
            </a:r>
            <a:r>
              <a:rPr lang="pt-BR" sz="2800" baseline="30000" dirty="0"/>
              <a:t>4</a:t>
            </a:r>
            <a:endParaRPr lang="pt-BR" baseline="30000" dirty="0"/>
          </a:p>
          <a:p>
            <a:pPr lvl="1">
              <a:buClr>
                <a:srgbClr val="0070C0"/>
              </a:buClr>
            </a:pPr>
            <a:r>
              <a:rPr lang="pt-BR" sz="2800" dirty="0"/>
              <a:t>       2       = Existem 65.536 funções implementáveis distintas </a:t>
            </a:r>
            <a:endParaRPr lang="pt-BR" sz="2800" baseline="300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600" dirty="0"/>
          </a:p>
          <a:p>
            <a:pPr marL="914400" lvl="1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800" dirty="0"/>
              <a:t>Altamente flexível</a:t>
            </a:r>
          </a:p>
          <a:p>
            <a:pPr marL="914400" lvl="1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800" dirty="0"/>
              <a:t>Método mais utilizado (</a:t>
            </a:r>
            <a:r>
              <a:rPr lang="pt-BR" sz="2800" dirty="0" err="1"/>
              <a:t>Xilinx</a:t>
            </a:r>
            <a:r>
              <a:rPr lang="pt-BR" sz="2800" dirty="0"/>
              <a:t>, Altera[Intel] e outros fabricantes)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678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3800" dirty="0"/>
              <a:t>FPGAs – LUT – O GERADOR UNIVERSAL DE FUNÇÕES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D9182F-102C-4453-B0F1-39C11C5CF7FA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2142" y="1560742"/>
            <a:ext cx="6087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Implementação física de uma LUT4</a:t>
            </a:r>
          </a:p>
        </p:txBody>
      </p:sp>
      <p:sp>
        <p:nvSpPr>
          <p:cNvPr id="81" name="Rectangle 102"/>
          <p:cNvSpPr>
            <a:spLocks noChangeArrowheads="1"/>
          </p:cNvSpPr>
          <p:nvPr/>
        </p:nvSpPr>
        <p:spPr bwMode="auto">
          <a:xfrm>
            <a:off x="4803322" y="6277814"/>
            <a:ext cx="1171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000">
                <a:solidFill>
                  <a:schemeClr val="tx2"/>
                </a:solidFill>
              </a:rPr>
              <a:t>A B C D</a:t>
            </a:r>
            <a:endParaRPr lang="pt-BR" altLang="en-US" sz="1000" b="0">
              <a:solidFill>
                <a:schemeClr val="tx1"/>
              </a:solidFill>
              <a:latin typeface="Times New Roman" charset="0"/>
            </a:endParaRPr>
          </a:p>
        </p:txBody>
      </p:sp>
      <p:grpSp>
        <p:nvGrpSpPr>
          <p:cNvPr id="82" name="Group 119"/>
          <p:cNvGrpSpPr>
            <a:grpSpLocks/>
          </p:cNvGrpSpPr>
          <p:nvPr/>
        </p:nvGrpSpPr>
        <p:grpSpPr bwMode="auto">
          <a:xfrm>
            <a:off x="1877560" y="2356689"/>
            <a:ext cx="3278189" cy="3798887"/>
            <a:chOff x="329" y="1105"/>
            <a:chExt cx="2065" cy="2393"/>
          </a:xfrm>
        </p:grpSpPr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2052" y="1105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4" name="Line 67"/>
            <p:cNvSpPr>
              <a:spLocks noChangeShapeType="1"/>
            </p:cNvSpPr>
            <p:nvPr/>
          </p:nvSpPr>
          <p:spPr bwMode="auto">
            <a:xfrm>
              <a:off x="2190" y="1177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5" name="Rectangle 68"/>
            <p:cNvSpPr>
              <a:spLocks noChangeArrowheads="1"/>
            </p:cNvSpPr>
            <p:nvPr/>
          </p:nvSpPr>
          <p:spPr bwMode="auto">
            <a:xfrm>
              <a:off x="2052" y="1255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6" name="Line 69"/>
            <p:cNvSpPr>
              <a:spLocks noChangeShapeType="1"/>
            </p:cNvSpPr>
            <p:nvPr/>
          </p:nvSpPr>
          <p:spPr bwMode="auto">
            <a:xfrm>
              <a:off x="2190" y="1327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7" name="Rectangle 70"/>
            <p:cNvSpPr>
              <a:spLocks noChangeArrowheads="1"/>
            </p:cNvSpPr>
            <p:nvPr/>
          </p:nvSpPr>
          <p:spPr bwMode="auto">
            <a:xfrm>
              <a:off x="2052" y="1404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8" name="Line 71"/>
            <p:cNvSpPr>
              <a:spLocks noChangeShapeType="1"/>
            </p:cNvSpPr>
            <p:nvPr/>
          </p:nvSpPr>
          <p:spPr bwMode="auto">
            <a:xfrm>
              <a:off x="2190" y="1476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9" name="Rectangle 72"/>
            <p:cNvSpPr>
              <a:spLocks noChangeArrowheads="1"/>
            </p:cNvSpPr>
            <p:nvPr/>
          </p:nvSpPr>
          <p:spPr bwMode="auto">
            <a:xfrm>
              <a:off x="2052" y="1553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0" name="Line 73"/>
            <p:cNvSpPr>
              <a:spLocks noChangeShapeType="1"/>
            </p:cNvSpPr>
            <p:nvPr/>
          </p:nvSpPr>
          <p:spPr bwMode="auto">
            <a:xfrm>
              <a:off x="2190" y="1625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1" name="Rectangle 74"/>
            <p:cNvSpPr>
              <a:spLocks noChangeArrowheads="1"/>
            </p:cNvSpPr>
            <p:nvPr/>
          </p:nvSpPr>
          <p:spPr bwMode="auto">
            <a:xfrm>
              <a:off x="2052" y="1703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2" name="Line 75"/>
            <p:cNvSpPr>
              <a:spLocks noChangeShapeType="1"/>
            </p:cNvSpPr>
            <p:nvPr/>
          </p:nvSpPr>
          <p:spPr bwMode="auto">
            <a:xfrm>
              <a:off x="2190" y="1775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2052" y="1852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4" name="Line 77"/>
            <p:cNvSpPr>
              <a:spLocks noChangeShapeType="1"/>
            </p:cNvSpPr>
            <p:nvPr/>
          </p:nvSpPr>
          <p:spPr bwMode="auto">
            <a:xfrm>
              <a:off x="2190" y="1923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5" name="Rectangle 78"/>
            <p:cNvSpPr>
              <a:spLocks noChangeArrowheads="1"/>
            </p:cNvSpPr>
            <p:nvPr/>
          </p:nvSpPr>
          <p:spPr bwMode="auto">
            <a:xfrm>
              <a:off x="2052" y="2001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6" name="Line 79"/>
            <p:cNvSpPr>
              <a:spLocks noChangeShapeType="1"/>
            </p:cNvSpPr>
            <p:nvPr/>
          </p:nvSpPr>
          <p:spPr bwMode="auto">
            <a:xfrm>
              <a:off x="2190" y="2073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7" name="Rectangle 80"/>
            <p:cNvSpPr>
              <a:spLocks noChangeArrowheads="1"/>
            </p:cNvSpPr>
            <p:nvPr/>
          </p:nvSpPr>
          <p:spPr bwMode="auto">
            <a:xfrm>
              <a:off x="2052" y="2150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98" name="Line 81"/>
            <p:cNvSpPr>
              <a:spLocks noChangeShapeType="1"/>
            </p:cNvSpPr>
            <p:nvPr/>
          </p:nvSpPr>
          <p:spPr bwMode="auto">
            <a:xfrm>
              <a:off x="2190" y="2222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" name="Rectangle 82"/>
            <p:cNvSpPr>
              <a:spLocks noChangeArrowheads="1"/>
            </p:cNvSpPr>
            <p:nvPr/>
          </p:nvSpPr>
          <p:spPr bwMode="auto">
            <a:xfrm>
              <a:off x="2052" y="2300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0" name="Line 83"/>
            <p:cNvSpPr>
              <a:spLocks noChangeShapeType="1"/>
            </p:cNvSpPr>
            <p:nvPr/>
          </p:nvSpPr>
          <p:spPr bwMode="auto">
            <a:xfrm>
              <a:off x="2190" y="2371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1" name="Rectangle 84"/>
            <p:cNvSpPr>
              <a:spLocks noChangeArrowheads="1"/>
            </p:cNvSpPr>
            <p:nvPr/>
          </p:nvSpPr>
          <p:spPr bwMode="auto">
            <a:xfrm>
              <a:off x="2052" y="2449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2" name="Line 85"/>
            <p:cNvSpPr>
              <a:spLocks noChangeShapeType="1"/>
            </p:cNvSpPr>
            <p:nvPr/>
          </p:nvSpPr>
          <p:spPr bwMode="auto">
            <a:xfrm>
              <a:off x="2190" y="2521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" name="Rectangle 86"/>
            <p:cNvSpPr>
              <a:spLocks noChangeArrowheads="1"/>
            </p:cNvSpPr>
            <p:nvPr/>
          </p:nvSpPr>
          <p:spPr bwMode="auto">
            <a:xfrm>
              <a:off x="2052" y="2598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4" name="Line 87"/>
            <p:cNvSpPr>
              <a:spLocks noChangeShapeType="1"/>
            </p:cNvSpPr>
            <p:nvPr/>
          </p:nvSpPr>
          <p:spPr bwMode="auto">
            <a:xfrm>
              <a:off x="2190" y="2670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" name="Rectangle 88"/>
            <p:cNvSpPr>
              <a:spLocks noChangeArrowheads="1"/>
            </p:cNvSpPr>
            <p:nvPr/>
          </p:nvSpPr>
          <p:spPr bwMode="auto">
            <a:xfrm>
              <a:off x="2052" y="2747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6" name="Line 89"/>
            <p:cNvSpPr>
              <a:spLocks noChangeShapeType="1"/>
            </p:cNvSpPr>
            <p:nvPr/>
          </p:nvSpPr>
          <p:spPr bwMode="auto">
            <a:xfrm>
              <a:off x="2190" y="2819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" name="Rectangle 90"/>
            <p:cNvSpPr>
              <a:spLocks noChangeArrowheads="1"/>
            </p:cNvSpPr>
            <p:nvPr/>
          </p:nvSpPr>
          <p:spPr bwMode="auto">
            <a:xfrm>
              <a:off x="2052" y="2897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08" name="Line 91"/>
            <p:cNvSpPr>
              <a:spLocks noChangeShapeType="1"/>
            </p:cNvSpPr>
            <p:nvPr/>
          </p:nvSpPr>
          <p:spPr bwMode="auto">
            <a:xfrm>
              <a:off x="2190" y="2969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" name="Rectangle 92"/>
            <p:cNvSpPr>
              <a:spLocks noChangeArrowheads="1"/>
            </p:cNvSpPr>
            <p:nvPr/>
          </p:nvSpPr>
          <p:spPr bwMode="auto">
            <a:xfrm>
              <a:off x="2052" y="3046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0" name="Line 93"/>
            <p:cNvSpPr>
              <a:spLocks noChangeShapeType="1"/>
            </p:cNvSpPr>
            <p:nvPr/>
          </p:nvSpPr>
          <p:spPr bwMode="auto">
            <a:xfrm>
              <a:off x="2190" y="3118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" name="Rectangle 94"/>
            <p:cNvSpPr>
              <a:spLocks noChangeArrowheads="1"/>
            </p:cNvSpPr>
            <p:nvPr/>
          </p:nvSpPr>
          <p:spPr bwMode="auto">
            <a:xfrm>
              <a:off x="2052" y="3195"/>
              <a:ext cx="138" cy="1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2" name="Line 95"/>
            <p:cNvSpPr>
              <a:spLocks noChangeShapeType="1"/>
            </p:cNvSpPr>
            <p:nvPr/>
          </p:nvSpPr>
          <p:spPr bwMode="auto">
            <a:xfrm>
              <a:off x="2190" y="3267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3" name="Rectangle 96"/>
            <p:cNvSpPr>
              <a:spLocks noChangeArrowheads="1"/>
            </p:cNvSpPr>
            <p:nvPr/>
          </p:nvSpPr>
          <p:spPr bwMode="auto">
            <a:xfrm>
              <a:off x="2052" y="3344"/>
              <a:ext cx="138" cy="154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  <a:endParaRPr lang="pt-BR" altLang="en-US" sz="10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14" name="Line 97"/>
            <p:cNvSpPr>
              <a:spLocks noChangeShapeType="1"/>
            </p:cNvSpPr>
            <p:nvPr/>
          </p:nvSpPr>
          <p:spPr bwMode="auto">
            <a:xfrm>
              <a:off x="2190" y="3415"/>
              <a:ext cx="20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" name="Text Box 108"/>
            <p:cNvSpPr txBox="1">
              <a:spLocks noChangeArrowheads="1"/>
            </p:cNvSpPr>
            <p:nvPr/>
          </p:nvSpPr>
          <p:spPr bwMode="auto">
            <a:xfrm>
              <a:off x="329" y="1821"/>
              <a:ext cx="1693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A tabela verdade da função é armazenada em uma memória durante a configuração do FPGA; aqui, um registrador de 16 bits (2</a:t>
              </a:r>
              <a:r>
                <a:rPr lang="pt-BR" altLang="en-US" sz="1800" b="0" baseline="30000" dirty="0">
                  <a:solidFill>
                    <a:srgbClr val="0070C0"/>
                  </a:solidFill>
                  <a:latin typeface="+mn-lt"/>
                </a:rPr>
                <a:t>4</a:t>
              </a:r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)</a:t>
              </a:r>
            </a:p>
          </p:txBody>
        </p:sp>
      </p:grpSp>
      <p:grpSp>
        <p:nvGrpSpPr>
          <p:cNvPr id="116" name="Group 121"/>
          <p:cNvGrpSpPr>
            <a:grpSpLocks/>
          </p:cNvGrpSpPr>
          <p:nvPr/>
        </p:nvGrpSpPr>
        <p:grpSpPr bwMode="auto">
          <a:xfrm>
            <a:off x="817108" y="2356689"/>
            <a:ext cx="7543802" cy="4175126"/>
            <a:chOff x="-339" y="1105"/>
            <a:chExt cx="4752" cy="2630"/>
          </a:xfrm>
        </p:grpSpPr>
        <p:grpSp>
          <p:nvGrpSpPr>
            <p:cNvPr id="117" name="Group 4"/>
            <p:cNvGrpSpPr>
              <a:grpSpLocks/>
            </p:cNvGrpSpPr>
            <p:nvPr/>
          </p:nvGrpSpPr>
          <p:grpSpPr bwMode="auto">
            <a:xfrm>
              <a:off x="2917" y="2114"/>
              <a:ext cx="1496" cy="381"/>
              <a:chOff x="2521" y="2383"/>
              <a:chExt cx="1496" cy="381"/>
            </a:xfrm>
          </p:grpSpPr>
          <p:sp>
            <p:nvSpPr>
              <p:cNvPr id="130" name="Line 5"/>
              <p:cNvSpPr>
                <a:spLocks noChangeShapeType="1"/>
              </p:cNvSpPr>
              <p:nvPr/>
            </p:nvSpPr>
            <p:spPr bwMode="auto">
              <a:xfrm>
                <a:off x="3116" y="2392"/>
                <a:ext cx="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Line 6"/>
              <p:cNvSpPr>
                <a:spLocks noChangeShapeType="1"/>
              </p:cNvSpPr>
              <p:nvPr/>
            </p:nvSpPr>
            <p:spPr bwMode="auto">
              <a:xfrm>
                <a:off x="3196" y="2392"/>
                <a:ext cx="5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Line 7"/>
              <p:cNvSpPr>
                <a:spLocks noChangeShapeType="1"/>
              </p:cNvSpPr>
              <p:nvPr/>
            </p:nvSpPr>
            <p:spPr bwMode="auto">
              <a:xfrm>
                <a:off x="3275" y="2392"/>
                <a:ext cx="6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Line 8"/>
              <p:cNvSpPr>
                <a:spLocks noChangeShapeType="1"/>
              </p:cNvSpPr>
              <p:nvPr/>
            </p:nvSpPr>
            <p:spPr bwMode="auto">
              <a:xfrm>
                <a:off x="3357" y="2392"/>
                <a:ext cx="6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Line 9"/>
              <p:cNvSpPr>
                <a:spLocks noChangeShapeType="1"/>
              </p:cNvSpPr>
              <p:nvPr/>
            </p:nvSpPr>
            <p:spPr bwMode="auto">
              <a:xfrm>
                <a:off x="3525" y="2392"/>
                <a:ext cx="5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Line 10"/>
              <p:cNvSpPr>
                <a:spLocks noChangeShapeType="1"/>
              </p:cNvSpPr>
              <p:nvPr/>
            </p:nvSpPr>
            <p:spPr bwMode="auto">
              <a:xfrm>
                <a:off x="3934" y="2392"/>
                <a:ext cx="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Rectangle 11"/>
              <p:cNvSpPr>
                <a:spLocks noChangeArrowheads="1"/>
              </p:cNvSpPr>
              <p:nvPr/>
            </p:nvSpPr>
            <p:spPr bwMode="auto">
              <a:xfrm>
                <a:off x="3936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37" name="Rectangle 12"/>
              <p:cNvSpPr>
                <a:spLocks noChangeArrowheads="1"/>
              </p:cNvSpPr>
              <p:nvPr/>
            </p:nvSpPr>
            <p:spPr bwMode="auto">
              <a:xfrm>
                <a:off x="3861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38" name="Rectangle 13"/>
              <p:cNvSpPr>
                <a:spLocks noChangeArrowheads="1"/>
              </p:cNvSpPr>
              <p:nvPr/>
            </p:nvSpPr>
            <p:spPr bwMode="auto">
              <a:xfrm>
                <a:off x="3688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39" name="Rectangle 14"/>
              <p:cNvSpPr>
                <a:spLocks noChangeArrowheads="1"/>
              </p:cNvSpPr>
              <p:nvPr/>
            </p:nvSpPr>
            <p:spPr bwMode="auto">
              <a:xfrm>
                <a:off x="3600" y="2396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531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1" name="Rectangle 16"/>
              <p:cNvSpPr>
                <a:spLocks noChangeArrowheads="1"/>
              </p:cNvSpPr>
              <p:nvPr/>
            </p:nvSpPr>
            <p:spPr bwMode="auto">
              <a:xfrm>
                <a:off x="3358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2" name="Rectangle 17"/>
              <p:cNvSpPr>
                <a:spLocks noChangeArrowheads="1"/>
              </p:cNvSpPr>
              <p:nvPr/>
            </p:nvSpPr>
            <p:spPr bwMode="auto">
              <a:xfrm>
                <a:off x="3270" y="2396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3" name="Rectangle 18"/>
              <p:cNvSpPr>
                <a:spLocks noChangeArrowheads="1"/>
              </p:cNvSpPr>
              <p:nvPr/>
            </p:nvSpPr>
            <p:spPr bwMode="auto">
              <a:xfrm>
                <a:off x="3197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B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4" name="Rectangle 19"/>
              <p:cNvSpPr>
                <a:spLocks noChangeArrowheads="1"/>
              </p:cNvSpPr>
              <p:nvPr/>
            </p:nvSpPr>
            <p:spPr bwMode="auto">
              <a:xfrm>
                <a:off x="3122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5" name="Rectangle 20"/>
              <p:cNvSpPr>
                <a:spLocks noChangeArrowheads="1"/>
              </p:cNvSpPr>
              <p:nvPr/>
            </p:nvSpPr>
            <p:spPr bwMode="auto">
              <a:xfrm>
                <a:off x="2918" y="239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6" name="Rectangle 21"/>
              <p:cNvSpPr>
                <a:spLocks noChangeArrowheads="1"/>
              </p:cNvSpPr>
              <p:nvPr/>
            </p:nvSpPr>
            <p:spPr bwMode="auto">
              <a:xfrm>
                <a:off x="2813" y="2396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7" name="Rectangle 22"/>
              <p:cNvSpPr>
                <a:spLocks noChangeArrowheads="1"/>
              </p:cNvSpPr>
              <p:nvPr/>
            </p:nvSpPr>
            <p:spPr bwMode="auto">
              <a:xfrm>
                <a:off x="2722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B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8" name="Rectangle 23"/>
              <p:cNvSpPr>
                <a:spLocks noChangeArrowheads="1"/>
              </p:cNvSpPr>
              <p:nvPr/>
            </p:nvSpPr>
            <p:spPr bwMode="auto">
              <a:xfrm>
                <a:off x="2630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49" name="Rectangle 24"/>
              <p:cNvSpPr>
                <a:spLocks noChangeArrowheads="1"/>
              </p:cNvSpPr>
              <p:nvPr/>
            </p:nvSpPr>
            <p:spPr bwMode="auto">
              <a:xfrm>
                <a:off x="2521" y="2396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F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0" name="Rectangle 25"/>
              <p:cNvSpPr>
                <a:spLocks noChangeArrowheads="1"/>
              </p:cNvSpPr>
              <p:nvPr/>
            </p:nvSpPr>
            <p:spPr bwMode="auto">
              <a:xfrm>
                <a:off x="3913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1" name="Rectangle 26"/>
              <p:cNvSpPr>
                <a:spLocks noChangeArrowheads="1"/>
              </p:cNvSpPr>
              <p:nvPr/>
            </p:nvSpPr>
            <p:spPr bwMode="auto">
              <a:xfrm>
                <a:off x="3665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2" name="Rectangle 27"/>
              <p:cNvSpPr>
                <a:spLocks noChangeArrowheads="1"/>
              </p:cNvSpPr>
              <p:nvPr/>
            </p:nvSpPr>
            <p:spPr bwMode="auto">
              <a:xfrm>
                <a:off x="3583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3" name="Rectangle 28"/>
              <p:cNvSpPr>
                <a:spLocks noChangeArrowheads="1"/>
              </p:cNvSpPr>
              <p:nvPr/>
            </p:nvSpPr>
            <p:spPr bwMode="auto">
              <a:xfrm>
                <a:off x="3335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4" name="Rectangle 29"/>
              <p:cNvSpPr>
                <a:spLocks noChangeArrowheads="1"/>
              </p:cNvSpPr>
              <p:nvPr/>
            </p:nvSpPr>
            <p:spPr bwMode="auto">
              <a:xfrm>
                <a:off x="3253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5" name="Rectangle 30"/>
              <p:cNvSpPr>
                <a:spLocks noChangeArrowheads="1"/>
              </p:cNvSpPr>
              <p:nvPr/>
            </p:nvSpPr>
            <p:spPr bwMode="auto">
              <a:xfrm>
                <a:off x="3174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.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6" name="Rectangle 31"/>
              <p:cNvSpPr>
                <a:spLocks noChangeArrowheads="1"/>
              </p:cNvSpPr>
              <p:nvPr/>
            </p:nvSpPr>
            <p:spPr bwMode="auto">
              <a:xfrm>
                <a:off x="2989" y="2396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7" name="Rectangle 32"/>
              <p:cNvSpPr>
                <a:spLocks noChangeArrowheads="1"/>
              </p:cNvSpPr>
              <p:nvPr/>
            </p:nvSpPr>
            <p:spPr bwMode="auto">
              <a:xfrm>
                <a:off x="2880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8" name="Rectangle 33"/>
              <p:cNvSpPr>
                <a:spLocks noChangeArrowheads="1"/>
              </p:cNvSpPr>
              <p:nvPr/>
            </p:nvSpPr>
            <p:spPr bwMode="auto">
              <a:xfrm>
                <a:off x="2781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2684" y="2396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2589" y="2396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3779" y="2383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+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3449" y="2383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+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3042" y="2383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3144" y="2553"/>
                <a:ext cx="12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sz="2200" b="0">
                    <a:solidFill>
                      <a:srgbClr val="000000"/>
                    </a:solidFill>
                    <a:latin typeface="Symbol" charset="2"/>
                  </a:rPr>
                  <a:t>å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3068" y="2584"/>
                <a:ext cx="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Symbol" charset="2"/>
                  </a:rPr>
                  <a:t>=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3973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874" y="2597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14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3848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3751" y="2597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12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0" name="Rectangle 45"/>
              <p:cNvSpPr>
                <a:spLocks noChangeArrowheads="1"/>
              </p:cNvSpPr>
              <p:nvPr/>
            </p:nvSpPr>
            <p:spPr bwMode="auto">
              <a:xfrm>
                <a:off x="3725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1" name="Rectangle 46"/>
              <p:cNvSpPr>
                <a:spLocks noChangeArrowheads="1"/>
              </p:cNvSpPr>
              <p:nvPr/>
            </p:nvSpPr>
            <p:spPr bwMode="auto">
              <a:xfrm>
                <a:off x="3628" y="2597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10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2" name="Rectangle 47"/>
              <p:cNvSpPr>
                <a:spLocks noChangeArrowheads="1"/>
              </p:cNvSpPr>
              <p:nvPr/>
            </p:nvSpPr>
            <p:spPr bwMode="auto">
              <a:xfrm>
                <a:off x="3602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3" name="Rectangle 48"/>
              <p:cNvSpPr>
                <a:spLocks noChangeArrowheads="1"/>
              </p:cNvSpPr>
              <p:nvPr/>
            </p:nvSpPr>
            <p:spPr bwMode="auto">
              <a:xfrm>
                <a:off x="3556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8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4" name="Rectangle 49"/>
              <p:cNvSpPr>
                <a:spLocks noChangeArrowheads="1"/>
              </p:cNvSpPr>
              <p:nvPr/>
            </p:nvSpPr>
            <p:spPr bwMode="auto">
              <a:xfrm>
                <a:off x="3524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5" name="Rectangle 50"/>
              <p:cNvSpPr>
                <a:spLocks noChangeArrowheads="1"/>
              </p:cNvSpPr>
              <p:nvPr/>
            </p:nvSpPr>
            <p:spPr bwMode="auto">
              <a:xfrm>
                <a:off x="3474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7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6" name="Rectangle 51"/>
              <p:cNvSpPr>
                <a:spLocks noChangeArrowheads="1"/>
              </p:cNvSpPr>
              <p:nvPr/>
            </p:nvSpPr>
            <p:spPr bwMode="auto">
              <a:xfrm>
                <a:off x="3439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7" name="Rectangle 52"/>
              <p:cNvSpPr>
                <a:spLocks noChangeArrowheads="1"/>
              </p:cNvSpPr>
              <p:nvPr/>
            </p:nvSpPr>
            <p:spPr bwMode="auto">
              <a:xfrm>
                <a:off x="3394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3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8" name="Rectangle 53"/>
              <p:cNvSpPr>
                <a:spLocks noChangeArrowheads="1"/>
              </p:cNvSpPr>
              <p:nvPr/>
            </p:nvSpPr>
            <p:spPr bwMode="auto">
              <a:xfrm>
                <a:off x="3361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79" name="Rectangle 54"/>
              <p:cNvSpPr>
                <a:spLocks noChangeArrowheads="1"/>
              </p:cNvSpPr>
              <p:nvPr/>
            </p:nvSpPr>
            <p:spPr bwMode="auto">
              <a:xfrm>
                <a:off x="3313" y="259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0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0" name="Rectangle 55"/>
              <p:cNvSpPr>
                <a:spLocks noChangeArrowheads="1"/>
              </p:cNvSpPr>
              <p:nvPr/>
            </p:nvSpPr>
            <p:spPr bwMode="auto">
              <a:xfrm>
                <a:off x="3279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1" name="Rectangle 56"/>
              <p:cNvSpPr>
                <a:spLocks noChangeArrowheads="1"/>
              </p:cNvSpPr>
              <p:nvPr/>
            </p:nvSpPr>
            <p:spPr bwMode="auto">
              <a:xfrm>
                <a:off x="3012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2" name="Rectangle 57"/>
              <p:cNvSpPr>
                <a:spLocks noChangeArrowheads="1"/>
              </p:cNvSpPr>
              <p:nvPr/>
            </p:nvSpPr>
            <p:spPr bwMode="auto">
              <a:xfrm>
                <a:off x="2899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3" name="Rectangle 58"/>
              <p:cNvSpPr>
                <a:spLocks noChangeArrowheads="1"/>
              </p:cNvSpPr>
              <p:nvPr/>
            </p:nvSpPr>
            <p:spPr bwMode="auto">
              <a:xfrm>
                <a:off x="2794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4" name="Rectangle 59"/>
              <p:cNvSpPr>
                <a:spLocks noChangeArrowheads="1"/>
              </p:cNvSpPr>
              <p:nvPr/>
            </p:nvSpPr>
            <p:spPr bwMode="auto">
              <a:xfrm>
                <a:off x="2693" y="2597"/>
                <a:ext cx="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,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5" name="Rectangle 60"/>
              <p:cNvSpPr>
                <a:spLocks noChangeArrowheads="1"/>
              </p:cNvSpPr>
              <p:nvPr/>
            </p:nvSpPr>
            <p:spPr bwMode="auto">
              <a:xfrm>
                <a:off x="2593" y="2597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6" name="Rectangle 61"/>
              <p:cNvSpPr>
                <a:spLocks noChangeArrowheads="1"/>
              </p:cNvSpPr>
              <p:nvPr/>
            </p:nvSpPr>
            <p:spPr bwMode="auto">
              <a:xfrm>
                <a:off x="2939" y="2597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D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7" name="Rectangle 62"/>
              <p:cNvSpPr>
                <a:spLocks noChangeArrowheads="1"/>
              </p:cNvSpPr>
              <p:nvPr/>
            </p:nvSpPr>
            <p:spPr bwMode="auto">
              <a:xfrm>
                <a:off x="2828" y="2597"/>
                <a:ext cx="7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8" name="Rectangle 63"/>
              <p:cNvSpPr>
                <a:spLocks noChangeArrowheads="1"/>
              </p:cNvSpPr>
              <p:nvPr/>
            </p:nvSpPr>
            <p:spPr bwMode="auto">
              <a:xfrm>
                <a:off x="2733" y="259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B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89" name="Rectangle 64"/>
              <p:cNvSpPr>
                <a:spLocks noChangeArrowheads="1"/>
              </p:cNvSpPr>
              <p:nvPr/>
            </p:nvSpPr>
            <p:spPr bwMode="auto">
              <a:xfrm>
                <a:off x="2636" y="259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190" name="Rectangle 65"/>
              <p:cNvSpPr>
                <a:spLocks noChangeArrowheads="1"/>
              </p:cNvSpPr>
              <p:nvPr/>
            </p:nvSpPr>
            <p:spPr bwMode="auto">
              <a:xfrm>
                <a:off x="2522" y="2597"/>
                <a:ext cx="6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pt-BR" altLang="en-US" b="0" i="1">
                    <a:solidFill>
                      <a:srgbClr val="000000"/>
                    </a:solidFill>
                    <a:latin typeface="Times New Roman" charset="0"/>
                  </a:rPr>
                  <a:t>F</a:t>
                </a:r>
                <a:endParaRPr lang="pt-BR" altLang="en-US" sz="2400" b="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118" name="Rectangle 98"/>
            <p:cNvSpPr>
              <a:spLocks noChangeArrowheads="1"/>
            </p:cNvSpPr>
            <p:nvPr/>
          </p:nvSpPr>
          <p:spPr bwMode="auto">
            <a:xfrm>
              <a:off x="2394" y="1105"/>
              <a:ext cx="294" cy="2393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Line 99"/>
            <p:cNvSpPr>
              <a:spLocks noChangeShapeType="1"/>
            </p:cNvSpPr>
            <p:nvPr/>
          </p:nvSpPr>
          <p:spPr bwMode="auto">
            <a:xfrm flipV="1">
              <a:off x="2394" y="2300"/>
              <a:ext cx="294" cy="1198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" name="Line 100"/>
            <p:cNvSpPr>
              <a:spLocks noChangeShapeType="1"/>
            </p:cNvSpPr>
            <p:nvPr/>
          </p:nvSpPr>
          <p:spPr bwMode="auto">
            <a:xfrm flipH="1" flipV="1">
              <a:off x="2394" y="1105"/>
              <a:ext cx="294" cy="119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Line 101"/>
            <p:cNvSpPr>
              <a:spLocks noChangeShapeType="1"/>
            </p:cNvSpPr>
            <p:nvPr/>
          </p:nvSpPr>
          <p:spPr bwMode="auto">
            <a:xfrm>
              <a:off x="2688" y="2300"/>
              <a:ext cx="342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" name="Line 103"/>
            <p:cNvSpPr>
              <a:spLocks noChangeShapeType="1"/>
            </p:cNvSpPr>
            <p:nvPr/>
          </p:nvSpPr>
          <p:spPr bwMode="auto">
            <a:xfrm>
              <a:off x="2418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Line 104"/>
            <p:cNvSpPr>
              <a:spLocks noChangeShapeType="1"/>
            </p:cNvSpPr>
            <p:nvPr/>
          </p:nvSpPr>
          <p:spPr bwMode="auto">
            <a:xfrm>
              <a:off x="2500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" name="Line 105"/>
            <p:cNvSpPr>
              <a:spLocks noChangeShapeType="1"/>
            </p:cNvSpPr>
            <p:nvPr/>
          </p:nvSpPr>
          <p:spPr bwMode="auto">
            <a:xfrm>
              <a:off x="2582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Line 106"/>
            <p:cNvSpPr>
              <a:spLocks noChangeShapeType="1"/>
            </p:cNvSpPr>
            <p:nvPr/>
          </p:nvSpPr>
          <p:spPr bwMode="auto">
            <a:xfrm>
              <a:off x="2664" y="3498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auto">
            <a:xfrm>
              <a:off x="-339" y="3328"/>
              <a:ext cx="22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As entradas (variáveis Booleanas) controlam um multiplexador 2</a:t>
              </a:r>
              <a:r>
                <a:rPr lang="pt-BR" altLang="en-US" sz="1800" b="0" baseline="30000" dirty="0">
                  <a:solidFill>
                    <a:srgbClr val="0070C0"/>
                  </a:solidFill>
                  <a:latin typeface="+mn-lt"/>
                </a:rPr>
                <a:t>n</a:t>
              </a:r>
              <a:r>
                <a:rPr lang="pt-BR" altLang="en-US" sz="1800" b="0" dirty="0">
                  <a:solidFill>
                    <a:srgbClr val="0070C0"/>
                  </a:solidFill>
                  <a:latin typeface="+mn-lt"/>
                </a:rPr>
                <a:t>:1</a:t>
              </a:r>
              <a:endParaRPr lang="en-US" altLang="en-US" sz="1800" b="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27" name="Line 110"/>
            <p:cNvSpPr>
              <a:spLocks noChangeShapeType="1"/>
            </p:cNvSpPr>
            <p:nvPr/>
          </p:nvSpPr>
          <p:spPr bwMode="auto">
            <a:xfrm flipV="1">
              <a:off x="1800" y="3599"/>
              <a:ext cx="58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auto">
            <a:xfrm>
              <a:off x="2387" y="1109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auto">
            <a:xfrm>
              <a:off x="2386" y="3336"/>
              <a:ext cx="2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1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191" name="Text Box 122"/>
          <p:cNvSpPr txBox="1">
            <a:spLocks noChangeArrowheads="1"/>
          </p:cNvSpPr>
          <p:nvPr/>
        </p:nvSpPr>
        <p:spPr bwMode="auto">
          <a:xfrm>
            <a:off x="6012997" y="5540999"/>
            <a:ext cx="5920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Considerando que são necessários cerca de 150 transistores </a:t>
            </a:r>
          </a:p>
          <a:p>
            <a:pPr algn="l"/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para criar uma LUT4, tem-se para 50.000 LUTS  (um FPGA</a:t>
            </a:r>
          </a:p>
          <a:p>
            <a:pPr algn="l"/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médio pode ter tantas </a:t>
            </a:r>
            <a:r>
              <a:rPr lang="pt-BR" altLang="en-US" sz="1800" dirty="0" err="1">
                <a:solidFill>
                  <a:srgbClr val="FF0000"/>
                </a:solidFill>
                <a:latin typeface="+mn-lt"/>
              </a:rPr>
              <a:t>LUTs</a:t>
            </a:r>
            <a:r>
              <a:rPr lang="pt-BR" altLang="en-US" sz="1800" dirty="0">
                <a:solidFill>
                  <a:srgbClr val="FF0000"/>
                </a:solidFill>
                <a:latin typeface="+mn-lt"/>
              </a:rPr>
              <a:t>) </a:t>
            </a:r>
            <a:r>
              <a:rPr lang="pt-BR" altLang="en-US" sz="1800" dirty="0">
                <a:solidFill>
                  <a:srgbClr val="FF0000"/>
                </a:solidFill>
                <a:latin typeface="+mn-lt"/>
                <a:sym typeface="Wingdings" charset="2"/>
              </a:rPr>
              <a:t> 7.500.000 transistores!!!</a:t>
            </a:r>
          </a:p>
        </p:txBody>
      </p:sp>
    </p:spTree>
    <p:extLst>
      <p:ext uri="{BB962C8B-B14F-4D97-AF65-F5344CB8AC3E}">
        <p14:creationId xmlns:p14="http://schemas.microsoft.com/office/powerpoint/2010/main" val="838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D And Xilinx: The Prize Is Versal ACAP, Not FPGAs (NASDAQ:AMD) | Seeking  Alpha">
            <a:extLst>
              <a:ext uri="{FF2B5EF4-FFF2-40B4-BE49-F238E27FC236}">
                <a16:creationId xmlns:a16="http://schemas.microsoft.com/office/drawing/2014/main" id="{AFA4F54D-B91D-4112-A114-3BF30AAF6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3162" r="4824" b="4286"/>
          <a:stretch/>
        </p:blipFill>
        <p:spPr bwMode="auto">
          <a:xfrm>
            <a:off x="6167120" y="1918843"/>
            <a:ext cx="5486400" cy="41425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0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O MERCADO DE DISPOSITIVOS RECONFIGURÁVEIS (</a:t>
            </a:r>
            <a:r>
              <a:rPr lang="en-US" sz="4800" dirty="0" err="1"/>
              <a:t>em</a:t>
            </a:r>
            <a:r>
              <a:rPr lang="en-US" sz="4800" dirty="0"/>
              <a:t> 2022, ~10GUS$)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BB25A3-AD7B-4A92-B1BB-6485E07B4C1C}" type="slidenum">
              <a:rPr lang="en-US" sz="2000" smtClean="0"/>
              <a:t>13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2817" y="1325337"/>
            <a:ext cx="541339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b="1" dirty="0">
                <a:solidFill>
                  <a:srgbClr val="0070C0"/>
                </a:solidFill>
              </a:rPr>
              <a:t>Segmento de </a:t>
            </a:r>
            <a:r>
              <a:rPr lang="pt-BR" sz="2800" b="1" dirty="0" err="1">
                <a:solidFill>
                  <a:srgbClr val="0070C0"/>
                </a:solidFill>
              </a:rPr>
              <a:t>PLDs</a:t>
            </a:r>
            <a:r>
              <a:rPr lang="pt-BR" sz="2800" b="1" dirty="0">
                <a:solidFill>
                  <a:srgbClr val="0070C0"/>
                </a:solidFill>
              </a:rPr>
              <a:t>, 2009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4523" y="1325337"/>
            <a:ext cx="442363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800" b="1" dirty="0">
                <a:solidFill>
                  <a:srgbClr val="0070C0"/>
                </a:solidFill>
              </a:rPr>
              <a:t>Segmento de FPGAs, 2019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27" name="AutoShape 28"/>
          <p:cNvSpPr>
            <a:spLocks noChangeAspect="1" noChangeArrowheads="1" noTextEdit="1"/>
          </p:cNvSpPr>
          <p:nvPr/>
        </p:nvSpPr>
        <p:spPr bwMode="auto">
          <a:xfrm>
            <a:off x="5988504" y="2578555"/>
            <a:ext cx="38195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Rounded Rectangle 41"/>
          <p:cNvSpPr/>
          <p:nvPr/>
        </p:nvSpPr>
        <p:spPr>
          <a:xfrm>
            <a:off x="452816" y="2211987"/>
            <a:ext cx="5413399" cy="34798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extBox 42"/>
          <p:cNvSpPr txBox="1"/>
          <p:nvPr/>
        </p:nvSpPr>
        <p:spPr>
          <a:xfrm>
            <a:off x="452817" y="6161731"/>
            <a:ext cx="1065739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>
              <a:buClr>
                <a:srgbClr val="0070C0"/>
              </a:buClr>
              <a:buFont typeface="Wingdings" charset="2"/>
              <a:buChar char="ü"/>
            </a:pPr>
            <a:r>
              <a:rPr lang="pt-BR" sz="2200" dirty="0"/>
              <a:t>Há vários fornecedores no mercado, </a:t>
            </a:r>
            <a:r>
              <a:rPr lang="pt-BR" sz="2200" dirty="0" err="1"/>
              <a:t>Xilinx</a:t>
            </a:r>
            <a:r>
              <a:rPr lang="pt-BR" sz="2200" dirty="0"/>
              <a:t> (AMD) e Altera (Intel) são dois apenas</a:t>
            </a:r>
          </a:p>
        </p:txBody>
      </p:sp>
      <p:graphicFrame>
        <p:nvGraphicFramePr>
          <p:cNvPr id="44" name="Char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71562"/>
              </p:ext>
            </p:extLst>
          </p:nvPr>
        </p:nvGraphicFramePr>
        <p:xfrm>
          <a:off x="379816" y="2403821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5988504" y="2211988"/>
            <a:ext cx="5750679" cy="34450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2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PRINCIPAIS DISPOSITIVOS ATUAIS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5F656E-5428-4201-955C-D76A3363534B}" type="slidenum">
              <a:rPr lang="en-US" sz="2000" smtClean="0"/>
              <a:t>14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2530" y="1563884"/>
            <a:ext cx="12024878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 err="1">
                <a:solidFill>
                  <a:srgbClr val="0070C0"/>
                </a:solidFill>
              </a:rPr>
              <a:t>Xilinx</a:t>
            </a:r>
            <a:r>
              <a:rPr lang="pt-BR" sz="2400" b="1" dirty="0">
                <a:solidFill>
                  <a:srgbClr val="0070C0"/>
                </a:solidFill>
              </a:rPr>
              <a:t> – (em Fevereiro de 2022 AMD completou a aquisição da </a:t>
            </a:r>
            <a:r>
              <a:rPr lang="pt-BR" sz="2400" b="1" dirty="0" err="1">
                <a:solidFill>
                  <a:srgbClr val="0070C0"/>
                </a:solidFill>
              </a:rPr>
              <a:t>Xilinx</a:t>
            </a:r>
            <a:r>
              <a:rPr lang="pt-BR" sz="2400" b="1" dirty="0">
                <a:solidFill>
                  <a:srgbClr val="0070C0"/>
                </a:solidFill>
              </a:rPr>
              <a:t> por ~50GUS$)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Baixo/Médio Custo-Desempenho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Famílias </a:t>
            </a:r>
            <a:r>
              <a:rPr lang="pt-BR" sz="2400" dirty="0" err="1"/>
              <a:t>Spartan</a:t>
            </a:r>
            <a:r>
              <a:rPr lang="pt-BR" sz="2400" dirty="0"/>
              <a:t> 6, </a:t>
            </a:r>
            <a:r>
              <a:rPr lang="pt-BR" sz="2400" dirty="0" err="1"/>
              <a:t>Spartan</a:t>
            </a:r>
            <a:r>
              <a:rPr lang="pt-BR" sz="2400" dirty="0"/>
              <a:t> 7, </a:t>
            </a:r>
            <a:r>
              <a:rPr lang="pt-BR" sz="2400" b="1" dirty="0" err="1">
                <a:solidFill>
                  <a:srgbClr val="FF0000"/>
                </a:solidFill>
              </a:rPr>
              <a:t>Artix</a:t>
            </a:r>
            <a:r>
              <a:rPr lang="pt-BR" sz="2400" b="1" dirty="0">
                <a:solidFill>
                  <a:srgbClr val="FF0000"/>
                </a:solidFill>
              </a:rPr>
              <a:t> 7 (Usamos uma placa com FPGA desta família)</a:t>
            </a:r>
            <a:r>
              <a:rPr lang="pt-BR" sz="2400" dirty="0"/>
              <a:t>, </a:t>
            </a:r>
            <a:r>
              <a:rPr lang="pt-BR" sz="2400" dirty="0" err="1"/>
              <a:t>Kintex</a:t>
            </a:r>
            <a:r>
              <a:rPr lang="pt-BR" sz="2400" dirty="0"/>
              <a:t> 7 (as com sufixo 7 normalmente usam tecnologia 28nm)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Alto desempenho</a:t>
            </a:r>
          </a:p>
          <a:p>
            <a:pPr marL="1257300" lvl="2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err="1"/>
              <a:t>Virtex</a:t>
            </a:r>
            <a:r>
              <a:rPr lang="pt-BR" sz="2400" dirty="0"/>
              <a:t> 7 (28nm), </a:t>
            </a:r>
            <a:r>
              <a:rPr lang="pt-BR" sz="2400" dirty="0" err="1"/>
              <a:t>Virtex-Kintex</a:t>
            </a:r>
            <a:r>
              <a:rPr lang="pt-BR" sz="2400" dirty="0"/>
              <a:t> </a:t>
            </a:r>
            <a:r>
              <a:rPr lang="pt-BR" sz="2400" dirty="0" err="1"/>
              <a:t>UltraSCALE</a:t>
            </a:r>
            <a:r>
              <a:rPr lang="pt-BR" sz="2400" dirty="0"/>
              <a:t> (20nm), </a:t>
            </a:r>
            <a:r>
              <a:rPr lang="pt-BR" sz="2400" dirty="0" err="1"/>
              <a:t>Virtex-Kintex</a:t>
            </a:r>
            <a:r>
              <a:rPr lang="pt-BR" sz="2400" dirty="0"/>
              <a:t> </a:t>
            </a:r>
            <a:r>
              <a:rPr lang="pt-BR" sz="2400" dirty="0" err="1"/>
              <a:t>UltraSCALE</a:t>
            </a:r>
            <a:r>
              <a:rPr lang="pt-BR" sz="2400" dirty="0"/>
              <a:t>+ (16nm)...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/>
              <a:t>SoC</a:t>
            </a:r>
            <a:r>
              <a:rPr lang="pt-BR" sz="2400" dirty="0"/>
              <a:t> (lógica </a:t>
            </a:r>
            <a:r>
              <a:rPr lang="pt-BR" sz="2400" dirty="0" err="1"/>
              <a:t>reconfigurável</a:t>
            </a:r>
            <a:r>
              <a:rPr lang="pt-BR" sz="2400" dirty="0"/>
              <a:t> + processadores)</a:t>
            </a:r>
          </a:p>
          <a:p>
            <a:pPr marL="1257300" lvl="2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 err="1"/>
              <a:t>Zynq</a:t>
            </a:r>
            <a:r>
              <a:rPr lang="pt-BR" sz="2400" dirty="0"/>
              <a:t> </a:t>
            </a:r>
            <a:r>
              <a:rPr lang="pt-BR" sz="2400" dirty="0">
                <a:sym typeface="Wingdings" panose="05000000000000000000" pitchFamily="2" charset="2"/>
              </a:rPr>
              <a:t> </a:t>
            </a:r>
            <a:r>
              <a:rPr lang="pt-BR" sz="2400" dirty="0"/>
              <a:t>lógica + ARM(s)</a:t>
            </a:r>
            <a:endParaRPr lang="pt-BR" b="1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Intel (até 2015 era a empresa Altera </a:t>
            </a:r>
            <a:r>
              <a:rPr lang="pt-BR" sz="2400" b="1" dirty="0" err="1">
                <a:solidFill>
                  <a:srgbClr val="0070C0"/>
                </a:solidFill>
              </a:rPr>
              <a:t>qdo</a:t>
            </a:r>
            <a:r>
              <a:rPr lang="pt-BR" sz="2400" b="1" dirty="0">
                <a:solidFill>
                  <a:srgbClr val="0070C0"/>
                </a:solidFill>
              </a:rPr>
              <a:t> Intel adquiriu por ~16,7 GUS$)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Baixo Custo e </a:t>
            </a:r>
            <a:r>
              <a:rPr lang="pt-BR" sz="2400" dirty="0" err="1"/>
              <a:t>Mid</a:t>
            </a:r>
            <a:r>
              <a:rPr lang="pt-BR" sz="2400" dirty="0"/>
              <a:t>-Range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/>
              <a:t>Famílias </a:t>
            </a:r>
            <a:r>
              <a:rPr lang="pt-BR" sz="2400" dirty="0" err="1"/>
              <a:t>Cyclone</a:t>
            </a:r>
            <a:r>
              <a:rPr lang="pt-BR" sz="2400" dirty="0"/>
              <a:t>, Arria...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Alto desempenho</a:t>
            </a:r>
          </a:p>
          <a:p>
            <a:pPr marL="1371600" lvl="2" indent="-457200">
              <a:buClr>
                <a:srgbClr val="0070C0"/>
              </a:buClr>
              <a:buFont typeface="Arial" charset="0"/>
              <a:buChar char="•"/>
            </a:pPr>
            <a:r>
              <a:rPr lang="pt-BR" sz="2400" dirty="0" err="1"/>
              <a:t>Stratix</a:t>
            </a:r>
            <a:r>
              <a:rPr lang="pt-BR" sz="2400" dirty="0"/>
              <a:t>, </a:t>
            </a:r>
            <a:r>
              <a:rPr lang="pt-BR" sz="2400" dirty="0" err="1"/>
              <a:t>Agilex</a:t>
            </a:r>
            <a:r>
              <a:rPr lang="pt-BR" sz="2400" dirty="0"/>
              <a:t> (10nm)...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Quase tudo que existe na </a:t>
            </a:r>
            <a:r>
              <a:rPr lang="pt-BR" sz="2400" dirty="0" err="1"/>
              <a:t>Xilinx</a:t>
            </a:r>
            <a:r>
              <a:rPr lang="pt-BR" sz="2400" dirty="0"/>
              <a:t>, existe na Altera e vice-versa...</a:t>
            </a:r>
          </a:p>
        </p:txBody>
      </p:sp>
    </p:spTree>
    <p:extLst>
      <p:ext uri="{BB962C8B-B14F-4D97-AF65-F5344CB8AC3E}">
        <p14:creationId xmlns:p14="http://schemas.microsoft.com/office/powerpoint/2010/main" val="69473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600" dirty="0"/>
              <a:t>ALGUNS DETALHES: ARQUITETURA VIRTEX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33B61A7-A4FE-4371-ABF6-4EF332588DC3}" type="slidenum">
              <a:rPr lang="en-US" sz="2000" smtClean="0"/>
              <a:t>15</a:t>
            </a:fld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57967" y="1624460"/>
            <a:ext cx="8483207" cy="4864100"/>
            <a:chOff x="598945" y="1460500"/>
            <a:chExt cx="8483207" cy="4864100"/>
          </a:xfrm>
        </p:grpSpPr>
        <p:sp>
          <p:nvSpPr>
            <p:cNvPr id="6" name="Rectangle 3"/>
            <p:cNvSpPr>
              <a:spLocks noChangeAspect="1" noChangeArrowheads="1"/>
            </p:cNvSpPr>
            <p:nvPr/>
          </p:nvSpPr>
          <p:spPr bwMode="auto">
            <a:xfrm>
              <a:off x="441212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8" name="Rectangle 4"/>
            <p:cNvSpPr>
              <a:spLocks noChangeAspect="1" noChangeArrowheads="1"/>
            </p:cNvSpPr>
            <p:nvPr/>
          </p:nvSpPr>
          <p:spPr bwMode="auto">
            <a:xfrm>
              <a:off x="4556582" y="226853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9" name="Rectangle 5"/>
            <p:cNvSpPr>
              <a:spLocks noChangeAspect="1" noChangeArrowheads="1"/>
            </p:cNvSpPr>
            <p:nvPr/>
          </p:nvSpPr>
          <p:spPr bwMode="auto">
            <a:xfrm>
              <a:off x="441212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0" name="Rectangle 6"/>
            <p:cNvSpPr>
              <a:spLocks noChangeAspect="1" noChangeArrowheads="1"/>
            </p:cNvSpPr>
            <p:nvPr/>
          </p:nvSpPr>
          <p:spPr bwMode="auto">
            <a:xfrm>
              <a:off x="4556582" y="2436813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1" name="Rectangle 7"/>
            <p:cNvSpPr>
              <a:spLocks noChangeAspect="1" noChangeArrowheads="1"/>
            </p:cNvSpPr>
            <p:nvPr/>
          </p:nvSpPr>
          <p:spPr bwMode="auto">
            <a:xfrm>
              <a:off x="4842332" y="22685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2" name="Rectangle 8"/>
            <p:cNvSpPr>
              <a:spLocks noChangeAspect="1" noChangeArrowheads="1"/>
            </p:cNvSpPr>
            <p:nvPr/>
          </p:nvSpPr>
          <p:spPr bwMode="auto">
            <a:xfrm>
              <a:off x="4985207" y="22685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3" name="Rectangle 9"/>
            <p:cNvSpPr>
              <a:spLocks noChangeAspect="1" noChangeArrowheads="1"/>
            </p:cNvSpPr>
            <p:nvPr/>
          </p:nvSpPr>
          <p:spPr bwMode="auto">
            <a:xfrm>
              <a:off x="4842332" y="24368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4985207" y="24368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12967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" name="Rectangle 12"/>
            <p:cNvSpPr>
              <a:spLocks noChangeAspect="1" noChangeArrowheads="1"/>
            </p:cNvSpPr>
            <p:nvPr/>
          </p:nvSpPr>
          <p:spPr bwMode="auto">
            <a:xfrm>
              <a:off x="5274132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" name="Rectangle 13"/>
            <p:cNvSpPr>
              <a:spLocks noChangeAspect="1" noChangeArrowheads="1"/>
            </p:cNvSpPr>
            <p:nvPr/>
          </p:nvSpPr>
          <p:spPr bwMode="auto">
            <a:xfrm>
              <a:off x="512967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8" name="Rectangle 14"/>
            <p:cNvSpPr>
              <a:spLocks noChangeAspect="1" noChangeArrowheads="1"/>
            </p:cNvSpPr>
            <p:nvPr/>
          </p:nvSpPr>
          <p:spPr bwMode="auto">
            <a:xfrm>
              <a:off x="5274132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" name="Rectangle 15"/>
            <p:cNvSpPr>
              <a:spLocks noChangeAspect="1" noChangeArrowheads="1"/>
            </p:cNvSpPr>
            <p:nvPr/>
          </p:nvSpPr>
          <p:spPr bwMode="auto">
            <a:xfrm>
              <a:off x="556147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" name="Rectangle 16"/>
            <p:cNvSpPr>
              <a:spLocks noChangeAspect="1" noChangeArrowheads="1"/>
            </p:cNvSpPr>
            <p:nvPr/>
          </p:nvSpPr>
          <p:spPr bwMode="auto">
            <a:xfrm>
              <a:off x="5702757" y="226853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" name="Rectangle 17"/>
            <p:cNvSpPr>
              <a:spLocks noChangeAspect="1" noChangeArrowheads="1"/>
            </p:cNvSpPr>
            <p:nvPr/>
          </p:nvSpPr>
          <p:spPr bwMode="auto">
            <a:xfrm>
              <a:off x="556147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" name="Rectangle 18"/>
            <p:cNvSpPr>
              <a:spLocks noChangeAspect="1" noChangeArrowheads="1"/>
            </p:cNvSpPr>
            <p:nvPr/>
          </p:nvSpPr>
          <p:spPr bwMode="auto">
            <a:xfrm>
              <a:off x="5702757" y="2436813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3" name="Rectangle 19"/>
            <p:cNvSpPr>
              <a:spLocks noChangeAspect="1" noChangeArrowheads="1"/>
            </p:cNvSpPr>
            <p:nvPr/>
          </p:nvSpPr>
          <p:spPr bwMode="auto">
            <a:xfrm>
              <a:off x="441212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4" name="Rectangle 20"/>
            <p:cNvSpPr>
              <a:spLocks noChangeAspect="1" noChangeArrowheads="1"/>
            </p:cNvSpPr>
            <p:nvPr/>
          </p:nvSpPr>
          <p:spPr bwMode="auto">
            <a:xfrm>
              <a:off x="4556582" y="260508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5" name="Rectangle 21"/>
            <p:cNvSpPr>
              <a:spLocks noChangeAspect="1" noChangeArrowheads="1"/>
            </p:cNvSpPr>
            <p:nvPr/>
          </p:nvSpPr>
          <p:spPr bwMode="auto">
            <a:xfrm>
              <a:off x="441212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6" name="Rectangle 22"/>
            <p:cNvSpPr>
              <a:spLocks noChangeAspect="1" noChangeArrowheads="1"/>
            </p:cNvSpPr>
            <p:nvPr/>
          </p:nvSpPr>
          <p:spPr bwMode="auto">
            <a:xfrm>
              <a:off x="4556582" y="2774950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7" name="Rectangle 23"/>
            <p:cNvSpPr>
              <a:spLocks noChangeAspect="1" noChangeArrowheads="1"/>
            </p:cNvSpPr>
            <p:nvPr/>
          </p:nvSpPr>
          <p:spPr bwMode="auto">
            <a:xfrm>
              <a:off x="4842332" y="26050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" name="Rectangle 24"/>
            <p:cNvSpPr>
              <a:spLocks noChangeAspect="1" noChangeArrowheads="1"/>
            </p:cNvSpPr>
            <p:nvPr/>
          </p:nvSpPr>
          <p:spPr bwMode="auto">
            <a:xfrm>
              <a:off x="4985207" y="26050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" name="Rectangle 25"/>
            <p:cNvSpPr>
              <a:spLocks noChangeAspect="1" noChangeArrowheads="1"/>
            </p:cNvSpPr>
            <p:nvPr/>
          </p:nvSpPr>
          <p:spPr bwMode="auto">
            <a:xfrm>
              <a:off x="4842332" y="27749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0" name="Rectangle 26"/>
            <p:cNvSpPr>
              <a:spLocks noChangeAspect="1" noChangeArrowheads="1"/>
            </p:cNvSpPr>
            <p:nvPr/>
          </p:nvSpPr>
          <p:spPr bwMode="auto">
            <a:xfrm>
              <a:off x="4985207" y="27749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" name="Rectangle 27"/>
            <p:cNvSpPr>
              <a:spLocks noChangeAspect="1" noChangeArrowheads="1"/>
            </p:cNvSpPr>
            <p:nvPr/>
          </p:nvSpPr>
          <p:spPr bwMode="auto">
            <a:xfrm>
              <a:off x="512967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" name="Rectangle 28"/>
            <p:cNvSpPr>
              <a:spLocks noChangeAspect="1" noChangeArrowheads="1"/>
            </p:cNvSpPr>
            <p:nvPr/>
          </p:nvSpPr>
          <p:spPr bwMode="auto">
            <a:xfrm>
              <a:off x="5274132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" name="Rectangle 29"/>
            <p:cNvSpPr>
              <a:spLocks noChangeAspect="1" noChangeArrowheads="1"/>
            </p:cNvSpPr>
            <p:nvPr/>
          </p:nvSpPr>
          <p:spPr bwMode="auto">
            <a:xfrm>
              <a:off x="512967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" name="Rectangle 30"/>
            <p:cNvSpPr>
              <a:spLocks noChangeAspect="1" noChangeArrowheads="1"/>
            </p:cNvSpPr>
            <p:nvPr/>
          </p:nvSpPr>
          <p:spPr bwMode="auto">
            <a:xfrm>
              <a:off x="5274132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" name="Rectangle 31"/>
            <p:cNvSpPr>
              <a:spLocks noChangeAspect="1" noChangeArrowheads="1"/>
            </p:cNvSpPr>
            <p:nvPr/>
          </p:nvSpPr>
          <p:spPr bwMode="auto">
            <a:xfrm>
              <a:off x="556147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" name="Rectangle 32"/>
            <p:cNvSpPr>
              <a:spLocks noChangeAspect="1" noChangeArrowheads="1"/>
            </p:cNvSpPr>
            <p:nvPr/>
          </p:nvSpPr>
          <p:spPr bwMode="auto">
            <a:xfrm>
              <a:off x="5702757" y="260508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" name="Rectangle 33"/>
            <p:cNvSpPr>
              <a:spLocks noChangeAspect="1" noChangeArrowheads="1"/>
            </p:cNvSpPr>
            <p:nvPr/>
          </p:nvSpPr>
          <p:spPr bwMode="auto">
            <a:xfrm>
              <a:off x="556147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8" name="Rectangle 34"/>
            <p:cNvSpPr>
              <a:spLocks noChangeAspect="1" noChangeArrowheads="1"/>
            </p:cNvSpPr>
            <p:nvPr/>
          </p:nvSpPr>
          <p:spPr bwMode="auto">
            <a:xfrm>
              <a:off x="5702757" y="2774950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9" name="Rectangle 35"/>
            <p:cNvSpPr>
              <a:spLocks noChangeAspect="1" noChangeArrowheads="1"/>
            </p:cNvSpPr>
            <p:nvPr/>
          </p:nvSpPr>
          <p:spPr bwMode="auto">
            <a:xfrm>
              <a:off x="441212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0" name="Rectangle 36"/>
            <p:cNvSpPr>
              <a:spLocks noChangeAspect="1" noChangeArrowheads="1"/>
            </p:cNvSpPr>
            <p:nvPr/>
          </p:nvSpPr>
          <p:spPr bwMode="auto">
            <a:xfrm>
              <a:off x="4556582" y="2943225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1" name="Rectangle 37"/>
            <p:cNvSpPr>
              <a:spLocks noChangeAspect="1" noChangeArrowheads="1"/>
            </p:cNvSpPr>
            <p:nvPr/>
          </p:nvSpPr>
          <p:spPr bwMode="auto">
            <a:xfrm>
              <a:off x="441212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2" name="Rectangle 38"/>
            <p:cNvSpPr>
              <a:spLocks noChangeAspect="1" noChangeArrowheads="1"/>
            </p:cNvSpPr>
            <p:nvPr/>
          </p:nvSpPr>
          <p:spPr bwMode="auto">
            <a:xfrm>
              <a:off x="4556582" y="3111500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" name="Rectangle 39"/>
            <p:cNvSpPr>
              <a:spLocks noChangeAspect="1" noChangeArrowheads="1"/>
            </p:cNvSpPr>
            <p:nvPr/>
          </p:nvSpPr>
          <p:spPr bwMode="auto">
            <a:xfrm>
              <a:off x="4842332" y="29432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" name="Rectangle 40"/>
            <p:cNvSpPr>
              <a:spLocks noChangeAspect="1" noChangeArrowheads="1"/>
            </p:cNvSpPr>
            <p:nvPr/>
          </p:nvSpPr>
          <p:spPr bwMode="auto">
            <a:xfrm>
              <a:off x="4985207" y="29432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" name="Rectangle 41"/>
            <p:cNvSpPr>
              <a:spLocks noChangeAspect="1" noChangeArrowheads="1"/>
            </p:cNvSpPr>
            <p:nvPr/>
          </p:nvSpPr>
          <p:spPr bwMode="auto">
            <a:xfrm>
              <a:off x="4842332" y="311150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" name="Rectangle 42"/>
            <p:cNvSpPr>
              <a:spLocks noChangeAspect="1" noChangeArrowheads="1"/>
            </p:cNvSpPr>
            <p:nvPr/>
          </p:nvSpPr>
          <p:spPr bwMode="auto">
            <a:xfrm>
              <a:off x="4985207" y="311150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" name="Rectangle 43"/>
            <p:cNvSpPr>
              <a:spLocks noChangeAspect="1" noChangeArrowheads="1"/>
            </p:cNvSpPr>
            <p:nvPr/>
          </p:nvSpPr>
          <p:spPr bwMode="auto">
            <a:xfrm>
              <a:off x="512967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8" name="Rectangle 44"/>
            <p:cNvSpPr>
              <a:spLocks noChangeAspect="1" noChangeArrowheads="1"/>
            </p:cNvSpPr>
            <p:nvPr/>
          </p:nvSpPr>
          <p:spPr bwMode="auto">
            <a:xfrm>
              <a:off x="5274132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9" name="Rectangle 45"/>
            <p:cNvSpPr>
              <a:spLocks noChangeAspect="1" noChangeArrowheads="1"/>
            </p:cNvSpPr>
            <p:nvPr/>
          </p:nvSpPr>
          <p:spPr bwMode="auto">
            <a:xfrm>
              <a:off x="512967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0" name="Rectangle 46"/>
            <p:cNvSpPr>
              <a:spLocks noChangeAspect="1" noChangeArrowheads="1"/>
            </p:cNvSpPr>
            <p:nvPr/>
          </p:nvSpPr>
          <p:spPr bwMode="auto">
            <a:xfrm>
              <a:off x="5274132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1" name="Rectangle 47"/>
            <p:cNvSpPr>
              <a:spLocks noChangeAspect="1" noChangeArrowheads="1"/>
            </p:cNvSpPr>
            <p:nvPr/>
          </p:nvSpPr>
          <p:spPr bwMode="auto">
            <a:xfrm>
              <a:off x="556147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" name="Rectangle 48"/>
            <p:cNvSpPr>
              <a:spLocks noChangeAspect="1" noChangeArrowheads="1"/>
            </p:cNvSpPr>
            <p:nvPr/>
          </p:nvSpPr>
          <p:spPr bwMode="auto">
            <a:xfrm>
              <a:off x="5702757" y="2943225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" name="Rectangle 49"/>
            <p:cNvSpPr>
              <a:spLocks noChangeAspect="1" noChangeArrowheads="1"/>
            </p:cNvSpPr>
            <p:nvPr/>
          </p:nvSpPr>
          <p:spPr bwMode="auto">
            <a:xfrm>
              <a:off x="556147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4" name="Rectangle 50"/>
            <p:cNvSpPr>
              <a:spLocks noChangeAspect="1" noChangeArrowheads="1"/>
            </p:cNvSpPr>
            <p:nvPr/>
          </p:nvSpPr>
          <p:spPr bwMode="auto">
            <a:xfrm>
              <a:off x="5702757" y="3111500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5" name="Rectangle 51"/>
            <p:cNvSpPr>
              <a:spLocks noChangeAspect="1" noChangeArrowheads="1"/>
            </p:cNvSpPr>
            <p:nvPr/>
          </p:nvSpPr>
          <p:spPr bwMode="auto">
            <a:xfrm>
              <a:off x="4697870" y="2268538"/>
              <a:ext cx="58737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2"/>
            <p:cNvSpPr>
              <a:spLocks noChangeAspect="1" noChangeArrowheads="1"/>
            </p:cNvSpPr>
            <p:nvPr/>
          </p:nvSpPr>
          <p:spPr bwMode="auto">
            <a:xfrm>
              <a:off x="4783595" y="2268538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53"/>
            <p:cNvSpPr>
              <a:spLocks noChangeAspect="1" noChangeArrowheads="1"/>
            </p:cNvSpPr>
            <p:nvPr/>
          </p:nvSpPr>
          <p:spPr bwMode="auto">
            <a:xfrm>
              <a:off x="441212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8" name="Rectangle 54"/>
            <p:cNvSpPr>
              <a:spLocks noChangeAspect="1" noChangeArrowheads="1"/>
            </p:cNvSpPr>
            <p:nvPr/>
          </p:nvSpPr>
          <p:spPr bwMode="auto">
            <a:xfrm>
              <a:off x="4556582" y="3279775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9" name="Rectangle 55"/>
            <p:cNvSpPr>
              <a:spLocks noChangeAspect="1" noChangeArrowheads="1"/>
            </p:cNvSpPr>
            <p:nvPr/>
          </p:nvSpPr>
          <p:spPr bwMode="auto">
            <a:xfrm>
              <a:off x="441212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0" name="Rectangle 56"/>
            <p:cNvSpPr>
              <a:spLocks noChangeAspect="1" noChangeArrowheads="1"/>
            </p:cNvSpPr>
            <p:nvPr/>
          </p:nvSpPr>
          <p:spPr bwMode="auto">
            <a:xfrm>
              <a:off x="4556582" y="3448050"/>
              <a:ext cx="112713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1" name="Rectangle 57"/>
            <p:cNvSpPr>
              <a:spLocks noChangeAspect="1" noChangeArrowheads="1"/>
            </p:cNvSpPr>
            <p:nvPr/>
          </p:nvSpPr>
          <p:spPr bwMode="auto">
            <a:xfrm>
              <a:off x="4842332" y="327977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2" name="Rectangle 58"/>
            <p:cNvSpPr>
              <a:spLocks noChangeAspect="1" noChangeArrowheads="1"/>
            </p:cNvSpPr>
            <p:nvPr/>
          </p:nvSpPr>
          <p:spPr bwMode="auto">
            <a:xfrm>
              <a:off x="4985207" y="327977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3" name="Rectangle 59"/>
            <p:cNvSpPr>
              <a:spLocks noChangeAspect="1" noChangeArrowheads="1"/>
            </p:cNvSpPr>
            <p:nvPr/>
          </p:nvSpPr>
          <p:spPr bwMode="auto">
            <a:xfrm>
              <a:off x="4842332" y="3448050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4" name="Rectangle 60"/>
            <p:cNvSpPr>
              <a:spLocks noChangeAspect="1" noChangeArrowheads="1"/>
            </p:cNvSpPr>
            <p:nvPr/>
          </p:nvSpPr>
          <p:spPr bwMode="auto">
            <a:xfrm>
              <a:off x="4985207" y="3448050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5" name="Rectangle 61"/>
            <p:cNvSpPr>
              <a:spLocks noChangeAspect="1" noChangeArrowheads="1"/>
            </p:cNvSpPr>
            <p:nvPr/>
          </p:nvSpPr>
          <p:spPr bwMode="auto">
            <a:xfrm>
              <a:off x="512967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6" name="Rectangle 62"/>
            <p:cNvSpPr>
              <a:spLocks noChangeAspect="1" noChangeArrowheads="1"/>
            </p:cNvSpPr>
            <p:nvPr/>
          </p:nvSpPr>
          <p:spPr bwMode="auto">
            <a:xfrm>
              <a:off x="5274132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7" name="Rectangle 63"/>
            <p:cNvSpPr>
              <a:spLocks noChangeAspect="1" noChangeArrowheads="1"/>
            </p:cNvSpPr>
            <p:nvPr/>
          </p:nvSpPr>
          <p:spPr bwMode="auto">
            <a:xfrm>
              <a:off x="512967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8" name="Rectangle 64"/>
            <p:cNvSpPr>
              <a:spLocks noChangeAspect="1" noChangeArrowheads="1"/>
            </p:cNvSpPr>
            <p:nvPr/>
          </p:nvSpPr>
          <p:spPr bwMode="auto">
            <a:xfrm>
              <a:off x="5274132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9" name="Rectangle 65"/>
            <p:cNvSpPr>
              <a:spLocks noChangeAspect="1" noChangeArrowheads="1"/>
            </p:cNvSpPr>
            <p:nvPr/>
          </p:nvSpPr>
          <p:spPr bwMode="auto">
            <a:xfrm>
              <a:off x="556147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0" name="Rectangle 66"/>
            <p:cNvSpPr>
              <a:spLocks noChangeAspect="1" noChangeArrowheads="1"/>
            </p:cNvSpPr>
            <p:nvPr/>
          </p:nvSpPr>
          <p:spPr bwMode="auto">
            <a:xfrm>
              <a:off x="5702757" y="3279775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1" name="Rectangle 67"/>
            <p:cNvSpPr>
              <a:spLocks noChangeAspect="1" noChangeArrowheads="1"/>
            </p:cNvSpPr>
            <p:nvPr/>
          </p:nvSpPr>
          <p:spPr bwMode="auto">
            <a:xfrm>
              <a:off x="556147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2" name="Rectangle 68"/>
            <p:cNvSpPr>
              <a:spLocks noChangeAspect="1" noChangeArrowheads="1"/>
            </p:cNvSpPr>
            <p:nvPr/>
          </p:nvSpPr>
          <p:spPr bwMode="auto">
            <a:xfrm>
              <a:off x="5702757" y="3448050"/>
              <a:ext cx="117475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73" name="Rectangle 69"/>
            <p:cNvSpPr>
              <a:spLocks noChangeAspect="1" noChangeArrowheads="1"/>
            </p:cNvSpPr>
            <p:nvPr/>
          </p:nvSpPr>
          <p:spPr bwMode="auto">
            <a:xfrm>
              <a:off x="4697870" y="2943225"/>
              <a:ext cx="58737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Rectangle 70"/>
            <p:cNvSpPr>
              <a:spLocks noChangeAspect="1" noChangeArrowheads="1"/>
            </p:cNvSpPr>
            <p:nvPr/>
          </p:nvSpPr>
          <p:spPr bwMode="auto">
            <a:xfrm>
              <a:off x="4783595" y="2943225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Rectangle 71"/>
            <p:cNvSpPr>
              <a:spLocks noChangeAspect="1" noChangeArrowheads="1"/>
            </p:cNvSpPr>
            <p:nvPr/>
          </p:nvSpPr>
          <p:spPr bwMode="auto">
            <a:xfrm>
              <a:off x="5418595" y="2268538"/>
              <a:ext cx="55562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72"/>
            <p:cNvSpPr>
              <a:spLocks noChangeAspect="1" noChangeArrowheads="1"/>
            </p:cNvSpPr>
            <p:nvPr/>
          </p:nvSpPr>
          <p:spPr bwMode="auto">
            <a:xfrm>
              <a:off x="5501145" y="2268538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73"/>
            <p:cNvSpPr>
              <a:spLocks noChangeAspect="1" noChangeArrowheads="1"/>
            </p:cNvSpPr>
            <p:nvPr/>
          </p:nvSpPr>
          <p:spPr bwMode="auto">
            <a:xfrm>
              <a:off x="5418595" y="2943225"/>
              <a:ext cx="55562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74"/>
            <p:cNvSpPr>
              <a:spLocks noChangeAspect="1" noChangeArrowheads="1"/>
            </p:cNvSpPr>
            <p:nvPr/>
          </p:nvSpPr>
          <p:spPr bwMode="auto">
            <a:xfrm>
              <a:off x="5501145" y="2943225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Rectangle 75"/>
            <p:cNvSpPr>
              <a:spLocks noChangeAspect="1" noChangeArrowheads="1"/>
            </p:cNvSpPr>
            <p:nvPr/>
          </p:nvSpPr>
          <p:spPr bwMode="auto">
            <a:xfrm>
              <a:off x="4697870" y="2133600"/>
              <a:ext cx="115887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80" name="Rectangle 76"/>
            <p:cNvSpPr>
              <a:spLocks noChangeAspect="1" noChangeArrowheads="1"/>
            </p:cNvSpPr>
            <p:nvPr/>
          </p:nvSpPr>
          <p:spPr bwMode="auto">
            <a:xfrm>
              <a:off x="5418595" y="2133600"/>
              <a:ext cx="112712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81" name="Group 77"/>
            <p:cNvGrpSpPr>
              <a:grpSpLocks noChangeAspect="1"/>
            </p:cNvGrpSpPr>
            <p:nvPr/>
          </p:nvGrpSpPr>
          <p:grpSpPr bwMode="auto">
            <a:xfrm>
              <a:off x="4412120" y="2133600"/>
              <a:ext cx="114300" cy="100013"/>
              <a:chOff x="3072" y="912"/>
              <a:chExt cx="192" cy="144"/>
            </a:xfrm>
          </p:grpSpPr>
          <p:sp>
            <p:nvSpPr>
              <p:cNvPr id="8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6" name="Group 82"/>
            <p:cNvGrpSpPr>
              <a:grpSpLocks noChangeAspect="1"/>
            </p:cNvGrpSpPr>
            <p:nvPr/>
          </p:nvGrpSpPr>
          <p:grpSpPr bwMode="auto">
            <a:xfrm>
              <a:off x="4556582" y="2133600"/>
              <a:ext cx="112713" cy="100013"/>
              <a:chOff x="3072" y="912"/>
              <a:chExt cx="192" cy="144"/>
            </a:xfrm>
          </p:grpSpPr>
          <p:sp>
            <p:nvSpPr>
              <p:cNvPr id="8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1" name="Group 87"/>
            <p:cNvGrpSpPr>
              <a:grpSpLocks noChangeAspect="1"/>
            </p:cNvGrpSpPr>
            <p:nvPr/>
          </p:nvGrpSpPr>
          <p:grpSpPr bwMode="auto">
            <a:xfrm>
              <a:off x="4842332" y="2133600"/>
              <a:ext cx="115888" cy="100013"/>
              <a:chOff x="3072" y="912"/>
              <a:chExt cx="192" cy="144"/>
            </a:xfrm>
          </p:grpSpPr>
          <p:sp>
            <p:nvSpPr>
              <p:cNvPr id="9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6" name="Group 92"/>
            <p:cNvGrpSpPr>
              <a:grpSpLocks noChangeAspect="1"/>
            </p:cNvGrpSpPr>
            <p:nvPr/>
          </p:nvGrpSpPr>
          <p:grpSpPr bwMode="auto">
            <a:xfrm>
              <a:off x="4985207" y="2133600"/>
              <a:ext cx="115888" cy="100013"/>
              <a:chOff x="3072" y="912"/>
              <a:chExt cx="192" cy="144"/>
            </a:xfrm>
          </p:grpSpPr>
          <p:sp>
            <p:nvSpPr>
              <p:cNvPr id="9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1" name="Group 97"/>
            <p:cNvGrpSpPr>
              <a:grpSpLocks noChangeAspect="1"/>
            </p:cNvGrpSpPr>
            <p:nvPr/>
          </p:nvGrpSpPr>
          <p:grpSpPr bwMode="auto">
            <a:xfrm>
              <a:off x="5129670" y="2133600"/>
              <a:ext cx="114300" cy="100013"/>
              <a:chOff x="3072" y="912"/>
              <a:chExt cx="192" cy="144"/>
            </a:xfrm>
          </p:grpSpPr>
          <p:sp>
            <p:nvSpPr>
              <p:cNvPr id="10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6" name="Group 102"/>
            <p:cNvGrpSpPr>
              <a:grpSpLocks noChangeAspect="1"/>
            </p:cNvGrpSpPr>
            <p:nvPr/>
          </p:nvGrpSpPr>
          <p:grpSpPr bwMode="auto">
            <a:xfrm>
              <a:off x="5274132" y="2133600"/>
              <a:ext cx="114300" cy="100013"/>
              <a:chOff x="3072" y="912"/>
              <a:chExt cx="192" cy="144"/>
            </a:xfrm>
          </p:grpSpPr>
          <p:sp>
            <p:nvSpPr>
              <p:cNvPr id="10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1" name="Group 107"/>
            <p:cNvGrpSpPr>
              <a:grpSpLocks noChangeAspect="1"/>
            </p:cNvGrpSpPr>
            <p:nvPr/>
          </p:nvGrpSpPr>
          <p:grpSpPr bwMode="auto">
            <a:xfrm>
              <a:off x="5561470" y="2133600"/>
              <a:ext cx="114300" cy="100013"/>
              <a:chOff x="3072" y="912"/>
              <a:chExt cx="192" cy="144"/>
            </a:xfrm>
          </p:grpSpPr>
          <p:sp>
            <p:nvSpPr>
              <p:cNvPr id="11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6" name="Group 112"/>
            <p:cNvGrpSpPr>
              <a:grpSpLocks noChangeAspect="1"/>
            </p:cNvGrpSpPr>
            <p:nvPr/>
          </p:nvGrpSpPr>
          <p:grpSpPr bwMode="auto">
            <a:xfrm>
              <a:off x="5702757" y="2133600"/>
              <a:ext cx="117475" cy="100013"/>
              <a:chOff x="3072" y="912"/>
              <a:chExt cx="192" cy="144"/>
            </a:xfrm>
          </p:grpSpPr>
          <p:sp>
            <p:nvSpPr>
              <p:cNvPr id="117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1" name="Group 117"/>
            <p:cNvGrpSpPr>
              <a:grpSpLocks noChangeAspect="1"/>
            </p:cNvGrpSpPr>
            <p:nvPr/>
          </p:nvGrpSpPr>
          <p:grpSpPr bwMode="auto">
            <a:xfrm rot="5359961">
              <a:off x="2784932" y="2292351"/>
              <a:ext cx="134937" cy="87312"/>
              <a:chOff x="3072" y="912"/>
              <a:chExt cx="192" cy="144"/>
            </a:xfrm>
          </p:grpSpPr>
          <p:sp>
            <p:nvSpPr>
              <p:cNvPr id="122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" name="Group 122"/>
            <p:cNvGrpSpPr>
              <a:grpSpLocks noChangeAspect="1"/>
            </p:cNvGrpSpPr>
            <p:nvPr/>
          </p:nvGrpSpPr>
          <p:grpSpPr bwMode="auto">
            <a:xfrm rot="5359961">
              <a:off x="2784932" y="2460626"/>
              <a:ext cx="134937" cy="87312"/>
              <a:chOff x="3072" y="912"/>
              <a:chExt cx="192" cy="144"/>
            </a:xfrm>
          </p:grpSpPr>
          <p:sp>
            <p:nvSpPr>
              <p:cNvPr id="127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" name="Group 127"/>
            <p:cNvGrpSpPr>
              <a:grpSpLocks noChangeAspect="1"/>
            </p:cNvGrpSpPr>
            <p:nvPr/>
          </p:nvGrpSpPr>
          <p:grpSpPr bwMode="auto">
            <a:xfrm rot="5359961">
              <a:off x="2784932" y="2628901"/>
              <a:ext cx="134937" cy="87312"/>
              <a:chOff x="3072" y="912"/>
              <a:chExt cx="192" cy="144"/>
            </a:xfrm>
          </p:grpSpPr>
          <p:sp>
            <p:nvSpPr>
              <p:cNvPr id="13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6" name="Group 132"/>
            <p:cNvGrpSpPr>
              <a:grpSpLocks noChangeAspect="1"/>
            </p:cNvGrpSpPr>
            <p:nvPr/>
          </p:nvGrpSpPr>
          <p:grpSpPr bwMode="auto">
            <a:xfrm rot="5359961">
              <a:off x="2784932" y="2798763"/>
              <a:ext cx="134938" cy="87312"/>
              <a:chOff x="3072" y="912"/>
              <a:chExt cx="192" cy="144"/>
            </a:xfrm>
          </p:grpSpPr>
          <p:sp>
            <p:nvSpPr>
              <p:cNvPr id="137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1" name="Group 137"/>
            <p:cNvGrpSpPr>
              <a:grpSpLocks noChangeAspect="1"/>
            </p:cNvGrpSpPr>
            <p:nvPr/>
          </p:nvGrpSpPr>
          <p:grpSpPr bwMode="auto">
            <a:xfrm rot="5359961">
              <a:off x="2784932" y="2967038"/>
              <a:ext cx="134938" cy="87312"/>
              <a:chOff x="3072" y="912"/>
              <a:chExt cx="192" cy="144"/>
            </a:xfrm>
          </p:grpSpPr>
          <p:sp>
            <p:nvSpPr>
              <p:cNvPr id="142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6" name="Group 142"/>
            <p:cNvGrpSpPr>
              <a:grpSpLocks noChangeAspect="1"/>
            </p:cNvGrpSpPr>
            <p:nvPr/>
          </p:nvGrpSpPr>
          <p:grpSpPr bwMode="auto">
            <a:xfrm rot="5359961">
              <a:off x="2784932" y="3135313"/>
              <a:ext cx="134938" cy="87312"/>
              <a:chOff x="3072" y="912"/>
              <a:chExt cx="192" cy="144"/>
            </a:xfrm>
          </p:grpSpPr>
          <p:sp>
            <p:nvSpPr>
              <p:cNvPr id="147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1" name="Group 147"/>
            <p:cNvGrpSpPr>
              <a:grpSpLocks noChangeAspect="1"/>
            </p:cNvGrpSpPr>
            <p:nvPr/>
          </p:nvGrpSpPr>
          <p:grpSpPr bwMode="auto">
            <a:xfrm rot="5359961">
              <a:off x="2784932" y="3303588"/>
              <a:ext cx="134938" cy="87312"/>
              <a:chOff x="3072" y="912"/>
              <a:chExt cx="192" cy="144"/>
            </a:xfrm>
          </p:grpSpPr>
          <p:sp>
            <p:nvSpPr>
              <p:cNvPr id="152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6" name="Group 152"/>
            <p:cNvGrpSpPr>
              <a:grpSpLocks noChangeAspect="1"/>
            </p:cNvGrpSpPr>
            <p:nvPr/>
          </p:nvGrpSpPr>
          <p:grpSpPr bwMode="auto">
            <a:xfrm rot="5359961">
              <a:off x="2784138" y="3472657"/>
              <a:ext cx="136525" cy="87312"/>
              <a:chOff x="3072" y="912"/>
              <a:chExt cx="192" cy="144"/>
            </a:xfrm>
          </p:grpSpPr>
          <p:sp>
            <p:nvSpPr>
              <p:cNvPr id="15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61" name="Rectangle 157"/>
            <p:cNvSpPr>
              <a:spLocks noChangeAspect="1" noChangeArrowheads="1"/>
            </p:cNvSpPr>
            <p:nvPr/>
          </p:nvSpPr>
          <p:spPr bwMode="auto">
            <a:xfrm>
              <a:off x="2923045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2" name="Rectangle 158"/>
            <p:cNvSpPr>
              <a:spLocks noChangeAspect="1" noChangeArrowheads="1"/>
            </p:cNvSpPr>
            <p:nvPr/>
          </p:nvSpPr>
          <p:spPr bwMode="auto">
            <a:xfrm>
              <a:off x="3065920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3" name="Rectangle 159"/>
            <p:cNvSpPr>
              <a:spLocks noChangeAspect="1" noChangeArrowheads="1"/>
            </p:cNvSpPr>
            <p:nvPr/>
          </p:nvSpPr>
          <p:spPr bwMode="auto">
            <a:xfrm>
              <a:off x="2923045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4" name="Rectangle 160"/>
            <p:cNvSpPr>
              <a:spLocks noChangeAspect="1" noChangeArrowheads="1"/>
            </p:cNvSpPr>
            <p:nvPr/>
          </p:nvSpPr>
          <p:spPr bwMode="auto">
            <a:xfrm>
              <a:off x="3065920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5" name="Rectangle 161"/>
            <p:cNvSpPr>
              <a:spLocks noChangeAspect="1" noChangeArrowheads="1"/>
            </p:cNvSpPr>
            <p:nvPr/>
          </p:nvSpPr>
          <p:spPr bwMode="auto">
            <a:xfrm>
              <a:off x="2923045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6" name="Rectangle 162"/>
            <p:cNvSpPr>
              <a:spLocks noChangeAspect="1" noChangeArrowheads="1"/>
            </p:cNvSpPr>
            <p:nvPr/>
          </p:nvSpPr>
          <p:spPr bwMode="auto">
            <a:xfrm>
              <a:off x="3065920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7" name="Rectangle 163"/>
            <p:cNvSpPr>
              <a:spLocks noChangeAspect="1" noChangeArrowheads="1"/>
            </p:cNvSpPr>
            <p:nvPr/>
          </p:nvSpPr>
          <p:spPr bwMode="auto">
            <a:xfrm>
              <a:off x="2923045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8" name="Rectangle 164"/>
            <p:cNvSpPr>
              <a:spLocks noChangeAspect="1" noChangeArrowheads="1"/>
            </p:cNvSpPr>
            <p:nvPr/>
          </p:nvSpPr>
          <p:spPr bwMode="auto">
            <a:xfrm>
              <a:off x="3065920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69" name="Rectangle 165"/>
            <p:cNvSpPr>
              <a:spLocks noChangeAspect="1" noChangeArrowheads="1"/>
            </p:cNvSpPr>
            <p:nvPr/>
          </p:nvSpPr>
          <p:spPr bwMode="auto">
            <a:xfrm>
              <a:off x="2923045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0" name="Rectangle 166"/>
            <p:cNvSpPr>
              <a:spLocks noChangeAspect="1" noChangeArrowheads="1"/>
            </p:cNvSpPr>
            <p:nvPr/>
          </p:nvSpPr>
          <p:spPr bwMode="auto">
            <a:xfrm>
              <a:off x="3065920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1" name="Rectangle 167"/>
            <p:cNvSpPr>
              <a:spLocks noChangeAspect="1" noChangeArrowheads="1"/>
            </p:cNvSpPr>
            <p:nvPr/>
          </p:nvSpPr>
          <p:spPr bwMode="auto">
            <a:xfrm>
              <a:off x="2923045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2" name="Rectangle 168"/>
            <p:cNvSpPr>
              <a:spLocks noChangeAspect="1" noChangeArrowheads="1"/>
            </p:cNvSpPr>
            <p:nvPr/>
          </p:nvSpPr>
          <p:spPr bwMode="auto">
            <a:xfrm>
              <a:off x="3065920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3" name="Rectangle 169"/>
            <p:cNvSpPr>
              <a:spLocks noChangeAspect="1" noChangeArrowheads="1"/>
            </p:cNvSpPr>
            <p:nvPr/>
          </p:nvSpPr>
          <p:spPr bwMode="auto">
            <a:xfrm>
              <a:off x="3210382" y="2268538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" name="Rectangle 170"/>
            <p:cNvSpPr>
              <a:spLocks noChangeAspect="1" noChangeArrowheads="1"/>
            </p:cNvSpPr>
            <p:nvPr/>
          </p:nvSpPr>
          <p:spPr bwMode="auto">
            <a:xfrm>
              <a:off x="3297695" y="2268538"/>
              <a:ext cx="26987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" name="Rectangle 171"/>
            <p:cNvSpPr>
              <a:spLocks noChangeAspect="1" noChangeArrowheads="1"/>
            </p:cNvSpPr>
            <p:nvPr/>
          </p:nvSpPr>
          <p:spPr bwMode="auto">
            <a:xfrm>
              <a:off x="2923045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6" name="Rectangle 172"/>
            <p:cNvSpPr>
              <a:spLocks noChangeAspect="1" noChangeArrowheads="1"/>
            </p:cNvSpPr>
            <p:nvPr/>
          </p:nvSpPr>
          <p:spPr bwMode="auto">
            <a:xfrm>
              <a:off x="3065920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7" name="Rectangle 173"/>
            <p:cNvSpPr>
              <a:spLocks noChangeAspect="1" noChangeArrowheads="1"/>
            </p:cNvSpPr>
            <p:nvPr/>
          </p:nvSpPr>
          <p:spPr bwMode="auto">
            <a:xfrm>
              <a:off x="2923045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8" name="Rectangle 174"/>
            <p:cNvSpPr>
              <a:spLocks noChangeAspect="1" noChangeArrowheads="1"/>
            </p:cNvSpPr>
            <p:nvPr/>
          </p:nvSpPr>
          <p:spPr bwMode="auto">
            <a:xfrm>
              <a:off x="3065920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79" name="Rectangle 175"/>
            <p:cNvSpPr>
              <a:spLocks noChangeAspect="1" noChangeArrowheads="1"/>
            </p:cNvSpPr>
            <p:nvPr/>
          </p:nvSpPr>
          <p:spPr bwMode="auto">
            <a:xfrm>
              <a:off x="3210382" y="2943225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0" name="Rectangle 176"/>
            <p:cNvSpPr>
              <a:spLocks noChangeAspect="1" noChangeArrowheads="1"/>
            </p:cNvSpPr>
            <p:nvPr/>
          </p:nvSpPr>
          <p:spPr bwMode="auto">
            <a:xfrm>
              <a:off x="3297695" y="2943225"/>
              <a:ext cx="26987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1" name="Rectangle 177"/>
            <p:cNvSpPr>
              <a:spLocks noChangeAspect="1" noChangeArrowheads="1"/>
            </p:cNvSpPr>
            <p:nvPr/>
          </p:nvSpPr>
          <p:spPr bwMode="auto">
            <a:xfrm>
              <a:off x="3210382" y="2133600"/>
              <a:ext cx="114300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182" name="Group 178"/>
            <p:cNvGrpSpPr>
              <a:grpSpLocks noChangeAspect="1"/>
            </p:cNvGrpSpPr>
            <p:nvPr/>
          </p:nvGrpSpPr>
          <p:grpSpPr bwMode="auto">
            <a:xfrm>
              <a:off x="2923045" y="2133600"/>
              <a:ext cx="114300" cy="100013"/>
              <a:chOff x="3072" y="912"/>
              <a:chExt cx="192" cy="144"/>
            </a:xfrm>
          </p:grpSpPr>
          <p:sp>
            <p:nvSpPr>
              <p:cNvPr id="183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7" name="Group 183"/>
            <p:cNvGrpSpPr>
              <a:grpSpLocks noChangeAspect="1"/>
            </p:cNvGrpSpPr>
            <p:nvPr/>
          </p:nvGrpSpPr>
          <p:grpSpPr bwMode="auto">
            <a:xfrm>
              <a:off x="3065920" y="2133600"/>
              <a:ext cx="114300" cy="100013"/>
              <a:chOff x="3072" y="912"/>
              <a:chExt cx="192" cy="144"/>
            </a:xfrm>
          </p:grpSpPr>
          <p:sp>
            <p:nvSpPr>
              <p:cNvPr id="188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2" name="Rectangle 188"/>
            <p:cNvSpPr>
              <a:spLocks noChangeAspect="1" noChangeArrowheads="1"/>
            </p:cNvSpPr>
            <p:nvPr/>
          </p:nvSpPr>
          <p:spPr bwMode="auto">
            <a:xfrm>
              <a:off x="3354845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3" name="Rectangle 189"/>
            <p:cNvSpPr>
              <a:spLocks noChangeAspect="1" noChangeArrowheads="1"/>
            </p:cNvSpPr>
            <p:nvPr/>
          </p:nvSpPr>
          <p:spPr bwMode="auto">
            <a:xfrm>
              <a:off x="3499307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4" name="Rectangle 190"/>
            <p:cNvSpPr>
              <a:spLocks noChangeAspect="1" noChangeArrowheads="1"/>
            </p:cNvSpPr>
            <p:nvPr/>
          </p:nvSpPr>
          <p:spPr bwMode="auto">
            <a:xfrm>
              <a:off x="3354845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5" name="Rectangle 191"/>
            <p:cNvSpPr>
              <a:spLocks noChangeAspect="1" noChangeArrowheads="1"/>
            </p:cNvSpPr>
            <p:nvPr/>
          </p:nvSpPr>
          <p:spPr bwMode="auto">
            <a:xfrm>
              <a:off x="3499307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6" name="Rectangle 192"/>
            <p:cNvSpPr>
              <a:spLocks noChangeAspect="1" noChangeArrowheads="1"/>
            </p:cNvSpPr>
            <p:nvPr/>
          </p:nvSpPr>
          <p:spPr bwMode="auto">
            <a:xfrm>
              <a:off x="3642182" y="22685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7" name="Rectangle 193"/>
            <p:cNvSpPr>
              <a:spLocks noChangeAspect="1" noChangeArrowheads="1"/>
            </p:cNvSpPr>
            <p:nvPr/>
          </p:nvSpPr>
          <p:spPr bwMode="auto">
            <a:xfrm>
              <a:off x="3785057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8" name="Rectangle 194"/>
            <p:cNvSpPr>
              <a:spLocks noChangeAspect="1" noChangeArrowheads="1"/>
            </p:cNvSpPr>
            <p:nvPr/>
          </p:nvSpPr>
          <p:spPr bwMode="auto">
            <a:xfrm>
              <a:off x="3642182" y="24368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199" name="Rectangle 195"/>
            <p:cNvSpPr>
              <a:spLocks noChangeAspect="1" noChangeArrowheads="1"/>
            </p:cNvSpPr>
            <p:nvPr/>
          </p:nvSpPr>
          <p:spPr bwMode="auto">
            <a:xfrm>
              <a:off x="3785057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0" name="Rectangle 196"/>
            <p:cNvSpPr>
              <a:spLocks noChangeAspect="1" noChangeArrowheads="1"/>
            </p:cNvSpPr>
            <p:nvPr/>
          </p:nvSpPr>
          <p:spPr bwMode="auto">
            <a:xfrm>
              <a:off x="3354845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1" name="Rectangle 197"/>
            <p:cNvSpPr>
              <a:spLocks noChangeAspect="1" noChangeArrowheads="1"/>
            </p:cNvSpPr>
            <p:nvPr/>
          </p:nvSpPr>
          <p:spPr bwMode="auto">
            <a:xfrm>
              <a:off x="3499307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2" name="Rectangle 198"/>
            <p:cNvSpPr>
              <a:spLocks noChangeAspect="1" noChangeArrowheads="1"/>
            </p:cNvSpPr>
            <p:nvPr/>
          </p:nvSpPr>
          <p:spPr bwMode="auto">
            <a:xfrm>
              <a:off x="3354845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3" name="Rectangle 199"/>
            <p:cNvSpPr>
              <a:spLocks noChangeAspect="1" noChangeArrowheads="1"/>
            </p:cNvSpPr>
            <p:nvPr/>
          </p:nvSpPr>
          <p:spPr bwMode="auto">
            <a:xfrm>
              <a:off x="3499307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4" name="Rectangle 200"/>
            <p:cNvSpPr>
              <a:spLocks noChangeAspect="1" noChangeArrowheads="1"/>
            </p:cNvSpPr>
            <p:nvPr/>
          </p:nvSpPr>
          <p:spPr bwMode="auto">
            <a:xfrm>
              <a:off x="3642182" y="26050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5" name="Rectangle 201"/>
            <p:cNvSpPr>
              <a:spLocks noChangeAspect="1" noChangeArrowheads="1"/>
            </p:cNvSpPr>
            <p:nvPr/>
          </p:nvSpPr>
          <p:spPr bwMode="auto">
            <a:xfrm>
              <a:off x="3785057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6" name="Rectangle 202"/>
            <p:cNvSpPr>
              <a:spLocks noChangeAspect="1" noChangeArrowheads="1"/>
            </p:cNvSpPr>
            <p:nvPr/>
          </p:nvSpPr>
          <p:spPr bwMode="auto">
            <a:xfrm>
              <a:off x="3642182" y="27749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7" name="Rectangle 203"/>
            <p:cNvSpPr>
              <a:spLocks noChangeAspect="1" noChangeArrowheads="1"/>
            </p:cNvSpPr>
            <p:nvPr/>
          </p:nvSpPr>
          <p:spPr bwMode="auto">
            <a:xfrm>
              <a:off x="3785057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8" name="Rectangle 204"/>
            <p:cNvSpPr>
              <a:spLocks noChangeAspect="1" noChangeArrowheads="1"/>
            </p:cNvSpPr>
            <p:nvPr/>
          </p:nvSpPr>
          <p:spPr bwMode="auto">
            <a:xfrm>
              <a:off x="3354845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09" name="Rectangle 205"/>
            <p:cNvSpPr>
              <a:spLocks noChangeAspect="1" noChangeArrowheads="1"/>
            </p:cNvSpPr>
            <p:nvPr/>
          </p:nvSpPr>
          <p:spPr bwMode="auto">
            <a:xfrm>
              <a:off x="3499307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0" name="Rectangle 206"/>
            <p:cNvSpPr>
              <a:spLocks noChangeAspect="1" noChangeArrowheads="1"/>
            </p:cNvSpPr>
            <p:nvPr/>
          </p:nvSpPr>
          <p:spPr bwMode="auto">
            <a:xfrm>
              <a:off x="3354845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1" name="Rectangle 207"/>
            <p:cNvSpPr>
              <a:spLocks noChangeAspect="1" noChangeArrowheads="1"/>
            </p:cNvSpPr>
            <p:nvPr/>
          </p:nvSpPr>
          <p:spPr bwMode="auto">
            <a:xfrm>
              <a:off x="3499307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2" name="Rectangle 208"/>
            <p:cNvSpPr>
              <a:spLocks noChangeAspect="1" noChangeArrowheads="1"/>
            </p:cNvSpPr>
            <p:nvPr/>
          </p:nvSpPr>
          <p:spPr bwMode="auto">
            <a:xfrm>
              <a:off x="3642182" y="29432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3" name="Rectangle 209"/>
            <p:cNvSpPr>
              <a:spLocks noChangeAspect="1" noChangeArrowheads="1"/>
            </p:cNvSpPr>
            <p:nvPr/>
          </p:nvSpPr>
          <p:spPr bwMode="auto">
            <a:xfrm>
              <a:off x="3785057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4" name="Rectangle 210"/>
            <p:cNvSpPr>
              <a:spLocks noChangeAspect="1" noChangeArrowheads="1"/>
            </p:cNvSpPr>
            <p:nvPr/>
          </p:nvSpPr>
          <p:spPr bwMode="auto">
            <a:xfrm>
              <a:off x="3642182" y="311150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5" name="Rectangle 211"/>
            <p:cNvSpPr>
              <a:spLocks noChangeAspect="1" noChangeArrowheads="1"/>
            </p:cNvSpPr>
            <p:nvPr/>
          </p:nvSpPr>
          <p:spPr bwMode="auto">
            <a:xfrm>
              <a:off x="3785057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6" name="Rectangle 212"/>
            <p:cNvSpPr>
              <a:spLocks noChangeAspect="1" noChangeArrowheads="1"/>
            </p:cNvSpPr>
            <p:nvPr/>
          </p:nvSpPr>
          <p:spPr bwMode="auto">
            <a:xfrm>
              <a:off x="3354845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7" name="Rectangle 213"/>
            <p:cNvSpPr>
              <a:spLocks noChangeAspect="1" noChangeArrowheads="1"/>
            </p:cNvSpPr>
            <p:nvPr/>
          </p:nvSpPr>
          <p:spPr bwMode="auto">
            <a:xfrm>
              <a:off x="3499307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8" name="Rectangle 214"/>
            <p:cNvSpPr>
              <a:spLocks noChangeAspect="1" noChangeArrowheads="1"/>
            </p:cNvSpPr>
            <p:nvPr/>
          </p:nvSpPr>
          <p:spPr bwMode="auto">
            <a:xfrm>
              <a:off x="3354845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19" name="Rectangle 215"/>
            <p:cNvSpPr>
              <a:spLocks noChangeAspect="1" noChangeArrowheads="1"/>
            </p:cNvSpPr>
            <p:nvPr/>
          </p:nvSpPr>
          <p:spPr bwMode="auto">
            <a:xfrm>
              <a:off x="3499307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0" name="Rectangle 216"/>
            <p:cNvSpPr>
              <a:spLocks noChangeAspect="1" noChangeArrowheads="1"/>
            </p:cNvSpPr>
            <p:nvPr/>
          </p:nvSpPr>
          <p:spPr bwMode="auto">
            <a:xfrm>
              <a:off x="3642182" y="327977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1" name="Rectangle 217"/>
            <p:cNvSpPr>
              <a:spLocks noChangeAspect="1" noChangeArrowheads="1"/>
            </p:cNvSpPr>
            <p:nvPr/>
          </p:nvSpPr>
          <p:spPr bwMode="auto">
            <a:xfrm>
              <a:off x="3785057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2" name="Rectangle 218"/>
            <p:cNvSpPr>
              <a:spLocks noChangeAspect="1" noChangeArrowheads="1"/>
            </p:cNvSpPr>
            <p:nvPr/>
          </p:nvSpPr>
          <p:spPr bwMode="auto">
            <a:xfrm>
              <a:off x="3642182" y="3448050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23" name="Rectangle 219"/>
            <p:cNvSpPr>
              <a:spLocks noChangeAspect="1" noChangeArrowheads="1"/>
            </p:cNvSpPr>
            <p:nvPr/>
          </p:nvSpPr>
          <p:spPr bwMode="auto">
            <a:xfrm>
              <a:off x="3785057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grpSp>
          <p:nvGrpSpPr>
            <p:cNvPr id="224" name="Group 220"/>
            <p:cNvGrpSpPr>
              <a:grpSpLocks noChangeAspect="1"/>
            </p:cNvGrpSpPr>
            <p:nvPr/>
          </p:nvGrpSpPr>
          <p:grpSpPr bwMode="auto">
            <a:xfrm>
              <a:off x="3354845" y="2133600"/>
              <a:ext cx="114300" cy="100013"/>
              <a:chOff x="3072" y="912"/>
              <a:chExt cx="192" cy="144"/>
            </a:xfrm>
          </p:grpSpPr>
          <p:sp>
            <p:nvSpPr>
              <p:cNvPr id="225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Rectangle 22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9" name="Group 225"/>
            <p:cNvGrpSpPr>
              <a:grpSpLocks noChangeAspect="1"/>
            </p:cNvGrpSpPr>
            <p:nvPr/>
          </p:nvGrpSpPr>
          <p:grpSpPr bwMode="auto">
            <a:xfrm>
              <a:off x="3499307" y="2133600"/>
              <a:ext cx="114300" cy="100013"/>
              <a:chOff x="3072" y="912"/>
              <a:chExt cx="192" cy="144"/>
            </a:xfrm>
          </p:grpSpPr>
          <p:sp>
            <p:nvSpPr>
              <p:cNvPr id="230" name="Rectangle 22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1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2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3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4" name="Group 230"/>
            <p:cNvGrpSpPr>
              <a:grpSpLocks noChangeAspect="1"/>
            </p:cNvGrpSpPr>
            <p:nvPr/>
          </p:nvGrpSpPr>
          <p:grpSpPr bwMode="auto">
            <a:xfrm>
              <a:off x="3642182" y="2133600"/>
              <a:ext cx="115888" cy="100013"/>
              <a:chOff x="3072" y="912"/>
              <a:chExt cx="192" cy="144"/>
            </a:xfrm>
          </p:grpSpPr>
          <p:sp>
            <p:nvSpPr>
              <p:cNvPr id="235" name="Rectangle 23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" name="Rectangle 23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" name="Rectangle 23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Rectangle 23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" name="Group 235"/>
            <p:cNvGrpSpPr>
              <a:grpSpLocks noChangeAspect="1"/>
            </p:cNvGrpSpPr>
            <p:nvPr/>
          </p:nvGrpSpPr>
          <p:grpSpPr bwMode="auto">
            <a:xfrm>
              <a:off x="3785057" y="2133600"/>
              <a:ext cx="114300" cy="100013"/>
              <a:chOff x="3072" y="912"/>
              <a:chExt cx="192" cy="144"/>
            </a:xfrm>
          </p:grpSpPr>
          <p:sp>
            <p:nvSpPr>
              <p:cNvPr id="240" name="Rectangle 23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2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Rectangle 23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" name="Group 240"/>
            <p:cNvGrpSpPr>
              <a:grpSpLocks noChangeAspect="1"/>
            </p:cNvGrpSpPr>
            <p:nvPr/>
          </p:nvGrpSpPr>
          <p:grpSpPr bwMode="auto">
            <a:xfrm rot="5359961">
              <a:off x="5823407" y="2292351"/>
              <a:ext cx="134937" cy="87312"/>
              <a:chOff x="3072" y="912"/>
              <a:chExt cx="192" cy="144"/>
            </a:xfrm>
          </p:grpSpPr>
          <p:sp>
            <p:nvSpPr>
              <p:cNvPr id="245" name="Rectangle 24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Rectangle 24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Rectangle 24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9" name="Group 245"/>
            <p:cNvGrpSpPr>
              <a:grpSpLocks noChangeAspect="1"/>
            </p:cNvGrpSpPr>
            <p:nvPr/>
          </p:nvGrpSpPr>
          <p:grpSpPr bwMode="auto">
            <a:xfrm rot="5359961">
              <a:off x="5823407" y="2460626"/>
              <a:ext cx="134937" cy="87312"/>
              <a:chOff x="3072" y="912"/>
              <a:chExt cx="192" cy="144"/>
            </a:xfrm>
          </p:grpSpPr>
          <p:sp>
            <p:nvSpPr>
              <p:cNvPr id="250" name="Rectangle 24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1" name="Rectangle 24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Rectangle 24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Rectangle 24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4" name="Group 250"/>
            <p:cNvGrpSpPr>
              <a:grpSpLocks noChangeAspect="1"/>
            </p:cNvGrpSpPr>
            <p:nvPr/>
          </p:nvGrpSpPr>
          <p:grpSpPr bwMode="auto">
            <a:xfrm rot="5359961">
              <a:off x="5823407" y="2628901"/>
              <a:ext cx="134937" cy="87312"/>
              <a:chOff x="3072" y="912"/>
              <a:chExt cx="192" cy="144"/>
            </a:xfrm>
          </p:grpSpPr>
          <p:sp>
            <p:nvSpPr>
              <p:cNvPr id="255" name="Rectangle 25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" name="Rectangle 25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Rectangle 25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Rectangle 25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9" name="Group 255"/>
            <p:cNvGrpSpPr>
              <a:grpSpLocks noChangeAspect="1"/>
            </p:cNvGrpSpPr>
            <p:nvPr/>
          </p:nvGrpSpPr>
          <p:grpSpPr bwMode="auto">
            <a:xfrm rot="5359961">
              <a:off x="5823407" y="2798763"/>
              <a:ext cx="134938" cy="87312"/>
              <a:chOff x="3072" y="912"/>
              <a:chExt cx="192" cy="144"/>
            </a:xfrm>
          </p:grpSpPr>
          <p:sp>
            <p:nvSpPr>
              <p:cNvPr id="260" name="Rectangle 25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1" name="Rectangle 25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Rectangle 25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3" name="Rectangle 25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4" name="Group 260"/>
            <p:cNvGrpSpPr>
              <a:grpSpLocks noChangeAspect="1"/>
            </p:cNvGrpSpPr>
            <p:nvPr/>
          </p:nvGrpSpPr>
          <p:grpSpPr bwMode="auto">
            <a:xfrm rot="5359961">
              <a:off x="5823407" y="2967038"/>
              <a:ext cx="134938" cy="87312"/>
              <a:chOff x="3072" y="912"/>
              <a:chExt cx="192" cy="144"/>
            </a:xfrm>
          </p:grpSpPr>
          <p:sp>
            <p:nvSpPr>
              <p:cNvPr id="265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" name="Rectangle 26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" name="Rectangle 26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8" name="Rectangle 26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9" name="Group 265"/>
            <p:cNvGrpSpPr>
              <a:grpSpLocks noChangeAspect="1"/>
            </p:cNvGrpSpPr>
            <p:nvPr/>
          </p:nvGrpSpPr>
          <p:grpSpPr bwMode="auto">
            <a:xfrm rot="5359961">
              <a:off x="5823407" y="3135313"/>
              <a:ext cx="134938" cy="87312"/>
              <a:chOff x="3072" y="912"/>
              <a:chExt cx="192" cy="144"/>
            </a:xfrm>
          </p:grpSpPr>
          <p:sp>
            <p:nvSpPr>
              <p:cNvPr id="270" name="Rectangle 26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1" name="Rectangle 26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2" name="Rectangle 26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3" name="Rectangle 26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4" name="Group 270"/>
            <p:cNvGrpSpPr>
              <a:grpSpLocks noChangeAspect="1"/>
            </p:cNvGrpSpPr>
            <p:nvPr/>
          </p:nvGrpSpPr>
          <p:grpSpPr bwMode="auto">
            <a:xfrm rot="5359961">
              <a:off x="5823407" y="3303588"/>
              <a:ext cx="134938" cy="87312"/>
              <a:chOff x="3072" y="912"/>
              <a:chExt cx="192" cy="144"/>
            </a:xfrm>
          </p:grpSpPr>
          <p:sp>
            <p:nvSpPr>
              <p:cNvPr id="275" name="Rectangle 27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Rectangle 27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" name="Rectangle 27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Rectangle 27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9" name="Group 275"/>
            <p:cNvGrpSpPr>
              <a:grpSpLocks noChangeAspect="1"/>
            </p:cNvGrpSpPr>
            <p:nvPr/>
          </p:nvGrpSpPr>
          <p:grpSpPr bwMode="auto">
            <a:xfrm rot="5359961">
              <a:off x="5822613" y="3472657"/>
              <a:ext cx="136525" cy="87312"/>
              <a:chOff x="3072" y="912"/>
              <a:chExt cx="192" cy="144"/>
            </a:xfrm>
          </p:grpSpPr>
          <p:sp>
            <p:nvSpPr>
              <p:cNvPr id="280" name="Rectangle 27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84" name="Rectangle 280"/>
            <p:cNvSpPr>
              <a:spLocks noChangeAspect="1" noChangeArrowheads="1"/>
            </p:cNvSpPr>
            <p:nvPr/>
          </p:nvSpPr>
          <p:spPr bwMode="auto">
            <a:xfrm>
              <a:off x="4072395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5" name="Rectangle 281"/>
            <p:cNvSpPr>
              <a:spLocks noChangeAspect="1" noChangeArrowheads="1"/>
            </p:cNvSpPr>
            <p:nvPr/>
          </p:nvSpPr>
          <p:spPr bwMode="auto">
            <a:xfrm>
              <a:off x="4216857" y="22685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6" name="Rectangle 282"/>
            <p:cNvSpPr>
              <a:spLocks noChangeAspect="1" noChangeArrowheads="1"/>
            </p:cNvSpPr>
            <p:nvPr/>
          </p:nvSpPr>
          <p:spPr bwMode="auto">
            <a:xfrm>
              <a:off x="4072395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7" name="Rectangle 283"/>
            <p:cNvSpPr>
              <a:spLocks noChangeAspect="1" noChangeArrowheads="1"/>
            </p:cNvSpPr>
            <p:nvPr/>
          </p:nvSpPr>
          <p:spPr bwMode="auto">
            <a:xfrm>
              <a:off x="4216857" y="24368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8" name="Rectangle 284"/>
            <p:cNvSpPr>
              <a:spLocks noChangeAspect="1" noChangeArrowheads="1"/>
            </p:cNvSpPr>
            <p:nvPr/>
          </p:nvSpPr>
          <p:spPr bwMode="auto">
            <a:xfrm>
              <a:off x="4072395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89" name="Rectangle 285"/>
            <p:cNvSpPr>
              <a:spLocks noChangeAspect="1" noChangeArrowheads="1"/>
            </p:cNvSpPr>
            <p:nvPr/>
          </p:nvSpPr>
          <p:spPr bwMode="auto">
            <a:xfrm>
              <a:off x="4216857" y="26050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0" name="Rectangle 286"/>
            <p:cNvSpPr>
              <a:spLocks noChangeAspect="1" noChangeArrowheads="1"/>
            </p:cNvSpPr>
            <p:nvPr/>
          </p:nvSpPr>
          <p:spPr bwMode="auto">
            <a:xfrm>
              <a:off x="4072395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1" name="Rectangle 287"/>
            <p:cNvSpPr>
              <a:spLocks noChangeAspect="1" noChangeArrowheads="1"/>
            </p:cNvSpPr>
            <p:nvPr/>
          </p:nvSpPr>
          <p:spPr bwMode="auto">
            <a:xfrm>
              <a:off x="4216857" y="27749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2" name="Rectangle 288"/>
            <p:cNvSpPr>
              <a:spLocks noChangeAspect="1" noChangeArrowheads="1"/>
            </p:cNvSpPr>
            <p:nvPr/>
          </p:nvSpPr>
          <p:spPr bwMode="auto">
            <a:xfrm>
              <a:off x="4072395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3" name="Rectangle 289"/>
            <p:cNvSpPr>
              <a:spLocks noChangeAspect="1" noChangeArrowheads="1"/>
            </p:cNvSpPr>
            <p:nvPr/>
          </p:nvSpPr>
          <p:spPr bwMode="auto">
            <a:xfrm>
              <a:off x="4216857" y="29432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4" name="Rectangle 290"/>
            <p:cNvSpPr>
              <a:spLocks noChangeAspect="1" noChangeArrowheads="1"/>
            </p:cNvSpPr>
            <p:nvPr/>
          </p:nvSpPr>
          <p:spPr bwMode="auto">
            <a:xfrm>
              <a:off x="4072395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5" name="Rectangle 291"/>
            <p:cNvSpPr>
              <a:spLocks noChangeAspect="1" noChangeArrowheads="1"/>
            </p:cNvSpPr>
            <p:nvPr/>
          </p:nvSpPr>
          <p:spPr bwMode="auto">
            <a:xfrm>
              <a:off x="4216857" y="311150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6" name="Rectangle 292"/>
            <p:cNvSpPr>
              <a:spLocks noChangeAspect="1" noChangeArrowheads="1"/>
            </p:cNvSpPr>
            <p:nvPr/>
          </p:nvSpPr>
          <p:spPr bwMode="auto">
            <a:xfrm>
              <a:off x="4072395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7" name="Rectangle 293"/>
            <p:cNvSpPr>
              <a:spLocks noChangeAspect="1" noChangeArrowheads="1"/>
            </p:cNvSpPr>
            <p:nvPr/>
          </p:nvSpPr>
          <p:spPr bwMode="auto">
            <a:xfrm>
              <a:off x="4216857" y="327977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8" name="Rectangle 294"/>
            <p:cNvSpPr>
              <a:spLocks noChangeAspect="1" noChangeArrowheads="1"/>
            </p:cNvSpPr>
            <p:nvPr/>
          </p:nvSpPr>
          <p:spPr bwMode="auto">
            <a:xfrm>
              <a:off x="4072395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299" name="Rectangle 295"/>
            <p:cNvSpPr>
              <a:spLocks noChangeAspect="1" noChangeArrowheads="1"/>
            </p:cNvSpPr>
            <p:nvPr/>
          </p:nvSpPr>
          <p:spPr bwMode="auto">
            <a:xfrm>
              <a:off x="4216857" y="3448050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00" name="Rectangle 296"/>
            <p:cNvSpPr>
              <a:spLocks noChangeAspect="1" noChangeArrowheads="1"/>
            </p:cNvSpPr>
            <p:nvPr/>
          </p:nvSpPr>
          <p:spPr bwMode="auto">
            <a:xfrm>
              <a:off x="3927932" y="2268538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1" name="Rectangle 297"/>
            <p:cNvSpPr>
              <a:spLocks noChangeAspect="1" noChangeArrowheads="1"/>
            </p:cNvSpPr>
            <p:nvPr/>
          </p:nvSpPr>
          <p:spPr bwMode="auto">
            <a:xfrm>
              <a:off x="4015245" y="2268538"/>
              <a:ext cx="28575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2" name="Rectangle 298"/>
            <p:cNvSpPr>
              <a:spLocks noChangeAspect="1" noChangeArrowheads="1"/>
            </p:cNvSpPr>
            <p:nvPr/>
          </p:nvSpPr>
          <p:spPr bwMode="auto">
            <a:xfrm>
              <a:off x="3927932" y="2943225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3" name="Rectangle 299"/>
            <p:cNvSpPr>
              <a:spLocks noChangeAspect="1" noChangeArrowheads="1"/>
            </p:cNvSpPr>
            <p:nvPr/>
          </p:nvSpPr>
          <p:spPr bwMode="auto">
            <a:xfrm>
              <a:off x="4015245" y="2943225"/>
              <a:ext cx="28575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4" name="Rectangle 300"/>
            <p:cNvSpPr>
              <a:spLocks noChangeAspect="1" noChangeArrowheads="1"/>
            </p:cNvSpPr>
            <p:nvPr/>
          </p:nvSpPr>
          <p:spPr bwMode="auto">
            <a:xfrm>
              <a:off x="3927932" y="2133600"/>
              <a:ext cx="115888" cy="100013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305" name="Group 301"/>
            <p:cNvGrpSpPr>
              <a:grpSpLocks noChangeAspect="1"/>
            </p:cNvGrpSpPr>
            <p:nvPr/>
          </p:nvGrpSpPr>
          <p:grpSpPr bwMode="auto">
            <a:xfrm>
              <a:off x="4072395" y="2133600"/>
              <a:ext cx="114300" cy="100013"/>
              <a:chOff x="3072" y="912"/>
              <a:chExt cx="192" cy="144"/>
            </a:xfrm>
          </p:grpSpPr>
          <p:sp>
            <p:nvSpPr>
              <p:cNvPr id="306" name="Rectangle 302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" name="Rectangle 303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8" name="Rectangle 304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Rectangle 305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0" name="Group 306"/>
            <p:cNvGrpSpPr>
              <a:grpSpLocks noChangeAspect="1"/>
            </p:cNvGrpSpPr>
            <p:nvPr/>
          </p:nvGrpSpPr>
          <p:grpSpPr bwMode="auto">
            <a:xfrm>
              <a:off x="4216857" y="2133600"/>
              <a:ext cx="114300" cy="100013"/>
              <a:chOff x="3072" y="912"/>
              <a:chExt cx="192" cy="144"/>
            </a:xfrm>
          </p:grpSpPr>
          <p:sp>
            <p:nvSpPr>
              <p:cNvPr id="311" name="Rectangle 307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2" name="Rectangle 308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3" name="Rectangle 309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" name="Rectangle 310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5" name="Rectangle 311"/>
            <p:cNvSpPr>
              <a:spLocks noChangeAspect="1" noChangeArrowheads="1"/>
            </p:cNvSpPr>
            <p:nvPr/>
          </p:nvSpPr>
          <p:spPr bwMode="auto">
            <a:xfrm>
              <a:off x="441212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6" name="Rectangle 312"/>
            <p:cNvSpPr>
              <a:spLocks noChangeAspect="1" noChangeArrowheads="1"/>
            </p:cNvSpPr>
            <p:nvPr/>
          </p:nvSpPr>
          <p:spPr bwMode="auto">
            <a:xfrm>
              <a:off x="4556582" y="3617913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7" name="Rectangle 313"/>
            <p:cNvSpPr>
              <a:spLocks noChangeAspect="1" noChangeArrowheads="1"/>
            </p:cNvSpPr>
            <p:nvPr/>
          </p:nvSpPr>
          <p:spPr bwMode="auto">
            <a:xfrm>
              <a:off x="441212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8" name="Rectangle 314"/>
            <p:cNvSpPr>
              <a:spLocks noChangeAspect="1" noChangeArrowheads="1"/>
            </p:cNvSpPr>
            <p:nvPr/>
          </p:nvSpPr>
          <p:spPr bwMode="auto">
            <a:xfrm>
              <a:off x="4556582" y="378618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19" name="Rectangle 315"/>
            <p:cNvSpPr>
              <a:spLocks noChangeAspect="1" noChangeArrowheads="1"/>
            </p:cNvSpPr>
            <p:nvPr/>
          </p:nvSpPr>
          <p:spPr bwMode="auto">
            <a:xfrm>
              <a:off x="4842332" y="36179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0" name="Rectangle 316"/>
            <p:cNvSpPr>
              <a:spLocks noChangeAspect="1" noChangeArrowheads="1"/>
            </p:cNvSpPr>
            <p:nvPr/>
          </p:nvSpPr>
          <p:spPr bwMode="auto">
            <a:xfrm>
              <a:off x="4985207" y="36179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1" name="Rectangle 317"/>
            <p:cNvSpPr>
              <a:spLocks noChangeAspect="1" noChangeArrowheads="1"/>
            </p:cNvSpPr>
            <p:nvPr/>
          </p:nvSpPr>
          <p:spPr bwMode="auto">
            <a:xfrm>
              <a:off x="4842332" y="37861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2" name="Rectangle 318"/>
            <p:cNvSpPr>
              <a:spLocks noChangeAspect="1" noChangeArrowheads="1"/>
            </p:cNvSpPr>
            <p:nvPr/>
          </p:nvSpPr>
          <p:spPr bwMode="auto">
            <a:xfrm>
              <a:off x="4985207" y="37861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3" name="Rectangle 319"/>
            <p:cNvSpPr>
              <a:spLocks noChangeAspect="1" noChangeArrowheads="1"/>
            </p:cNvSpPr>
            <p:nvPr/>
          </p:nvSpPr>
          <p:spPr bwMode="auto">
            <a:xfrm>
              <a:off x="512967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4" name="Rectangle 320"/>
            <p:cNvSpPr>
              <a:spLocks noChangeAspect="1" noChangeArrowheads="1"/>
            </p:cNvSpPr>
            <p:nvPr/>
          </p:nvSpPr>
          <p:spPr bwMode="auto">
            <a:xfrm>
              <a:off x="5274132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5" name="Rectangle 321"/>
            <p:cNvSpPr>
              <a:spLocks noChangeAspect="1" noChangeArrowheads="1"/>
            </p:cNvSpPr>
            <p:nvPr/>
          </p:nvSpPr>
          <p:spPr bwMode="auto">
            <a:xfrm>
              <a:off x="512967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6" name="Rectangle 322"/>
            <p:cNvSpPr>
              <a:spLocks noChangeAspect="1" noChangeArrowheads="1"/>
            </p:cNvSpPr>
            <p:nvPr/>
          </p:nvSpPr>
          <p:spPr bwMode="auto">
            <a:xfrm>
              <a:off x="5274132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7" name="Rectangle 323"/>
            <p:cNvSpPr>
              <a:spLocks noChangeAspect="1" noChangeArrowheads="1"/>
            </p:cNvSpPr>
            <p:nvPr/>
          </p:nvSpPr>
          <p:spPr bwMode="auto">
            <a:xfrm>
              <a:off x="556147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8" name="Rectangle 324"/>
            <p:cNvSpPr>
              <a:spLocks noChangeAspect="1" noChangeArrowheads="1"/>
            </p:cNvSpPr>
            <p:nvPr/>
          </p:nvSpPr>
          <p:spPr bwMode="auto">
            <a:xfrm>
              <a:off x="5702757" y="3617913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29" name="Rectangle 325"/>
            <p:cNvSpPr>
              <a:spLocks noChangeAspect="1" noChangeArrowheads="1"/>
            </p:cNvSpPr>
            <p:nvPr/>
          </p:nvSpPr>
          <p:spPr bwMode="auto">
            <a:xfrm>
              <a:off x="556147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0" name="Rectangle 326"/>
            <p:cNvSpPr>
              <a:spLocks noChangeAspect="1" noChangeArrowheads="1"/>
            </p:cNvSpPr>
            <p:nvPr/>
          </p:nvSpPr>
          <p:spPr bwMode="auto">
            <a:xfrm>
              <a:off x="5702757" y="378618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1" name="Rectangle 327"/>
            <p:cNvSpPr>
              <a:spLocks noChangeAspect="1" noChangeArrowheads="1"/>
            </p:cNvSpPr>
            <p:nvPr/>
          </p:nvSpPr>
          <p:spPr bwMode="auto">
            <a:xfrm>
              <a:off x="441212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2" name="Rectangle 328"/>
            <p:cNvSpPr>
              <a:spLocks noChangeAspect="1" noChangeArrowheads="1"/>
            </p:cNvSpPr>
            <p:nvPr/>
          </p:nvSpPr>
          <p:spPr bwMode="auto">
            <a:xfrm>
              <a:off x="4556582" y="3954463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3" name="Rectangle 329"/>
            <p:cNvSpPr>
              <a:spLocks noChangeAspect="1" noChangeArrowheads="1"/>
            </p:cNvSpPr>
            <p:nvPr/>
          </p:nvSpPr>
          <p:spPr bwMode="auto">
            <a:xfrm>
              <a:off x="441212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4" name="Rectangle 330"/>
            <p:cNvSpPr>
              <a:spLocks noChangeAspect="1" noChangeArrowheads="1"/>
            </p:cNvSpPr>
            <p:nvPr/>
          </p:nvSpPr>
          <p:spPr bwMode="auto">
            <a:xfrm>
              <a:off x="4556582" y="4122738"/>
              <a:ext cx="112713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5" name="Rectangle 331"/>
            <p:cNvSpPr>
              <a:spLocks noChangeAspect="1" noChangeArrowheads="1"/>
            </p:cNvSpPr>
            <p:nvPr/>
          </p:nvSpPr>
          <p:spPr bwMode="auto">
            <a:xfrm>
              <a:off x="4842332" y="395446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6" name="Rectangle 332"/>
            <p:cNvSpPr>
              <a:spLocks noChangeAspect="1" noChangeArrowheads="1"/>
            </p:cNvSpPr>
            <p:nvPr/>
          </p:nvSpPr>
          <p:spPr bwMode="auto">
            <a:xfrm>
              <a:off x="4985207" y="395446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7" name="Rectangle 333"/>
            <p:cNvSpPr>
              <a:spLocks noChangeAspect="1" noChangeArrowheads="1"/>
            </p:cNvSpPr>
            <p:nvPr/>
          </p:nvSpPr>
          <p:spPr bwMode="auto">
            <a:xfrm>
              <a:off x="4842332" y="41227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8" name="Rectangle 334"/>
            <p:cNvSpPr>
              <a:spLocks noChangeAspect="1" noChangeArrowheads="1"/>
            </p:cNvSpPr>
            <p:nvPr/>
          </p:nvSpPr>
          <p:spPr bwMode="auto">
            <a:xfrm>
              <a:off x="4985207" y="41227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39" name="Rectangle 335"/>
            <p:cNvSpPr>
              <a:spLocks noChangeAspect="1" noChangeArrowheads="1"/>
            </p:cNvSpPr>
            <p:nvPr/>
          </p:nvSpPr>
          <p:spPr bwMode="auto">
            <a:xfrm>
              <a:off x="512967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0" name="Rectangle 336"/>
            <p:cNvSpPr>
              <a:spLocks noChangeAspect="1" noChangeArrowheads="1"/>
            </p:cNvSpPr>
            <p:nvPr/>
          </p:nvSpPr>
          <p:spPr bwMode="auto">
            <a:xfrm>
              <a:off x="5274132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1" name="Rectangle 337"/>
            <p:cNvSpPr>
              <a:spLocks noChangeAspect="1" noChangeArrowheads="1"/>
            </p:cNvSpPr>
            <p:nvPr/>
          </p:nvSpPr>
          <p:spPr bwMode="auto">
            <a:xfrm>
              <a:off x="512967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2" name="Rectangle 338"/>
            <p:cNvSpPr>
              <a:spLocks noChangeAspect="1" noChangeArrowheads="1"/>
            </p:cNvSpPr>
            <p:nvPr/>
          </p:nvSpPr>
          <p:spPr bwMode="auto">
            <a:xfrm>
              <a:off x="5274132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3" name="Rectangle 339"/>
            <p:cNvSpPr>
              <a:spLocks noChangeAspect="1" noChangeArrowheads="1"/>
            </p:cNvSpPr>
            <p:nvPr/>
          </p:nvSpPr>
          <p:spPr bwMode="auto">
            <a:xfrm>
              <a:off x="556147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4" name="Rectangle 340"/>
            <p:cNvSpPr>
              <a:spLocks noChangeAspect="1" noChangeArrowheads="1"/>
            </p:cNvSpPr>
            <p:nvPr/>
          </p:nvSpPr>
          <p:spPr bwMode="auto">
            <a:xfrm>
              <a:off x="5702757" y="3954463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5" name="Rectangle 341"/>
            <p:cNvSpPr>
              <a:spLocks noChangeAspect="1" noChangeArrowheads="1"/>
            </p:cNvSpPr>
            <p:nvPr/>
          </p:nvSpPr>
          <p:spPr bwMode="auto">
            <a:xfrm>
              <a:off x="556147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6" name="Rectangle 342"/>
            <p:cNvSpPr>
              <a:spLocks noChangeAspect="1" noChangeArrowheads="1"/>
            </p:cNvSpPr>
            <p:nvPr/>
          </p:nvSpPr>
          <p:spPr bwMode="auto">
            <a:xfrm>
              <a:off x="5702757" y="4122738"/>
              <a:ext cx="117475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7" name="Rectangle 343"/>
            <p:cNvSpPr>
              <a:spLocks noChangeAspect="1" noChangeArrowheads="1"/>
            </p:cNvSpPr>
            <p:nvPr/>
          </p:nvSpPr>
          <p:spPr bwMode="auto">
            <a:xfrm>
              <a:off x="441212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8" name="Rectangle 344"/>
            <p:cNvSpPr>
              <a:spLocks noChangeAspect="1" noChangeArrowheads="1"/>
            </p:cNvSpPr>
            <p:nvPr/>
          </p:nvSpPr>
          <p:spPr bwMode="auto">
            <a:xfrm>
              <a:off x="4556582" y="4291013"/>
              <a:ext cx="112713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49" name="Rectangle 345"/>
            <p:cNvSpPr>
              <a:spLocks noChangeAspect="1" noChangeArrowheads="1"/>
            </p:cNvSpPr>
            <p:nvPr/>
          </p:nvSpPr>
          <p:spPr bwMode="auto">
            <a:xfrm>
              <a:off x="441212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0" name="Rectangle 346"/>
            <p:cNvSpPr>
              <a:spLocks noChangeAspect="1" noChangeArrowheads="1"/>
            </p:cNvSpPr>
            <p:nvPr/>
          </p:nvSpPr>
          <p:spPr bwMode="auto">
            <a:xfrm>
              <a:off x="4556582" y="4462463"/>
              <a:ext cx="112713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1" name="Rectangle 347"/>
            <p:cNvSpPr>
              <a:spLocks noChangeAspect="1" noChangeArrowheads="1"/>
            </p:cNvSpPr>
            <p:nvPr/>
          </p:nvSpPr>
          <p:spPr bwMode="auto">
            <a:xfrm>
              <a:off x="4842332" y="4291013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2" name="Rectangle 348"/>
            <p:cNvSpPr>
              <a:spLocks noChangeAspect="1" noChangeArrowheads="1"/>
            </p:cNvSpPr>
            <p:nvPr/>
          </p:nvSpPr>
          <p:spPr bwMode="auto">
            <a:xfrm>
              <a:off x="4985207" y="4291013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3" name="Rectangle 349"/>
            <p:cNvSpPr>
              <a:spLocks noChangeAspect="1" noChangeArrowheads="1"/>
            </p:cNvSpPr>
            <p:nvPr/>
          </p:nvSpPr>
          <p:spPr bwMode="auto">
            <a:xfrm>
              <a:off x="4842332" y="4462463"/>
              <a:ext cx="115888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4" name="Rectangle 350"/>
            <p:cNvSpPr>
              <a:spLocks noChangeAspect="1" noChangeArrowheads="1"/>
            </p:cNvSpPr>
            <p:nvPr/>
          </p:nvSpPr>
          <p:spPr bwMode="auto">
            <a:xfrm>
              <a:off x="4985207" y="4462463"/>
              <a:ext cx="115888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5" name="Rectangle 351"/>
            <p:cNvSpPr>
              <a:spLocks noChangeAspect="1" noChangeArrowheads="1"/>
            </p:cNvSpPr>
            <p:nvPr/>
          </p:nvSpPr>
          <p:spPr bwMode="auto">
            <a:xfrm>
              <a:off x="512967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6" name="Rectangle 352"/>
            <p:cNvSpPr>
              <a:spLocks noChangeAspect="1" noChangeArrowheads="1"/>
            </p:cNvSpPr>
            <p:nvPr/>
          </p:nvSpPr>
          <p:spPr bwMode="auto">
            <a:xfrm>
              <a:off x="5274132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7" name="Rectangle 353"/>
            <p:cNvSpPr>
              <a:spLocks noChangeAspect="1" noChangeArrowheads="1"/>
            </p:cNvSpPr>
            <p:nvPr/>
          </p:nvSpPr>
          <p:spPr bwMode="auto">
            <a:xfrm>
              <a:off x="512967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8" name="Rectangle 354"/>
            <p:cNvSpPr>
              <a:spLocks noChangeAspect="1" noChangeArrowheads="1"/>
            </p:cNvSpPr>
            <p:nvPr/>
          </p:nvSpPr>
          <p:spPr bwMode="auto">
            <a:xfrm>
              <a:off x="5274132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59" name="Rectangle 355"/>
            <p:cNvSpPr>
              <a:spLocks noChangeAspect="1" noChangeArrowheads="1"/>
            </p:cNvSpPr>
            <p:nvPr/>
          </p:nvSpPr>
          <p:spPr bwMode="auto">
            <a:xfrm>
              <a:off x="556147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0" name="Rectangle 356"/>
            <p:cNvSpPr>
              <a:spLocks noChangeAspect="1" noChangeArrowheads="1"/>
            </p:cNvSpPr>
            <p:nvPr/>
          </p:nvSpPr>
          <p:spPr bwMode="auto">
            <a:xfrm>
              <a:off x="5702757" y="4291013"/>
              <a:ext cx="117475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1" name="Rectangle 357"/>
            <p:cNvSpPr>
              <a:spLocks noChangeAspect="1" noChangeArrowheads="1"/>
            </p:cNvSpPr>
            <p:nvPr/>
          </p:nvSpPr>
          <p:spPr bwMode="auto">
            <a:xfrm>
              <a:off x="556147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2" name="Rectangle 358"/>
            <p:cNvSpPr>
              <a:spLocks noChangeAspect="1" noChangeArrowheads="1"/>
            </p:cNvSpPr>
            <p:nvPr/>
          </p:nvSpPr>
          <p:spPr bwMode="auto">
            <a:xfrm>
              <a:off x="5702757" y="4462463"/>
              <a:ext cx="117475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3" name="Rectangle 359"/>
            <p:cNvSpPr>
              <a:spLocks noChangeAspect="1" noChangeArrowheads="1"/>
            </p:cNvSpPr>
            <p:nvPr/>
          </p:nvSpPr>
          <p:spPr bwMode="auto">
            <a:xfrm>
              <a:off x="4697870" y="3617913"/>
              <a:ext cx="58737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4" name="Rectangle 360"/>
            <p:cNvSpPr>
              <a:spLocks noChangeAspect="1" noChangeArrowheads="1"/>
            </p:cNvSpPr>
            <p:nvPr/>
          </p:nvSpPr>
          <p:spPr bwMode="auto">
            <a:xfrm>
              <a:off x="4783595" y="3617913"/>
              <a:ext cx="30162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5" name="Rectangle 361"/>
            <p:cNvSpPr>
              <a:spLocks noChangeAspect="1" noChangeArrowheads="1"/>
            </p:cNvSpPr>
            <p:nvPr/>
          </p:nvSpPr>
          <p:spPr bwMode="auto">
            <a:xfrm>
              <a:off x="441212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6" name="Rectangle 362"/>
            <p:cNvSpPr>
              <a:spLocks noChangeAspect="1" noChangeArrowheads="1"/>
            </p:cNvSpPr>
            <p:nvPr/>
          </p:nvSpPr>
          <p:spPr bwMode="auto">
            <a:xfrm>
              <a:off x="4556582" y="4629150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7" name="Rectangle 363"/>
            <p:cNvSpPr>
              <a:spLocks noChangeAspect="1" noChangeArrowheads="1"/>
            </p:cNvSpPr>
            <p:nvPr/>
          </p:nvSpPr>
          <p:spPr bwMode="auto">
            <a:xfrm>
              <a:off x="441212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8" name="Rectangle 364"/>
            <p:cNvSpPr>
              <a:spLocks noChangeAspect="1" noChangeArrowheads="1"/>
            </p:cNvSpPr>
            <p:nvPr/>
          </p:nvSpPr>
          <p:spPr bwMode="auto">
            <a:xfrm>
              <a:off x="4556582" y="4797425"/>
              <a:ext cx="112713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69" name="Rectangle 365"/>
            <p:cNvSpPr>
              <a:spLocks noChangeAspect="1" noChangeArrowheads="1"/>
            </p:cNvSpPr>
            <p:nvPr/>
          </p:nvSpPr>
          <p:spPr bwMode="auto">
            <a:xfrm>
              <a:off x="4842332" y="46291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0" name="Rectangle 366"/>
            <p:cNvSpPr>
              <a:spLocks noChangeAspect="1" noChangeArrowheads="1"/>
            </p:cNvSpPr>
            <p:nvPr/>
          </p:nvSpPr>
          <p:spPr bwMode="auto">
            <a:xfrm>
              <a:off x="4985207" y="46291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1" name="Rectangle 367"/>
            <p:cNvSpPr>
              <a:spLocks noChangeAspect="1" noChangeArrowheads="1"/>
            </p:cNvSpPr>
            <p:nvPr/>
          </p:nvSpPr>
          <p:spPr bwMode="auto">
            <a:xfrm>
              <a:off x="4842332" y="47974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2" name="Rectangle 368"/>
            <p:cNvSpPr>
              <a:spLocks noChangeAspect="1" noChangeArrowheads="1"/>
            </p:cNvSpPr>
            <p:nvPr/>
          </p:nvSpPr>
          <p:spPr bwMode="auto">
            <a:xfrm>
              <a:off x="4985207" y="47974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3" name="Rectangle 369"/>
            <p:cNvSpPr>
              <a:spLocks noChangeAspect="1" noChangeArrowheads="1"/>
            </p:cNvSpPr>
            <p:nvPr/>
          </p:nvSpPr>
          <p:spPr bwMode="auto">
            <a:xfrm>
              <a:off x="512967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4" name="Rectangle 370"/>
            <p:cNvSpPr>
              <a:spLocks noChangeAspect="1" noChangeArrowheads="1"/>
            </p:cNvSpPr>
            <p:nvPr/>
          </p:nvSpPr>
          <p:spPr bwMode="auto">
            <a:xfrm>
              <a:off x="5274132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5" name="Rectangle 371"/>
            <p:cNvSpPr>
              <a:spLocks noChangeAspect="1" noChangeArrowheads="1"/>
            </p:cNvSpPr>
            <p:nvPr/>
          </p:nvSpPr>
          <p:spPr bwMode="auto">
            <a:xfrm>
              <a:off x="512967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6" name="Rectangle 372"/>
            <p:cNvSpPr>
              <a:spLocks noChangeAspect="1" noChangeArrowheads="1"/>
            </p:cNvSpPr>
            <p:nvPr/>
          </p:nvSpPr>
          <p:spPr bwMode="auto">
            <a:xfrm>
              <a:off x="5274132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7" name="Rectangle 373"/>
            <p:cNvSpPr>
              <a:spLocks noChangeAspect="1" noChangeArrowheads="1"/>
            </p:cNvSpPr>
            <p:nvPr/>
          </p:nvSpPr>
          <p:spPr bwMode="auto">
            <a:xfrm>
              <a:off x="556147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8" name="Rectangle 374"/>
            <p:cNvSpPr>
              <a:spLocks noChangeAspect="1" noChangeArrowheads="1"/>
            </p:cNvSpPr>
            <p:nvPr/>
          </p:nvSpPr>
          <p:spPr bwMode="auto">
            <a:xfrm>
              <a:off x="5702757" y="4629150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79" name="Rectangle 375"/>
            <p:cNvSpPr>
              <a:spLocks noChangeAspect="1" noChangeArrowheads="1"/>
            </p:cNvSpPr>
            <p:nvPr/>
          </p:nvSpPr>
          <p:spPr bwMode="auto">
            <a:xfrm>
              <a:off x="556147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80" name="Rectangle 376"/>
            <p:cNvSpPr>
              <a:spLocks noChangeAspect="1" noChangeArrowheads="1"/>
            </p:cNvSpPr>
            <p:nvPr/>
          </p:nvSpPr>
          <p:spPr bwMode="auto">
            <a:xfrm>
              <a:off x="5702757" y="4797425"/>
              <a:ext cx="117475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381" name="Rectangle 377"/>
            <p:cNvSpPr>
              <a:spLocks noChangeAspect="1" noChangeArrowheads="1"/>
            </p:cNvSpPr>
            <p:nvPr/>
          </p:nvSpPr>
          <p:spPr bwMode="auto">
            <a:xfrm>
              <a:off x="4697870" y="4291013"/>
              <a:ext cx="58737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2" name="Rectangle 378"/>
            <p:cNvSpPr>
              <a:spLocks noChangeAspect="1" noChangeArrowheads="1"/>
            </p:cNvSpPr>
            <p:nvPr/>
          </p:nvSpPr>
          <p:spPr bwMode="auto">
            <a:xfrm>
              <a:off x="4783595" y="4291013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3" name="Rectangle 379"/>
            <p:cNvSpPr>
              <a:spLocks noChangeAspect="1" noChangeArrowheads="1"/>
            </p:cNvSpPr>
            <p:nvPr/>
          </p:nvSpPr>
          <p:spPr bwMode="auto">
            <a:xfrm>
              <a:off x="5418595" y="3617913"/>
              <a:ext cx="55562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4" name="Rectangle 380"/>
            <p:cNvSpPr>
              <a:spLocks noChangeAspect="1" noChangeArrowheads="1"/>
            </p:cNvSpPr>
            <p:nvPr/>
          </p:nvSpPr>
          <p:spPr bwMode="auto">
            <a:xfrm>
              <a:off x="5501145" y="3617913"/>
              <a:ext cx="30162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5" name="Rectangle 381"/>
            <p:cNvSpPr>
              <a:spLocks noChangeAspect="1" noChangeArrowheads="1"/>
            </p:cNvSpPr>
            <p:nvPr/>
          </p:nvSpPr>
          <p:spPr bwMode="auto">
            <a:xfrm>
              <a:off x="5418595" y="4291013"/>
              <a:ext cx="55562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6" name="Rectangle 382"/>
            <p:cNvSpPr>
              <a:spLocks noChangeAspect="1" noChangeArrowheads="1"/>
            </p:cNvSpPr>
            <p:nvPr/>
          </p:nvSpPr>
          <p:spPr bwMode="auto">
            <a:xfrm>
              <a:off x="5501145" y="4291013"/>
              <a:ext cx="30162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87" name="Group 383"/>
            <p:cNvGrpSpPr>
              <a:grpSpLocks noChangeAspect="1"/>
            </p:cNvGrpSpPr>
            <p:nvPr/>
          </p:nvGrpSpPr>
          <p:grpSpPr bwMode="auto">
            <a:xfrm rot="5359961">
              <a:off x="2784932" y="3641726"/>
              <a:ext cx="134937" cy="87312"/>
              <a:chOff x="3072" y="912"/>
              <a:chExt cx="192" cy="144"/>
            </a:xfrm>
          </p:grpSpPr>
          <p:sp>
            <p:nvSpPr>
              <p:cNvPr id="388" name="Rectangle 38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" name="Rectangle 38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0" name="Rectangle 38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1" name="Rectangle 38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2" name="Group 388"/>
            <p:cNvGrpSpPr>
              <a:grpSpLocks noChangeAspect="1"/>
            </p:cNvGrpSpPr>
            <p:nvPr/>
          </p:nvGrpSpPr>
          <p:grpSpPr bwMode="auto">
            <a:xfrm rot="5359961">
              <a:off x="2784932" y="3810001"/>
              <a:ext cx="134937" cy="87312"/>
              <a:chOff x="3072" y="912"/>
              <a:chExt cx="192" cy="144"/>
            </a:xfrm>
          </p:grpSpPr>
          <p:sp>
            <p:nvSpPr>
              <p:cNvPr id="393" name="Rectangle 38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4" name="Rectangle 39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5" name="Rectangle 39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6" name="Rectangle 39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7" name="Group 393"/>
            <p:cNvGrpSpPr>
              <a:grpSpLocks noChangeAspect="1"/>
            </p:cNvGrpSpPr>
            <p:nvPr/>
          </p:nvGrpSpPr>
          <p:grpSpPr bwMode="auto">
            <a:xfrm rot="5359961">
              <a:off x="2784932" y="3978276"/>
              <a:ext cx="134937" cy="87312"/>
              <a:chOff x="3072" y="912"/>
              <a:chExt cx="192" cy="144"/>
            </a:xfrm>
          </p:grpSpPr>
          <p:sp>
            <p:nvSpPr>
              <p:cNvPr id="398" name="Rectangle 39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0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2" name="Group 398"/>
            <p:cNvGrpSpPr>
              <a:grpSpLocks noChangeAspect="1"/>
            </p:cNvGrpSpPr>
            <p:nvPr/>
          </p:nvGrpSpPr>
          <p:grpSpPr bwMode="auto">
            <a:xfrm rot="5359961">
              <a:off x="2784932" y="4146551"/>
              <a:ext cx="134937" cy="87312"/>
              <a:chOff x="3072" y="912"/>
              <a:chExt cx="192" cy="144"/>
            </a:xfrm>
          </p:grpSpPr>
          <p:sp>
            <p:nvSpPr>
              <p:cNvPr id="403" name="Rectangle 39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4" name="Rectangle 40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5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6" name="Rectangle 40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7" name="Group 403"/>
            <p:cNvGrpSpPr>
              <a:grpSpLocks noChangeAspect="1"/>
            </p:cNvGrpSpPr>
            <p:nvPr/>
          </p:nvGrpSpPr>
          <p:grpSpPr bwMode="auto">
            <a:xfrm rot="5359961">
              <a:off x="2784138" y="4315620"/>
              <a:ext cx="136525" cy="87312"/>
              <a:chOff x="3072" y="912"/>
              <a:chExt cx="192" cy="144"/>
            </a:xfrm>
          </p:grpSpPr>
          <p:sp>
            <p:nvSpPr>
              <p:cNvPr id="408" name="Rectangle 40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" name="Rectangle 40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" name="Rectangle 40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" name="Rectangle 40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2" name="Group 408"/>
            <p:cNvGrpSpPr>
              <a:grpSpLocks noChangeAspect="1"/>
            </p:cNvGrpSpPr>
            <p:nvPr/>
          </p:nvGrpSpPr>
          <p:grpSpPr bwMode="auto">
            <a:xfrm rot="5359961">
              <a:off x="2785726" y="4485482"/>
              <a:ext cx="133350" cy="87312"/>
              <a:chOff x="3072" y="912"/>
              <a:chExt cx="192" cy="144"/>
            </a:xfrm>
          </p:grpSpPr>
          <p:sp>
            <p:nvSpPr>
              <p:cNvPr id="413" name="Rectangle 40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4" name="Rectangle 41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5" name="Rectangle 41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Rectangle 41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7" name="Group 413"/>
            <p:cNvGrpSpPr>
              <a:grpSpLocks noChangeAspect="1"/>
            </p:cNvGrpSpPr>
            <p:nvPr/>
          </p:nvGrpSpPr>
          <p:grpSpPr bwMode="auto">
            <a:xfrm rot="5359961">
              <a:off x="2784932" y="4652963"/>
              <a:ext cx="134938" cy="87312"/>
              <a:chOff x="3072" y="912"/>
              <a:chExt cx="192" cy="144"/>
            </a:xfrm>
          </p:grpSpPr>
          <p:sp>
            <p:nvSpPr>
              <p:cNvPr id="418" name="Rectangle 41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" name="Rectangle 41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Rectangle 41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1" name="Rectangle 41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22" name="Group 418"/>
            <p:cNvGrpSpPr>
              <a:grpSpLocks noChangeAspect="1"/>
            </p:cNvGrpSpPr>
            <p:nvPr/>
          </p:nvGrpSpPr>
          <p:grpSpPr bwMode="auto">
            <a:xfrm rot="5359961">
              <a:off x="2784932" y="4821238"/>
              <a:ext cx="134938" cy="87312"/>
              <a:chOff x="3072" y="912"/>
              <a:chExt cx="192" cy="144"/>
            </a:xfrm>
          </p:grpSpPr>
          <p:sp>
            <p:nvSpPr>
              <p:cNvPr id="423" name="Rectangle 41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4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5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6" name="Rectangle 42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27" name="Rectangle 423"/>
            <p:cNvSpPr>
              <a:spLocks noChangeAspect="1" noChangeArrowheads="1"/>
            </p:cNvSpPr>
            <p:nvPr/>
          </p:nvSpPr>
          <p:spPr bwMode="auto">
            <a:xfrm>
              <a:off x="2923045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28" name="Rectangle 424"/>
            <p:cNvSpPr>
              <a:spLocks noChangeAspect="1" noChangeArrowheads="1"/>
            </p:cNvSpPr>
            <p:nvPr/>
          </p:nvSpPr>
          <p:spPr bwMode="auto">
            <a:xfrm>
              <a:off x="3065920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29" name="Rectangle 425"/>
            <p:cNvSpPr>
              <a:spLocks noChangeAspect="1" noChangeArrowheads="1"/>
            </p:cNvSpPr>
            <p:nvPr/>
          </p:nvSpPr>
          <p:spPr bwMode="auto">
            <a:xfrm>
              <a:off x="2923045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0" name="Rectangle 426"/>
            <p:cNvSpPr>
              <a:spLocks noChangeAspect="1" noChangeArrowheads="1"/>
            </p:cNvSpPr>
            <p:nvPr/>
          </p:nvSpPr>
          <p:spPr bwMode="auto">
            <a:xfrm>
              <a:off x="3065920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1" name="Rectangle 427"/>
            <p:cNvSpPr>
              <a:spLocks noChangeAspect="1" noChangeArrowheads="1"/>
            </p:cNvSpPr>
            <p:nvPr/>
          </p:nvSpPr>
          <p:spPr bwMode="auto">
            <a:xfrm>
              <a:off x="2923045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2" name="Rectangle 428"/>
            <p:cNvSpPr>
              <a:spLocks noChangeAspect="1" noChangeArrowheads="1"/>
            </p:cNvSpPr>
            <p:nvPr/>
          </p:nvSpPr>
          <p:spPr bwMode="auto">
            <a:xfrm>
              <a:off x="3065920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3" name="Rectangle 429"/>
            <p:cNvSpPr>
              <a:spLocks noChangeAspect="1" noChangeArrowheads="1"/>
            </p:cNvSpPr>
            <p:nvPr/>
          </p:nvSpPr>
          <p:spPr bwMode="auto">
            <a:xfrm>
              <a:off x="2923045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4" name="Rectangle 430"/>
            <p:cNvSpPr>
              <a:spLocks noChangeAspect="1" noChangeArrowheads="1"/>
            </p:cNvSpPr>
            <p:nvPr/>
          </p:nvSpPr>
          <p:spPr bwMode="auto">
            <a:xfrm>
              <a:off x="3065920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5" name="Rectangle 431"/>
            <p:cNvSpPr>
              <a:spLocks noChangeAspect="1" noChangeArrowheads="1"/>
            </p:cNvSpPr>
            <p:nvPr/>
          </p:nvSpPr>
          <p:spPr bwMode="auto">
            <a:xfrm>
              <a:off x="2923045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6" name="Rectangle 432"/>
            <p:cNvSpPr>
              <a:spLocks noChangeAspect="1" noChangeArrowheads="1"/>
            </p:cNvSpPr>
            <p:nvPr/>
          </p:nvSpPr>
          <p:spPr bwMode="auto">
            <a:xfrm>
              <a:off x="3065920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7" name="Rectangle 433"/>
            <p:cNvSpPr>
              <a:spLocks noChangeAspect="1" noChangeArrowheads="1"/>
            </p:cNvSpPr>
            <p:nvPr/>
          </p:nvSpPr>
          <p:spPr bwMode="auto">
            <a:xfrm>
              <a:off x="2923045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8" name="Rectangle 434"/>
            <p:cNvSpPr>
              <a:spLocks noChangeAspect="1" noChangeArrowheads="1"/>
            </p:cNvSpPr>
            <p:nvPr/>
          </p:nvSpPr>
          <p:spPr bwMode="auto">
            <a:xfrm>
              <a:off x="3065920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39" name="Rectangle 435"/>
            <p:cNvSpPr>
              <a:spLocks noChangeAspect="1" noChangeArrowheads="1"/>
            </p:cNvSpPr>
            <p:nvPr/>
          </p:nvSpPr>
          <p:spPr bwMode="auto">
            <a:xfrm>
              <a:off x="3210382" y="3617913"/>
              <a:ext cx="57150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" name="Rectangle 436"/>
            <p:cNvSpPr>
              <a:spLocks noChangeAspect="1" noChangeArrowheads="1"/>
            </p:cNvSpPr>
            <p:nvPr/>
          </p:nvSpPr>
          <p:spPr bwMode="auto">
            <a:xfrm>
              <a:off x="3297695" y="3617913"/>
              <a:ext cx="26987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1" name="Rectangle 437"/>
            <p:cNvSpPr>
              <a:spLocks noChangeAspect="1" noChangeArrowheads="1"/>
            </p:cNvSpPr>
            <p:nvPr/>
          </p:nvSpPr>
          <p:spPr bwMode="auto">
            <a:xfrm>
              <a:off x="2923045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2" name="Rectangle 438"/>
            <p:cNvSpPr>
              <a:spLocks noChangeAspect="1" noChangeArrowheads="1"/>
            </p:cNvSpPr>
            <p:nvPr/>
          </p:nvSpPr>
          <p:spPr bwMode="auto">
            <a:xfrm>
              <a:off x="3065920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3" name="Rectangle 439"/>
            <p:cNvSpPr>
              <a:spLocks noChangeAspect="1" noChangeArrowheads="1"/>
            </p:cNvSpPr>
            <p:nvPr/>
          </p:nvSpPr>
          <p:spPr bwMode="auto">
            <a:xfrm>
              <a:off x="2923045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4" name="Rectangle 440"/>
            <p:cNvSpPr>
              <a:spLocks noChangeAspect="1" noChangeArrowheads="1"/>
            </p:cNvSpPr>
            <p:nvPr/>
          </p:nvSpPr>
          <p:spPr bwMode="auto">
            <a:xfrm>
              <a:off x="3065920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5" name="Rectangle 441"/>
            <p:cNvSpPr>
              <a:spLocks noChangeAspect="1" noChangeArrowheads="1"/>
            </p:cNvSpPr>
            <p:nvPr/>
          </p:nvSpPr>
          <p:spPr bwMode="auto">
            <a:xfrm>
              <a:off x="3210382" y="4291013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6" name="Rectangle 442"/>
            <p:cNvSpPr>
              <a:spLocks noChangeAspect="1" noChangeArrowheads="1"/>
            </p:cNvSpPr>
            <p:nvPr/>
          </p:nvSpPr>
          <p:spPr bwMode="auto">
            <a:xfrm>
              <a:off x="3297695" y="4291013"/>
              <a:ext cx="26987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7" name="Rectangle 443"/>
            <p:cNvSpPr>
              <a:spLocks noChangeAspect="1" noChangeArrowheads="1"/>
            </p:cNvSpPr>
            <p:nvPr/>
          </p:nvSpPr>
          <p:spPr bwMode="auto">
            <a:xfrm>
              <a:off x="3354845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8" name="Rectangle 444"/>
            <p:cNvSpPr>
              <a:spLocks noChangeAspect="1" noChangeArrowheads="1"/>
            </p:cNvSpPr>
            <p:nvPr/>
          </p:nvSpPr>
          <p:spPr bwMode="auto">
            <a:xfrm>
              <a:off x="3499307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49" name="Rectangle 445"/>
            <p:cNvSpPr>
              <a:spLocks noChangeAspect="1" noChangeArrowheads="1"/>
            </p:cNvSpPr>
            <p:nvPr/>
          </p:nvSpPr>
          <p:spPr bwMode="auto">
            <a:xfrm>
              <a:off x="3354845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0" name="Rectangle 446"/>
            <p:cNvSpPr>
              <a:spLocks noChangeAspect="1" noChangeArrowheads="1"/>
            </p:cNvSpPr>
            <p:nvPr/>
          </p:nvSpPr>
          <p:spPr bwMode="auto">
            <a:xfrm>
              <a:off x="3499307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1" name="Rectangle 447"/>
            <p:cNvSpPr>
              <a:spLocks noChangeAspect="1" noChangeArrowheads="1"/>
            </p:cNvSpPr>
            <p:nvPr/>
          </p:nvSpPr>
          <p:spPr bwMode="auto">
            <a:xfrm>
              <a:off x="3642182" y="361791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2" name="Rectangle 448"/>
            <p:cNvSpPr>
              <a:spLocks noChangeAspect="1" noChangeArrowheads="1"/>
            </p:cNvSpPr>
            <p:nvPr/>
          </p:nvSpPr>
          <p:spPr bwMode="auto">
            <a:xfrm>
              <a:off x="3785057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3" name="Rectangle 449"/>
            <p:cNvSpPr>
              <a:spLocks noChangeAspect="1" noChangeArrowheads="1"/>
            </p:cNvSpPr>
            <p:nvPr/>
          </p:nvSpPr>
          <p:spPr bwMode="auto">
            <a:xfrm>
              <a:off x="3642182" y="378618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4" name="Rectangle 450"/>
            <p:cNvSpPr>
              <a:spLocks noChangeAspect="1" noChangeArrowheads="1"/>
            </p:cNvSpPr>
            <p:nvPr/>
          </p:nvSpPr>
          <p:spPr bwMode="auto">
            <a:xfrm>
              <a:off x="3785057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5" name="Rectangle 451"/>
            <p:cNvSpPr>
              <a:spLocks noChangeAspect="1" noChangeArrowheads="1"/>
            </p:cNvSpPr>
            <p:nvPr/>
          </p:nvSpPr>
          <p:spPr bwMode="auto">
            <a:xfrm>
              <a:off x="3354845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6" name="Rectangle 452"/>
            <p:cNvSpPr>
              <a:spLocks noChangeAspect="1" noChangeArrowheads="1"/>
            </p:cNvSpPr>
            <p:nvPr/>
          </p:nvSpPr>
          <p:spPr bwMode="auto">
            <a:xfrm>
              <a:off x="3499307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7" name="Rectangle 453"/>
            <p:cNvSpPr>
              <a:spLocks noChangeAspect="1" noChangeArrowheads="1"/>
            </p:cNvSpPr>
            <p:nvPr/>
          </p:nvSpPr>
          <p:spPr bwMode="auto">
            <a:xfrm>
              <a:off x="3354845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8" name="Rectangle 454"/>
            <p:cNvSpPr>
              <a:spLocks noChangeAspect="1" noChangeArrowheads="1"/>
            </p:cNvSpPr>
            <p:nvPr/>
          </p:nvSpPr>
          <p:spPr bwMode="auto">
            <a:xfrm>
              <a:off x="3499307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59" name="Rectangle 455"/>
            <p:cNvSpPr>
              <a:spLocks noChangeAspect="1" noChangeArrowheads="1"/>
            </p:cNvSpPr>
            <p:nvPr/>
          </p:nvSpPr>
          <p:spPr bwMode="auto">
            <a:xfrm>
              <a:off x="3642182" y="3954463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0" name="Rectangle 456"/>
            <p:cNvSpPr>
              <a:spLocks noChangeAspect="1" noChangeArrowheads="1"/>
            </p:cNvSpPr>
            <p:nvPr/>
          </p:nvSpPr>
          <p:spPr bwMode="auto">
            <a:xfrm>
              <a:off x="3785057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1" name="Rectangle 457"/>
            <p:cNvSpPr>
              <a:spLocks noChangeAspect="1" noChangeArrowheads="1"/>
            </p:cNvSpPr>
            <p:nvPr/>
          </p:nvSpPr>
          <p:spPr bwMode="auto">
            <a:xfrm>
              <a:off x="3642182" y="4122738"/>
              <a:ext cx="115888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2" name="Rectangle 458"/>
            <p:cNvSpPr>
              <a:spLocks noChangeAspect="1" noChangeArrowheads="1"/>
            </p:cNvSpPr>
            <p:nvPr/>
          </p:nvSpPr>
          <p:spPr bwMode="auto">
            <a:xfrm>
              <a:off x="3785057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3" name="Rectangle 459"/>
            <p:cNvSpPr>
              <a:spLocks noChangeAspect="1" noChangeArrowheads="1"/>
            </p:cNvSpPr>
            <p:nvPr/>
          </p:nvSpPr>
          <p:spPr bwMode="auto">
            <a:xfrm>
              <a:off x="3354845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4" name="Rectangle 460"/>
            <p:cNvSpPr>
              <a:spLocks noChangeAspect="1" noChangeArrowheads="1"/>
            </p:cNvSpPr>
            <p:nvPr/>
          </p:nvSpPr>
          <p:spPr bwMode="auto">
            <a:xfrm>
              <a:off x="3499307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5" name="Rectangle 461"/>
            <p:cNvSpPr>
              <a:spLocks noChangeAspect="1" noChangeArrowheads="1"/>
            </p:cNvSpPr>
            <p:nvPr/>
          </p:nvSpPr>
          <p:spPr bwMode="auto">
            <a:xfrm>
              <a:off x="3354845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6" name="Rectangle 462"/>
            <p:cNvSpPr>
              <a:spLocks noChangeAspect="1" noChangeArrowheads="1"/>
            </p:cNvSpPr>
            <p:nvPr/>
          </p:nvSpPr>
          <p:spPr bwMode="auto">
            <a:xfrm>
              <a:off x="3499307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7" name="Rectangle 463"/>
            <p:cNvSpPr>
              <a:spLocks noChangeAspect="1" noChangeArrowheads="1"/>
            </p:cNvSpPr>
            <p:nvPr/>
          </p:nvSpPr>
          <p:spPr bwMode="auto">
            <a:xfrm>
              <a:off x="3642182" y="4291013"/>
              <a:ext cx="115888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8" name="Rectangle 464"/>
            <p:cNvSpPr>
              <a:spLocks noChangeAspect="1" noChangeArrowheads="1"/>
            </p:cNvSpPr>
            <p:nvPr/>
          </p:nvSpPr>
          <p:spPr bwMode="auto">
            <a:xfrm>
              <a:off x="3785057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69" name="Rectangle 465"/>
            <p:cNvSpPr>
              <a:spLocks noChangeAspect="1" noChangeArrowheads="1"/>
            </p:cNvSpPr>
            <p:nvPr/>
          </p:nvSpPr>
          <p:spPr bwMode="auto">
            <a:xfrm>
              <a:off x="3642182" y="4462463"/>
              <a:ext cx="115888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0" name="Rectangle 466"/>
            <p:cNvSpPr>
              <a:spLocks noChangeAspect="1" noChangeArrowheads="1"/>
            </p:cNvSpPr>
            <p:nvPr/>
          </p:nvSpPr>
          <p:spPr bwMode="auto">
            <a:xfrm>
              <a:off x="3785057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1" name="Rectangle 467"/>
            <p:cNvSpPr>
              <a:spLocks noChangeAspect="1" noChangeArrowheads="1"/>
            </p:cNvSpPr>
            <p:nvPr/>
          </p:nvSpPr>
          <p:spPr bwMode="auto">
            <a:xfrm>
              <a:off x="3354845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2" name="Rectangle 468"/>
            <p:cNvSpPr>
              <a:spLocks noChangeAspect="1" noChangeArrowheads="1"/>
            </p:cNvSpPr>
            <p:nvPr/>
          </p:nvSpPr>
          <p:spPr bwMode="auto">
            <a:xfrm>
              <a:off x="3499307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3" name="Rectangle 469"/>
            <p:cNvSpPr>
              <a:spLocks noChangeAspect="1" noChangeArrowheads="1"/>
            </p:cNvSpPr>
            <p:nvPr/>
          </p:nvSpPr>
          <p:spPr bwMode="auto">
            <a:xfrm>
              <a:off x="3354845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4" name="Rectangle 470"/>
            <p:cNvSpPr>
              <a:spLocks noChangeAspect="1" noChangeArrowheads="1"/>
            </p:cNvSpPr>
            <p:nvPr/>
          </p:nvSpPr>
          <p:spPr bwMode="auto">
            <a:xfrm>
              <a:off x="3499307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5" name="Rectangle 471"/>
            <p:cNvSpPr>
              <a:spLocks noChangeAspect="1" noChangeArrowheads="1"/>
            </p:cNvSpPr>
            <p:nvPr/>
          </p:nvSpPr>
          <p:spPr bwMode="auto">
            <a:xfrm>
              <a:off x="3642182" y="4629150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6" name="Rectangle 472"/>
            <p:cNvSpPr>
              <a:spLocks noChangeAspect="1" noChangeArrowheads="1"/>
            </p:cNvSpPr>
            <p:nvPr/>
          </p:nvSpPr>
          <p:spPr bwMode="auto">
            <a:xfrm>
              <a:off x="3785057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7" name="Rectangle 473"/>
            <p:cNvSpPr>
              <a:spLocks noChangeAspect="1" noChangeArrowheads="1"/>
            </p:cNvSpPr>
            <p:nvPr/>
          </p:nvSpPr>
          <p:spPr bwMode="auto">
            <a:xfrm>
              <a:off x="3642182" y="4797425"/>
              <a:ext cx="115888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478" name="Rectangle 474"/>
            <p:cNvSpPr>
              <a:spLocks noChangeAspect="1" noChangeArrowheads="1"/>
            </p:cNvSpPr>
            <p:nvPr/>
          </p:nvSpPr>
          <p:spPr bwMode="auto">
            <a:xfrm>
              <a:off x="3785057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grpSp>
          <p:nvGrpSpPr>
            <p:cNvPr id="479" name="Group 475"/>
            <p:cNvGrpSpPr>
              <a:grpSpLocks noChangeAspect="1"/>
            </p:cNvGrpSpPr>
            <p:nvPr/>
          </p:nvGrpSpPr>
          <p:grpSpPr bwMode="auto">
            <a:xfrm rot="5359961">
              <a:off x="5823407" y="3641726"/>
              <a:ext cx="134937" cy="87312"/>
              <a:chOff x="3072" y="912"/>
              <a:chExt cx="192" cy="144"/>
            </a:xfrm>
          </p:grpSpPr>
          <p:sp>
            <p:nvSpPr>
              <p:cNvPr id="480" name="Rectangle 47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" name="Rectangle 47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2" name="Rectangle 47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3" name="Rectangle 47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84" name="Group 480"/>
            <p:cNvGrpSpPr>
              <a:grpSpLocks noChangeAspect="1"/>
            </p:cNvGrpSpPr>
            <p:nvPr/>
          </p:nvGrpSpPr>
          <p:grpSpPr bwMode="auto">
            <a:xfrm rot="5359961">
              <a:off x="5823407" y="3810001"/>
              <a:ext cx="134937" cy="87312"/>
              <a:chOff x="3072" y="912"/>
              <a:chExt cx="192" cy="144"/>
            </a:xfrm>
          </p:grpSpPr>
          <p:sp>
            <p:nvSpPr>
              <p:cNvPr id="485" name="Rectangle 48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Rectangle 48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7" name="Rectangle 48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Rectangle 48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89" name="Group 485"/>
            <p:cNvGrpSpPr>
              <a:grpSpLocks noChangeAspect="1"/>
            </p:cNvGrpSpPr>
            <p:nvPr/>
          </p:nvGrpSpPr>
          <p:grpSpPr bwMode="auto">
            <a:xfrm rot="5359961">
              <a:off x="5823407" y="3978276"/>
              <a:ext cx="134937" cy="87312"/>
              <a:chOff x="3072" y="912"/>
              <a:chExt cx="192" cy="144"/>
            </a:xfrm>
          </p:grpSpPr>
          <p:sp>
            <p:nvSpPr>
              <p:cNvPr id="490" name="Rectangle 48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" name="Rectangle 48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2" name="Rectangle 48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" name="Rectangle 48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94" name="Group 490"/>
            <p:cNvGrpSpPr>
              <a:grpSpLocks noChangeAspect="1"/>
            </p:cNvGrpSpPr>
            <p:nvPr/>
          </p:nvGrpSpPr>
          <p:grpSpPr bwMode="auto">
            <a:xfrm rot="5359961">
              <a:off x="5823407" y="4146551"/>
              <a:ext cx="134937" cy="87312"/>
              <a:chOff x="3072" y="912"/>
              <a:chExt cx="192" cy="144"/>
            </a:xfrm>
          </p:grpSpPr>
          <p:sp>
            <p:nvSpPr>
              <p:cNvPr id="495" name="Rectangle 49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6" name="Rectangle 49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7" name="Rectangle 49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8" name="Rectangle 49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99" name="Group 495"/>
            <p:cNvGrpSpPr>
              <a:grpSpLocks noChangeAspect="1"/>
            </p:cNvGrpSpPr>
            <p:nvPr/>
          </p:nvGrpSpPr>
          <p:grpSpPr bwMode="auto">
            <a:xfrm rot="5359961">
              <a:off x="5822613" y="4315620"/>
              <a:ext cx="136525" cy="87312"/>
              <a:chOff x="3072" y="912"/>
              <a:chExt cx="192" cy="144"/>
            </a:xfrm>
          </p:grpSpPr>
          <p:sp>
            <p:nvSpPr>
              <p:cNvPr id="500" name="Rectangle 49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" name="Rectangle 49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2" name="Rectangle 49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3" name="Rectangle 49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04" name="Group 500"/>
            <p:cNvGrpSpPr>
              <a:grpSpLocks noChangeAspect="1"/>
            </p:cNvGrpSpPr>
            <p:nvPr/>
          </p:nvGrpSpPr>
          <p:grpSpPr bwMode="auto">
            <a:xfrm rot="5359961">
              <a:off x="5824201" y="4485482"/>
              <a:ext cx="133350" cy="87312"/>
              <a:chOff x="3072" y="912"/>
              <a:chExt cx="192" cy="144"/>
            </a:xfrm>
          </p:grpSpPr>
          <p:sp>
            <p:nvSpPr>
              <p:cNvPr id="505" name="Rectangle 50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6" name="Rectangle 50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7" name="Rectangle 50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8" name="Rectangle 50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09" name="Group 505"/>
            <p:cNvGrpSpPr>
              <a:grpSpLocks noChangeAspect="1"/>
            </p:cNvGrpSpPr>
            <p:nvPr/>
          </p:nvGrpSpPr>
          <p:grpSpPr bwMode="auto">
            <a:xfrm rot="5359961">
              <a:off x="5823407" y="4652963"/>
              <a:ext cx="134938" cy="87312"/>
              <a:chOff x="3072" y="912"/>
              <a:chExt cx="192" cy="144"/>
            </a:xfrm>
          </p:grpSpPr>
          <p:sp>
            <p:nvSpPr>
              <p:cNvPr id="510" name="Rectangle 506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1" name="Rectangle 507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2" name="Rectangle 508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3" name="Rectangle 509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14" name="Group 510"/>
            <p:cNvGrpSpPr>
              <a:grpSpLocks noChangeAspect="1"/>
            </p:cNvGrpSpPr>
            <p:nvPr/>
          </p:nvGrpSpPr>
          <p:grpSpPr bwMode="auto">
            <a:xfrm rot="5359961">
              <a:off x="5823407" y="4821238"/>
              <a:ext cx="134938" cy="87312"/>
              <a:chOff x="3072" y="912"/>
              <a:chExt cx="192" cy="144"/>
            </a:xfrm>
          </p:grpSpPr>
          <p:sp>
            <p:nvSpPr>
              <p:cNvPr id="515" name="Rectangle 511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" name="Rectangle 512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7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8" name="Rectangle 514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9" name="Rectangle 515"/>
            <p:cNvSpPr>
              <a:spLocks noChangeAspect="1" noChangeArrowheads="1"/>
            </p:cNvSpPr>
            <p:nvPr/>
          </p:nvSpPr>
          <p:spPr bwMode="auto">
            <a:xfrm>
              <a:off x="4072395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0" name="Rectangle 516"/>
            <p:cNvSpPr>
              <a:spLocks noChangeAspect="1" noChangeArrowheads="1"/>
            </p:cNvSpPr>
            <p:nvPr/>
          </p:nvSpPr>
          <p:spPr bwMode="auto">
            <a:xfrm>
              <a:off x="4216857" y="361791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1" name="Rectangle 517"/>
            <p:cNvSpPr>
              <a:spLocks noChangeAspect="1" noChangeArrowheads="1"/>
            </p:cNvSpPr>
            <p:nvPr/>
          </p:nvSpPr>
          <p:spPr bwMode="auto">
            <a:xfrm>
              <a:off x="4072395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2" name="Rectangle 518"/>
            <p:cNvSpPr>
              <a:spLocks noChangeAspect="1" noChangeArrowheads="1"/>
            </p:cNvSpPr>
            <p:nvPr/>
          </p:nvSpPr>
          <p:spPr bwMode="auto">
            <a:xfrm>
              <a:off x="4216857" y="378618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3" name="Rectangle 519"/>
            <p:cNvSpPr>
              <a:spLocks noChangeAspect="1" noChangeArrowheads="1"/>
            </p:cNvSpPr>
            <p:nvPr/>
          </p:nvSpPr>
          <p:spPr bwMode="auto">
            <a:xfrm>
              <a:off x="4072395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4" name="Rectangle 520"/>
            <p:cNvSpPr>
              <a:spLocks noChangeAspect="1" noChangeArrowheads="1"/>
            </p:cNvSpPr>
            <p:nvPr/>
          </p:nvSpPr>
          <p:spPr bwMode="auto">
            <a:xfrm>
              <a:off x="4216857" y="3954463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5" name="Rectangle 521"/>
            <p:cNvSpPr>
              <a:spLocks noChangeAspect="1" noChangeArrowheads="1"/>
            </p:cNvSpPr>
            <p:nvPr/>
          </p:nvSpPr>
          <p:spPr bwMode="auto">
            <a:xfrm>
              <a:off x="4072395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6" name="Rectangle 522"/>
            <p:cNvSpPr>
              <a:spLocks noChangeAspect="1" noChangeArrowheads="1"/>
            </p:cNvSpPr>
            <p:nvPr/>
          </p:nvSpPr>
          <p:spPr bwMode="auto">
            <a:xfrm>
              <a:off x="4216857" y="4122738"/>
              <a:ext cx="114300" cy="13493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7" name="Rectangle 523"/>
            <p:cNvSpPr>
              <a:spLocks noChangeAspect="1" noChangeArrowheads="1"/>
            </p:cNvSpPr>
            <p:nvPr/>
          </p:nvSpPr>
          <p:spPr bwMode="auto">
            <a:xfrm>
              <a:off x="4072395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8" name="Rectangle 524"/>
            <p:cNvSpPr>
              <a:spLocks noChangeAspect="1" noChangeArrowheads="1"/>
            </p:cNvSpPr>
            <p:nvPr/>
          </p:nvSpPr>
          <p:spPr bwMode="auto">
            <a:xfrm>
              <a:off x="4216857" y="4291013"/>
              <a:ext cx="114300" cy="1365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29" name="Rectangle 525"/>
            <p:cNvSpPr>
              <a:spLocks noChangeAspect="1" noChangeArrowheads="1"/>
            </p:cNvSpPr>
            <p:nvPr/>
          </p:nvSpPr>
          <p:spPr bwMode="auto">
            <a:xfrm>
              <a:off x="4072395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0" name="Rectangle 526"/>
            <p:cNvSpPr>
              <a:spLocks noChangeAspect="1" noChangeArrowheads="1"/>
            </p:cNvSpPr>
            <p:nvPr/>
          </p:nvSpPr>
          <p:spPr bwMode="auto">
            <a:xfrm>
              <a:off x="4216857" y="4462463"/>
              <a:ext cx="114300" cy="1333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1" name="Rectangle 527"/>
            <p:cNvSpPr>
              <a:spLocks noChangeAspect="1" noChangeArrowheads="1"/>
            </p:cNvSpPr>
            <p:nvPr/>
          </p:nvSpPr>
          <p:spPr bwMode="auto">
            <a:xfrm>
              <a:off x="4072395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2" name="Rectangle 528"/>
            <p:cNvSpPr>
              <a:spLocks noChangeAspect="1" noChangeArrowheads="1"/>
            </p:cNvSpPr>
            <p:nvPr/>
          </p:nvSpPr>
          <p:spPr bwMode="auto">
            <a:xfrm>
              <a:off x="4216857" y="4629150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3" name="Rectangle 529"/>
            <p:cNvSpPr>
              <a:spLocks noChangeAspect="1" noChangeArrowheads="1"/>
            </p:cNvSpPr>
            <p:nvPr/>
          </p:nvSpPr>
          <p:spPr bwMode="auto">
            <a:xfrm>
              <a:off x="4072395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4" name="Rectangle 530"/>
            <p:cNvSpPr>
              <a:spLocks noChangeAspect="1" noChangeArrowheads="1"/>
            </p:cNvSpPr>
            <p:nvPr/>
          </p:nvSpPr>
          <p:spPr bwMode="auto">
            <a:xfrm>
              <a:off x="4216857" y="4797425"/>
              <a:ext cx="114300" cy="13493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535" name="Rectangle 531"/>
            <p:cNvSpPr>
              <a:spLocks noChangeAspect="1" noChangeArrowheads="1"/>
            </p:cNvSpPr>
            <p:nvPr/>
          </p:nvSpPr>
          <p:spPr bwMode="auto">
            <a:xfrm>
              <a:off x="3927932" y="3617913"/>
              <a:ext cx="57150" cy="639762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6" name="Rectangle 532"/>
            <p:cNvSpPr>
              <a:spLocks noChangeAspect="1" noChangeArrowheads="1"/>
            </p:cNvSpPr>
            <p:nvPr/>
          </p:nvSpPr>
          <p:spPr bwMode="auto">
            <a:xfrm>
              <a:off x="4015245" y="3617913"/>
              <a:ext cx="28575" cy="639762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7" name="Rectangle 533"/>
            <p:cNvSpPr>
              <a:spLocks noChangeAspect="1" noChangeArrowheads="1"/>
            </p:cNvSpPr>
            <p:nvPr/>
          </p:nvSpPr>
          <p:spPr bwMode="auto">
            <a:xfrm>
              <a:off x="3927932" y="4291013"/>
              <a:ext cx="57150" cy="641350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8" name="Rectangle 534"/>
            <p:cNvSpPr>
              <a:spLocks noChangeAspect="1" noChangeArrowheads="1"/>
            </p:cNvSpPr>
            <p:nvPr/>
          </p:nvSpPr>
          <p:spPr bwMode="auto">
            <a:xfrm>
              <a:off x="4015245" y="4291013"/>
              <a:ext cx="28575" cy="641350"/>
            </a:xfrm>
            <a:prstGeom prst="rect">
              <a:avLst/>
            </a:prstGeom>
            <a:solidFill>
              <a:srgbClr val="91919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9" name="Rectangle 535"/>
            <p:cNvSpPr>
              <a:spLocks noChangeAspect="1" noChangeArrowheads="1"/>
            </p:cNvSpPr>
            <p:nvPr/>
          </p:nvSpPr>
          <p:spPr bwMode="auto">
            <a:xfrm>
              <a:off x="4697870" y="4967288"/>
              <a:ext cx="115887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540" name="Rectangle 536"/>
            <p:cNvSpPr>
              <a:spLocks noChangeAspect="1" noChangeArrowheads="1"/>
            </p:cNvSpPr>
            <p:nvPr/>
          </p:nvSpPr>
          <p:spPr bwMode="auto">
            <a:xfrm>
              <a:off x="5418595" y="4967288"/>
              <a:ext cx="112712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541" name="Group 537"/>
            <p:cNvGrpSpPr>
              <a:grpSpLocks noChangeAspect="1"/>
            </p:cNvGrpSpPr>
            <p:nvPr/>
          </p:nvGrpSpPr>
          <p:grpSpPr bwMode="auto">
            <a:xfrm>
              <a:off x="4412120" y="4967288"/>
              <a:ext cx="114300" cy="100012"/>
              <a:chOff x="3072" y="912"/>
              <a:chExt cx="192" cy="144"/>
            </a:xfrm>
          </p:grpSpPr>
          <p:sp>
            <p:nvSpPr>
              <p:cNvPr id="542" name="Rectangle 53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3" name="Rectangle 53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4" name="Rectangle 54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5" name="Rectangle 54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46" name="Group 542"/>
            <p:cNvGrpSpPr>
              <a:grpSpLocks noChangeAspect="1"/>
            </p:cNvGrpSpPr>
            <p:nvPr/>
          </p:nvGrpSpPr>
          <p:grpSpPr bwMode="auto">
            <a:xfrm>
              <a:off x="4556582" y="4967288"/>
              <a:ext cx="112713" cy="100012"/>
              <a:chOff x="3072" y="912"/>
              <a:chExt cx="192" cy="144"/>
            </a:xfrm>
          </p:grpSpPr>
          <p:sp>
            <p:nvSpPr>
              <p:cNvPr id="547" name="Rectangle 54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8" name="Rectangle 54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9" name="Rectangle 54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0" name="Rectangle 54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51" name="Group 547"/>
            <p:cNvGrpSpPr>
              <a:grpSpLocks noChangeAspect="1"/>
            </p:cNvGrpSpPr>
            <p:nvPr/>
          </p:nvGrpSpPr>
          <p:grpSpPr bwMode="auto">
            <a:xfrm>
              <a:off x="4842332" y="4967288"/>
              <a:ext cx="115888" cy="100012"/>
              <a:chOff x="3072" y="912"/>
              <a:chExt cx="192" cy="144"/>
            </a:xfrm>
          </p:grpSpPr>
          <p:sp>
            <p:nvSpPr>
              <p:cNvPr id="552" name="Rectangle 54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" name="Rectangle 54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" name="Rectangle 55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5" name="Rectangle 55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56" name="Group 552"/>
            <p:cNvGrpSpPr>
              <a:grpSpLocks noChangeAspect="1"/>
            </p:cNvGrpSpPr>
            <p:nvPr/>
          </p:nvGrpSpPr>
          <p:grpSpPr bwMode="auto">
            <a:xfrm>
              <a:off x="4985207" y="4967288"/>
              <a:ext cx="115888" cy="100012"/>
              <a:chOff x="3072" y="912"/>
              <a:chExt cx="192" cy="144"/>
            </a:xfrm>
          </p:grpSpPr>
          <p:sp>
            <p:nvSpPr>
              <p:cNvPr id="557" name="Rectangle 55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8" name="Rectangle 55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9" name="Rectangle 55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0" name="Rectangle 55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61" name="Group 557"/>
            <p:cNvGrpSpPr>
              <a:grpSpLocks noChangeAspect="1"/>
            </p:cNvGrpSpPr>
            <p:nvPr/>
          </p:nvGrpSpPr>
          <p:grpSpPr bwMode="auto">
            <a:xfrm>
              <a:off x="5129670" y="4967288"/>
              <a:ext cx="114300" cy="100012"/>
              <a:chOff x="3072" y="912"/>
              <a:chExt cx="192" cy="144"/>
            </a:xfrm>
          </p:grpSpPr>
          <p:sp>
            <p:nvSpPr>
              <p:cNvPr id="562" name="Rectangle 55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" name="Rectangle 55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4" name="Rectangle 56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5" name="Rectangle 56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66" name="Group 562"/>
            <p:cNvGrpSpPr>
              <a:grpSpLocks noChangeAspect="1"/>
            </p:cNvGrpSpPr>
            <p:nvPr/>
          </p:nvGrpSpPr>
          <p:grpSpPr bwMode="auto">
            <a:xfrm>
              <a:off x="5274132" y="4967288"/>
              <a:ext cx="114300" cy="100012"/>
              <a:chOff x="3072" y="912"/>
              <a:chExt cx="192" cy="144"/>
            </a:xfrm>
          </p:grpSpPr>
          <p:sp>
            <p:nvSpPr>
              <p:cNvPr id="567" name="Rectangle 56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8" name="Rectangle 56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9" name="Rectangle 56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0" name="Rectangle 56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71" name="Group 567"/>
            <p:cNvGrpSpPr>
              <a:grpSpLocks noChangeAspect="1"/>
            </p:cNvGrpSpPr>
            <p:nvPr/>
          </p:nvGrpSpPr>
          <p:grpSpPr bwMode="auto">
            <a:xfrm>
              <a:off x="5561470" y="4967288"/>
              <a:ext cx="114300" cy="100012"/>
              <a:chOff x="3072" y="912"/>
              <a:chExt cx="192" cy="144"/>
            </a:xfrm>
          </p:grpSpPr>
          <p:sp>
            <p:nvSpPr>
              <p:cNvPr id="572" name="Rectangle 568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" name="Rectangle 569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" name="Rectangle 570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5" name="Rectangle 571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76" name="Group 572"/>
            <p:cNvGrpSpPr>
              <a:grpSpLocks noChangeAspect="1"/>
            </p:cNvGrpSpPr>
            <p:nvPr/>
          </p:nvGrpSpPr>
          <p:grpSpPr bwMode="auto">
            <a:xfrm>
              <a:off x="5702757" y="4967288"/>
              <a:ext cx="117475" cy="100012"/>
              <a:chOff x="3072" y="912"/>
              <a:chExt cx="192" cy="144"/>
            </a:xfrm>
          </p:grpSpPr>
          <p:sp>
            <p:nvSpPr>
              <p:cNvPr id="577" name="Rectangle 573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8" name="Rectangle 574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9" name="Rectangle 575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0" name="Rectangle 576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81" name="Rectangle 577"/>
            <p:cNvSpPr>
              <a:spLocks noChangeAspect="1" noChangeArrowheads="1"/>
            </p:cNvSpPr>
            <p:nvPr/>
          </p:nvSpPr>
          <p:spPr bwMode="auto">
            <a:xfrm>
              <a:off x="3210382" y="4967288"/>
              <a:ext cx="114300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582" name="Group 578"/>
            <p:cNvGrpSpPr>
              <a:grpSpLocks noChangeAspect="1"/>
            </p:cNvGrpSpPr>
            <p:nvPr/>
          </p:nvGrpSpPr>
          <p:grpSpPr bwMode="auto">
            <a:xfrm>
              <a:off x="2923045" y="4967288"/>
              <a:ext cx="114300" cy="100012"/>
              <a:chOff x="3072" y="912"/>
              <a:chExt cx="192" cy="144"/>
            </a:xfrm>
          </p:grpSpPr>
          <p:sp>
            <p:nvSpPr>
              <p:cNvPr id="583" name="Rectangle 57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" name="Rectangle 58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5" name="Rectangle 58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6" name="Rectangle 58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87" name="Group 583"/>
            <p:cNvGrpSpPr>
              <a:grpSpLocks noChangeAspect="1"/>
            </p:cNvGrpSpPr>
            <p:nvPr/>
          </p:nvGrpSpPr>
          <p:grpSpPr bwMode="auto">
            <a:xfrm>
              <a:off x="3065920" y="4967288"/>
              <a:ext cx="114300" cy="100012"/>
              <a:chOff x="3072" y="912"/>
              <a:chExt cx="192" cy="144"/>
            </a:xfrm>
          </p:grpSpPr>
          <p:sp>
            <p:nvSpPr>
              <p:cNvPr id="588" name="Rectangle 58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9" name="Rectangle 58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0" name="Rectangle 58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1" name="Rectangle 58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92" name="Group 588"/>
            <p:cNvGrpSpPr>
              <a:grpSpLocks noChangeAspect="1"/>
            </p:cNvGrpSpPr>
            <p:nvPr/>
          </p:nvGrpSpPr>
          <p:grpSpPr bwMode="auto">
            <a:xfrm>
              <a:off x="3354845" y="4967288"/>
              <a:ext cx="114300" cy="100012"/>
              <a:chOff x="3072" y="912"/>
              <a:chExt cx="192" cy="144"/>
            </a:xfrm>
          </p:grpSpPr>
          <p:sp>
            <p:nvSpPr>
              <p:cNvPr id="593" name="Rectangle 58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" name="Rectangle 59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" name="Rectangle 59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6" name="Rectangle 59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97" name="Group 593"/>
            <p:cNvGrpSpPr>
              <a:grpSpLocks noChangeAspect="1"/>
            </p:cNvGrpSpPr>
            <p:nvPr/>
          </p:nvGrpSpPr>
          <p:grpSpPr bwMode="auto">
            <a:xfrm>
              <a:off x="3499307" y="4967288"/>
              <a:ext cx="114300" cy="100012"/>
              <a:chOff x="3072" y="912"/>
              <a:chExt cx="192" cy="144"/>
            </a:xfrm>
          </p:grpSpPr>
          <p:sp>
            <p:nvSpPr>
              <p:cNvPr id="598" name="Rectangle 59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9" name="Rectangle 59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0" name="Rectangle 59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1" name="Rectangle 59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2" name="Group 598"/>
            <p:cNvGrpSpPr>
              <a:grpSpLocks noChangeAspect="1"/>
            </p:cNvGrpSpPr>
            <p:nvPr/>
          </p:nvGrpSpPr>
          <p:grpSpPr bwMode="auto">
            <a:xfrm>
              <a:off x="3642182" y="4967288"/>
              <a:ext cx="115888" cy="100012"/>
              <a:chOff x="3072" y="912"/>
              <a:chExt cx="192" cy="144"/>
            </a:xfrm>
          </p:grpSpPr>
          <p:sp>
            <p:nvSpPr>
              <p:cNvPr id="603" name="Rectangle 599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" name="Rectangle 600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" name="Rectangle 601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6" name="Rectangle 602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7" name="Group 603"/>
            <p:cNvGrpSpPr>
              <a:grpSpLocks noChangeAspect="1"/>
            </p:cNvGrpSpPr>
            <p:nvPr/>
          </p:nvGrpSpPr>
          <p:grpSpPr bwMode="auto">
            <a:xfrm>
              <a:off x="3785057" y="4967288"/>
              <a:ext cx="114300" cy="100012"/>
              <a:chOff x="3072" y="912"/>
              <a:chExt cx="192" cy="144"/>
            </a:xfrm>
          </p:grpSpPr>
          <p:sp>
            <p:nvSpPr>
              <p:cNvPr id="608" name="Rectangle 604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9" name="Rectangle 605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0" name="Rectangle 606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1" name="Rectangle 607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2" name="Rectangle 608"/>
            <p:cNvSpPr>
              <a:spLocks noChangeAspect="1" noChangeArrowheads="1"/>
            </p:cNvSpPr>
            <p:nvPr/>
          </p:nvSpPr>
          <p:spPr bwMode="auto">
            <a:xfrm>
              <a:off x="3927932" y="4967288"/>
              <a:ext cx="115888" cy="100012"/>
            </a:xfrm>
            <a:prstGeom prst="rect">
              <a:avLst/>
            </a:prstGeom>
            <a:solidFill>
              <a:srgbClr val="9E1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grpSp>
          <p:nvGrpSpPr>
            <p:cNvPr id="613" name="Group 609"/>
            <p:cNvGrpSpPr>
              <a:grpSpLocks noChangeAspect="1"/>
            </p:cNvGrpSpPr>
            <p:nvPr/>
          </p:nvGrpSpPr>
          <p:grpSpPr bwMode="auto">
            <a:xfrm>
              <a:off x="4072395" y="4967288"/>
              <a:ext cx="114300" cy="100012"/>
              <a:chOff x="3072" y="912"/>
              <a:chExt cx="192" cy="144"/>
            </a:xfrm>
          </p:grpSpPr>
          <p:sp>
            <p:nvSpPr>
              <p:cNvPr id="614" name="Rectangle 610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" name="Rectangle 611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" name="Rectangle 612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" name="Rectangle 613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18" name="Group 614"/>
            <p:cNvGrpSpPr>
              <a:grpSpLocks noChangeAspect="1"/>
            </p:cNvGrpSpPr>
            <p:nvPr/>
          </p:nvGrpSpPr>
          <p:grpSpPr bwMode="auto">
            <a:xfrm>
              <a:off x="4216857" y="4967288"/>
              <a:ext cx="114300" cy="100012"/>
              <a:chOff x="3072" y="912"/>
              <a:chExt cx="192" cy="144"/>
            </a:xfrm>
          </p:grpSpPr>
          <p:sp>
            <p:nvSpPr>
              <p:cNvPr id="619" name="Rectangle 615"/>
              <p:cNvSpPr>
                <a:spLocks noChangeAspect="1" noChangeArrowheads="1"/>
              </p:cNvSpPr>
              <p:nvPr/>
            </p:nvSpPr>
            <p:spPr bwMode="auto">
              <a:xfrm>
                <a:off x="3072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" name="Rectangle 616"/>
              <p:cNvSpPr>
                <a:spLocks noChangeAspect="1" noChangeArrowheads="1"/>
              </p:cNvSpPr>
              <p:nvPr/>
            </p:nvSpPr>
            <p:spPr bwMode="auto">
              <a:xfrm>
                <a:off x="3120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" name="Rectangle 617"/>
              <p:cNvSpPr>
                <a:spLocks noChangeAspect="1" noChangeArrowheads="1"/>
              </p:cNvSpPr>
              <p:nvPr/>
            </p:nvSpPr>
            <p:spPr bwMode="auto">
              <a:xfrm>
                <a:off x="3168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" name="Rectangle 618"/>
              <p:cNvSpPr>
                <a:spLocks noChangeAspect="1" noChangeArrowheads="1"/>
              </p:cNvSpPr>
              <p:nvPr/>
            </p:nvSpPr>
            <p:spPr bwMode="auto">
              <a:xfrm>
                <a:off x="3216" y="912"/>
                <a:ext cx="48" cy="14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3" name="Rectangle 621"/>
            <p:cNvSpPr>
              <a:spLocks noChangeAspect="1" noChangeArrowheads="1"/>
            </p:cNvSpPr>
            <p:nvPr/>
          </p:nvSpPr>
          <p:spPr bwMode="auto">
            <a:xfrm>
              <a:off x="1948320" y="2122488"/>
              <a:ext cx="565150" cy="871537"/>
            </a:xfrm>
            <a:prstGeom prst="rect">
              <a:avLst/>
            </a:prstGeom>
            <a:gradFill rotWithShape="0">
              <a:gsLst>
                <a:gs pos="0">
                  <a:srgbClr val="00DFCA"/>
                </a:gs>
                <a:gs pos="50000">
                  <a:srgbClr val="FFFFFF"/>
                </a:gs>
                <a:gs pos="100000">
                  <a:srgbClr val="00DFCA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Switch</a:t>
              </a:r>
            </a:p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Matrix</a:t>
              </a:r>
              <a:endParaRPr lang="en-US" altLang="en-US" sz="24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24" name="AutoShape 622"/>
            <p:cNvSpPr>
              <a:spLocks noChangeAspect="1" noChangeArrowheads="1"/>
            </p:cNvSpPr>
            <p:nvPr/>
          </p:nvSpPr>
          <p:spPr bwMode="auto">
            <a:xfrm>
              <a:off x="1991182" y="1817688"/>
              <a:ext cx="130175" cy="304800"/>
            </a:xfrm>
            <a:prstGeom prst="upArrow">
              <a:avLst>
                <a:gd name="adj1" fmla="val 50000"/>
                <a:gd name="adj2" fmla="val 58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" name="AutoShape 623"/>
            <p:cNvSpPr>
              <a:spLocks noChangeAspect="1" noChangeArrowheads="1"/>
            </p:cNvSpPr>
            <p:nvPr/>
          </p:nvSpPr>
          <p:spPr bwMode="auto">
            <a:xfrm rot="16200000">
              <a:off x="1730832" y="2644776"/>
              <a:ext cx="130175" cy="304800"/>
            </a:xfrm>
            <a:prstGeom prst="upArrow">
              <a:avLst>
                <a:gd name="adj1" fmla="val 50000"/>
                <a:gd name="adj2" fmla="val 58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6" name="Line 624"/>
            <p:cNvSpPr>
              <a:spLocks noChangeAspect="1" noChangeShapeType="1"/>
            </p:cNvSpPr>
            <p:nvPr/>
          </p:nvSpPr>
          <p:spPr bwMode="auto">
            <a:xfrm>
              <a:off x="1608595" y="1512888"/>
              <a:ext cx="0" cy="1828800"/>
            </a:xfrm>
            <a:prstGeom prst="line">
              <a:avLst/>
            </a:prstGeom>
            <a:noFill/>
            <a:ln w="152400">
              <a:solidFill>
                <a:srgbClr val="10907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7" name="Line 625"/>
            <p:cNvSpPr>
              <a:spLocks noChangeAspect="1" noChangeShapeType="1"/>
            </p:cNvSpPr>
            <p:nvPr/>
          </p:nvSpPr>
          <p:spPr bwMode="auto">
            <a:xfrm>
              <a:off x="1208545" y="1774825"/>
              <a:ext cx="2174875" cy="0"/>
            </a:xfrm>
            <a:prstGeom prst="line">
              <a:avLst/>
            </a:prstGeom>
            <a:noFill/>
            <a:ln w="152400">
              <a:solidFill>
                <a:srgbClr val="10907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8" name="Line 626"/>
            <p:cNvSpPr>
              <a:spLocks noChangeAspect="1" noChangeShapeType="1"/>
            </p:cNvSpPr>
            <p:nvPr/>
          </p:nvSpPr>
          <p:spPr bwMode="auto">
            <a:xfrm>
              <a:off x="1208545" y="1687513"/>
              <a:ext cx="2174875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29" name="Line 627"/>
            <p:cNvSpPr>
              <a:spLocks noChangeAspect="1" noChangeShapeType="1"/>
            </p:cNvSpPr>
            <p:nvPr/>
          </p:nvSpPr>
          <p:spPr bwMode="auto">
            <a:xfrm>
              <a:off x="1513345" y="1512888"/>
              <a:ext cx="0" cy="18288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0" name="Line 628"/>
            <p:cNvSpPr>
              <a:spLocks noChangeAspect="1" noChangeShapeType="1"/>
            </p:cNvSpPr>
            <p:nvPr/>
          </p:nvSpPr>
          <p:spPr bwMode="auto">
            <a:xfrm>
              <a:off x="1426032" y="1512888"/>
              <a:ext cx="0" cy="1828800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1" name="Line 629"/>
            <p:cNvSpPr>
              <a:spLocks noChangeAspect="1" noChangeShapeType="1"/>
            </p:cNvSpPr>
            <p:nvPr/>
          </p:nvSpPr>
          <p:spPr bwMode="auto">
            <a:xfrm>
              <a:off x="1208545" y="1600200"/>
              <a:ext cx="2174875" cy="0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2" name="AutoShape 630"/>
            <p:cNvSpPr>
              <a:spLocks noChangeAspect="1" noChangeArrowheads="1"/>
            </p:cNvSpPr>
            <p:nvPr/>
          </p:nvSpPr>
          <p:spPr bwMode="auto">
            <a:xfrm rot="16200000">
              <a:off x="1665745" y="2362200"/>
              <a:ext cx="130175" cy="434975"/>
            </a:xfrm>
            <a:prstGeom prst="upArrow">
              <a:avLst>
                <a:gd name="adj1" fmla="val 50000"/>
                <a:gd name="adj2" fmla="val 83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3" name="AutoShape 631"/>
            <p:cNvSpPr>
              <a:spLocks noChangeAspect="1" noChangeArrowheads="1"/>
            </p:cNvSpPr>
            <p:nvPr/>
          </p:nvSpPr>
          <p:spPr bwMode="auto">
            <a:xfrm rot="16200000">
              <a:off x="1643520" y="2079625"/>
              <a:ext cx="87312" cy="522288"/>
            </a:xfrm>
            <a:prstGeom prst="upArrow">
              <a:avLst>
                <a:gd name="adj1" fmla="val 50000"/>
                <a:gd name="adj2" fmla="val 149546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" name="AutoShape 632"/>
            <p:cNvSpPr>
              <a:spLocks noChangeAspect="1" noChangeArrowheads="1"/>
            </p:cNvSpPr>
            <p:nvPr/>
          </p:nvSpPr>
          <p:spPr bwMode="auto">
            <a:xfrm>
              <a:off x="2165807" y="1687513"/>
              <a:ext cx="130175" cy="434975"/>
            </a:xfrm>
            <a:prstGeom prst="upArrow">
              <a:avLst>
                <a:gd name="adj1" fmla="val 50000"/>
                <a:gd name="adj2" fmla="val 83537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" name="AutoShape 633"/>
            <p:cNvSpPr>
              <a:spLocks noChangeAspect="1" noChangeArrowheads="1"/>
            </p:cNvSpPr>
            <p:nvPr/>
          </p:nvSpPr>
          <p:spPr bwMode="auto">
            <a:xfrm>
              <a:off x="2338845" y="1600200"/>
              <a:ext cx="87312" cy="522288"/>
            </a:xfrm>
            <a:prstGeom prst="upArrow">
              <a:avLst>
                <a:gd name="adj1" fmla="val 50000"/>
                <a:gd name="adj2" fmla="val 149546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6" name="Rectangle 634"/>
            <p:cNvSpPr>
              <a:spLocks noChangeAspect="1" noChangeArrowheads="1"/>
            </p:cNvSpPr>
            <p:nvPr/>
          </p:nvSpPr>
          <p:spPr bwMode="auto">
            <a:xfrm>
              <a:off x="2773820" y="2122488"/>
              <a:ext cx="566737" cy="871537"/>
            </a:xfrm>
            <a:prstGeom prst="rect">
              <a:avLst/>
            </a:prstGeom>
            <a:gradFill rotWithShape="0">
              <a:gsLst>
                <a:gs pos="0">
                  <a:srgbClr val="FF99CC"/>
                </a:gs>
                <a:gs pos="50000">
                  <a:srgbClr val="FFFFFF"/>
                </a:gs>
                <a:gs pos="100000">
                  <a:srgbClr val="FF99CC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CLB,</a:t>
              </a:r>
            </a:p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IOB,</a:t>
              </a:r>
            </a:p>
            <a:p>
              <a:pPr algn="ctr">
                <a:defRPr/>
              </a:pPr>
              <a:r>
                <a:rPr lang="en-US" altLang="en-US" sz="1600">
                  <a:solidFill>
                    <a:schemeClr val="tx1"/>
                  </a:solidFill>
                  <a:latin typeface="+mn-lt"/>
                  <a:ea typeface="+mn-ea"/>
                </a:rPr>
                <a:t>DCM</a:t>
              </a:r>
              <a:endParaRPr lang="en-US" altLang="en-US" sz="240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37" name="AutoShape 635"/>
            <p:cNvSpPr>
              <a:spLocks noChangeAspect="1" noChangeArrowheads="1"/>
            </p:cNvSpPr>
            <p:nvPr/>
          </p:nvSpPr>
          <p:spPr bwMode="auto">
            <a:xfrm rot="16200000">
              <a:off x="2578557" y="2449513"/>
              <a:ext cx="130175" cy="26035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A5078E"/>
            </a:solidFill>
            <a:ln w="127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8" name="AutoShape 639"/>
            <p:cNvSpPr>
              <a:spLocks noChangeArrowheads="1"/>
            </p:cNvSpPr>
            <p:nvPr/>
          </p:nvSpPr>
          <p:spPr bwMode="auto">
            <a:xfrm>
              <a:off x="3189745" y="5181600"/>
              <a:ext cx="228600" cy="1524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9900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56796" dir="177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39" name="AutoShape 640"/>
            <p:cNvSpPr>
              <a:spLocks noChangeArrowheads="1"/>
            </p:cNvSpPr>
            <p:nvPr/>
          </p:nvSpPr>
          <p:spPr bwMode="auto">
            <a:xfrm>
              <a:off x="3189745" y="4572000"/>
              <a:ext cx="228600" cy="15240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9900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56796" dir="177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40" name="Freeform 641"/>
            <p:cNvSpPr>
              <a:spLocks/>
            </p:cNvSpPr>
            <p:nvPr/>
          </p:nvSpPr>
          <p:spPr bwMode="auto">
            <a:xfrm>
              <a:off x="2427745" y="4343400"/>
              <a:ext cx="762000" cy="990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0"/>
                </a:cxn>
                <a:cxn ang="0">
                  <a:pos x="856" y="474"/>
                </a:cxn>
                <a:cxn ang="0">
                  <a:pos x="798" y="474"/>
                </a:cxn>
                <a:cxn ang="0">
                  <a:pos x="798" y="539"/>
                </a:cxn>
                <a:cxn ang="0">
                  <a:pos x="856" y="539"/>
                </a:cxn>
                <a:cxn ang="0">
                  <a:pos x="856" y="1014"/>
                </a:cxn>
                <a:cxn ang="0">
                  <a:pos x="0" y="1014"/>
                </a:cxn>
                <a:cxn ang="0">
                  <a:pos x="0" y="537"/>
                </a:cxn>
                <a:cxn ang="0">
                  <a:pos x="72" y="537"/>
                </a:cxn>
                <a:cxn ang="0">
                  <a:pos x="72" y="474"/>
                </a:cxn>
                <a:cxn ang="0">
                  <a:pos x="0" y="472"/>
                </a:cxn>
                <a:cxn ang="0">
                  <a:pos x="0" y="0"/>
                </a:cxn>
              </a:cxnLst>
              <a:rect l="0" t="0" r="r" b="b"/>
              <a:pathLst>
                <a:path w="857" h="1015">
                  <a:moveTo>
                    <a:pt x="0" y="0"/>
                  </a:moveTo>
                  <a:lnTo>
                    <a:pt x="856" y="0"/>
                  </a:lnTo>
                  <a:lnTo>
                    <a:pt x="856" y="474"/>
                  </a:lnTo>
                  <a:lnTo>
                    <a:pt x="798" y="474"/>
                  </a:lnTo>
                  <a:lnTo>
                    <a:pt x="798" y="539"/>
                  </a:lnTo>
                  <a:lnTo>
                    <a:pt x="856" y="539"/>
                  </a:lnTo>
                  <a:lnTo>
                    <a:pt x="856" y="1014"/>
                  </a:lnTo>
                  <a:lnTo>
                    <a:pt x="0" y="1014"/>
                  </a:lnTo>
                  <a:lnTo>
                    <a:pt x="0" y="537"/>
                  </a:lnTo>
                  <a:lnTo>
                    <a:pt x="72" y="537"/>
                  </a:lnTo>
                  <a:lnTo>
                    <a:pt x="72" y="474"/>
                  </a:lnTo>
                  <a:lnTo>
                    <a:pt x="0" y="47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2392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cap="rnd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41" name="AutoShape 642"/>
            <p:cNvSpPr>
              <a:spLocks noChangeArrowheads="1"/>
            </p:cNvSpPr>
            <p:nvPr/>
          </p:nvSpPr>
          <p:spPr bwMode="auto">
            <a:xfrm rot="5400000">
              <a:off x="2732545" y="4648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2" name="AutoShape 643"/>
            <p:cNvSpPr>
              <a:spLocks noChangeArrowheads="1"/>
            </p:cNvSpPr>
            <p:nvPr/>
          </p:nvSpPr>
          <p:spPr bwMode="auto">
            <a:xfrm rot="16200000" flipH="1">
              <a:off x="2732545" y="49530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3" name="Line 644"/>
            <p:cNvSpPr>
              <a:spLocks noChangeShapeType="1"/>
            </p:cNvSpPr>
            <p:nvPr/>
          </p:nvSpPr>
          <p:spPr bwMode="auto">
            <a:xfrm flipH="1">
              <a:off x="2580145" y="4724400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4" name="Line 645"/>
            <p:cNvSpPr>
              <a:spLocks noChangeShapeType="1"/>
            </p:cNvSpPr>
            <p:nvPr/>
          </p:nvSpPr>
          <p:spPr bwMode="auto">
            <a:xfrm>
              <a:off x="2580145" y="4724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" name="Line 646"/>
            <p:cNvSpPr>
              <a:spLocks noChangeShapeType="1"/>
            </p:cNvSpPr>
            <p:nvPr/>
          </p:nvSpPr>
          <p:spPr bwMode="auto">
            <a:xfrm flipH="1">
              <a:off x="2503945" y="5029200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6" name="Line 647"/>
            <p:cNvSpPr>
              <a:spLocks noChangeShapeType="1"/>
            </p:cNvSpPr>
            <p:nvPr/>
          </p:nvSpPr>
          <p:spPr bwMode="auto">
            <a:xfrm>
              <a:off x="2884945" y="5029200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7" name="Line 648"/>
            <p:cNvSpPr>
              <a:spLocks noChangeShapeType="1"/>
            </p:cNvSpPr>
            <p:nvPr/>
          </p:nvSpPr>
          <p:spPr bwMode="auto">
            <a:xfrm flipV="1">
              <a:off x="3037345" y="4724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8" name="Line 649"/>
            <p:cNvSpPr>
              <a:spLocks noChangeShapeType="1"/>
            </p:cNvSpPr>
            <p:nvPr/>
          </p:nvSpPr>
          <p:spPr bwMode="auto">
            <a:xfrm>
              <a:off x="2884945" y="4724400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9" name="AutoShape 650"/>
            <p:cNvSpPr>
              <a:spLocks noChangeArrowheads="1"/>
            </p:cNvSpPr>
            <p:nvPr/>
          </p:nvSpPr>
          <p:spPr bwMode="auto">
            <a:xfrm>
              <a:off x="2122945" y="43434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0" name="AutoShape 651"/>
            <p:cNvSpPr>
              <a:spLocks noChangeArrowheads="1"/>
            </p:cNvSpPr>
            <p:nvPr/>
          </p:nvSpPr>
          <p:spPr bwMode="auto">
            <a:xfrm>
              <a:off x="2122945" y="4953000"/>
              <a:ext cx="304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1" name="Oval 652"/>
            <p:cNvSpPr>
              <a:spLocks noChangeArrowheads="1"/>
            </p:cNvSpPr>
            <p:nvPr/>
          </p:nvSpPr>
          <p:spPr bwMode="auto">
            <a:xfrm>
              <a:off x="3418345" y="5791200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4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pt-BR">
                <a:latin typeface="Arial" pitchFamily="34" charset="0"/>
                <a:ea typeface="+mn-ea"/>
              </a:endParaRPr>
            </a:p>
          </p:txBody>
        </p:sp>
        <p:sp>
          <p:nvSpPr>
            <p:cNvPr id="652" name="Line 653"/>
            <p:cNvSpPr>
              <a:spLocks noChangeShapeType="1"/>
            </p:cNvSpPr>
            <p:nvPr/>
          </p:nvSpPr>
          <p:spPr bwMode="auto">
            <a:xfrm>
              <a:off x="3375482" y="5715000"/>
              <a:ext cx="1524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3" name="Line 654"/>
            <p:cNvSpPr>
              <a:spLocks noChangeShapeType="1"/>
            </p:cNvSpPr>
            <p:nvPr/>
          </p:nvSpPr>
          <p:spPr bwMode="auto">
            <a:xfrm flipV="1">
              <a:off x="3375482" y="6172200"/>
              <a:ext cx="152400" cy="1524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4" name="Line 655"/>
            <p:cNvSpPr>
              <a:spLocks noChangeShapeType="1"/>
            </p:cNvSpPr>
            <p:nvPr/>
          </p:nvSpPr>
          <p:spPr bwMode="auto">
            <a:xfrm flipH="1">
              <a:off x="3146882" y="5715000"/>
              <a:ext cx="2286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" name="Line 656"/>
            <p:cNvSpPr>
              <a:spLocks noChangeShapeType="1"/>
            </p:cNvSpPr>
            <p:nvPr/>
          </p:nvSpPr>
          <p:spPr bwMode="auto">
            <a:xfrm flipH="1">
              <a:off x="3146882" y="6324600"/>
              <a:ext cx="2286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6" name="Line 657"/>
            <p:cNvSpPr>
              <a:spLocks noChangeShapeType="1"/>
            </p:cNvSpPr>
            <p:nvPr/>
          </p:nvSpPr>
          <p:spPr bwMode="auto">
            <a:xfrm>
              <a:off x="3875545" y="6019800"/>
              <a:ext cx="2286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7" name="Line 658"/>
            <p:cNvSpPr>
              <a:spLocks noChangeShapeType="1"/>
            </p:cNvSpPr>
            <p:nvPr/>
          </p:nvSpPr>
          <p:spPr bwMode="auto">
            <a:xfrm>
              <a:off x="3604082" y="5943600"/>
              <a:ext cx="15240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8" name="Line 659"/>
            <p:cNvSpPr>
              <a:spLocks noChangeShapeType="1"/>
            </p:cNvSpPr>
            <p:nvPr/>
          </p:nvSpPr>
          <p:spPr bwMode="auto">
            <a:xfrm flipV="1">
              <a:off x="3604082" y="5943600"/>
              <a:ext cx="15240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9" name="Text Box 660"/>
            <p:cNvSpPr txBox="1">
              <a:spLocks noChangeArrowheads="1"/>
            </p:cNvSpPr>
            <p:nvPr/>
          </p:nvSpPr>
          <p:spPr bwMode="auto">
            <a:xfrm>
              <a:off x="2427745" y="4343400"/>
              <a:ext cx="781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1600" b="0">
                  <a:solidFill>
                    <a:schemeClr val="tx1"/>
                  </a:solidFill>
                  <a:latin typeface="Times New Roman" charset="0"/>
                </a:rPr>
                <a:t>BRAM</a:t>
              </a:r>
            </a:p>
          </p:txBody>
        </p:sp>
        <p:sp>
          <p:nvSpPr>
            <p:cNvPr id="660" name="Text Box 661"/>
            <p:cNvSpPr txBox="1">
              <a:spLocks noChangeArrowheads="1"/>
            </p:cNvSpPr>
            <p:nvPr/>
          </p:nvSpPr>
          <p:spPr bwMode="auto">
            <a:xfrm>
              <a:off x="3875545" y="5438775"/>
              <a:ext cx="19351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18b x 18b </a:t>
              </a:r>
              <a:r>
                <a:rPr lang="en-US" altLang="en-US" sz="1600" b="0" dirty="0" err="1">
                  <a:solidFill>
                    <a:schemeClr val="tx1"/>
                  </a:solidFill>
                </a:rPr>
                <a:t>mult</a:t>
              </a:r>
              <a:endParaRPr lang="en-US" altLang="en-US" sz="1600" b="0" dirty="0">
                <a:solidFill>
                  <a:schemeClr val="tx1"/>
                </a:solidFill>
              </a:endParaRPr>
            </a:p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200MHz pipelined</a:t>
              </a:r>
            </a:p>
          </p:txBody>
        </p:sp>
        <p:sp>
          <p:nvSpPr>
            <p:cNvPr id="661" name="Text Box 662"/>
            <p:cNvSpPr txBox="1">
              <a:spLocks noChangeArrowheads="1"/>
            </p:cNvSpPr>
            <p:nvPr/>
          </p:nvSpPr>
          <p:spPr bwMode="auto">
            <a:xfrm>
              <a:off x="4070807" y="5105400"/>
              <a:ext cx="187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b="0">
                  <a:solidFill>
                    <a:schemeClr val="tx1"/>
                  </a:solidFill>
                </a:rPr>
                <a:t>Multiplicadores</a:t>
              </a:r>
            </a:p>
          </p:txBody>
        </p:sp>
        <p:sp>
          <p:nvSpPr>
            <p:cNvPr id="662" name="Text Box 663"/>
            <p:cNvSpPr txBox="1">
              <a:spLocks noChangeArrowheads="1"/>
            </p:cNvSpPr>
            <p:nvPr/>
          </p:nvSpPr>
          <p:spPr bwMode="auto">
            <a:xfrm>
              <a:off x="598945" y="5334000"/>
              <a:ext cx="2389187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18KBits </a:t>
              </a:r>
              <a:r>
                <a:rPr lang="en-US" altLang="en-US" sz="1600" b="0" i="1" dirty="0">
                  <a:solidFill>
                    <a:schemeClr val="tx1"/>
                  </a:solidFill>
                </a:rPr>
                <a:t>True Dual Port</a:t>
              </a:r>
            </a:p>
            <a:p>
              <a:pPr algn="l">
                <a:buFontTx/>
                <a:buChar char="•"/>
              </a:pPr>
              <a:r>
                <a:rPr lang="en-US" altLang="en-US" sz="1600" b="0" dirty="0">
                  <a:solidFill>
                    <a:schemeClr val="tx1"/>
                  </a:solidFill>
                </a:rPr>
                <a:t> Up to 3.5Mbits / device</a:t>
              </a:r>
            </a:p>
          </p:txBody>
        </p:sp>
        <p:sp>
          <p:nvSpPr>
            <p:cNvPr id="663" name="Text Box 664"/>
            <p:cNvSpPr txBox="1">
              <a:spLocks noChangeArrowheads="1"/>
            </p:cNvSpPr>
            <p:nvPr/>
          </p:nvSpPr>
          <p:spPr bwMode="auto">
            <a:xfrm>
              <a:off x="598945" y="4937125"/>
              <a:ext cx="1441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b="0">
                  <a:solidFill>
                    <a:schemeClr val="tx1"/>
                  </a:solidFill>
                </a:rPr>
                <a:t>Block RAM</a:t>
              </a:r>
            </a:p>
          </p:txBody>
        </p:sp>
        <p:sp>
          <p:nvSpPr>
            <p:cNvPr id="664" name="Rectangle 666"/>
            <p:cNvSpPr>
              <a:spLocks noChangeAspect="1" noChangeArrowheads="1"/>
            </p:cNvSpPr>
            <p:nvPr/>
          </p:nvSpPr>
          <p:spPr bwMode="auto">
            <a:xfrm>
              <a:off x="5704345" y="2106613"/>
              <a:ext cx="549275" cy="2159000"/>
            </a:xfrm>
            <a:prstGeom prst="rect">
              <a:avLst/>
            </a:prstGeom>
            <a:solidFill>
              <a:srgbClr val="00DFCA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DFCA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 dirty="0">
                  <a:solidFill>
                    <a:schemeClr val="tx1"/>
                  </a:solidFill>
                  <a:latin typeface="+mn-lt"/>
                  <a:ea typeface="+mn-ea"/>
                </a:rPr>
                <a:t>Switch</a:t>
              </a:r>
            </a:p>
            <a:p>
              <a:pPr algn="ctr">
                <a:defRPr/>
              </a:pPr>
              <a:r>
                <a:rPr lang="en-US" altLang="en-US" sz="1200" b="0" dirty="0">
                  <a:solidFill>
                    <a:schemeClr val="tx1"/>
                  </a:solidFill>
                  <a:latin typeface="+mn-lt"/>
                  <a:ea typeface="+mn-ea"/>
                </a:rPr>
                <a:t>Matrix</a:t>
              </a:r>
            </a:p>
          </p:txBody>
        </p:sp>
        <p:sp>
          <p:nvSpPr>
            <p:cNvPr id="665" name="Rectangle 667"/>
            <p:cNvSpPr>
              <a:spLocks noChangeAspect="1" noChangeArrowheads="1"/>
            </p:cNvSpPr>
            <p:nvPr/>
          </p:nvSpPr>
          <p:spPr bwMode="auto">
            <a:xfrm>
              <a:off x="6466345" y="3730625"/>
              <a:ext cx="458787" cy="458788"/>
            </a:xfrm>
            <a:prstGeom prst="rect">
              <a:avLst/>
            </a:prstGeom>
            <a:solidFill>
              <a:srgbClr val="FAFD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FD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S0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66" name="Rectangle 668"/>
            <p:cNvSpPr>
              <a:spLocks noChangeAspect="1" noChangeArrowheads="1"/>
            </p:cNvSpPr>
            <p:nvPr/>
          </p:nvSpPr>
          <p:spPr bwMode="auto">
            <a:xfrm>
              <a:off x="6466345" y="3232150"/>
              <a:ext cx="458787" cy="460375"/>
            </a:xfrm>
            <a:prstGeom prst="rect">
              <a:avLst/>
            </a:prstGeom>
            <a:solidFill>
              <a:srgbClr val="FAFD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FD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S1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67" name="Line 669"/>
            <p:cNvSpPr>
              <a:spLocks noChangeAspect="1" noChangeShapeType="1"/>
            </p:cNvSpPr>
            <p:nvPr/>
          </p:nvSpPr>
          <p:spPr bwMode="auto">
            <a:xfrm>
              <a:off x="6785432" y="1917700"/>
              <a:ext cx="0" cy="1346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8" name="Line 670"/>
            <p:cNvSpPr>
              <a:spLocks noChangeAspect="1" noChangeShapeType="1"/>
            </p:cNvSpPr>
            <p:nvPr/>
          </p:nvSpPr>
          <p:spPr bwMode="auto">
            <a:xfrm>
              <a:off x="6618745" y="3117850"/>
              <a:ext cx="4762" cy="42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9" name="AutoShape 671"/>
            <p:cNvSpPr>
              <a:spLocks noChangeAspect="1" noChangeArrowheads="1"/>
            </p:cNvSpPr>
            <p:nvPr/>
          </p:nvSpPr>
          <p:spPr bwMode="auto">
            <a:xfrm>
              <a:off x="6253620" y="3884613"/>
              <a:ext cx="212725" cy="114300"/>
            </a:xfrm>
            <a:prstGeom prst="leftRightArrow">
              <a:avLst>
                <a:gd name="adj1" fmla="val 50000"/>
                <a:gd name="adj2" fmla="val 3722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0" name="AutoShape 672"/>
            <p:cNvSpPr>
              <a:spLocks noChangeAspect="1" noChangeArrowheads="1"/>
            </p:cNvSpPr>
            <p:nvPr/>
          </p:nvSpPr>
          <p:spPr bwMode="auto">
            <a:xfrm>
              <a:off x="6253620" y="3422650"/>
              <a:ext cx="212725" cy="115888"/>
            </a:xfrm>
            <a:prstGeom prst="leftRightArrow">
              <a:avLst>
                <a:gd name="adj1" fmla="val 50000"/>
                <a:gd name="adj2" fmla="val 3671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1" name="AutoShape 673"/>
            <p:cNvSpPr>
              <a:spLocks noChangeAspect="1" noChangeArrowheads="1"/>
            </p:cNvSpPr>
            <p:nvPr/>
          </p:nvSpPr>
          <p:spPr bwMode="auto">
            <a:xfrm>
              <a:off x="6253620" y="2733675"/>
              <a:ext cx="762000" cy="115888"/>
            </a:xfrm>
            <a:prstGeom prst="leftRightArrow">
              <a:avLst>
                <a:gd name="adj1" fmla="val 50000"/>
                <a:gd name="adj2" fmla="val 1315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2" name="AutoShape 674"/>
            <p:cNvSpPr>
              <a:spLocks noChangeAspect="1" noChangeArrowheads="1"/>
            </p:cNvSpPr>
            <p:nvPr/>
          </p:nvSpPr>
          <p:spPr bwMode="auto">
            <a:xfrm>
              <a:off x="6253620" y="2311400"/>
              <a:ext cx="762000" cy="115888"/>
            </a:xfrm>
            <a:prstGeom prst="leftRightArrow">
              <a:avLst>
                <a:gd name="adj1" fmla="val 50000"/>
                <a:gd name="adj2" fmla="val 1315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3" name="Line 675"/>
            <p:cNvSpPr>
              <a:spLocks noChangeAspect="1" noChangeShapeType="1"/>
            </p:cNvSpPr>
            <p:nvPr/>
          </p:nvSpPr>
          <p:spPr bwMode="auto">
            <a:xfrm>
              <a:off x="7779207" y="2120900"/>
              <a:ext cx="0" cy="21066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4" name="Line 676"/>
            <p:cNvSpPr>
              <a:spLocks noChangeAspect="1" noChangeShapeType="1"/>
            </p:cNvSpPr>
            <p:nvPr/>
          </p:nvSpPr>
          <p:spPr bwMode="auto">
            <a:xfrm flipV="1">
              <a:off x="6925132" y="3462338"/>
              <a:ext cx="85407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5" name="Line 677"/>
            <p:cNvSpPr>
              <a:spLocks noChangeAspect="1" noChangeShapeType="1"/>
            </p:cNvSpPr>
            <p:nvPr/>
          </p:nvSpPr>
          <p:spPr bwMode="auto">
            <a:xfrm flipV="1">
              <a:off x="6925132" y="3921125"/>
              <a:ext cx="85407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6" name="Rectangle 678"/>
            <p:cNvSpPr>
              <a:spLocks noChangeAspect="1" noChangeArrowheads="1"/>
            </p:cNvSpPr>
            <p:nvPr/>
          </p:nvSpPr>
          <p:spPr bwMode="auto">
            <a:xfrm>
              <a:off x="7015620" y="2619375"/>
              <a:ext cx="457200" cy="458788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S2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77" name="Rectangle 679"/>
            <p:cNvSpPr>
              <a:spLocks noChangeAspect="1" noChangeArrowheads="1"/>
            </p:cNvSpPr>
            <p:nvPr/>
          </p:nvSpPr>
          <p:spPr bwMode="auto">
            <a:xfrm>
              <a:off x="7015620" y="2120900"/>
              <a:ext cx="457200" cy="460375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en-US" sz="1200" b="0">
                  <a:solidFill>
                    <a:schemeClr val="tx1"/>
                  </a:solidFill>
                  <a:latin typeface="+mn-lt"/>
                  <a:ea typeface="+mn-ea"/>
                </a:rPr>
                <a:t>Slice S3</a:t>
              </a:r>
            </a:p>
            <a:p>
              <a:pPr algn="ctr">
                <a:defRPr/>
              </a:pPr>
              <a:endParaRPr lang="en-US" altLang="en-US" sz="1200" b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678" name="Line 680"/>
            <p:cNvSpPr>
              <a:spLocks noChangeAspect="1" noChangeShapeType="1"/>
            </p:cNvSpPr>
            <p:nvPr/>
          </p:nvSpPr>
          <p:spPr bwMode="auto">
            <a:xfrm>
              <a:off x="7380745" y="3055938"/>
              <a:ext cx="0" cy="12414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9" name="Line 681"/>
            <p:cNvSpPr>
              <a:spLocks noChangeAspect="1" noChangeShapeType="1"/>
            </p:cNvSpPr>
            <p:nvPr/>
          </p:nvSpPr>
          <p:spPr bwMode="auto">
            <a:xfrm>
              <a:off x="7352170" y="1930400"/>
              <a:ext cx="0" cy="1905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0" name="Line 682"/>
            <p:cNvSpPr>
              <a:spLocks noChangeAspect="1" noChangeShapeType="1"/>
            </p:cNvSpPr>
            <p:nvPr/>
          </p:nvSpPr>
          <p:spPr bwMode="auto">
            <a:xfrm>
              <a:off x="7107695" y="3078163"/>
              <a:ext cx="0" cy="39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1" name="Line 683"/>
            <p:cNvSpPr>
              <a:spLocks noChangeAspect="1" noChangeShapeType="1"/>
            </p:cNvSpPr>
            <p:nvPr/>
          </p:nvSpPr>
          <p:spPr bwMode="auto">
            <a:xfrm>
              <a:off x="7472820" y="2811463"/>
              <a:ext cx="30638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2" name="Line 684"/>
            <p:cNvSpPr>
              <a:spLocks noChangeAspect="1" noChangeShapeType="1"/>
            </p:cNvSpPr>
            <p:nvPr/>
          </p:nvSpPr>
          <p:spPr bwMode="auto">
            <a:xfrm>
              <a:off x="7472820" y="2351088"/>
              <a:ext cx="30638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3" name="Line 685"/>
            <p:cNvSpPr>
              <a:spLocks noChangeAspect="1" noChangeShapeType="1"/>
            </p:cNvSpPr>
            <p:nvPr/>
          </p:nvSpPr>
          <p:spPr bwMode="auto">
            <a:xfrm flipH="1">
              <a:off x="6618745" y="369252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4" name="Line 686"/>
            <p:cNvSpPr>
              <a:spLocks noChangeAspect="1" noChangeShapeType="1"/>
            </p:cNvSpPr>
            <p:nvPr/>
          </p:nvSpPr>
          <p:spPr bwMode="auto">
            <a:xfrm flipH="1">
              <a:off x="6802895" y="369252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5" name="Line 687"/>
            <p:cNvSpPr>
              <a:spLocks noChangeAspect="1" noChangeShapeType="1"/>
            </p:cNvSpPr>
            <p:nvPr/>
          </p:nvSpPr>
          <p:spPr bwMode="auto">
            <a:xfrm flipH="1">
              <a:off x="7107695" y="258127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6" name="Line 688"/>
            <p:cNvSpPr>
              <a:spLocks noChangeAspect="1" noChangeShapeType="1"/>
            </p:cNvSpPr>
            <p:nvPr/>
          </p:nvSpPr>
          <p:spPr bwMode="auto">
            <a:xfrm flipH="1">
              <a:off x="7352170" y="2581275"/>
              <a:ext cx="0" cy="381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7" name="Line 689"/>
            <p:cNvSpPr>
              <a:spLocks noChangeAspect="1" noChangeShapeType="1"/>
            </p:cNvSpPr>
            <p:nvPr/>
          </p:nvSpPr>
          <p:spPr bwMode="auto">
            <a:xfrm flipH="1">
              <a:off x="6623507" y="3108325"/>
              <a:ext cx="48895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8" name="Text Box 690"/>
            <p:cNvSpPr txBox="1">
              <a:spLocks noChangeArrowheads="1"/>
            </p:cNvSpPr>
            <p:nvPr/>
          </p:nvSpPr>
          <p:spPr bwMode="auto">
            <a:xfrm>
              <a:off x="5932945" y="1460500"/>
              <a:ext cx="806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 b="0" i="1" dirty="0">
                  <a:solidFill>
                    <a:schemeClr val="tx1"/>
                  </a:solidFill>
                </a:rPr>
                <a:t>CLBs</a:t>
              </a:r>
            </a:p>
          </p:txBody>
        </p:sp>
        <p:sp>
          <p:nvSpPr>
            <p:cNvPr id="689" name="Text Box 691"/>
            <p:cNvSpPr txBox="1">
              <a:spLocks noChangeArrowheads="1"/>
            </p:cNvSpPr>
            <p:nvPr/>
          </p:nvSpPr>
          <p:spPr bwMode="auto">
            <a:xfrm>
              <a:off x="6064315" y="4341813"/>
              <a:ext cx="3017837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8 </a:t>
              </a:r>
              <a:r>
                <a:rPr lang="en-US" altLang="en-US" sz="1600" i="1" dirty="0">
                  <a:solidFill>
                    <a:schemeClr val="hlink"/>
                  </a:solidFill>
                </a:rPr>
                <a:t>LUTs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Lógica</a:t>
              </a:r>
              <a:r>
                <a:rPr lang="en-US" altLang="en-US" sz="1600" dirty="0">
                  <a:solidFill>
                    <a:schemeClr val="hlink"/>
                  </a:solidFill>
                </a:rPr>
                <a:t> (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uso</a:t>
              </a: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primário</a:t>
              </a:r>
              <a:r>
                <a:rPr lang="en-US" altLang="en-US" sz="1600" dirty="0">
                  <a:solidFill>
                    <a:schemeClr val="hlink"/>
                  </a:solidFill>
                </a:rPr>
                <a:t>)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128b RAM </a:t>
              </a:r>
              <a:r>
                <a:rPr lang="en-US" altLang="en-US" sz="1600" dirty="0" err="1">
                  <a:solidFill>
                    <a:schemeClr val="hlink"/>
                  </a:solidFill>
                </a:rPr>
                <a:t>distribuída</a:t>
              </a: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i="1" dirty="0">
                  <a:solidFill>
                    <a:schemeClr val="hlink"/>
                  </a:solidFill>
                </a:rPr>
                <a:t>Shift registers</a:t>
              </a:r>
            </a:p>
            <a:p>
              <a:pPr algn="l">
                <a:buFontTx/>
                <a:buChar char="•"/>
              </a:pPr>
              <a:r>
                <a:rPr lang="en-US" altLang="en-US" sz="1600" dirty="0">
                  <a:solidFill>
                    <a:schemeClr val="hlink"/>
                  </a:solidFill>
                </a:rPr>
                <a:t> </a:t>
              </a:r>
              <a:r>
                <a:rPr lang="en-US" altLang="en-US" sz="1600" i="1" dirty="0">
                  <a:solidFill>
                    <a:schemeClr val="hlink"/>
                  </a:solidFill>
                </a:rPr>
                <a:t>Wide Input functions </a:t>
              </a:r>
              <a:r>
                <a:rPr lang="en-US" altLang="en-US" sz="1600" dirty="0">
                  <a:solidFill>
                    <a:schemeClr val="hlink"/>
                  </a:solidFill>
                </a:rPr>
                <a:t>(32:1</a:t>
              </a:r>
              <a:r>
                <a:rPr lang="en-US" altLang="en-US" sz="1600" b="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16073" y="2226023"/>
            <a:ext cx="2499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pt-BR" sz="1600" dirty="0" err="1">
                <a:latin typeface="Arial" charset="0"/>
                <a:ea typeface="Arial" charset="0"/>
                <a:cs typeface="Arial" charset="0"/>
              </a:rPr>
              <a:t>Slice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 contém um determinado número de </a:t>
            </a:r>
            <a:r>
              <a:rPr lang="pt-BR" sz="1600" i="1" dirty="0" err="1">
                <a:latin typeface="Arial" charset="0"/>
                <a:ea typeface="Arial" charset="0"/>
                <a:cs typeface="Arial" charset="0"/>
              </a:rPr>
              <a:t>LUTs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1600" i="1" dirty="0" err="1">
                <a:latin typeface="Arial" charset="0"/>
                <a:ea typeface="Arial" charset="0"/>
                <a:cs typeface="Arial" charset="0"/>
              </a:rPr>
              <a:t>flip-flops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 e multiplexadores</a:t>
            </a:r>
          </a:p>
        </p:txBody>
      </p:sp>
    </p:spTree>
    <p:extLst>
      <p:ext uri="{BB962C8B-B14F-4D97-AF65-F5344CB8AC3E}">
        <p14:creationId xmlns:p14="http://schemas.microsoft.com/office/powerpoint/2010/main" val="1487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200" dirty="0"/>
              <a:t>ARQUITETURA VIRTEX II – CLB E INTERCONEXÃO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EA2B0E4-1EA5-4241-BC80-9B2C3D4E75D4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1806" y="1706541"/>
            <a:ext cx="5875842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Conexões diretas entre </a:t>
            </a:r>
            <a:r>
              <a:rPr lang="pt-BR" sz="2600" i="1" dirty="0" err="1">
                <a:solidFill>
                  <a:srgbClr val="0070C0"/>
                </a:solidFill>
              </a:rPr>
              <a:t>CLBs</a:t>
            </a:r>
            <a:r>
              <a:rPr lang="pt-BR" sz="2600" dirty="0">
                <a:solidFill>
                  <a:srgbClr val="0070C0"/>
                </a:solidFill>
              </a:rPr>
              <a:t> vizinhas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Lógica de vai-um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Matrix de conexão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i="1" dirty="0"/>
              <a:t>CLB</a:t>
            </a:r>
            <a:r>
              <a:rPr lang="pt-BR" sz="2600" dirty="0"/>
              <a:t> às linhas de roteamento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>
                <a:solidFill>
                  <a:srgbClr val="0070C0"/>
                </a:solidFill>
              </a:rPr>
              <a:t>Linhas de roteamento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Simples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 err="1"/>
              <a:t>Hexas</a:t>
            </a:r>
            <a:endParaRPr lang="pt-BR" sz="26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dirty="0"/>
              <a:t>Longas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600" i="1" dirty="0"/>
              <a:t>Tri-</a:t>
            </a:r>
            <a:r>
              <a:rPr lang="pt-BR" sz="2600" i="1" dirty="0" err="1"/>
              <a:t>state</a:t>
            </a:r>
            <a:endParaRPr lang="pt-BR" sz="26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760" y="1425018"/>
            <a:ext cx="5505450" cy="5327650"/>
            <a:chOff x="3352800" y="977900"/>
            <a:chExt cx="5505450" cy="5327650"/>
          </a:xfrm>
        </p:grpSpPr>
        <p:sp>
          <p:nvSpPr>
            <p:cNvPr id="13" name="Line 2"/>
            <p:cNvSpPr>
              <a:spLocks noChangeShapeType="1"/>
            </p:cNvSpPr>
            <p:nvPr/>
          </p:nvSpPr>
          <p:spPr bwMode="auto">
            <a:xfrm flipH="1">
              <a:off x="8077200" y="5029200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3352800" y="977900"/>
              <a:ext cx="5505450" cy="5327650"/>
              <a:chOff x="2112" y="616"/>
              <a:chExt cx="3468" cy="3356"/>
            </a:xfrm>
          </p:grpSpPr>
          <p:graphicFrame>
            <p:nvGraphicFramePr>
              <p:cNvPr id="15" name="Object 6"/>
              <p:cNvGraphicFramePr>
                <a:graphicFrameLocks/>
              </p:cNvGraphicFramePr>
              <p:nvPr/>
            </p:nvGraphicFramePr>
            <p:xfrm>
              <a:off x="2171" y="616"/>
              <a:ext cx="3220" cy="3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" imgW="5372100" imgH="5600700" progId="">
                      <p:embed/>
                    </p:oleObj>
                  </mc:Choice>
                  <mc:Fallback>
                    <p:oleObj r:id="rId2" imgW="5372100" imgH="5600700" progId="">
                      <p:embed/>
                      <p:pic>
                        <p:nvPicPr>
                          <p:cNvPr id="15" name="Object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1" y="616"/>
                            <a:ext cx="3220" cy="3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flipH="1">
                <a:off x="2304" y="3168"/>
                <a:ext cx="16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2327" y="3000"/>
                <a:ext cx="39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DIRECT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CONNECT</a:t>
                </a: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2112" y="316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5075" y="3000"/>
                <a:ext cx="39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DIRECT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700">
                    <a:solidFill>
                      <a:srgbClr val="000000"/>
                    </a:solidFill>
                    <a:latin typeface="Times New Roman" charset="0"/>
                  </a:rPr>
                  <a:t>CONNECT</a:t>
                </a: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>
                <a:off x="5388" y="316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28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86" y="1412566"/>
            <a:ext cx="4267200" cy="53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200" dirty="0"/>
              <a:t>ARQUITETURA DO </a:t>
            </a:r>
            <a:r>
              <a:rPr lang="en-US" sz="4200" i="1" dirty="0"/>
              <a:t>CLB</a:t>
            </a:r>
            <a:r>
              <a:rPr lang="en-US" sz="4200" dirty="0"/>
              <a:t> DO DISPOSITIVO VIRTEX-II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5FA7573-55CB-4D7B-98B4-BAD9418EFAE7}" type="slidenum">
              <a:rPr lang="en-US" sz="2000" smtClean="0"/>
              <a:t>17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8573" y="1678350"/>
            <a:ext cx="624881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en-US" sz="2600" i="1" dirty="0">
                <a:solidFill>
                  <a:srgbClr val="0070C0"/>
                </a:solidFill>
              </a:rPr>
              <a:t>Fast Carry Logic Path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8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en-US" sz="2600" i="1" dirty="0">
                <a:solidFill>
                  <a:srgbClr val="0070C0"/>
                </a:solidFill>
              </a:rPr>
              <a:t>Provides fast arithmetic </a:t>
            </a:r>
            <a:r>
              <a:rPr lang="en-US" sz="2600" dirty="0">
                <a:solidFill>
                  <a:srgbClr val="0070C0"/>
                </a:solidFill>
              </a:rPr>
              <a:t>(+ and -)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26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26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en-US" sz="26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en-US" sz="2600" u="sng" dirty="0" err="1">
                <a:solidFill>
                  <a:srgbClr val="0070C0"/>
                </a:solidFill>
              </a:rPr>
              <a:t>Resumindo</a:t>
            </a:r>
            <a:r>
              <a:rPr lang="en-US" sz="2600" u="sng" dirty="0">
                <a:solidFill>
                  <a:srgbClr val="0070C0"/>
                </a:solidFill>
              </a:rPr>
              <a:t>, um </a:t>
            </a:r>
            <a:r>
              <a:rPr lang="en-US" sz="2600" i="1" u="sng" dirty="0">
                <a:solidFill>
                  <a:srgbClr val="0070C0"/>
                </a:solidFill>
              </a:rPr>
              <a:t>CLB</a:t>
            </a:r>
            <a:r>
              <a:rPr lang="en-US" sz="2600" u="sng" dirty="0">
                <a:solidFill>
                  <a:srgbClr val="0070C0"/>
                </a:solidFill>
              </a:rPr>
              <a:t> </a:t>
            </a:r>
            <a:r>
              <a:rPr lang="en-US" sz="2600" u="sng" dirty="0" err="1">
                <a:solidFill>
                  <a:srgbClr val="0070C0"/>
                </a:solidFill>
              </a:rPr>
              <a:t>na</a:t>
            </a:r>
            <a:r>
              <a:rPr lang="en-US" sz="2600" u="sng" dirty="0">
                <a:solidFill>
                  <a:srgbClr val="0070C0"/>
                </a:solidFill>
              </a:rPr>
              <a:t> </a:t>
            </a:r>
            <a:r>
              <a:rPr lang="en-US" sz="2600" u="sng" dirty="0" err="1">
                <a:solidFill>
                  <a:srgbClr val="0070C0"/>
                </a:solidFill>
              </a:rPr>
              <a:t>Virtex</a:t>
            </a:r>
            <a:r>
              <a:rPr lang="en-US" sz="2600" u="sng" dirty="0">
                <a:solidFill>
                  <a:srgbClr val="0070C0"/>
                </a:solidFill>
              </a:rPr>
              <a:t>-II </a:t>
            </a:r>
            <a:r>
              <a:rPr lang="en-US" sz="2600" u="sng" dirty="0" err="1">
                <a:solidFill>
                  <a:srgbClr val="0070C0"/>
                </a:solidFill>
              </a:rPr>
              <a:t>contém</a:t>
            </a:r>
            <a:endParaRPr lang="en-US" sz="26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4 </a:t>
            </a:r>
            <a:r>
              <a:rPr lang="en-US" sz="2000" i="1" dirty="0"/>
              <a:t>Slices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8 </a:t>
            </a:r>
            <a:r>
              <a:rPr lang="en-US" sz="2000" i="1" dirty="0"/>
              <a:t>LUTS</a:t>
            </a:r>
            <a:r>
              <a:rPr lang="en-US" sz="2000" dirty="0"/>
              <a:t> / 8 </a:t>
            </a:r>
            <a:r>
              <a:rPr lang="en-US" sz="2000" i="1" dirty="0"/>
              <a:t>Flip-Flops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2 </a:t>
            </a:r>
            <a:r>
              <a:rPr lang="en-US" sz="2000" dirty="0" err="1"/>
              <a:t>cadeias</a:t>
            </a:r>
            <a:r>
              <a:rPr lang="en-US" sz="2000" dirty="0"/>
              <a:t> de </a:t>
            </a:r>
            <a:r>
              <a:rPr lang="en-US" sz="2000" dirty="0" err="1"/>
              <a:t>propagação</a:t>
            </a:r>
            <a:r>
              <a:rPr lang="en-US" sz="2000" dirty="0"/>
              <a:t> </a:t>
            </a:r>
            <a:r>
              <a:rPr lang="en-US" sz="2000" dirty="0" err="1"/>
              <a:t>rápida</a:t>
            </a:r>
            <a:r>
              <a:rPr lang="en-US" sz="2000" dirty="0"/>
              <a:t> de </a:t>
            </a:r>
            <a:r>
              <a:rPr lang="en-US" sz="2000" dirty="0" err="1"/>
              <a:t>vai</a:t>
            </a:r>
            <a:r>
              <a:rPr lang="en-US" sz="2000" dirty="0"/>
              <a:t>-um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64 bits para </a:t>
            </a:r>
            <a:r>
              <a:rPr lang="en-US" sz="2000" dirty="0" err="1"/>
              <a:t>compor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memória</a:t>
            </a:r>
            <a:r>
              <a:rPr lang="en-US" sz="2000" dirty="0"/>
              <a:t> (RAM/ROM)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en-US" sz="2000" dirty="0"/>
              <a:t>64 bits para </a:t>
            </a:r>
            <a:r>
              <a:rPr lang="en-US" sz="2000" dirty="0" err="1"/>
              <a:t>fazer</a:t>
            </a:r>
            <a:r>
              <a:rPr lang="en-US" sz="2000" dirty="0"/>
              <a:t> </a:t>
            </a:r>
            <a:r>
              <a:rPr lang="en-US" sz="2000" i="1" dirty="0"/>
              <a:t>shift registers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73929" y="1956418"/>
            <a:ext cx="5782582" cy="2403070"/>
            <a:chOff x="3673929" y="2400300"/>
            <a:chExt cx="5782582" cy="2403070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3673929" y="2400300"/>
              <a:ext cx="3706585" cy="212271"/>
            </a:xfrm>
            <a:prstGeom prst="bentConnector3">
              <a:avLst>
                <a:gd name="adj1" fmla="val 72026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>
              <a:off x="6324600" y="3243654"/>
              <a:ext cx="3131911" cy="1559716"/>
            </a:xfrm>
            <a:prstGeom prst="bentConnector3">
              <a:avLst>
                <a:gd name="adj1" fmla="val 77479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42289" y="2422525"/>
              <a:ext cx="0" cy="82112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801853" y="4965122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17895" y="3554066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73934" y="2897236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773933" y="1512607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Slice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463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ARQUITETURA – METADE DE UMA </a:t>
            </a:r>
            <a:r>
              <a:rPr lang="en-US" sz="4800" i="1" dirty="0"/>
              <a:t>SLICE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9C9D6A-D0A2-4F01-80F9-F92CB2E9C8A1}" type="slidenum">
              <a:rPr lang="en-US" sz="2000" smtClean="0"/>
              <a:t>18</a:t>
            </a:fld>
            <a:endParaRPr lang="en-US" sz="2000" dirty="0"/>
          </a:p>
        </p:txBody>
      </p:sp>
      <p:pic>
        <p:nvPicPr>
          <p:cNvPr id="5" name="Picture 14" descr="fig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46" y="1440281"/>
            <a:ext cx="60483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58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Exemplo</a:t>
            </a:r>
            <a:r>
              <a:rPr lang="en-US" sz="4800" dirty="0"/>
              <a:t>: VIRTEX2P XC2VP7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EEB3997-0C80-4FFF-8597-D422973678EA}" type="slidenum">
              <a:rPr lang="en-US" sz="2000" smtClean="0"/>
              <a:t>19</a:t>
            </a:fld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594298"/>
            <a:ext cx="518318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914" y="1616470"/>
            <a:ext cx="4972771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i="1" u="sng" dirty="0">
                <a:solidFill>
                  <a:srgbClr val="0070C0"/>
                </a:solidFill>
              </a:rPr>
              <a:t>FPGA Editor </a:t>
            </a:r>
            <a:r>
              <a:rPr lang="pt-BR" sz="2400" i="1" u="sng" dirty="0" err="1">
                <a:solidFill>
                  <a:srgbClr val="0070C0"/>
                </a:solidFill>
              </a:rPr>
              <a:t>View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With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All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Wires</a:t>
            </a:r>
            <a:endParaRPr lang="pt-BR" sz="2400" i="1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4,928 </a:t>
            </a:r>
            <a:r>
              <a:rPr lang="pt-BR" sz="2400" i="1" dirty="0" err="1"/>
              <a:t>slices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44 </a:t>
            </a:r>
            <a:r>
              <a:rPr lang="pt-BR" sz="2400" i="1" dirty="0" err="1"/>
              <a:t>BRAMs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1 PowerPC (microprocessador)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11,627 </a:t>
            </a:r>
            <a:r>
              <a:rPr lang="pt-BR" sz="2400" i="1" dirty="0" err="1"/>
              <a:t>logic</a:t>
            </a:r>
            <a:r>
              <a:rPr lang="pt-BR" sz="2400" i="1" dirty="0"/>
              <a:t> sites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2,653 </a:t>
            </a:r>
            <a:r>
              <a:rPr lang="pt-BR" sz="2400" i="1" dirty="0"/>
              <a:t>tiles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1,423,681 </a:t>
            </a:r>
            <a:r>
              <a:rPr lang="pt-BR" sz="2400" i="1" dirty="0" err="1"/>
              <a:t>wires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544,549 </a:t>
            </a:r>
            <a:r>
              <a:rPr lang="pt-BR" sz="2400" i="1" dirty="0" err="1"/>
              <a:t>wire</a:t>
            </a:r>
            <a:r>
              <a:rPr lang="pt-BR" sz="2400" i="1" dirty="0"/>
              <a:t> </a:t>
            </a:r>
            <a:r>
              <a:rPr lang="pt-BR" sz="2400" i="1" dirty="0" err="1"/>
              <a:t>segments</a:t>
            </a:r>
            <a:r>
              <a:rPr lang="pt-BR" sz="2400" i="1" dirty="0"/>
              <a:t> (short)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97661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5600" dirty="0"/>
              <a:t>INTRODUÇÃO A TECNOLOGIA, FABRICANTES E ESTRUTURA DE FPGAs</a:t>
            </a:r>
          </a:p>
        </p:txBody>
      </p:sp>
    </p:spTree>
    <p:extLst>
      <p:ext uri="{BB962C8B-B14F-4D97-AF65-F5344CB8AC3E}">
        <p14:creationId xmlns:p14="http://schemas.microsoft.com/office/powerpoint/2010/main" val="153727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Exemplo</a:t>
            </a:r>
            <a:r>
              <a:rPr lang="en-US" sz="4800" dirty="0"/>
              <a:t>: VIRTEX2P XC2VP7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75D594F-B90D-4449-94D5-5F463F4EB1EE}" type="slidenum">
              <a:rPr lang="en-US" sz="2000" smtClean="0"/>
              <a:t>20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0915" y="1616470"/>
            <a:ext cx="4524844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i="1" u="sng" dirty="0">
                <a:solidFill>
                  <a:srgbClr val="0070C0"/>
                </a:solidFill>
              </a:rPr>
              <a:t>FPGA Editor </a:t>
            </a:r>
            <a:r>
              <a:rPr lang="pt-BR" sz="2400" i="1" u="sng" dirty="0" err="1">
                <a:solidFill>
                  <a:srgbClr val="0070C0"/>
                </a:solidFill>
              </a:rPr>
              <a:t>View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With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All</a:t>
            </a:r>
            <a:r>
              <a:rPr lang="pt-BR" sz="2400" i="1" u="sng" dirty="0">
                <a:solidFill>
                  <a:srgbClr val="0070C0"/>
                </a:solidFill>
              </a:rPr>
              <a:t> </a:t>
            </a:r>
            <a:r>
              <a:rPr lang="pt-BR" sz="2400" i="1" u="sng" dirty="0" err="1">
                <a:solidFill>
                  <a:srgbClr val="0070C0"/>
                </a:solidFill>
              </a:rPr>
              <a:t>Wires</a:t>
            </a:r>
            <a:endParaRPr lang="pt-BR" sz="2400" i="1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Zoom de um </a:t>
            </a:r>
            <a:r>
              <a:rPr lang="pt-BR" sz="2400" i="1" dirty="0"/>
              <a:t>CLB</a:t>
            </a:r>
            <a:r>
              <a:rPr lang="pt-BR" sz="2400" dirty="0"/>
              <a:t> do canto  superior esquerdo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Muitos recursos de roteamento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 </a:t>
            </a:r>
            <a:r>
              <a:rPr lang="pt-BR" sz="2400" i="1" dirty="0" err="1"/>
              <a:t>TBUFs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Grande caixa de conexões (</a:t>
            </a:r>
            <a:r>
              <a:rPr lang="pt-BR" sz="2400" i="1" dirty="0"/>
              <a:t>switch box</a:t>
            </a:r>
            <a:r>
              <a:rPr lang="pt-BR" sz="2400" dirty="0"/>
              <a:t>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4 </a:t>
            </a:r>
            <a:r>
              <a:rPr lang="pt-BR" sz="2400" i="1" dirty="0" err="1"/>
              <a:t>slices</a:t>
            </a:r>
            <a:endParaRPr lang="pt-BR" sz="2000" i="1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878471" y="1790195"/>
            <a:ext cx="5165725" cy="4886325"/>
            <a:chOff x="1244" y="774"/>
            <a:chExt cx="3254" cy="3078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244" y="774"/>
              <a:ext cx="3254" cy="30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" name="Picture 5" descr="center"/>
            <p:cNvPicPr>
              <a:picLocks noChangeAspect="1" noChangeArrowheads="1"/>
            </p:cNvPicPr>
            <p:nvPr/>
          </p:nvPicPr>
          <p:blipFill>
            <a:blip r:embed="rId2">
              <a:lum bright="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" y="870"/>
              <a:ext cx="2955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42509" y="3306258"/>
            <a:ext cx="214312" cy="42703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7"/>
          <p:cNvGrpSpPr>
            <a:grpSpLocks noChangeAspect="1"/>
          </p:cNvGrpSpPr>
          <p:nvPr/>
        </p:nvGrpSpPr>
        <p:grpSpPr bwMode="auto">
          <a:xfrm>
            <a:off x="10218821" y="1552070"/>
            <a:ext cx="1763713" cy="1665288"/>
            <a:chOff x="1238" y="777"/>
            <a:chExt cx="3265" cy="3083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77"/>
              <a:ext cx="3265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446" y="985"/>
              <a:ext cx="83" cy="8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3136424-6F22-4672-A46D-5D337AE58570}"/>
              </a:ext>
            </a:extLst>
          </p:cNvPr>
          <p:cNvCxnSpPr>
            <a:cxnSpLocks/>
          </p:cNvCxnSpPr>
          <p:nvPr/>
        </p:nvCxnSpPr>
        <p:spPr>
          <a:xfrm flipH="1">
            <a:off x="4902032" y="1644145"/>
            <a:ext cx="5420219" cy="14605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BF3BF45-1F0A-4AE2-8388-63C995819185}"/>
              </a:ext>
            </a:extLst>
          </p:cNvPr>
          <p:cNvCxnSpPr>
            <a:cxnSpLocks/>
          </p:cNvCxnSpPr>
          <p:nvPr/>
        </p:nvCxnSpPr>
        <p:spPr>
          <a:xfrm flipH="1">
            <a:off x="10044196" y="1716985"/>
            <a:ext cx="354619" cy="491998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18468EA-061B-4294-916C-935B77EA5570}"/>
              </a:ext>
            </a:extLst>
          </p:cNvPr>
          <p:cNvCxnSpPr>
            <a:cxnSpLocks/>
          </p:cNvCxnSpPr>
          <p:nvPr/>
        </p:nvCxnSpPr>
        <p:spPr>
          <a:xfrm flipV="1">
            <a:off x="2791326" y="3835041"/>
            <a:ext cx="4774177" cy="109901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A66F56D-A935-452C-9B7E-89BD707EF850}"/>
              </a:ext>
            </a:extLst>
          </p:cNvPr>
          <p:cNvCxnSpPr>
            <a:cxnSpLocks/>
          </p:cNvCxnSpPr>
          <p:nvPr/>
        </p:nvCxnSpPr>
        <p:spPr>
          <a:xfrm flipV="1">
            <a:off x="2332292" y="3253042"/>
            <a:ext cx="6480840" cy="9239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C43C906-0ECB-4F9F-B0D0-97F8BF73B773}"/>
              </a:ext>
            </a:extLst>
          </p:cNvPr>
          <p:cNvCxnSpPr>
            <a:cxnSpLocks/>
          </p:cNvCxnSpPr>
          <p:nvPr/>
        </p:nvCxnSpPr>
        <p:spPr>
          <a:xfrm flipV="1">
            <a:off x="2147804" y="4941465"/>
            <a:ext cx="7007638" cy="4192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DAECB425-9C54-433B-9E54-4F8F60A9AA2E}"/>
              </a:ext>
            </a:extLst>
          </p:cNvPr>
          <p:cNvCxnSpPr>
            <a:cxnSpLocks/>
          </p:cNvCxnSpPr>
          <p:nvPr/>
        </p:nvCxnSpPr>
        <p:spPr>
          <a:xfrm flipV="1">
            <a:off x="2147804" y="4497782"/>
            <a:ext cx="7007638" cy="88310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2B91800A-CB66-44EA-9373-F66BC05EB774}"/>
              </a:ext>
            </a:extLst>
          </p:cNvPr>
          <p:cNvCxnSpPr>
            <a:cxnSpLocks/>
          </p:cNvCxnSpPr>
          <p:nvPr/>
        </p:nvCxnSpPr>
        <p:spPr>
          <a:xfrm flipV="1">
            <a:off x="2147804" y="4054099"/>
            <a:ext cx="7252870" cy="131398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2ED200AD-F219-4970-9D8D-459506F70255}"/>
              </a:ext>
            </a:extLst>
          </p:cNvPr>
          <p:cNvCxnSpPr>
            <a:cxnSpLocks/>
          </p:cNvCxnSpPr>
          <p:nvPr/>
        </p:nvCxnSpPr>
        <p:spPr>
          <a:xfrm flipV="1">
            <a:off x="2147804" y="3582345"/>
            <a:ext cx="7252870" cy="17857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Exemplo</a:t>
            </a:r>
            <a:r>
              <a:rPr lang="en-US" sz="4800" dirty="0"/>
              <a:t>: VIRTEX2P XC2VP7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610B50E-5870-4DA9-99D6-CBF3DE7823DF}" type="slidenum">
              <a:rPr lang="en-US" sz="2000" smtClean="0"/>
              <a:t>21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0915" y="1616470"/>
            <a:ext cx="4573724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u="sng" dirty="0">
                <a:solidFill>
                  <a:srgbClr val="0070C0"/>
                </a:solidFill>
              </a:rPr>
              <a:t>FPGA Editor </a:t>
            </a:r>
            <a:r>
              <a:rPr lang="pt-BR" sz="2400" u="sng" dirty="0" err="1">
                <a:solidFill>
                  <a:srgbClr val="0070C0"/>
                </a:solidFill>
              </a:rPr>
              <a:t>View</a:t>
            </a:r>
            <a:r>
              <a:rPr lang="pt-BR" sz="2400" u="sng" dirty="0">
                <a:solidFill>
                  <a:srgbClr val="0070C0"/>
                </a:solidFill>
              </a:rPr>
              <a:t> </a:t>
            </a:r>
            <a:r>
              <a:rPr lang="pt-BR" sz="2400" u="sng" dirty="0" err="1">
                <a:solidFill>
                  <a:srgbClr val="0070C0"/>
                </a:solidFill>
              </a:rPr>
              <a:t>With</a:t>
            </a:r>
            <a:r>
              <a:rPr lang="pt-BR" sz="2400" u="sng" dirty="0">
                <a:solidFill>
                  <a:srgbClr val="0070C0"/>
                </a:solidFill>
              </a:rPr>
              <a:t> </a:t>
            </a:r>
            <a:r>
              <a:rPr lang="pt-BR" sz="2400" u="sng" dirty="0" err="1">
                <a:solidFill>
                  <a:srgbClr val="0070C0"/>
                </a:solidFill>
              </a:rPr>
              <a:t>All</a:t>
            </a:r>
            <a:r>
              <a:rPr lang="pt-BR" sz="2400" u="sng" dirty="0">
                <a:solidFill>
                  <a:srgbClr val="0070C0"/>
                </a:solidFill>
              </a:rPr>
              <a:t> </a:t>
            </a:r>
            <a:r>
              <a:rPr lang="pt-BR" sz="2400" u="sng" dirty="0" err="1">
                <a:solidFill>
                  <a:srgbClr val="0070C0"/>
                </a:solidFill>
              </a:rPr>
              <a:t>Wires</a:t>
            </a:r>
            <a:endParaRPr lang="pt-BR" sz="2400" u="sng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u="sng" dirty="0">
              <a:solidFill>
                <a:srgbClr val="0070C0"/>
              </a:solidFill>
            </a:endParaRP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/>
              <a:t>Slice</a:t>
            </a:r>
            <a:r>
              <a:rPr lang="pt-BR" sz="2400" dirty="0"/>
              <a:t> da Família </a:t>
            </a:r>
            <a:r>
              <a:rPr lang="pt-BR" sz="2400" i="1" dirty="0"/>
              <a:t>Virtex2Pro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 </a:t>
            </a:r>
            <a:r>
              <a:rPr lang="pt-BR" sz="2400" i="1" dirty="0" err="1"/>
              <a:t>LUTs</a:t>
            </a:r>
            <a:endParaRPr lang="pt-BR" sz="24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2 </a:t>
            </a:r>
            <a:r>
              <a:rPr lang="pt-BR" sz="2400" dirty="0" err="1"/>
              <a:t>flip-flops</a:t>
            </a: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Vários </a:t>
            </a:r>
            <a:r>
              <a:rPr lang="pt-BR" sz="2400" dirty="0" err="1"/>
              <a:t>muxes</a:t>
            </a: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8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Lógica de vai-um dedicada</a:t>
            </a:r>
            <a:endParaRPr lang="pt-BR" sz="2000" dirty="0"/>
          </a:p>
        </p:txBody>
      </p:sp>
      <p:grpSp>
        <p:nvGrpSpPr>
          <p:cNvPr id="9" name="Group 3"/>
          <p:cNvGrpSpPr>
            <a:grpSpLocks noChangeAspect="1"/>
          </p:cNvGrpSpPr>
          <p:nvPr/>
        </p:nvGrpSpPr>
        <p:grpSpPr bwMode="auto">
          <a:xfrm>
            <a:off x="10186737" y="1503948"/>
            <a:ext cx="1763713" cy="1665288"/>
            <a:chOff x="1238" y="777"/>
            <a:chExt cx="3265" cy="308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77"/>
              <a:ext cx="3265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spect="1" noChangeArrowheads="1"/>
            </p:cNvSpPr>
            <p:nvPr/>
          </p:nvSpPr>
          <p:spPr bwMode="auto">
            <a:xfrm>
              <a:off x="1446" y="985"/>
              <a:ext cx="83" cy="8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6"/>
          <p:cNvGrpSpPr>
            <a:grpSpLocks noChangeAspect="1"/>
          </p:cNvGrpSpPr>
          <p:nvPr/>
        </p:nvGrpSpPr>
        <p:grpSpPr bwMode="auto">
          <a:xfrm>
            <a:off x="10183562" y="3256548"/>
            <a:ext cx="1755775" cy="1660525"/>
            <a:chOff x="1244" y="774"/>
            <a:chExt cx="3254" cy="3078"/>
          </a:xfrm>
        </p:grpSpPr>
        <p:grpSp>
          <p:nvGrpSpPr>
            <p:cNvPr id="13" name="Group 7"/>
            <p:cNvGrpSpPr>
              <a:grpSpLocks noChangeAspect="1"/>
            </p:cNvGrpSpPr>
            <p:nvPr/>
          </p:nvGrpSpPr>
          <p:grpSpPr bwMode="auto">
            <a:xfrm>
              <a:off x="1244" y="774"/>
              <a:ext cx="3254" cy="3078"/>
              <a:chOff x="1244" y="774"/>
              <a:chExt cx="3254" cy="3078"/>
            </a:xfrm>
          </p:grpSpPr>
          <p:sp>
            <p:nvSpPr>
              <p:cNvPr id="15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244" y="774"/>
                <a:ext cx="3254" cy="30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r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16" name="Picture 9" descr="center"/>
              <p:cNvPicPr>
                <a:picLocks noChangeAspect="1" noChangeArrowheads="1"/>
              </p:cNvPicPr>
              <p:nvPr/>
            </p:nvPicPr>
            <p:blipFill>
              <a:blip r:embed="rId3">
                <a:lum bright="24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" y="870"/>
                <a:ext cx="2955" cy="2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3993" y="1729"/>
              <a:ext cx="135" cy="26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836862" y="1746836"/>
            <a:ext cx="5183188" cy="4894262"/>
            <a:chOff x="1238" y="777"/>
            <a:chExt cx="3265" cy="3083"/>
          </a:xfrm>
        </p:grpSpPr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77"/>
              <a:ext cx="3265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277" y="821"/>
              <a:ext cx="3173" cy="29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r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20000"/>
                </a:spcBef>
                <a:buSzPct val="105000"/>
                <a:buFont typeface="Arial" charset="0"/>
                <a:buChar char="•"/>
              </a:pPr>
              <a:endParaRPr lang="en-US" altLang="en-US" sz="3200" b="0">
                <a:solidFill>
                  <a:schemeClr val="tx1"/>
                </a:solidFill>
                <a:latin typeface="Arial Narrow" charset="0"/>
              </a:endParaRPr>
            </a:p>
          </p:txBody>
        </p:sp>
        <p:pic>
          <p:nvPicPr>
            <p:cNvPr id="20" name="Picture 14" descr="slice"/>
            <p:cNvPicPr>
              <a:picLocks noChangeAspect="1" noChangeArrowheads="1"/>
            </p:cNvPicPr>
            <p:nvPr/>
          </p:nvPicPr>
          <p:blipFill>
            <a:blip r:embed="rId5">
              <a:lum bright="36000" contras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910"/>
              <a:ext cx="2409" cy="28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F003343-70F3-4AEE-9FB5-7351832E826D}"/>
              </a:ext>
            </a:extLst>
          </p:cNvPr>
          <p:cNvCxnSpPr>
            <a:cxnSpLocks/>
          </p:cNvCxnSpPr>
          <p:nvPr/>
        </p:nvCxnSpPr>
        <p:spPr>
          <a:xfrm>
            <a:off x="2117558" y="2899611"/>
            <a:ext cx="452387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7F86FD78-FD17-44E3-B8AE-A3E5F751DE6D}"/>
              </a:ext>
            </a:extLst>
          </p:cNvPr>
          <p:cNvCxnSpPr>
            <a:cxnSpLocks/>
          </p:cNvCxnSpPr>
          <p:nvPr/>
        </p:nvCxnSpPr>
        <p:spPr>
          <a:xfrm>
            <a:off x="2117558" y="2899611"/>
            <a:ext cx="4523874" cy="17626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99F60BA8-F104-4B85-806E-9448EFE45F63}"/>
              </a:ext>
            </a:extLst>
          </p:cNvPr>
          <p:cNvCxnSpPr>
            <a:cxnSpLocks/>
          </p:cNvCxnSpPr>
          <p:nvPr/>
        </p:nvCxnSpPr>
        <p:spPr>
          <a:xfrm>
            <a:off x="2117558" y="2899611"/>
            <a:ext cx="4523874" cy="17626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1347C02-2F43-45B0-BB82-D276CCA1F7CE}"/>
              </a:ext>
            </a:extLst>
          </p:cNvPr>
          <p:cNvCxnSpPr>
            <a:cxnSpLocks/>
          </p:cNvCxnSpPr>
          <p:nvPr/>
        </p:nvCxnSpPr>
        <p:spPr>
          <a:xfrm flipV="1">
            <a:off x="2574758" y="3256548"/>
            <a:ext cx="5708984" cy="17245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C9C5C8B2-6D88-4DB9-8A4B-76E173C6FE31}"/>
              </a:ext>
            </a:extLst>
          </p:cNvPr>
          <p:cNvCxnSpPr>
            <a:cxnSpLocks/>
          </p:cNvCxnSpPr>
          <p:nvPr/>
        </p:nvCxnSpPr>
        <p:spPr>
          <a:xfrm>
            <a:off x="2574758" y="3429000"/>
            <a:ext cx="5751095" cy="14384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C353E1BB-D106-45B7-B48A-89636206272C}"/>
              </a:ext>
            </a:extLst>
          </p:cNvPr>
          <p:cNvCxnSpPr>
            <a:cxnSpLocks/>
          </p:cNvCxnSpPr>
          <p:nvPr/>
        </p:nvCxnSpPr>
        <p:spPr>
          <a:xfrm flipV="1">
            <a:off x="2893595" y="2520616"/>
            <a:ext cx="4379494" cy="139625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DF6C1585-4469-4FE5-B856-B4F4BCF000C5}"/>
              </a:ext>
            </a:extLst>
          </p:cNvPr>
          <p:cNvCxnSpPr>
            <a:cxnSpLocks/>
          </p:cNvCxnSpPr>
          <p:nvPr/>
        </p:nvCxnSpPr>
        <p:spPr>
          <a:xfrm>
            <a:off x="2893595" y="3916874"/>
            <a:ext cx="4186989" cy="12627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0A55513-9704-49E7-8A77-0DD08EA5159A}"/>
              </a:ext>
            </a:extLst>
          </p:cNvPr>
          <p:cNvCxnSpPr>
            <a:cxnSpLocks/>
          </p:cNvCxnSpPr>
          <p:nvPr/>
        </p:nvCxnSpPr>
        <p:spPr>
          <a:xfrm>
            <a:off x="3320716" y="4469732"/>
            <a:ext cx="3597442" cy="18889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7F883F52-10A8-4EB1-9195-FCB8B48823F0}"/>
              </a:ext>
            </a:extLst>
          </p:cNvPr>
          <p:cNvCxnSpPr>
            <a:cxnSpLocks/>
          </p:cNvCxnSpPr>
          <p:nvPr/>
        </p:nvCxnSpPr>
        <p:spPr>
          <a:xfrm>
            <a:off x="3320716" y="4469732"/>
            <a:ext cx="3988468" cy="175059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Um </a:t>
            </a:r>
            <a:r>
              <a:rPr lang="en-US" sz="4400" dirty="0" err="1"/>
              <a:t>Exemplo</a:t>
            </a:r>
            <a:r>
              <a:rPr lang="en-US" sz="4400" dirty="0"/>
              <a:t> de FPGA: o 2VP7 VIRTEX-II-PRO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5E8CC92-8774-49D8-8648-BB04D83363EB}" type="slidenum">
              <a:rPr lang="en-US" sz="2000" smtClean="0"/>
              <a:t>22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4614" y="1485159"/>
            <a:ext cx="4481765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Foto do Layout do XC2VP7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600" dirty="0"/>
          </a:p>
          <a:p>
            <a:pPr>
              <a:buClr>
                <a:srgbClr val="0070C0"/>
              </a:buClr>
            </a:pPr>
            <a:endParaRPr lang="pt-BR" sz="26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26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 err="1"/>
              <a:t>MGTs</a:t>
            </a:r>
            <a:r>
              <a:rPr lang="pt-BR" sz="2400" dirty="0"/>
              <a:t> (</a:t>
            </a:r>
            <a:r>
              <a:rPr lang="pt-BR" sz="2400" dirty="0" err="1"/>
              <a:t>Multi-Gigabit</a:t>
            </a:r>
            <a:r>
              <a:rPr lang="pt-BR" sz="2400" dirty="0"/>
              <a:t> </a:t>
            </a:r>
            <a:r>
              <a:rPr lang="pt-BR" sz="2400" dirty="0" err="1"/>
              <a:t>Transceivers</a:t>
            </a:r>
            <a:r>
              <a:rPr lang="pt-BR" sz="2400" dirty="0"/>
              <a:t>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endParaRPr lang="pt-BR" sz="24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Power PC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endParaRPr lang="pt-BR" sz="24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endParaRPr lang="pt-BR" sz="24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DCM (Digital </a:t>
            </a:r>
            <a:r>
              <a:rPr lang="pt-BR" sz="2400" dirty="0" err="1"/>
              <a:t>Clock</a:t>
            </a:r>
            <a:br>
              <a:rPr lang="pt-BR" sz="2400" dirty="0"/>
            </a:br>
            <a:r>
              <a:rPr lang="pt-BR" sz="2400" dirty="0"/>
              <a:t>Manager)</a:t>
            </a:r>
            <a:endParaRPr lang="pt-BR" sz="2600" dirty="0"/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980906" y="2069747"/>
            <a:ext cx="5751259" cy="4266884"/>
            <a:chOff x="6346" y="5186"/>
            <a:chExt cx="4680" cy="3734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186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426"/>
              <a:ext cx="46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680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5920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173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426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666"/>
              <a:ext cx="46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6920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160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413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653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7906"/>
              <a:ext cx="46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160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400"/>
              <a:ext cx="468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653"/>
              <a:ext cx="4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" y="8893"/>
              <a:ext cx="468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" name="Elbow Connector 39"/>
          <p:cNvCxnSpPr>
            <a:cxnSpLocks/>
          </p:cNvCxnSpPr>
          <p:nvPr/>
        </p:nvCxnSpPr>
        <p:spPr>
          <a:xfrm flipV="1">
            <a:off x="2348345" y="2359996"/>
            <a:ext cx="4144332" cy="1300402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cxnSpLocks/>
          </p:cNvCxnSpPr>
          <p:nvPr/>
        </p:nvCxnSpPr>
        <p:spPr>
          <a:xfrm flipV="1">
            <a:off x="1953491" y="4172789"/>
            <a:ext cx="5091545" cy="27425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cxnSpLocks/>
          </p:cNvCxnSpPr>
          <p:nvPr/>
        </p:nvCxnSpPr>
        <p:spPr>
          <a:xfrm>
            <a:off x="1953491" y="5864002"/>
            <a:ext cx="3837541" cy="20031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DEMAIS COMPONENTES DE UM FPGA MODERNO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B377819-53BB-4623-91A6-ED5242804644}" type="slidenum">
              <a:rPr lang="en-US" sz="2000" smtClean="0"/>
              <a:t>23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8572" y="1545596"/>
            <a:ext cx="11099399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Vários circuitos prontos existem no FPGA para projetista usar (</a:t>
            </a:r>
            <a:r>
              <a:rPr lang="pt-BR" sz="2400" i="1" dirty="0">
                <a:solidFill>
                  <a:srgbClr val="0070C0"/>
                </a:solidFill>
              </a:rPr>
              <a:t>Hard IPs</a:t>
            </a:r>
            <a:r>
              <a:rPr lang="pt-BR" sz="240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Para gerenciamento do(s) sinal(ais) de clock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Reduzem escorregamento de relógio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Permite multiplicar, dividir, mudar a fase da(s) frequências de entrada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Implementações digitais (DCM – </a:t>
            </a:r>
            <a:r>
              <a:rPr lang="pt-BR" sz="2400" dirty="0" err="1"/>
              <a:t>Xilinx</a:t>
            </a:r>
            <a:r>
              <a:rPr lang="pt-BR" sz="2400" dirty="0"/>
              <a:t>, mais baratos) e analógica (PLL – Altera, mais flexíveis)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Blocos de memória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Tipicamente blocos de 18kbits ou 36Kbits na </a:t>
            </a:r>
            <a:r>
              <a:rPr lang="pt-BR" sz="2400" dirty="0" err="1"/>
              <a:t>Xilinx</a:t>
            </a:r>
            <a:r>
              <a:rPr lang="pt-BR" sz="2400" dirty="0"/>
              <a:t> (Altera tem mais variedade de tamanhos de blocos de memória)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7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Blocos DSP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Multiplicadores 18bitsX18bits para funções de imagem, áudio, telecomunicações</a:t>
            </a:r>
          </a:p>
        </p:txBody>
      </p:sp>
    </p:spTree>
    <p:extLst>
      <p:ext uri="{BB962C8B-B14F-4D97-AF65-F5344CB8AC3E}">
        <p14:creationId xmlns:p14="http://schemas.microsoft.com/office/powerpoint/2010/main" val="1451165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400" dirty="0"/>
              <a:t>OUTROS COMPONENTES ENCONTRADOS EM FPGAs MODERNOS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70A248-1276-4F03-A6C6-68E558AFC183}" type="slidenum">
              <a:rPr lang="en-US" sz="2000" smtClean="0"/>
              <a:t>24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8573" y="1563884"/>
            <a:ext cx="11057008" cy="5109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Processadores embarcados do tipo </a:t>
            </a:r>
            <a:r>
              <a:rPr lang="pt-BR" sz="2400" i="1" dirty="0">
                <a:solidFill>
                  <a:srgbClr val="0070C0"/>
                </a:solidFill>
              </a:rPr>
              <a:t>hard macro</a:t>
            </a:r>
            <a:r>
              <a:rPr lang="pt-BR" sz="2400" dirty="0">
                <a:solidFill>
                  <a:srgbClr val="0070C0"/>
                </a:solidFill>
              </a:rPr>
              <a:t>, além dos soft macro</a:t>
            </a:r>
            <a:r>
              <a:rPr lang="pt-BR" sz="2400" i="1" dirty="0">
                <a:solidFill>
                  <a:srgbClr val="0070C0"/>
                </a:solidFill>
              </a:rPr>
              <a:t> 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 err="1"/>
              <a:t>Xilinx</a:t>
            </a:r>
            <a:r>
              <a:rPr lang="pt-BR" sz="2000" dirty="0"/>
              <a:t> disponibiliza hoje o processador ARM em algumas famílias (e.g. </a:t>
            </a:r>
            <a:r>
              <a:rPr lang="pt-BR" sz="2000" dirty="0" err="1"/>
              <a:t>Zynq</a:t>
            </a:r>
            <a:r>
              <a:rPr lang="pt-BR" sz="2000" dirty="0"/>
              <a:t>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Podem executar sistemas operacionais embarcados como Linux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Transceptores Gigabit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Blocos </a:t>
            </a:r>
            <a:r>
              <a:rPr lang="pt-BR" sz="2000" dirty="0" err="1"/>
              <a:t>serializadores</a:t>
            </a:r>
            <a:r>
              <a:rPr lang="pt-BR" sz="2000" dirty="0"/>
              <a:t> / de-</a:t>
            </a:r>
            <a:r>
              <a:rPr lang="pt-BR" sz="2000" dirty="0" err="1"/>
              <a:t>serializadores</a:t>
            </a:r>
            <a:r>
              <a:rPr lang="pt-BR" sz="2000" dirty="0"/>
              <a:t> para receber dados em altas taxas de transmissão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Capazes de receber e transmitir dados em frequências de até 28Gbps usando um par de fios (transmissão via par diferencial)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7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Outros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Blocos de RAM configuráveis com capacidade razoável (16-18Kbits e/ou 32-36Kbits)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Módulos multiplicadores-acumuladores (</a:t>
            </a:r>
            <a:r>
              <a:rPr lang="pt-BR" sz="2000" dirty="0" err="1"/>
              <a:t>MACs</a:t>
            </a:r>
            <a:r>
              <a:rPr lang="pt-BR" sz="2000" dirty="0"/>
              <a:t>) configuráveis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Módulos de controle de relógio (divisores, multiplicadores, controle de fase e “</a:t>
            </a:r>
            <a:r>
              <a:rPr lang="pt-BR" sz="2000" dirty="0" err="1"/>
              <a:t>skew</a:t>
            </a:r>
            <a:r>
              <a:rPr lang="pt-BR" sz="2000" dirty="0"/>
              <a:t>”)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Blocos </a:t>
            </a:r>
            <a:r>
              <a:rPr lang="pt-BR" sz="2000" dirty="0" err="1"/>
              <a:t>Medium</a:t>
            </a:r>
            <a:r>
              <a:rPr lang="pt-BR" sz="2000" dirty="0"/>
              <a:t> Access </a:t>
            </a:r>
            <a:r>
              <a:rPr lang="pt-BR" sz="2000" dirty="0" err="1"/>
              <a:t>Control</a:t>
            </a:r>
            <a:r>
              <a:rPr lang="pt-BR" sz="2000" dirty="0"/>
              <a:t> (MAC) Ethernet 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Criptografia do </a:t>
            </a:r>
            <a:r>
              <a:rPr lang="pt-BR" sz="2000" i="1" dirty="0" err="1"/>
              <a:t>bitstream</a:t>
            </a:r>
            <a:endParaRPr lang="pt-BR" sz="2000" i="1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Controle para reconfiguração interna (de dentro do FPGA) - ICAP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000" dirty="0"/>
              <a:t>Conversores AD (XADC) etc.</a:t>
            </a:r>
          </a:p>
        </p:txBody>
      </p:sp>
    </p:spTree>
    <p:extLst>
      <p:ext uri="{BB962C8B-B14F-4D97-AF65-F5344CB8AC3E}">
        <p14:creationId xmlns:p14="http://schemas.microsoft.com/office/powerpoint/2010/main" val="135714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326106"/>
            <a:ext cx="12191999" cy="2311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TEORIA, HISTÓRICO E ESTRUTURA DE FPGAs</a:t>
            </a:r>
          </a:p>
        </p:txBody>
      </p:sp>
    </p:spTree>
    <p:extLst>
      <p:ext uri="{BB962C8B-B14F-4D97-AF65-F5344CB8AC3E}">
        <p14:creationId xmlns:p14="http://schemas.microsoft.com/office/powerpoint/2010/main" val="19329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O QUE SÃO FPGAs?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91910D-459A-4D49-BC87-5E6103C3E1B9}" type="slidenum">
              <a:rPr lang="en-US" sz="2000" smtClean="0"/>
              <a:t>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4379" y="1513155"/>
            <a:ext cx="1164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000" dirty="0" err="1">
                <a:solidFill>
                  <a:srgbClr val="FF0000"/>
                </a:solidFill>
              </a:rPr>
              <a:t>FPGAs</a:t>
            </a:r>
            <a:r>
              <a:rPr lang="pt-BR" sz="2000" dirty="0">
                <a:solidFill>
                  <a:srgbClr val="FF0000"/>
                </a:solidFill>
              </a:rPr>
              <a:t> permitem implementar circuitos digitais diretamente de </a:t>
            </a:r>
            <a:r>
              <a:rPr lang="pt-BR" sz="2000" dirty="0" err="1">
                <a:solidFill>
                  <a:srgbClr val="FF0000"/>
                </a:solidFill>
              </a:rPr>
              <a:t>HDLs</a:t>
            </a:r>
            <a:r>
              <a:rPr lang="pt-BR" sz="2000" dirty="0">
                <a:solidFill>
                  <a:srgbClr val="FF0000"/>
                </a:solidFill>
              </a:rPr>
              <a:t>, sem os custos de fabricação de chips!</a:t>
            </a:r>
          </a:p>
        </p:txBody>
      </p:sp>
      <p:sp>
        <p:nvSpPr>
          <p:cNvPr id="6" name="Text Box 645"/>
          <p:cNvSpPr txBox="1">
            <a:spLocks noChangeArrowheads="1"/>
          </p:cNvSpPr>
          <p:nvPr/>
        </p:nvSpPr>
        <p:spPr bwMode="auto">
          <a:xfrm>
            <a:off x="2502346" y="3073469"/>
            <a:ext cx="2585745" cy="3346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/>
          <a:lstStyle>
            <a:lvl1pPr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en-US" sz="1600" dirty="0">
                <a:solidFill>
                  <a:srgbClr val="000080"/>
                </a:solidFill>
                <a:latin typeface="+mn-lt"/>
              </a:rPr>
              <a:t>Sem Projeto de Dispositivos</a:t>
            </a:r>
          </a:p>
        </p:txBody>
      </p:sp>
      <p:sp>
        <p:nvSpPr>
          <p:cNvPr id="8" name="Text Box 646"/>
          <p:cNvSpPr txBox="1">
            <a:spLocks noChangeArrowheads="1"/>
          </p:cNvSpPr>
          <p:nvPr/>
        </p:nvSpPr>
        <p:spPr bwMode="auto">
          <a:xfrm>
            <a:off x="7323263" y="3073469"/>
            <a:ext cx="2550319" cy="3346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/>
          <a:lstStyle>
            <a:lvl1pPr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en-US" sz="1600" dirty="0">
                <a:solidFill>
                  <a:srgbClr val="000080"/>
                </a:solidFill>
                <a:latin typeface="+mn-lt"/>
              </a:rPr>
              <a:t>Com Projeto de Dispositivos</a:t>
            </a:r>
          </a:p>
        </p:txBody>
      </p:sp>
      <p:sp>
        <p:nvSpPr>
          <p:cNvPr id="23" name="Text Box 644"/>
          <p:cNvSpPr txBox="1">
            <a:spLocks noChangeArrowheads="1"/>
          </p:cNvSpPr>
          <p:nvPr/>
        </p:nvSpPr>
        <p:spPr bwMode="auto">
          <a:xfrm>
            <a:off x="3761642" y="2071757"/>
            <a:ext cx="4292600" cy="576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/>
          <a:lstStyle>
            <a:lvl1pPr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0738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en-US" sz="1600" dirty="0">
                <a:solidFill>
                  <a:schemeClr val="tx1"/>
                </a:solidFill>
                <a:latin typeface="+mn-lt"/>
              </a:rPr>
              <a:t>Projeto e Implementação de Produtos Tecnológicos Baseados em Circuitos Eletrônicos</a:t>
            </a:r>
          </a:p>
        </p:txBody>
      </p:sp>
      <p:cxnSp>
        <p:nvCxnSpPr>
          <p:cNvPr id="25" name="Elbow Connector 24"/>
          <p:cNvCxnSpPr>
            <a:stCxn id="23" idx="2"/>
            <a:endCxn id="8" idx="0"/>
          </p:cNvCxnSpPr>
          <p:nvPr/>
        </p:nvCxnSpPr>
        <p:spPr>
          <a:xfrm rot="16200000" flipH="1">
            <a:off x="7040457" y="1515503"/>
            <a:ext cx="425450" cy="269048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3" idx="2"/>
            <a:endCxn id="6" idx="0"/>
          </p:cNvCxnSpPr>
          <p:nvPr/>
        </p:nvCxnSpPr>
        <p:spPr>
          <a:xfrm rot="5400000">
            <a:off x="4638856" y="1804383"/>
            <a:ext cx="425450" cy="211272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745747" y="3408114"/>
            <a:ext cx="4657348" cy="1516812"/>
            <a:chOff x="6745747" y="3408114"/>
            <a:chExt cx="4657348" cy="1516812"/>
          </a:xfrm>
        </p:grpSpPr>
        <p:sp>
          <p:nvSpPr>
            <p:cNvPr id="19" name="Text Box 658"/>
            <p:cNvSpPr txBox="1">
              <a:spLocks noChangeArrowheads="1"/>
            </p:cNvSpPr>
            <p:nvPr/>
          </p:nvSpPr>
          <p:spPr bwMode="auto">
            <a:xfrm>
              <a:off x="6745747" y="3814480"/>
              <a:ext cx="1629839" cy="864135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6153" tIns="32306" rIns="16153" bIns="32306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Dispositivos  personalizáveis</a:t>
              </a:r>
            </a:p>
            <a:p>
              <a:pPr algn="ctr" eaLnBrk="1" hangingPunct="1"/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(</a:t>
              </a:r>
              <a:r>
                <a:rPr lang="pt-BR" altLang="en-US" sz="1600" i="1" dirty="0" err="1">
                  <a:solidFill>
                    <a:srgbClr val="FFFF00"/>
                  </a:solidFill>
                  <a:latin typeface="+mn-lt"/>
                </a:rPr>
                <a:t>FPGAs</a:t>
              </a:r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 e </a:t>
              </a:r>
              <a:r>
                <a:rPr lang="pt-BR" altLang="en-US" sz="1600" i="1" dirty="0" err="1">
                  <a:solidFill>
                    <a:srgbClr val="FFFF00"/>
                  </a:solidFill>
                  <a:latin typeface="+mn-lt"/>
                </a:rPr>
                <a:t>CPLDs</a:t>
              </a:r>
              <a:r>
                <a:rPr lang="pt-BR" altLang="en-US" sz="1600" dirty="0">
                  <a:solidFill>
                    <a:srgbClr val="FFFF00"/>
                  </a:solidFill>
                  <a:latin typeface="+mn-lt"/>
                </a:rPr>
                <a:t>)</a:t>
              </a:r>
            </a:p>
          </p:txBody>
        </p:sp>
        <p:sp>
          <p:nvSpPr>
            <p:cNvPr id="20" name="Text Box 659"/>
            <p:cNvSpPr txBox="1">
              <a:spLocks noChangeArrowheads="1"/>
            </p:cNvSpPr>
            <p:nvPr/>
          </p:nvSpPr>
          <p:spPr bwMode="auto">
            <a:xfrm>
              <a:off x="9036676" y="3814480"/>
              <a:ext cx="2366419" cy="11104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Dispositivos projetados</a:t>
              </a:r>
              <a:br>
                <a:rPr lang="pt-BR" altLang="en-US" sz="1600" dirty="0">
                  <a:solidFill>
                    <a:schemeClr val="tx1"/>
                  </a:solidFill>
                  <a:latin typeface="+mn-lt"/>
                </a:rPr>
              </a:br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 e fabricados sob encomenda ASIC (</a:t>
              </a:r>
              <a:r>
                <a:rPr lang="pt-BR" altLang="en-US" sz="1600" i="1" dirty="0" err="1">
                  <a:solidFill>
                    <a:schemeClr val="tx1"/>
                  </a:solidFill>
                  <a:latin typeface="+mn-lt"/>
                </a:rPr>
                <a:t>full</a:t>
              </a:r>
              <a:r>
                <a:rPr lang="pt-BR" alt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pt-BR" altLang="en-US" sz="1600" i="1" dirty="0" err="1">
                  <a:solidFill>
                    <a:schemeClr val="tx1"/>
                  </a:solidFill>
                  <a:latin typeface="+mn-lt"/>
                </a:rPr>
                <a:t>custom</a:t>
              </a:r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 ou </a:t>
              </a:r>
              <a:r>
                <a:rPr lang="pt-BR" altLang="en-US" sz="1600" i="1" dirty="0">
                  <a:solidFill>
                    <a:schemeClr val="tx1"/>
                  </a:solidFill>
                  <a:latin typeface="+mn-lt"/>
                </a:rPr>
                <a:t>standard </a:t>
              </a:r>
              <a:r>
                <a:rPr lang="pt-BR" altLang="en-US" sz="1600" i="1" dirty="0" err="1">
                  <a:solidFill>
                    <a:schemeClr val="tx1"/>
                  </a:solidFill>
                  <a:latin typeface="+mn-lt"/>
                </a:rPr>
                <a:t>cells</a:t>
              </a:r>
              <a:r>
                <a:rPr lang="pt-BR" altLang="en-US" sz="1600" dirty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cxnSp>
          <p:nvCxnSpPr>
            <p:cNvPr id="29" name="Elbow Connector 28"/>
            <p:cNvCxnSpPr>
              <a:stCxn id="8" idx="2"/>
              <a:endCxn id="20" idx="0"/>
            </p:cNvCxnSpPr>
            <p:nvPr/>
          </p:nvCxnSpPr>
          <p:spPr>
            <a:xfrm rot="16200000" flipH="1">
              <a:off x="9205971" y="2800565"/>
              <a:ext cx="406366" cy="1621463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8" idx="2"/>
              <a:endCxn id="19" idx="0"/>
            </p:cNvCxnSpPr>
            <p:nvPr/>
          </p:nvCxnSpPr>
          <p:spPr>
            <a:xfrm rot="5400000">
              <a:off x="7876362" y="3092419"/>
              <a:ext cx="406366" cy="1037756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2715" y="3408115"/>
            <a:ext cx="5872877" cy="1516811"/>
            <a:chOff x="272715" y="3408115"/>
            <a:chExt cx="5872877" cy="1516811"/>
          </a:xfrm>
        </p:grpSpPr>
        <p:cxnSp>
          <p:nvCxnSpPr>
            <p:cNvPr id="35" name="Elbow Connector 34"/>
            <p:cNvCxnSpPr>
              <a:stCxn id="6" idx="2"/>
              <a:endCxn id="13" idx="0"/>
            </p:cNvCxnSpPr>
            <p:nvPr/>
          </p:nvCxnSpPr>
          <p:spPr>
            <a:xfrm rot="5400000">
              <a:off x="3453601" y="3510166"/>
              <a:ext cx="443668" cy="239569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72715" y="3408115"/>
              <a:ext cx="5872877" cy="1516811"/>
              <a:chOff x="272715" y="3408115"/>
              <a:chExt cx="5872877" cy="1516811"/>
            </a:xfrm>
          </p:grpSpPr>
          <p:sp>
            <p:nvSpPr>
              <p:cNvPr id="12" name="Text Box 650"/>
              <p:cNvSpPr txBox="1">
                <a:spLocks noChangeArrowheads="1"/>
              </p:cNvSpPr>
              <p:nvPr/>
            </p:nvSpPr>
            <p:spPr bwMode="auto">
              <a:xfrm>
                <a:off x="4907543" y="3855193"/>
                <a:ext cx="1238049" cy="34194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058" tIns="41029" rIns="82058" bIns="41029"/>
              <a:lstStyle>
                <a:lvl1pPr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en-US" sz="1600" i="1" dirty="0">
                    <a:solidFill>
                      <a:srgbClr val="000000"/>
                    </a:solidFill>
                    <a:latin typeface="+mn-lt"/>
                  </a:rPr>
                  <a:t>Chip Sets</a:t>
                </a:r>
                <a:endParaRPr lang="pt-BR" altLang="en-US" sz="16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Text Box 651"/>
              <p:cNvSpPr txBox="1">
                <a:spLocks noChangeArrowheads="1"/>
              </p:cNvSpPr>
              <p:nvPr/>
            </p:nvSpPr>
            <p:spPr bwMode="auto">
              <a:xfrm>
                <a:off x="2482567" y="3851784"/>
                <a:ext cx="2146166" cy="10731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058" tIns="41029" rIns="82058" bIns="41029"/>
              <a:lstStyle>
                <a:lvl1pPr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Sistema digital dedicado, programável</a:t>
                </a:r>
              </a:p>
              <a:p>
                <a:pPr algn="ctr" eaLnBrk="1" hangingPunct="1"/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(</a:t>
                </a:r>
                <a:r>
                  <a:rPr lang="pt-BR" altLang="en-US" sz="1600" dirty="0" err="1">
                    <a:solidFill>
                      <a:srgbClr val="000000"/>
                    </a:solidFill>
                    <a:latin typeface="+mn-lt"/>
                  </a:rPr>
                  <a:t>microcontroladores</a:t>
                </a:r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 e/ou </a:t>
                </a:r>
                <a:r>
                  <a:rPr lang="pt-BR" altLang="en-US" sz="1600" i="1" dirty="0" err="1">
                    <a:solidFill>
                      <a:srgbClr val="000000"/>
                    </a:solidFill>
                    <a:latin typeface="+mn-lt"/>
                  </a:rPr>
                  <a:t>DSPs</a:t>
                </a:r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)</a:t>
                </a:r>
                <a:endParaRPr lang="pt-BR" altLang="en-US" sz="16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Text Box 654"/>
              <p:cNvSpPr txBox="1">
                <a:spLocks noChangeArrowheads="1"/>
              </p:cNvSpPr>
              <p:nvPr/>
            </p:nvSpPr>
            <p:spPr bwMode="auto">
              <a:xfrm>
                <a:off x="272715" y="3851784"/>
                <a:ext cx="2012912" cy="8268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058" tIns="41029" rIns="82058" bIns="41029"/>
              <a:lstStyle>
                <a:lvl1pPr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20738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en-US" sz="1600" dirty="0">
                    <a:solidFill>
                      <a:srgbClr val="000000"/>
                    </a:solidFill>
                    <a:latin typeface="+mn-lt"/>
                  </a:rPr>
                  <a:t>Sistemas computacional programável (e.g. PC)</a:t>
                </a:r>
                <a:endParaRPr lang="pt-BR" alt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33" name="Elbow Connector 32"/>
              <p:cNvCxnSpPr>
                <a:stCxn id="6" idx="2"/>
                <a:endCxn id="12" idx="0"/>
              </p:cNvCxnSpPr>
              <p:nvPr/>
            </p:nvCxnSpPr>
            <p:spPr>
              <a:xfrm rot="16200000" flipH="1">
                <a:off x="4437355" y="2765979"/>
                <a:ext cx="447077" cy="1731349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>
                <a:stCxn id="6" idx="2"/>
                <a:endCxn id="17" idx="0"/>
              </p:cNvCxnSpPr>
              <p:nvPr/>
            </p:nvCxnSpPr>
            <p:spPr>
              <a:xfrm rot="5400000">
                <a:off x="2315361" y="2371926"/>
                <a:ext cx="443668" cy="2516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673"/>
          <p:cNvGrpSpPr>
            <a:grpSpLocks/>
          </p:cNvGrpSpPr>
          <p:nvPr/>
        </p:nvGrpSpPr>
        <p:grpSpPr bwMode="auto">
          <a:xfrm>
            <a:off x="985170" y="5071209"/>
            <a:ext cx="10220325" cy="1524000"/>
            <a:chOff x="80" y="2969"/>
            <a:chExt cx="6438" cy="960"/>
          </a:xfrm>
        </p:grpSpPr>
        <p:sp>
          <p:nvSpPr>
            <p:cNvPr id="39" name="Text Box 668"/>
            <p:cNvSpPr txBox="1">
              <a:spLocks noChangeArrowheads="1"/>
            </p:cNvSpPr>
            <p:nvPr/>
          </p:nvSpPr>
          <p:spPr bwMode="auto">
            <a:xfrm>
              <a:off x="80" y="3411"/>
              <a:ext cx="643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en-US" dirty="0">
                  <a:solidFill>
                    <a:srgbClr val="0070C0"/>
                  </a:solidFill>
                  <a:latin typeface="+mn-lt"/>
                </a:rPr>
                <a:t>Aumento de desempenho (maior velocidade e menor potência dissipada), do sigilo de projeto, do custo de desenvolvimento</a:t>
              </a:r>
            </a:p>
          </p:txBody>
        </p:sp>
        <p:sp>
          <p:nvSpPr>
            <p:cNvPr id="40" name="Line 669"/>
            <p:cNvSpPr>
              <a:spLocks noChangeShapeType="1"/>
            </p:cNvSpPr>
            <p:nvPr/>
          </p:nvSpPr>
          <p:spPr bwMode="auto">
            <a:xfrm>
              <a:off x="80" y="3359"/>
              <a:ext cx="6438" cy="6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Line 670"/>
            <p:cNvSpPr>
              <a:spLocks noChangeShapeType="1"/>
            </p:cNvSpPr>
            <p:nvPr/>
          </p:nvSpPr>
          <p:spPr bwMode="auto">
            <a:xfrm>
              <a:off x="80" y="3707"/>
              <a:ext cx="6438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AutoShape 671"/>
            <p:cNvSpPr>
              <a:spLocks noChangeArrowheads="1"/>
            </p:cNvSpPr>
            <p:nvPr/>
          </p:nvSpPr>
          <p:spPr bwMode="auto">
            <a:xfrm>
              <a:off x="2191" y="2969"/>
              <a:ext cx="1718" cy="323"/>
            </a:xfrm>
            <a:prstGeom prst="rightArrow">
              <a:avLst>
                <a:gd name="adj1" fmla="val 50000"/>
                <a:gd name="adj2" fmla="val 132972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70C0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lg" len="med"/>
            </a:ln>
          </p:spPr>
          <p:txBody>
            <a:bodyPr wrap="none" lIns="0" tIns="0" rIns="0" bIns="0" anchor="ctr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BF18"/>
                </a:buClr>
                <a:buSzPct val="90000"/>
                <a:buFont typeface="Wingdings 2" charset="2"/>
                <a:buChar char=" "/>
              </a:pPr>
              <a:r>
                <a:rPr lang="pt-BR" altLang="en-US" dirty="0">
                  <a:solidFill>
                    <a:schemeClr val="tx1"/>
                  </a:solidFill>
                </a:rPr>
                <a:t>TECNOLOGIA</a:t>
              </a:r>
            </a:p>
          </p:txBody>
        </p:sp>
        <p:sp>
          <p:nvSpPr>
            <p:cNvPr id="43" name="Text Box 672"/>
            <p:cNvSpPr txBox="1">
              <a:spLocks noChangeArrowheads="1"/>
            </p:cNvSpPr>
            <p:nvPr/>
          </p:nvSpPr>
          <p:spPr bwMode="auto">
            <a:xfrm>
              <a:off x="841" y="3726"/>
              <a:ext cx="501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/>
            <a:lstStyle>
              <a:lvl1pPr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0738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ts val="538"/>
                </a:spcBef>
              </a:pPr>
              <a:r>
                <a:rPr lang="pt-BR" altLang="en-US" dirty="0">
                  <a:solidFill>
                    <a:srgbClr val="0070C0"/>
                  </a:solidFill>
                  <a:latin typeface="+mn-lt"/>
                </a:rPr>
                <a:t>Diminuição da complexidade e custo de projeto, do desempenho, do sigilo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digilentinc.com/Data/Products/NEXYS2/NEXYS2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4" y="1766369"/>
            <a:ext cx="543744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DOIS EXEMPLOS DE PLATAFORMAS BASEADAS EM FPGAS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730BE0-AEA7-4999-8EAC-322CEDAE7BAC}" type="slidenum">
              <a:rPr lang="en-US" sz="2000" smtClean="0"/>
              <a:t>5</a:t>
            </a:fld>
            <a:endParaRPr lang="en-US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E898F8-86C8-494C-BDE0-388511E34699}"/>
              </a:ext>
            </a:extLst>
          </p:cNvPr>
          <p:cNvSpPr txBox="1"/>
          <p:nvPr/>
        </p:nvSpPr>
        <p:spPr>
          <a:xfrm>
            <a:off x="2385898" y="1363579"/>
            <a:ext cx="114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3399"/>
                </a:solidFill>
              </a:defRPr>
            </a:lvl1pPr>
          </a:lstStyle>
          <a:p>
            <a:r>
              <a:rPr lang="pt-BR" dirty="0" err="1"/>
              <a:t>Nexys</a:t>
            </a:r>
            <a:r>
              <a:rPr lang="pt-BR" dirty="0"/>
              <a:t>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9351DE-E613-4CCA-8438-5B32EF732CB0}"/>
              </a:ext>
            </a:extLst>
          </p:cNvPr>
          <p:cNvSpPr txBox="1"/>
          <p:nvPr/>
        </p:nvSpPr>
        <p:spPr>
          <a:xfrm>
            <a:off x="6554210" y="1363579"/>
            <a:ext cx="463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err="1">
                <a:solidFill>
                  <a:srgbClr val="FF3399"/>
                </a:solidFill>
              </a:rPr>
              <a:t>Nexys</a:t>
            </a:r>
            <a:r>
              <a:rPr lang="pt-BR" sz="2400" dirty="0">
                <a:solidFill>
                  <a:srgbClr val="FF3399"/>
                </a:solidFill>
              </a:rPr>
              <a:t> A7 - Usamos esta neste curso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909FBD-632F-4916-AA02-EDD0C8643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9" b="4637"/>
          <a:stretch/>
        </p:blipFill>
        <p:spPr>
          <a:xfrm>
            <a:off x="6152974" y="1797869"/>
            <a:ext cx="5437444" cy="49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0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UM POUCO DA HISTÓRIA DE FPGAs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F5AAA3-9362-459E-8AC9-CBDA8AEB96E9}" type="slidenum">
              <a:rPr lang="en-US" sz="2000" smtClean="0"/>
              <a:t>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6513" y="1432929"/>
            <a:ext cx="118511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Primeiro, vieram </a:t>
            </a:r>
            <a:r>
              <a:rPr lang="pt-BR" sz="2600" dirty="0" err="1"/>
              <a:t>PROMs</a:t>
            </a:r>
            <a:r>
              <a:rPr lang="pt-BR" sz="2600" dirty="0"/>
              <a:t> (</a:t>
            </a:r>
            <a:r>
              <a:rPr lang="pt-BR" sz="2600" i="1" dirty="0" err="1"/>
              <a:t>Programmable</a:t>
            </a:r>
            <a:r>
              <a:rPr lang="pt-BR" sz="2600" i="1" dirty="0"/>
              <a:t> </a:t>
            </a:r>
            <a:r>
              <a:rPr lang="pt-BR" sz="2600" i="1" dirty="0" err="1"/>
              <a:t>Read</a:t>
            </a:r>
            <a:r>
              <a:rPr lang="pt-BR" sz="2600" i="1" dirty="0"/>
              <a:t> Only Memories</a:t>
            </a:r>
            <a:r>
              <a:rPr lang="pt-BR" sz="2600" dirty="0"/>
              <a:t>) e </a:t>
            </a:r>
            <a:r>
              <a:rPr lang="pt-BR" sz="2600" i="1" dirty="0" err="1">
                <a:solidFill>
                  <a:srgbClr val="0070C0"/>
                </a:solidFill>
              </a:rPr>
              <a:t>PLDs</a:t>
            </a:r>
            <a:r>
              <a:rPr lang="pt-BR" sz="2600" dirty="0"/>
              <a:t> (</a:t>
            </a:r>
            <a:r>
              <a:rPr lang="pt-BR" sz="2600" i="1" dirty="0" err="1">
                <a:solidFill>
                  <a:srgbClr val="0070C0"/>
                </a:solidFill>
              </a:rPr>
              <a:t>Programmable</a:t>
            </a:r>
            <a:r>
              <a:rPr lang="pt-BR" sz="2600" i="1" dirty="0">
                <a:solidFill>
                  <a:srgbClr val="0070C0"/>
                </a:solidFill>
              </a:rPr>
              <a:t> </a:t>
            </a:r>
            <a:r>
              <a:rPr lang="pt-BR" sz="2600" i="1" dirty="0" err="1">
                <a:solidFill>
                  <a:srgbClr val="0070C0"/>
                </a:solidFill>
              </a:rPr>
              <a:t>logic</a:t>
            </a:r>
            <a:r>
              <a:rPr lang="pt-BR" sz="2600" i="1" dirty="0">
                <a:solidFill>
                  <a:srgbClr val="0070C0"/>
                </a:solidFill>
              </a:rPr>
              <a:t> devices</a:t>
            </a:r>
            <a:r>
              <a:rPr lang="pt-BR" sz="2600" dirty="0"/>
              <a:t>), matrizes de portas (</a:t>
            </a:r>
            <a:r>
              <a:rPr lang="pt-BR" sz="2600" dirty="0" err="1"/>
              <a:t>re</a:t>
            </a:r>
            <a:r>
              <a:rPr lang="pt-BR" sz="2600" dirty="0"/>
              <a:t>-) configuráveis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Algumas patentes de coisas parecidas com </a:t>
            </a:r>
            <a:r>
              <a:rPr lang="pt-BR" sz="2600" dirty="0">
                <a:solidFill>
                  <a:srgbClr val="FF0000"/>
                </a:solidFill>
              </a:rPr>
              <a:t>FPGAs </a:t>
            </a:r>
            <a:r>
              <a:rPr lang="pt-BR" sz="2600" dirty="0"/>
              <a:t>(</a:t>
            </a:r>
            <a:r>
              <a:rPr lang="pt-BR" sz="2800" i="1" dirty="0">
                <a:solidFill>
                  <a:srgbClr val="FF0000"/>
                </a:solidFill>
              </a:rPr>
              <a:t>Field </a:t>
            </a:r>
            <a:r>
              <a:rPr lang="pt-BR" sz="2800" i="1" dirty="0" err="1">
                <a:solidFill>
                  <a:srgbClr val="FF0000"/>
                </a:solidFill>
              </a:rPr>
              <a:t>Programmable</a:t>
            </a:r>
            <a:r>
              <a:rPr lang="pt-BR" sz="2800" i="1" dirty="0">
                <a:solidFill>
                  <a:srgbClr val="FF0000"/>
                </a:solidFill>
              </a:rPr>
              <a:t> Gate </a:t>
            </a:r>
            <a:r>
              <a:rPr lang="pt-BR" sz="2800" i="1" dirty="0" err="1">
                <a:solidFill>
                  <a:srgbClr val="FF0000"/>
                </a:solidFill>
              </a:rPr>
              <a:t>Arrays</a:t>
            </a:r>
            <a:r>
              <a:rPr lang="pt-BR" sz="2600" dirty="0"/>
              <a:t>)</a:t>
            </a:r>
            <a:r>
              <a:rPr lang="pt-BR" sz="2600" dirty="0">
                <a:solidFill>
                  <a:srgbClr val="FF0000"/>
                </a:solidFill>
              </a:rPr>
              <a:t> </a:t>
            </a:r>
            <a:r>
              <a:rPr lang="pt-BR" sz="2600" dirty="0"/>
              <a:t>surgiram no final dos anos 80 e início dos anos 90 (</a:t>
            </a:r>
            <a:r>
              <a:rPr lang="pt-BR" sz="2600" dirty="0" err="1"/>
              <a:t>Casselman</a:t>
            </a:r>
            <a:r>
              <a:rPr lang="pt-BR" sz="2600" dirty="0"/>
              <a:t>, Page, Peterson)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Os fundadores da </a:t>
            </a:r>
            <a:r>
              <a:rPr lang="pt-BR" sz="2600" dirty="0" err="1"/>
              <a:t>Xilinx</a:t>
            </a:r>
            <a:r>
              <a:rPr lang="pt-BR" sz="2600" dirty="0"/>
              <a:t>, Ross Freeman e Bernard </a:t>
            </a:r>
            <a:r>
              <a:rPr lang="pt-BR" sz="2600" dirty="0" err="1"/>
              <a:t>Vonderschmitt</a:t>
            </a:r>
            <a:r>
              <a:rPr lang="pt-BR" sz="2600" dirty="0"/>
              <a:t>, inventaram o primeiro FPGA comercial em 1985 – o XC2064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 XC2064 tinha 64 blocos lógicos configuráveis e interconexões configuráveis entre os blocos lógicos</a:t>
            </a:r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O XC2064 só tinha blocos lógicos configuráveis (</a:t>
            </a:r>
            <a:r>
              <a:rPr lang="pt-BR" sz="2600" dirty="0" err="1"/>
              <a:t>CLBs</a:t>
            </a:r>
            <a:r>
              <a:rPr lang="pt-BR" sz="2600" dirty="0"/>
              <a:t>), cada um com duas </a:t>
            </a:r>
            <a:r>
              <a:rPr lang="pt-BR" sz="2600" dirty="0" err="1"/>
              <a:t>LUTs</a:t>
            </a:r>
            <a:r>
              <a:rPr lang="pt-BR" sz="2600" dirty="0"/>
              <a:t> de 3 entradas</a:t>
            </a:r>
          </a:p>
        </p:txBody>
      </p:sp>
    </p:spTree>
    <p:extLst>
      <p:ext uri="{BB962C8B-B14F-4D97-AF65-F5344CB8AC3E}">
        <p14:creationId xmlns:p14="http://schemas.microsoft.com/office/powerpoint/2010/main" val="184698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FPGAs – CONCEITOS BÁSICOS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1CC7E6-A415-4386-942E-1F96EB78ABA0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6513" y="1472987"/>
            <a:ext cx="1159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Matriz de </a:t>
            </a:r>
            <a:r>
              <a:rPr lang="pt-BR" sz="2400" i="1" dirty="0" err="1">
                <a:solidFill>
                  <a:srgbClr val="0070C0"/>
                </a:solidFill>
              </a:rPr>
              <a:t>CLBs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(</a:t>
            </a:r>
            <a:r>
              <a:rPr lang="pt-BR" sz="2400" i="1" dirty="0" err="1"/>
              <a:t>configurable</a:t>
            </a:r>
            <a:r>
              <a:rPr lang="pt-BR" sz="2400" i="1" dirty="0"/>
              <a:t> </a:t>
            </a:r>
            <a:r>
              <a:rPr lang="pt-BR" sz="2400" i="1" dirty="0" err="1"/>
              <a:t>logic</a:t>
            </a:r>
            <a:r>
              <a:rPr lang="pt-BR" sz="2400" i="1" dirty="0"/>
              <a:t> </a:t>
            </a:r>
            <a:r>
              <a:rPr lang="pt-BR" sz="2400" i="1" dirty="0" err="1"/>
              <a:t>blocks</a:t>
            </a:r>
            <a:r>
              <a:rPr lang="pt-BR" sz="2400" dirty="0"/>
              <a:t>) interconectados por matrizes de chaveamento</a:t>
            </a:r>
          </a:p>
        </p:txBody>
      </p:sp>
      <p:grpSp>
        <p:nvGrpSpPr>
          <p:cNvPr id="469" name="Group 468"/>
          <p:cNvGrpSpPr/>
          <p:nvPr/>
        </p:nvGrpSpPr>
        <p:grpSpPr>
          <a:xfrm>
            <a:off x="3120505" y="2170527"/>
            <a:ext cx="4724400" cy="4457700"/>
            <a:chOff x="2737599" y="2044364"/>
            <a:chExt cx="4724400" cy="4643438"/>
          </a:xfrm>
        </p:grpSpPr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6704761" y="3601702"/>
              <a:ext cx="290513" cy="290512"/>
              <a:chOff x="4086" y="2326"/>
              <a:chExt cx="183" cy="183"/>
            </a:xfrm>
          </p:grpSpPr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4086" y="2326"/>
                <a:ext cx="183" cy="183"/>
                <a:chOff x="4086" y="2326"/>
                <a:chExt cx="183" cy="183"/>
              </a:xfrm>
            </p:grpSpPr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" name="Rectangle 15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4086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086" y="2326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5536361" y="3601702"/>
              <a:ext cx="290513" cy="290512"/>
              <a:chOff x="3350" y="2326"/>
              <a:chExt cx="183" cy="183"/>
            </a:xfrm>
          </p:grpSpPr>
          <p:grpSp>
            <p:nvGrpSpPr>
              <p:cNvPr id="27" name="Group 20"/>
              <p:cNvGrpSpPr>
                <a:grpSpLocks/>
              </p:cNvGrpSpPr>
              <p:nvPr/>
            </p:nvGrpSpPr>
            <p:grpSpPr bwMode="auto">
              <a:xfrm>
                <a:off x="3350" y="2326"/>
                <a:ext cx="183" cy="183"/>
                <a:chOff x="3350" y="2326"/>
                <a:chExt cx="183" cy="183"/>
              </a:xfrm>
            </p:grpSpPr>
            <p:sp>
              <p:nvSpPr>
                <p:cNvPr id="29" name="Rectangle 21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" name="Rectangle 22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" name="Rectangle 23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" name="Rectangle 24"/>
                <p:cNvSpPr>
                  <a:spLocks noChangeArrowheads="1"/>
                </p:cNvSpPr>
                <p:nvPr/>
              </p:nvSpPr>
              <p:spPr bwMode="auto">
                <a:xfrm>
                  <a:off x="3350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3350" y="2326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3" name="Group 26"/>
            <p:cNvGrpSpPr>
              <a:grpSpLocks/>
            </p:cNvGrpSpPr>
            <p:nvPr/>
          </p:nvGrpSpPr>
          <p:grpSpPr bwMode="auto">
            <a:xfrm>
              <a:off x="4374311" y="3601702"/>
              <a:ext cx="288925" cy="290512"/>
              <a:chOff x="2618" y="2326"/>
              <a:chExt cx="182" cy="183"/>
            </a:xfrm>
          </p:grpSpPr>
          <p:grpSp>
            <p:nvGrpSpPr>
              <p:cNvPr id="34" name="Group 27"/>
              <p:cNvGrpSpPr>
                <a:grpSpLocks/>
              </p:cNvGrpSpPr>
              <p:nvPr/>
            </p:nvGrpSpPr>
            <p:grpSpPr bwMode="auto">
              <a:xfrm>
                <a:off x="2618" y="2326"/>
                <a:ext cx="182" cy="183"/>
                <a:chOff x="2618" y="2326"/>
                <a:chExt cx="182" cy="183"/>
              </a:xfrm>
            </p:grpSpPr>
            <p:sp>
              <p:nvSpPr>
                <p:cNvPr id="36" name="Rectangle 28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" name="Rectangle 29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8" name="Rectangle 30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618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2618" y="2326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" name="Group 33"/>
            <p:cNvGrpSpPr>
              <a:grpSpLocks/>
            </p:cNvGrpSpPr>
            <p:nvPr/>
          </p:nvGrpSpPr>
          <p:grpSpPr bwMode="auto">
            <a:xfrm>
              <a:off x="3205911" y="3601702"/>
              <a:ext cx="288925" cy="290512"/>
              <a:chOff x="1882" y="2326"/>
              <a:chExt cx="182" cy="183"/>
            </a:xfrm>
          </p:grpSpPr>
          <p:grpSp>
            <p:nvGrpSpPr>
              <p:cNvPr id="41" name="Group 34"/>
              <p:cNvGrpSpPr>
                <a:grpSpLocks/>
              </p:cNvGrpSpPr>
              <p:nvPr/>
            </p:nvGrpSpPr>
            <p:grpSpPr bwMode="auto">
              <a:xfrm>
                <a:off x="1882" y="2326"/>
                <a:ext cx="182" cy="183"/>
                <a:chOff x="1882" y="2326"/>
                <a:chExt cx="182" cy="183"/>
              </a:xfrm>
            </p:grpSpPr>
            <p:sp>
              <p:nvSpPr>
                <p:cNvPr id="43" name="Rectangle 35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5" name="Rectangle 37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" name="Rectangle 38"/>
                <p:cNvSpPr>
                  <a:spLocks noChangeArrowheads="1"/>
                </p:cNvSpPr>
                <p:nvPr/>
              </p:nvSpPr>
              <p:spPr bwMode="auto">
                <a:xfrm>
                  <a:off x="1882" y="2326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1882" y="2326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7" name="Group 40"/>
            <p:cNvGrpSpPr>
              <a:grpSpLocks/>
            </p:cNvGrpSpPr>
            <p:nvPr/>
          </p:nvGrpSpPr>
          <p:grpSpPr bwMode="auto">
            <a:xfrm>
              <a:off x="3739311" y="3546139"/>
              <a:ext cx="427038" cy="1625600"/>
              <a:chOff x="2218" y="2291"/>
              <a:chExt cx="269" cy="1024"/>
            </a:xfrm>
          </p:grpSpPr>
          <p:grpSp>
            <p:nvGrpSpPr>
              <p:cNvPr id="48" name="Group 41"/>
              <p:cNvGrpSpPr>
                <a:grpSpLocks/>
              </p:cNvGrpSpPr>
              <p:nvPr/>
            </p:nvGrpSpPr>
            <p:grpSpPr bwMode="auto">
              <a:xfrm>
                <a:off x="2218" y="2953"/>
                <a:ext cx="234" cy="362"/>
                <a:chOff x="2218" y="2953"/>
                <a:chExt cx="234" cy="362"/>
              </a:xfrm>
            </p:grpSpPr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2218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auto">
                <a:xfrm>
                  <a:off x="2298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auto">
                <a:xfrm>
                  <a:off x="2374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auto">
                <a:xfrm>
                  <a:off x="2451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9" name="Group 46"/>
              <p:cNvGrpSpPr>
                <a:grpSpLocks/>
              </p:cNvGrpSpPr>
              <p:nvPr/>
            </p:nvGrpSpPr>
            <p:grpSpPr bwMode="auto">
              <a:xfrm>
                <a:off x="2253" y="2291"/>
                <a:ext cx="234" cy="358"/>
                <a:chOff x="2253" y="2291"/>
                <a:chExt cx="234" cy="358"/>
              </a:xfrm>
            </p:grpSpPr>
            <p:sp>
              <p:nvSpPr>
                <p:cNvPr id="50" name="Line 47"/>
                <p:cNvSpPr>
                  <a:spLocks noChangeShapeType="1"/>
                </p:cNvSpPr>
                <p:nvPr/>
              </p:nvSpPr>
              <p:spPr bwMode="auto">
                <a:xfrm>
                  <a:off x="2253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Line 48"/>
                <p:cNvSpPr>
                  <a:spLocks noChangeShapeType="1"/>
                </p:cNvSpPr>
                <p:nvPr/>
              </p:nvSpPr>
              <p:spPr bwMode="auto">
                <a:xfrm>
                  <a:off x="2333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Line 49"/>
                <p:cNvSpPr>
                  <a:spLocks noChangeShapeType="1"/>
                </p:cNvSpPr>
                <p:nvPr/>
              </p:nvSpPr>
              <p:spPr bwMode="auto">
                <a:xfrm>
                  <a:off x="2410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3" name="Line 50"/>
                <p:cNvSpPr>
                  <a:spLocks noChangeShapeType="1"/>
                </p:cNvSpPr>
                <p:nvPr/>
              </p:nvSpPr>
              <p:spPr bwMode="auto">
                <a:xfrm>
                  <a:off x="2486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>
              <a:off x="3139236" y="4139864"/>
              <a:ext cx="1625600" cy="433388"/>
              <a:chOff x="1840" y="2665"/>
              <a:chExt cx="1024" cy="273"/>
            </a:xfrm>
          </p:grpSpPr>
          <p:grpSp>
            <p:nvGrpSpPr>
              <p:cNvPr id="59" name="Group 52"/>
              <p:cNvGrpSpPr>
                <a:grpSpLocks/>
              </p:cNvGrpSpPr>
              <p:nvPr/>
            </p:nvGrpSpPr>
            <p:grpSpPr bwMode="auto">
              <a:xfrm>
                <a:off x="1840" y="2701"/>
                <a:ext cx="362" cy="237"/>
                <a:chOff x="1840" y="2701"/>
                <a:chExt cx="362" cy="237"/>
              </a:xfrm>
            </p:grpSpPr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840" y="2937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840" y="2857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840" y="2781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1840" y="2701"/>
                  <a:ext cx="362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0" name="Group 57"/>
              <p:cNvGrpSpPr>
                <a:grpSpLocks/>
              </p:cNvGrpSpPr>
              <p:nvPr/>
            </p:nvGrpSpPr>
            <p:grpSpPr bwMode="auto">
              <a:xfrm>
                <a:off x="2506" y="2665"/>
                <a:ext cx="358" cy="238"/>
                <a:chOff x="2506" y="2665"/>
                <a:chExt cx="358" cy="238"/>
              </a:xfrm>
            </p:grpSpPr>
            <p:sp>
              <p:nvSpPr>
                <p:cNvPr id="61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506" y="290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506" y="282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506" y="2745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2506" y="2665"/>
                  <a:ext cx="358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3667874" y="4070014"/>
              <a:ext cx="579437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1" name="Group 64"/>
            <p:cNvGrpSpPr>
              <a:grpSpLocks/>
            </p:cNvGrpSpPr>
            <p:nvPr/>
          </p:nvGrpSpPr>
          <p:grpSpPr bwMode="auto">
            <a:xfrm>
              <a:off x="6055474" y="3546139"/>
              <a:ext cx="433387" cy="1625600"/>
              <a:chOff x="3677" y="2291"/>
              <a:chExt cx="273" cy="1024"/>
            </a:xfrm>
          </p:grpSpPr>
          <p:grpSp>
            <p:nvGrpSpPr>
              <p:cNvPr id="72" name="Group 65"/>
              <p:cNvGrpSpPr>
                <a:grpSpLocks/>
              </p:cNvGrpSpPr>
              <p:nvPr/>
            </p:nvGrpSpPr>
            <p:grpSpPr bwMode="auto">
              <a:xfrm>
                <a:off x="3677" y="2953"/>
                <a:ext cx="237" cy="362"/>
                <a:chOff x="3677" y="2953"/>
                <a:chExt cx="237" cy="362"/>
              </a:xfrm>
            </p:grpSpPr>
            <p:sp>
              <p:nvSpPr>
                <p:cNvPr id="78" name="Line 66"/>
                <p:cNvSpPr>
                  <a:spLocks noChangeShapeType="1"/>
                </p:cNvSpPr>
                <p:nvPr/>
              </p:nvSpPr>
              <p:spPr bwMode="auto">
                <a:xfrm>
                  <a:off x="3677" y="2953"/>
                  <a:ext cx="3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9" name="Line 67"/>
                <p:cNvSpPr>
                  <a:spLocks noChangeShapeType="1"/>
                </p:cNvSpPr>
                <p:nvPr/>
              </p:nvSpPr>
              <p:spPr bwMode="auto">
                <a:xfrm>
                  <a:off x="3757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0" name="Line 68"/>
                <p:cNvSpPr>
                  <a:spLocks noChangeShapeType="1"/>
                </p:cNvSpPr>
                <p:nvPr/>
              </p:nvSpPr>
              <p:spPr bwMode="auto">
                <a:xfrm>
                  <a:off x="3833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1" name="Line 69"/>
                <p:cNvSpPr>
                  <a:spLocks noChangeShapeType="1"/>
                </p:cNvSpPr>
                <p:nvPr/>
              </p:nvSpPr>
              <p:spPr bwMode="auto">
                <a:xfrm>
                  <a:off x="3913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3" name="Group 70"/>
              <p:cNvGrpSpPr>
                <a:grpSpLocks/>
              </p:cNvGrpSpPr>
              <p:nvPr/>
            </p:nvGrpSpPr>
            <p:grpSpPr bwMode="auto">
              <a:xfrm>
                <a:off x="3712" y="2291"/>
                <a:ext cx="238" cy="358"/>
                <a:chOff x="3712" y="2291"/>
                <a:chExt cx="238" cy="358"/>
              </a:xfrm>
            </p:grpSpPr>
            <p:sp>
              <p:nvSpPr>
                <p:cNvPr id="74" name="Line 71"/>
                <p:cNvSpPr>
                  <a:spLocks noChangeShapeType="1"/>
                </p:cNvSpPr>
                <p:nvPr/>
              </p:nvSpPr>
              <p:spPr bwMode="auto">
                <a:xfrm>
                  <a:off x="3712" y="2291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" name="Line 72"/>
                <p:cNvSpPr>
                  <a:spLocks noChangeShapeType="1"/>
                </p:cNvSpPr>
                <p:nvPr/>
              </p:nvSpPr>
              <p:spPr bwMode="auto">
                <a:xfrm>
                  <a:off x="3792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>
                  <a:off x="3869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7" name="Line 74"/>
                <p:cNvSpPr>
                  <a:spLocks noChangeShapeType="1"/>
                </p:cNvSpPr>
                <p:nvPr/>
              </p:nvSpPr>
              <p:spPr bwMode="auto">
                <a:xfrm>
                  <a:off x="3949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82" name="Group 75"/>
            <p:cNvGrpSpPr>
              <a:grpSpLocks/>
            </p:cNvGrpSpPr>
            <p:nvPr/>
          </p:nvGrpSpPr>
          <p:grpSpPr bwMode="auto">
            <a:xfrm>
              <a:off x="5460161" y="4139864"/>
              <a:ext cx="1620838" cy="433388"/>
              <a:chOff x="3302" y="2665"/>
              <a:chExt cx="1021" cy="273"/>
            </a:xfrm>
          </p:grpSpPr>
          <p:grpSp>
            <p:nvGrpSpPr>
              <p:cNvPr id="83" name="Group 76"/>
              <p:cNvGrpSpPr>
                <a:grpSpLocks/>
              </p:cNvGrpSpPr>
              <p:nvPr/>
            </p:nvGrpSpPr>
            <p:grpSpPr bwMode="auto">
              <a:xfrm>
                <a:off x="3302" y="2701"/>
                <a:ext cx="359" cy="237"/>
                <a:chOff x="3302" y="2701"/>
                <a:chExt cx="359" cy="237"/>
              </a:xfrm>
            </p:grpSpPr>
            <p:sp>
              <p:nvSpPr>
                <p:cNvPr id="8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302" y="2937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302" y="2857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302" y="2781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3302" y="2701"/>
                  <a:ext cx="359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4" name="Group 81"/>
              <p:cNvGrpSpPr>
                <a:grpSpLocks/>
              </p:cNvGrpSpPr>
              <p:nvPr/>
            </p:nvGrpSpPr>
            <p:grpSpPr bwMode="auto">
              <a:xfrm>
                <a:off x="3965" y="2665"/>
                <a:ext cx="358" cy="238"/>
                <a:chOff x="3965" y="2665"/>
                <a:chExt cx="358" cy="238"/>
              </a:xfrm>
            </p:grpSpPr>
            <p:sp>
              <p:nvSpPr>
                <p:cNvPr id="85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965" y="290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6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965" y="282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7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3965" y="2745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3965" y="2665"/>
                  <a:ext cx="358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5984036" y="4070014"/>
              <a:ext cx="579438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5" name="Group 88"/>
            <p:cNvGrpSpPr>
              <a:grpSpLocks/>
            </p:cNvGrpSpPr>
            <p:nvPr/>
          </p:nvGrpSpPr>
          <p:grpSpPr bwMode="auto">
            <a:xfrm>
              <a:off x="4896599" y="3546139"/>
              <a:ext cx="431800" cy="1625600"/>
              <a:chOff x="2947" y="2291"/>
              <a:chExt cx="272" cy="1024"/>
            </a:xfrm>
          </p:grpSpPr>
          <p:grpSp>
            <p:nvGrpSpPr>
              <p:cNvPr id="96" name="Group 89"/>
              <p:cNvGrpSpPr>
                <a:grpSpLocks/>
              </p:cNvGrpSpPr>
              <p:nvPr/>
            </p:nvGrpSpPr>
            <p:grpSpPr bwMode="auto">
              <a:xfrm>
                <a:off x="2947" y="2953"/>
                <a:ext cx="237" cy="362"/>
                <a:chOff x="2947" y="2953"/>
                <a:chExt cx="237" cy="362"/>
              </a:xfrm>
            </p:grpSpPr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947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" name="Line 91"/>
                <p:cNvSpPr>
                  <a:spLocks noChangeShapeType="1"/>
                </p:cNvSpPr>
                <p:nvPr/>
              </p:nvSpPr>
              <p:spPr bwMode="auto">
                <a:xfrm>
                  <a:off x="3027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" name="Line 92"/>
                <p:cNvSpPr>
                  <a:spLocks noChangeShapeType="1"/>
                </p:cNvSpPr>
                <p:nvPr/>
              </p:nvSpPr>
              <p:spPr bwMode="auto">
                <a:xfrm>
                  <a:off x="3104" y="2953"/>
                  <a:ext cx="1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" name="Line 93"/>
                <p:cNvSpPr>
                  <a:spLocks noChangeShapeType="1"/>
                </p:cNvSpPr>
                <p:nvPr/>
              </p:nvSpPr>
              <p:spPr bwMode="auto">
                <a:xfrm>
                  <a:off x="3181" y="2953"/>
                  <a:ext cx="3" cy="36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97" name="Group 94"/>
              <p:cNvGrpSpPr>
                <a:grpSpLocks/>
              </p:cNvGrpSpPr>
              <p:nvPr/>
            </p:nvGrpSpPr>
            <p:grpSpPr bwMode="auto">
              <a:xfrm>
                <a:off x="2982" y="2291"/>
                <a:ext cx="237" cy="358"/>
                <a:chOff x="2982" y="2291"/>
                <a:chExt cx="237" cy="358"/>
              </a:xfrm>
            </p:grpSpPr>
            <p:sp>
              <p:nvSpPr>
                <p:cNvPr id="98" name="Line 95"/>
                <p:cNvSpPr>
                  <a:spLocks noChangeShapeType="1"/>
                </p:cNvSpPr>
                <p:nvPr/>
              </p:nvSpPr>
              <p:spPr bwMode="auto">
                <a:xfrm>
                  <a:off x="2982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9" name="Line 96"/>
                <p:cNvSpPr>
                  <a:spLocks noChangeShapeType="1"/>
                </p:cNvSpPr>
                <p:nvPr/>
              </p:nvSpPr>
              <p:spPr bwMode="auto">
                <a:xfrm>
                  <a:off x="3062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" name="Line 97"/>
                <p:cNvSpPr>
                  <a:spLocks noChangeShapeType="1"/>
                </p:cNvSpPr>
                <p:nvPr/>
              </p:nvSpPr>
              <p:spPr bwMode="auto">
                <a:xfrm>
                  <a:off x="3139" y="2291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" name="Line 98"/>
                <p:cNvSpPr>
                  <a:spLocks noChangeShapeType="1"/>
                </p:cNvSpPr>
                <p:nvPr/>
              </p:nvSpPr>
              <p:spPr bwMode="auto">
                <a:xfrm>
                  <a:off x="3216" y="2291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4302874" y="4139864"/>
              <a:ext cx="1619250" cy="433388"/>
              <a:chOff x="2573" y="2665"/>
              <a:chExt cx="1020" cy="273"/>
            </a:xfrm>
          </p:grpSpPr>
          <p:grpSp>
            <p:nvGrpSpPr>
              <p:cNvPr id="107" name="Group 100"/>
              <p:cNvGrpSpPr>
                <a:grpSpLocks/>
              </p:cNvGrpSpPr>
              <p:nvPr/>
            </p:nvGrpSpPr>
            <p:grpSpPr bwMode="auto">
              <a:xfrm>
                <a:off x="2573" y="2701"/>
                <a:ext cx="358" cy="237"/>
                <a:chOff x="2573" y="2701"/>
                <a:chExt cx="358" cy="237"/>
              </a:xfrm>
            </p:grpSpPr>
            <p:sp>
              <p:nvSpPr>
                <p:cNvPr id="11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573" y="293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2573" y="285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573" y="278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6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2701"/>
                  <a:ext cx="358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8" name="Group 105"/>
              <p:cNvGrpSpPr>
                <a:grpSpLocks/>
              </p:cNvGrpSpPr>
              <p:nvPr/>
            </p:nvGrpSpPr>
            <p:grpSpPr bwMode="auto">
              <a:xfrm>
                <a:off x="3235" y="2665"/>
                <a:ext cx="358" cy="238"/>
                <a:chOff x="3235" y="2665"/>
                <a:chExt cx="358" cy="238"/>
              </a:xfrm>
            </p:grpSpPr>
            <p:sp>
              <p:nvSpPr>
                <p:cNvPr id="109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35" y="290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3235" y="282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235" y="2745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3235" y="2665"/>
                  <a:ext cx="358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17" name="Rectangle 110"/>
            <p:cNvSpPr>
              <a:spLocks noChangeArrowheads="1"/>
            </p:cNvSpPr>
            <p:nvPr/>
          </p:nvSpPr>
          <p:spPr bwMode="auto">
            <a:xfrm>
              <a:off x="4825161" y="4070014"/>
              <a:ext cx="579438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9" name="Group 112"/>
            <p:cNvGrpSpPr>
              <a:grpSpLocks/>
            </p:cNvGrpSpPr>
            <p:nvPr/>
          </p:nvGrpSpPr>
          <p:grpSpPr bwMode="auto">
            <a:xfrm>
              <a:off x="3739311" y="2342814"/>
              <a:ext cx="427038" cy="1619250"/>
              <a:chOff x="2218" y="1533"/>
              <a:chExt cx="269" cy="1020"/>
            </a:xfrm>
          </p:grpSpPr>
          <p:grpSp>
            <p:nvGrpSpPr>
              <p:cNvPr id="120" name="Group 113"/>
              <p:cNvGrpSpPr>
                <a:grpSpLocks/>
              </p:cNvGrpSpPr>
              <p:nvPr/>
            </p:nvGrpSpPr>
            <p:grpSpPr bwMode="auto">
              <a:xfrm>
                <a:off x="2218" y="2195"/>
                <a:ext cx="234" cy="358"/>
                <a:chOff x="2218" y="2195"/>
                <a:chExt cx="234" cy="358"/>
              </a:xfrm>
            </p:grpSpPr>
            <p:sp>
              <p:nvSpPr>
                <p:cNvPr id="126" name="Line 114"/>
                <p:cNvSpPr>
                  <a:spLocks noChangeShapeType="1"/>
                </p:cNvSpPr>
                <p:nvPr/>
              </p:nvSpPr>
              <p:spPr bwMode="auto">
                <a:xfrm>
                  <a:off x="2218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7" name="Line 115"/>
                <p:cNvSpPr>
                  <a:spLocks noChangeShapeType="1"/>
                </p:cNvSpPr>
                <p:nvPr/>
              </p:nvSpPr>
              <p:spPr bwMode="auto">
                <a:xfrm>
                  <a:off x="2298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" name="Line 116"/>
                <p:cNvSpPr>
                  <a:spLocks noChangeShapeType="1"/>
                </p:cNvSpPr>
                <p:nvPr/>
              </p:nvSpPr>
              <p:spPr bwMode="auto">
                <a:xfrm>
                  <a:off x="2374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9" name="Line 117"/>
                <p:cNvSpPr>
                  <a:spLocks noChangeShapeType="1"/>
                </p:cNvSpPr>
                <p:nvPr/>
              </p:nvSpPr>
              <p:spPr bwMode="auto">
                <a:xfrm>
                  <a:off x="2451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21" name="Group 118"/>
              <p:cNvGrpSpPr>
                <a:grpSpLocks/>
              </p:cNvGrpSpPr>
              <p:nvPr/>
            </p:nvGrpSpPr>
            <p:grpSpPr bwMode="auto">
              <a:xfrm>
                <a:off x="2253" y="1533"/>
                <a:ext cx="234" cy="358"/>
                <a:chOff x="2253" y="1533"/>
                <a:chExt cx="234" cy="358"/>
              </a:xfrm>
            </p:grpSpPr>
            <p:sp>
              <p:nvSpPr>
                <p:cNvPr id="122" name="Line 119"/>
                <p:cNvSpPr>
                  <a:spLocks noChangeShapeType="1"/>
                </p:cNvSpPr>
                <p:nvPr/>
              </p:nvSpPr>
              <p:spPr bwMode="auto">
                <a:xfrm>
                  <a:off x="2253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" name="Line 120"/>
                <p:cNvSpPr>
                  <a:spLocks noChangeShapeType="1"/>
                </p:cNvSpPr>
                <p:nvPr/>
              </p:nvSpPr>
              <p:spPr bwMode="auto">
                <a:xfrm>
                  <a:off x="2333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4" name="Line 121"/>
                <p:cNvSpPr>
                  <a:spLocks noChangeShapeType="1"/>
                </p:cNvSpPr>
                <p:nvPr/>
              </p:nvSpPr>
              <p:spPr bwMode="auto">
                <a:xfrm>
                  <a:off x="2410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5" name="Line 122"/>
                <p:cNvSpPr>
                  <a:spLocks noChangeShapeType="1"/>
                </p:cNvSpPr>
                <p:nvPr/>
              </p:nvSpPr>
              <p:spPr bwMode="auto">
                <a:xfrm>
                  <a:off x="2486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30" name="Group 123"/>
            <p:cNvGrpSpPr>
              <a:grpSpLocks/>
            </p:cNvGrpSpPr>
            <p:nvPr/>
          </p:nvGrpSpPr>
          <p:grpSpPr bwMode="auto">
            <a:xfrm>
              <a:off x="3139236" y="2936539"/>
              <a:ext cx="1625600" cy="428625"/>
              <a:chOff x="1840" y="1907"/>
              <a:chExt cx="1024" cy="270"/>
            </a:xfrm>
          </p:grpSpPr>
          <p:grpSp>
            <p:nvGrpSpPr>
              <p:cNvPr id="131" name="Group 124"/>
              <p:cNvGrpSpPr>
                <a:grpSpLocks/>
              </p:cNvGrpSpPr>
              <p:nvPr/>
            </p:nvGrpSpPr>
            <p:grpSpPr bwMode="auto">
              <a:xfrm>
                <a:off x="1840" y="1942"/>
                <a:ext cx="362" cy="235"/>
                <a:chOff x="1840" y="1942"/>
                <a:chExt cx="362" cy="235"/>
              </a:xfrm>
            </p:grpSpPr>
            <p:sp>
              <p:nvSpPr>
                <p:cNvPr id="13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840" y="2176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840" y="209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9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1840" y="201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0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1840" y="1942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32" name="Group 129"/>
              <p:cNvGrpSpPr>
                <a:grpSpLocks/>
              </p:cNvGrpSpPr>
              <p:nvPr/>
            </p:nvGrpSpPr>
            <p:grpSpPr bwMode="auto">
              <a:xfrm>
                <a:off x="2506" y="1907"/>
                <a:ext cx="358" cy="235"/>
                <a:chOff x="2506" y="1907"/>
                <a:chExt cx="358" cy="235"/>
              </a:xfrm>
            </p:grpSpPr>
            <p:sp>
              <p:nvSpPr>
                <p:cNvPr id="133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2506" y="214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506" y="206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5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2506" y="19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6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2506" y="190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41" name="Rectangle 134"/>
            <p:cNvSpPr>
              <a:spLocks noChangeArrowheads="1"/>
            </p:cNvSpPr>
            <p:nvPr/>
          </p:nvSpPr>
          <p:spPr bwMode="auto">
            <a:xfrm>
              <a:off x="3667874" y="2865102"/>
              <a:ext cx="579437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" name="Rectangle 135"/>
            <p:cNvSpPr>
              <a:spLocks noChangeArrowheads="1"/>
            </p:cNvSpPr>
            <p:nvPr/>
          </p:nvSpPr>
          <p:spPr bwMode="auto">
            <a:xfrm>
              <a:off x="3768586" y="2904436"/>
              <a:ext cx="375103" cy="48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000" b="0" dirty="0">
                  <a:solidFill>
                    <a:srgbClr val="000000"/>
                  </a:solidFill>
                </a:rPr>
                <a:t>Bloco</a:t>
              </a:r>
            </a:p>
            <a:p>
              <a:pPr algn="ctr"/>
              <a:r>
                <a:rPr lang="en-US" altLang="en-US" sz="1000" b="0" dirty="0" err="1">
                  <a:solidFill>
                    <a:srgbClr val="000000"/>
                  </a:solidFill>
                </a:rPr>
                <a:t>Lógico</a:t>
              </a:r>
              <a:endParaRPr lang="en-US" altLang="en-US" sz="1000" b="0" dirty="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(CLB)</a:t>
              </a:r>
            </a:p>
          </p:txBody>
        </p:sp>
        <p:grpSp>
          <p:nvGrpSpPr>
            <p:cNvPr id="143" name="Group 136"/>
            <p:cNvGrpSpPr>
              <a:grpSpLocks/>
            </p:cNvGrpSpPr>
            <p:nvPr/>
          </p:nvGrpSpPr>
          <p:grpSpPr bwMode="auto">
            <a:xfrm>
              <a:off x="6055474" y="2342814"/>
              <a:ext cx="433387" cy="1619250"/>
              <a:chOff x="3677" y="1533"/>
              <a:chExt cx="273" cy="1020"/>
            </a:xfrm>
          </p:grpSpPr>
          <p:grpSp>
            <p:nvGrpSpPr>
              <p:cNvPr id="144" name="Group 137"/>
              <p:cNvGrpSpPr>
                <a:grpSpLocks/>
              </p:cNvGrpSpPr>
              <p:nvPr/>
            </p:nvGrpSpPr>
            <p:grpSpPr bwMode="auto">
              <a:xfrm>
                <a:off x="3677" y="2195"/>
                <a:ext cx="237" cy="358"/>
                <a:chOff x="3677" y="2195"/>
                <a:chExt cx="237" cy="358"/>
              </a:xfrm>
            </p:grpSpPr>
            <p:sp>
              <p:nvSpPr>
                <p:cNvPr id="150" name="Line 138"/>
                <p:cNvSpPr>
                  <a:spLocks noChangeShapeType="1"/>
                </p:cNvSpPr>
                <p:nvPr/>
              </p:nvSpPr>
              <p:spPr bwMode="auto">
                <a:xfrm>
                  <a:off x="3677" y="219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1" name="Line 139"/>
                <p:cNvSpPr>
                  <a:spLocks noChangeShapeType="1"/>
                </p:cNvSpPr>
                <p:nvPr/>
              </p:nvSpPr>
              <p:spPr bwMode="auto">
                <a:xfrm>
                  <a:off x="3757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" name="Line 140"/>
                <p:cNvSpPr>
                  <a:spLocks noChangeShapeType="1"/>
                </p:cNvSpPr>
                <p:nvPr/>
              </p:nvSpPr>
              <p:spPr bwMode="auto">
                <a:xfrm>
                  <a:off x="3833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" name="Line 141"/>
                <p:cNvSpPr>
                  <a:spLocks noChangeShapeType="1"/>
                </p:cNvSpPr>
                <p:nvPr/>
              </p:nvSpPr>
              <p:spPr bwMode="auto">
                <a:xfrm>
                  <a:off x="3913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5" name="Group 142"/>
              <p:cNvGrpSpPr>
                <a:grpSpLocks/>
              </p:cNvGrpSpPr>
              <p:nvPr/>
            </p:nvGrpSpPr>
            <p:grpSpPr bwMode="auto">
              <a:xfrm>
                <a:off x="3712" y="1533"/>
                <a:ext cx="238" cy="358"/>
                <a:chOff x="3712" y="1533"/>
                <a:chExt cx="238" cy="358"/>
              </a:xfrm>
            </p:grpSpPr>
            <p:sp>
              <p:nvSpPr>
                <p:cNvPr id="146" name="Line 143"/>
                <p:cNvSpPr>
                  <a:spLocks noChangeShapeType="1"/>
                </p:cNvSpPr>
                <p:nvPr/>
              </p:nvSpPr>
              <p:spPr bwMode="auto">
                <a:xfrm>
                  <a:off x="3712" y="153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" name="Line 144"/>
                <p:cNvSpPr>
                  <a:spLocks noChangeShapeType="1"/>
                </p:cNvSpPr>
                <p:nvPr/>
              </p:nvSpPr>
              <p:spPr bwMode="auto">
                <a:xfrm>
                  <a:off x="3792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" name="Line 145"/>
                <p:cNvSpPr>
                  <a:spLocks noChangeShapeType="1"/>
                </p:cNvSpPr>
                <p:nvPr/>
              </p:nvSpPr>
              <p:spPr bwMode="auto">
                <a:xfrm>
                  <a:off x="3869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" name="Line 146"/>
                <p:cNvSpPr>
                  <a:spLocks noChangeShapeType="1"/>
                </p:cNvSpPr>
                <p:nvPr/>
              </p:nvSpPr>
              <p:spPr bwMode="auto">
                <a:xfrm>
                  <a:off x="3949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4" name="Group 147"/>
            <p:cNvGrpSpPr>
              <a:grpSpLocks/>
            </p:cNvGrpSpPr>
            <p:nvPr/>
          </p:nvGrpSpPr>
          <p:grpSpPr bwMode="auto">
            <a:xfrm>
              <a:off x="5460161" y="2936539"/>
              <a:ext cx="1620838" cy="428625"/>
              <a:chOff x="3302" y="1907"/>
              <a:chExt cx="1021" cy="270"/>
            </a:xfrm>
          </p:grpSpPr>
          <p:grpSp>
            <p:nvGrpSpPr>
              <p:cNvPr id="155" name="Group 148"/>
              <p:cNvGrpSpPr>
                <a:grpSpLocks/>
              </p:cNvGrpSpPr>
              <p:nvPr/>
            </p:nvGrpSpPr>
            <p:grpSpPr bwMode="auto">
              <a:xfrm>
                <a:off x="3302" y="1942"/>
                <a:ext cx="359" cy="235"/>
                <a:chOff x="3302" y="1942"/>
                <a:chExt cx="359" cy="235"/>
              </a:xfrm>
            </p:grpSpPr>
            <p:sp>
              <p:nvSpPr>
                <p:cNvPr id="161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3302" y="2176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302" y="209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3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3302" y="201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4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3302" y="1942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56" name="Group 153"/>
              <p:cNvGrpSpPr>
                <a:grpSpLocks/>
              </p:cNvGrpSpPr>
              <p:nvPr/>
            </p:nvGrpSpPr>
            <p:grpSpPr bwMode="auto">
              <a:xfrm>
                <a:off x="3965" y="1907"/>
                <a:ext cx="358" cy="235"/>
                <a:chOff x="3965" y="1907"/>
                <a:chExt cx="358" cy="235"/>
              </a:xfrm>
            </p:grpSpPr>
            <p:sp>
              <p:nvSpPr>
                <p:cNvPr id="157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3965" y="214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8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3965" y="206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3965" y="19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0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3965" y="190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65" name="Rectangle 158"/>
            <p:cNvSpPr>
              <a:spLocks noChangeArrowheads="1"/>
            </p:cNvSpPr>
            <p:nvPr/>
          </p:nvSpPr>
          <p:spPr bwMode="auto">
            <a:xfrm>
              <a:off x="5984036" y="2865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7" name="Group 160"/>
            <p:cNvGrpSpPr>
              <a:grpSpLocks/>
            </p:cNvGrpSpPr>
            <p:nvPr/>
          </p:nvGrpSpPr>
          <p:grpSpPr bwMode="auto">
            <a:xfrm>
              <a:off x="4896599" y="2342814"/>
              <a:ext cx="431800" cy="1619250"/>
              <a:chOff x="2947" y="1533"/>
              <a:chExt cx="272" cy="1020"/>
            </a:xfrm>
          </p:grpSpPr>
          <p:grpSp>
            <p:nvGrpSpPr>
              <p:cNvPr id="168" name="Group 161"/>
              <p:cNvGrpSpPr>
                <a:grpSpLocks/>
              </p:cNvGrpSpPr>
              <p:nvPr/>
            </p:nvGrpSpPr>
            <p:grpSpPr bwMode="auto">
              <a:xfrm>
                <a:off x="2947" y="2195"/>
                <a:ext cx="237" cy="358"/>
                <a:chOff x="2947" y="2195"/>
                <a:chExt cx="237" cy="358"/>
              </a:xfrm>
            </p:grpSpPr>
            <p:sp>
              <p:nvSpPr>
                <p:cNvPr id="174" name="Line 162"/>
                <p:cNvSpPr>
                  <a:spLocks noChangeShapeType="1"/>
                </p:cNvSpPr>
                <p:nvPr/>
              </p:nvSpPr>
              <p:spPr bwMode="auto">
                <a:xfrm>
                  <a:off x="2947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" name="Line 163"/>
                <p:cNvSpPr>
                  <a:spLocks noChangeShapeType="1"/>
                </p:cNvSpPr>
                <p:nvPr/>
              </p:nvSpPr>
              <p:spPr bwMode="auto">
                <a:xfrm>
                  <a:off x="3027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" name="Line 164"/>
                <p:cNvSpPr>
                  <a:spLocks noChangeShapeType="1"/>
                </p:cNvSpPr>
                <p:nvPr/>
              </p:nvSpPr>
              <p:spPr bwMode="auto">
                <a:xfrm>
                  <a:off x="3104" y="219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7" name="Line 165"/>
                <p:cNvSpPr>
                  <a:spLocks noChangeShapeType="1"/>
                </p:cNvSpPr>
                <p:nvPr/>
              </p:nvSpPr>
              <p:spPr bwMode="auto">
                <a:xfrm>
                  <a:off x="3181" y="219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69" name="Group 166"/>
              <p:cNvGrpSpPr>
                <a:grpSpLocks/>
              </p:cNvGrpSpPr>
              <p:nvPr/>
            </p:nvGrpSpPr>
            <p:grpSpPr bwMode="auto">
              <a:xfrm>
                <a:off x="2982" y="1533"/>
                <a:ext cx="237" cy="358"/>
                <a:chOff x="2982" y="1533"/>
                <a:chExt cx="237" cy="358"/>
              </a:xfrm>
            </p:grpSpPr>
            <p:sp>
              <p:nvSpPr>
                <p:cNvPr id="170" name="Line 167"/>
                <p:cNvSpPr>
                  <a:spLocks noChangeShapeType="1"/>
                </p:cNvSpPr>
                <p:nvPr/>
              </p:nvSpPr>
              <p:spPr bwMode="auto">
                <a:xfrm>
                  <a:off x="2982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1" name="Line 168"/>
                <p:cNvSpPr>
                  <a:spLocks noChangeShapeType="1"/>
                </p:cNvSpPr>
                <p:nvPr/>
              </p:nvSpPr>
              <p:spPr bwMode="auto">
                <a:xfrm>
                  <a:off x="3062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2" name="Line 169"/>
                <p:cNvSpPr>
                  <a:spLocks noChangeShapeType="1"/>
                </p:cNvSpPr>
                <p:nvPr/>
              </p:nvSpPr>
              <p:spPr bwMode="auto">
                <a:xfrm>
                  <a:off x="3139" y="153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3216" y="153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8" name="Group 171"/>
            <p:cNvGrpSpPr>
              <a:grpSpLocks/>
            </p:cNvGrpSpPr>
            <p:nvPr/>
          </p:nvGrpSpPr>
          <p:grpSpPr bwMode="auto">
            <a:xfrm>
              <a:off x="4302874" y="2936539"/>
              <a:ext cx="1619250" cy="428625"/>
              <a:chOff x="2573" y="1907"/>
              <a:chExt cx="1020" cy="270"/>
            </a:xfrm>
          </p:grpSpPr>
          <p:grpSp>
            <p:nvGrpSpPr>
              <p:cNvPr id="179" name="Group 172"/>
              <p:cNvGrpSpPr>
                <a:grpSpLocks/>
              </p:cNvGrpSpPr>
              <p:nvPr/>
            </p:nvGrpSpPr>
            <p:grpSpPr bwMode="auto">
              <a:xfrm>
                <a:off x="2573" y="1942"/>
                <a:ext cx="358" cy="235"/>
                <a:chOff x="2573" y="1942"/>
                <a:chExt cx="358" cy="235"/>
              </a:xfrm>
            </p:grpSpPr>
            <p:sp>
              <p:nvSpPr>
                <p:cNvPr id="185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2573" y="2176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6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573" y="209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7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2573" y="201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2573" y="194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80" name="Group 177"/>
              <p:cNvGrpSpPr>
                <a:grpSpLocks/>
              </p:cNvGrpSpPr>
              <p:nvPr/>
            </p:nvGrpSpPr>
            <p:grpSpPr bwMode="auto">
              <a:xfrm>
                <a:off x="3235" y="1907"/>
                <a:ext cx="358" cy="235"/>
                <a:chOff x="3235" y="1907"/>
                <a:chExt cx="358" cy="235"/>
              </a:xfrm>
            </p:grpSpPr>
            <p:sp>
              <p:nvSpPr>
                <p:cNvPr id="181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3235" y="214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2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3235" y="206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3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3235" y="19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84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3235" y="190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89" name="Rectangle 182"/>
            <p:cNvSpPr>
              <a:spLocks noChangeArrowheads="1"/>
            </p:cNvSpPr>
            <p:nvPr/>
          </p:nvSpPr>
          <p:spPr bwMode="auto">
            <a:xfrm>
              <a:off x="4825161" y="2865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1" name="Group 184"/>
            <p:cNvGrpSpPr>
              <a:grpSpLocks/>
            </p:cNvGrpSpPr>
            <p:nvPr/>
          </p:nvGrpSpPr>
          <p:grpSpPr bwMode="auto">
            <a:xfrm>
              <a:off x="3739311" y="4755814"/>
              <a:ext cx="427038" cy="1619250"/>
              <a:chOff x="2218" y="3053"/>
              <a:chExt cx="269" cy="1020"/>
            </a:xfrm>
          </p:grpSpPr>
          <p:grpSp>
            <p:nvGrpSpPr>
              <p:cNvPr id="192" name="Group 185"/>
              <p:cNvGrpSpPr>
                <a:grpSpLocks/>
              </p:cNvGrpSpPr>
              <p:nvPr/>
            </p:nvGrpSpPr>
            <p:grpSpPr bwMode="auto">
              <a:xfrm>
                <a:off x="2218" y="3715"/>
                <a:ext cx="234" cy="358"/>
                <a:chOff x="2218" y="3715"/>
                <a:chExt cx="234" cy="358"/>
              </a:xfrm>
            </p:grpSpPr>
            <p:sp>
              <p:nvSpPr>
                <p:cNvPr id="198" name="Line 186"/>
                <p:cNvSpPr>
                  <a:spLocks noChangeShapeType="1"/>
                </p:cNvSpPr>
                <p:nvPr/>
              </p:nvSpPr>
              <p:spPr bwMode="auto">
                <a:xfrm>
                  <a:off x="2218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9" name="Line 187"/>
                <p:cNvSpPr>
                  <a:spLocks noChangeShapeType="1"/>
                </p:cNvSpPr>
                <p:nvPr/>
              </p:nvSpPr>
              <p:spPr bwMode="auto">
                <a:xfrm>
                  <a:off x="2298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0" name="Line 188"/>
                <p:cNvSpPr>
                  <a:spLocks noChangeShapeType="1"/>
                </p:cNvSpPr>
                <p:nvPr/>
              </p:nvSpPr>
              <p:spPr bwMode="auto">
                <a:xfrm>
                  <a:off x="2374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1" name="Line 189"/>
                <p:cNvSpPr>
                  <a:spLocks noChangeShapeType="1"/>
                </p:cNvSpPr>
                <p:nvPr/>
              </p:nvSpPr>
              <p:spPr bwMode="auto">
                <a:xfrm>
                  <a:off x="2451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93" name="Group 190"/>
              <p:cNvGrpSpPr>
                <a:grpSpLocks/>
              </p:cNvGrpSpPr>
              <p:nvPr/>
            </p:nvGrpSpPr>
            <p:grpSpPr bwMode="auto">
              <a:xfrm>
                <a:off x="2253" y="3053"/>
                <a:ext cx="234" cy="358"/>
                <a:chOff x="2253" y="3053"/>
                <a:chExt cx="234" cy="358"/>
              </a:xfrm>
            </p:grpSpPr>
            <p:sp>
              <p:nvSpPr>
                <p:cNvPr id="194" name="Line 191"/>
                <p:cNvSpPr>
                  <a:spLocks noChangeShapeType="1"/>
                </p:cNvSpPr>
                <p:nvPr/>
              </p:nvSpPr>
              <p:spPr bwMode="auto">
                <a:xfrm>
                  <a:off x="2253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5" name="Line 192"/>
                <p:cNvSpPr>
                  <a:spLocks noChangeShapeType="1"/>
                </p:cNvSpPr>
                <p:nvPr/>
              </p:nvSpPr>
              <p:spPr bwMode="auto">
                <a:xfrm>
                  <a:off x="2333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6" name="Line 193"/>
                <p:cNvSpPr>
                  <a:spLocks noChangeShapeType="1"/>
                </p:cNvSpPr>
                <p:nvPr/>
              </p:nvSpPr>
              <p:spPr bwMode="auto">
                <a:xfrm>
                  <a:off x="2410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97" name="Line 194"/>
                <p:cNvSpPr>
                  <a:spLocks noChangeShapeType="1"/>
                </p:cNvSpPr>
                <p:nvPr/>
              </p:nvSpPr>
              <p:spPr bwMode="auto">
                <a:xfrm>
                  <a:off x="2486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02" name="Group 195"/>
            <p:cNvGrpSpPr>
              <a:grpSpLocks/>
            </p:cNvGrpSpPr>
            <p:nvPr/>
          </p:nvGrpSpPr>
          <p:grpSpPr bwMode="auto">
            <a:xfrm>
              <a:off x="3139236" y="5349539"/>
              <a:ext cx="1625600" cy="428625"/>
              <a:chOff x="1840" y="3427"/>
              <a:chExt cx="1024" cy="270"/>
            </a:xfrm>
          </p:grpSpPr>
          <p:grpSp>
            <p:nvGrpSpPr>
              <p:cNvPr id="203" name="Group 196"/>
              <p:cNvGrpSpPr>
                <a:grpSpLocks/>
              </p:cNvGrpSpPr>
              <p:nvPr/>
            </p:nvGrpSpPr>
            <p:grpSpPr bwMode="auto">
              <a:xfrm>
                <a:off x="1840" y="3462"/>
                <a:ext cx="362" cy="235"/>
                <a:chOff x="1840" y="3462"/>
                <a:chExt cx="362" cy="235"/>
              </a:xfrm>
            </p:grpSpPr>
            <p:sp>
              <p:nvSpPr>
                <p:cNvPr id="209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1840" y="3696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1840" y="361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1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1840" y="3539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1840" y="3462"/>
                  <a:ext cx="36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04" name="Group 201"/>
              <p:cNvGrpSpPr>
                <a:grpSpLocks/>
              </p:cNvGrpSpPr>
              <p:nvPr/>
            </p:nvGrpSpPr>
            <p:grpSpPr bwMode="auto">
              <a:xfrm>
                <a:off x="2506" y="3427"/>
                <a:ext cx="358" cy="235"/>
                <a:chOff x="2506" y="3427"/>
                <a:chExt cx="358" cy="235"/>
              </a:xfrm>
            </p:grpSpPr>
            <p:sp>
              <p:nvSpPr>
                <p:cNvPr id="205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506" y="366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506" y="35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506" y="350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2506" y="342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13" name="Rectangle 206"/>
            <p:cNvSpPr>
              <a:spLocks noChangeArrowheads="1"/>
            </p:cNvSpPr>
            <p:nvPr/>
          </p:nvSpPr>
          <p:spPr bwMode="auto">
            <a:xfrm>
              <a:off x="3667874" y="5278102"/>
              <a:ext cx="579437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" name="Group 208"/>
            <p:cNvGrpSpPr>
              <a:grpSpLocks/>
            </p:cNvGrpSpPr>
            <p:nvPr/>
          </p:nvGrpSpPr>
          <p:grpSpPr bwMode="auto">
            <a:xfrm>
              <a:off x="6055474" y="4755814"/>
              <a:ext cx="433387" cy="1619250"/>
              <a:chOff x="3677" y="3053"/>
              <a:chExt cx="273" cy="1020"/>
            </a:xfrm>
          </p:grpSpPr>
          <p:grpSp>
            <p:nvGrpSpPr>
              <p:cNvPr id="216" name="Group 209"/>
              <p:cNvGrpSpPr>
                <a:grpSpLocks/>
              </p:cNvGrpSpPr>
              <p:nvPr/>
            </p:nvGrpSpPr>
            <p:grpSpPr bwMode="auto">
              <a:xfrm>
                <a:off x="3677" y="3715"/>
                <a:ext cx="237" cy="358"/>
                <a:chOff x="3677" y="3715"/>
                <a:chExt cx="237" cy="358"/>
              </a:xfrm>
            </p:grpSpPr>
            <p:sp>
              <p:nvSpPr>
                <p:cNvPr id="222" name="Line 210"/>
                <p:cNvSpPr>
                  <a:spLocks noChangeShapeType="1"/>
                </p:cNvSpPr>
                <p:nvPr/>
              </p:nvSpPr>
              <p:spPr bwMode="auto">
                <a:xfrm>
                  <a:off x="3677" y="371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3" name="Line 211"/>
                <p:cNvSpPr>
                  <a:spLocks noChangeShapeType="1"/>
                </p:cNvSpPr>
                <p:nvPr/>
              </p:nvSpPr>
              <p:spPr bwMode="auto">
                <a:xfrm>
                  <a:off x="3757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4" name="Line 212"/>
                <p:cNvSpPr>
                  <a:spLocks noChangeShapeType="1"/>
                </p:cNvSpPr>
                <p:nvPr/>
              </p:nvSpPr>
              <p:spPr bwMode="auto">
                <a:xfrm>
                  <a:off x="3833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5" name="Line 213"/>
                <p:cNvSpPr>
                  <a:spLocks noChangeShapeType="1"/>
                </p:cNvSpPr>
                <p:nvPr/>
              </p:nvSpPr>
              <p:spPr bwMode="auto">
                <a:xfrm>
                  <a:off x="3913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17" name="Group 214"/>
              <p:cNvGrpSpPr>
                <a:grpSpLocks/>
              </p:cNvGrpSpPr>
              <p:nvPr/>
            </p:nvGrpSpPr>
            <p:grpSpPr bwMode="auto">
              <a:xfrm>
                <a:off x="3712" y="3053"/>
                <a:ext cx="238" cy="358"/>
                <a:chOff x="3712" y="3053"/>
                <a:chExt cx="238" cy="358"/>
              </a:xfrm>
            </p:grpSpPr>
            <p:sp>
              <p:nvSpPr>
                <p:cNvPr id="218" name="Line 215"/>
                <p:cNvSpPr>
                  <a:spLocks noChangeShapeType="1"/>
                </p:cNvSpPr>
                <p:nvPr/>
              </p:nvSpPr>
              <p:spPr bwMode="auto">
                <a:xfrm>
                  <a:off x="3712" y="305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9" name="Line 216"/>
                <p:cNvSpPr>
                  <a:spLocks noChangeShapeType="1"/>
                </p:cNvSpPr>
                <p:nvPr/>
              </p:nvSpPr>
              <p:spPr bwMode="auto">
                <a:xfrm>
                  <a:off x="3792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0" name="Line 217"/>
                <p:cNvSpPr>
                  <a:spLocks noChangeShapeType="1"/>
                </p:cNvSpPr>
                <p:nvPr/>
              </p:nvSpPr>
              <p:spPr bwMode="auto">
                <a:xfrm>
                  <a:off x="3869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1" name="Line 218"/>
                <p:cNvSpPr>
                  <a:spLocks noChangeShapeType="1"/>
                </p:cNvSpPr>
                <p:nvPr/>
              </p:nvSpPr>
              <p:spPr bwMode="auto">
                <a:xfrm>
                  <a:off x="3949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6" name="Group 219"/>
            <p:cNvGrpSpPr>
              <a:grpSpLocks/>
            </p:cNvGrpSpPr>
            <p:nvPr/>
          </p:nvGrpSpPr>
          <p:grpSpPr bwMode="auto">
            <a:xfrm>
              <a:off x="5460161" y="5349539"/>
              <a:ext cx="1620838" cy="428625"/>
              <a:chOff x="3302" y="3427"/>
              <a:chExt cx="1021" cy="270"/>
            </a:xfrm>
          </p:grpSpPr>
          <p:grpSp>
            <p:nvGrpSpPr>
              <p:cNvPr id="227" name="Group 220"/>
              <p:cNvGrpSpPr>
                <a:grpSpLocks/>
              </p:cNvGrpSpPr>
              <p:nvPr/>
            </p:nvGrpSpPr>
            <p:grpSpPr bwMode="auto">
              <a:xfrm>
                <a:off x="3302" y="3462"/>
                <a:ext cx="359" cy="235"/>
                <a:chOff x="3302" y="3462"/>
                <a:chExt cx="359" cy="235"/>
              </a:xfrm>
            </p:grpSpPr>
            <p:sp>
              <p:nvSpPr>
                <p:cNvPr id="233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302" y="3696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4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3302" y="361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5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3302" y="3539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6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3302" y="3462"/>
                  <a:ext cx="359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28" name="Group 225"/>
              <p:cNvGrpSpPr>
                <a:grpSpLocks/>
              </p:cNvGrpSpPr>
              <p:nvPr/>
            </p:nvGrpSpPr>
            <p:grpSpPr bwMode="auto">
              <a:xfrm>
                <a:off x="3965" y="3427"/>
                <a:ext cx="358" cy="235"/>
                <a:chOff x="3965" y="3427"/>
                <a:chExt cx="358" cy="235"/>
              </a:xfrm>
            </p:grpSpPr>
            <p:sp>
              <p:nvSpPr>
                <p:cNvPr id="229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3965" y="366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0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3965" y="35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1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965" y="350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2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965" y="342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37" name="Rectangle 230"/>
            <p:cNvSpPr>
              <a:spLocks noChangeArrowheads="1"/>
            </p:cNvSpPr>
            <p:nvPr/>
          </p:nvSpPr>
          <p:spPr bwMode="auto">
            <a:xfrm>
              <a:off x="5984036" y="5278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9" name="Group 232"/>
            <p:cNvGrpSpPr>
              <a:grpSpLocks/>
            </p:cNvGrpSpPr>
            <p:nvPr/>
          </p:nvGrpSpPr>
          <p:grpSpPr bwMode="auto">
            <a:xfrm>
              <a:off x="4896599" y="4755814"/>
              <a:ext cx="431800" cy="1619250"/>
              <a:chOff x="2947" y="3053"/>
              <a:chExt cx="272" cy="1020"/>
            </a:xfrm>
          </p:grpSpPr>
          <p:grpSp>
            <p:nvGrpSpPr>
              <p:cNvPr id="240" name="Group 233"/>
              <p:cNvGrpSpPr>
                <a:grpSpLocks/>
              </p:cNvGrpSpPr>
              <p:nvPr/>
            </p:nvGrpSpPr>
            <p:grpSpPr bwMode="auto">
              <a:xfrm>
                <a:off x="2947" y="3715"/>
                <a:ext cx="237" cy="358"/>
                <a:chOff x="2947" y="3715"/>
                <a:chExt cx="237" cy="358"/>
              </a:xfrm>
            </p:grpSpPr>
            <p:sp>
              <p:nvSpPr>
                <p:cNvPr id="246" name="Line 234"/>
                <p:cNvSpPr>
                  <a:spLocks noChangeShapeType="1"/>
                </p:cNvSpPr>
                <p:nvPr/>
              </p:nvSpPr>
              <p:spPr bwMode="auto">
                <a:xfrm>
                  <a:off x="2947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7" name="Line 235"/>
                <p:cNvSpPr>
                  <a:spLocks noChangeShapeType="1"/>
                </p:cNvSpPr>
                <p:nvPr/>
              </p:nvSpPr>
              <p:spPr bwMode="auto">
                <a:xfrm>
                  <a:off x="3027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8" name="Line 236"/>
                <p:cNvSpPr>
                  <a:spLocks noChangeShapeType="1"/>
                </p:cNvSpPr>
                <p:nvPr/>
              </p:nvSpPr>
              <p:spPr bwMode="auto">
                <a:xfrm>
                  <a:off x="3104" y="3715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9" name="Line 237"/>
                <p:cNvSpPr>
                  <a:spLocks noChangeShapeType="1"/>
                </p:cNvSpPr>
                <p:nvPr/>
              </p:nvSpPr>
              <p:spPr bwMode="auto">
                <a:xfrm>
                  <a:off x="3181" y="3715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1" name="Group 238"/>
              <p:cNvGrpSpPr>
                <a:grpSpLocks/>
              </p:cNvGrpSpPr>
              <p:nvPr/>
            </p:nvGrpSpPr>
            <p:grpSpPr bwMode="auto">
              <a:xfrm>
                <a:off x="2982" y="3053"/>
                <a:ext cx="237" cy="358"/>
                <a:chOff x="2982" y="3053"/>
                <a:chExt cx="237" cy="358"/>
              </a:xfrm>
            </p:grpSpPr>
            <p:sp>
              <p:nvSpPr>
                <p:cNvPr id="242" name="Line 239"/>
                <p:cNvSpPr>
                  <a:spLocks noChangeShapeType="1"/>
                </p:cNvSpPr>
                <p:nvPr/>
              </p:nvSpPr>
              <p:spPr bwMode="auto">
                <a:xfrm>
                  <a:off x="2982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3" name="Line 240"/>
                <p:cNvSpPr>
                  <a:spLocks noChangeShapeType="1"/>
                </p:cNvSpPr>
                <p:nvPr/>
              </p:nvSpPr>
              <p:spPr bwMode="auto">
                <a:xfrm>
                  <a:off x="3062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3139" y="3053"/>
                  <a:ext cx="1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>
                  <a:off x="3216" y="3053"/>
                  <a:ext cx="3" cy="35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0" name="Group 243"/>
            <p:cNvGrpSpPr>
              <a:grpSpLocks/>
            </p:cNvGrpSpPr>
            <p:nvPr/>
          </p:nvGrpSpPr>
          <p:grpSpPr bwMode="auto">
            <a:xfrm>
              <a:off x="4302874" y="5349539"/>
              <a:ext cx="1619250" cy="428625"/>
              <a:chOff x="2573" y="3427"/>
              <a:chExt cx="1020" cy="270"/>
            </a:xfrm>
          </p:grpSpPr>
          <p:grpSp>
            <p:nvGrpSpPr>
              <p:cNvPr id="251" name="Group 244"/>
              <p:cNvGrpSpPr>
                <a:grpSpLocks/>
              </p:cNvGrpSpPr>
              <p:nvPr/>
            </p:nvGrpSpPr>
            <p:grpSpPr bwMode="auto">
              <a:xfrm>
                <a:off x="2573" y="3462"/>
                <a:ext cx="358" cy="235"/>
                <a:chOff x="2573" y="3462"/>
                <a:chExt cx="358" cy="235"/>
              </a:xfrm>
            </p:grpSpPr>
            <p:sp>
              <p:nvSpPr>
                <p:cNvPr id="257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2573" y="3696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8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2573" y="361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9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2573" y="3539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0" name="Line 248"/>
                <p:cNvSpPr>
                  <a:spLocks noChangeShapeType="1"/>
                </p:cNvSpPr>
                <p:nvPr/>
              </p:nvSpPr>
              <p:spPr bwMode="auto">
                <a:xfrm flipH="1">
                  <a:off x="2573" y="3462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52" name="Group 249"/>
              <p:cNvGrpSpPr>
                <a:grpSpLocks/>
              </p:cNvGrpSpPr>
              <p:nvPr/>
            </p:nvGrpSpPr>
            <p:grpSpPr bwMode="auto">
              <a:xfrm>
                <a:off x="3235" y="3427"/>
                <a:ext cx="358" cy="235"/>
                <a:chOff x="3235" y="3427"/>
                <a:chExt cx="358" cy="235"/>
              </a:xfrm>
            </p:grpSpPr>
            <p:sp>
              <p:nvSpPr>
                <p:cNvPr id="253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235" y="3661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4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3235" y="358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5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3235" y="3504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6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3235" y="3427"/>
                  <a:ext cx="358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61" name="Rectangle 254"/>
            <p:cNvSpPr>
              <a:spLocks noChangeArrowheads="1"/>
            </p:cNvSpPr>
            <p:nvPr/>
          </p:nvSpPr>
          <p:spPr bwMode="auto">
            <a:xfrm>
              <a:off x="4825161" y="5278102"/>
              <a:ext cx="579438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3" name="Group 256"/>
            <p:cNvGrpSpPr>
              <a:grpSpLocks/>
            </p:cNvGrpSpPr>
            <p:nvPr/>
          </p:nvGrpSpPr>
          <p:grpSpPr bwMode="auto">
            <a:xfrm>
              <a:off x="6704761" y="2444414"/>
              <a:ext cx="290513" cy="288925"/>
              <a:chOff x="4086" y="1597"/>
              <a:chExt cx="183" cy="182"/>
            </a:xfrm>
          </p:grpSpPr>
          <p:grpSp>
            <p:nvGrpSpPr>
              <p:cNvPr id="264" name="Group 257"/>
              <p:cNvGrpSpPr>
                <a:grpSpLocks/>
              </p:cNvGrpSpPr>
              <p:nvPr/>
            </p:nvGrpSpPr>
            <p:grpSpPr bwMode="auto">
              <a:xfrm>
                <a:off x="4086" y="1597"/>
                <a:ext cx="183" cy="182"/>
                <a:chOff x="4086" y="1597"/>
                <a:chExt cx="183" cy="182"/>
              </a:xfrm>
            </p:grpSpPr>
            <p:sp>
              <p:nvSpPr>
                <p:cNvPr id="26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7" name="Rectangle 259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8" name="Rectangle 260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9" name="Rectangle 261"/>
                <p:cNvSpPr>
                  <a:spLocks noChangeArrowheads="1"/>
                </p:cNvSpPr>
                <p:nvPr/>
              </p:nvSpPr>
              <p:spPr bwMode="auto">
                <a:xfrm>
                  <a:off x="4086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65" name="Rectangle 262"/>
              <p:cNvSpPr>
                <a:spLocks noChangeArrowheads="1"/>
              </p:cNvSpPr>
              <p:nvPr/>
            </p:nvSpPr>
            <p:spPr bwMode="auto">
              <a:xfrm>
                <a:off x="4086" y="1597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0" name="Group 263"/>
            <p:cNvGrpSpPr>
              <a:grpSpLocks/>
            </p:cNvGrpSpPr>
            <p:nvPr/>
          </p:nvGrpSpPr>
          <p:grpSpPr bwMode="auto">
            <a:xfrm>
              <a:off x="5536361" y="2444414"/>
              <a:ext cx="274320" cy="288925"/>
              <a:chOff x="3350" y="1597"/>
              <a:chExt cx="183" cy="182"/>
            </a:xfrm>
          </p:grpSpPr>
          <p:grpSp>
            <p:nvGrpSpPr>
              <p:cNvPr id="271" name="Group 264"/>
              <p:cNvGrpSpPr>
                <a:grpSpLocks/>
              </p:cNvGrpSpPr>
              <p:nvPr/>
            </p:nvGrpSpPr>
            <p:grpSpPr bwMode="auto">
              <a:xfrm>
                <a:off x="3350" y="1597"/>
                <a:ext cx="183" cy="182"/>
                <a:chOff x="3350" y="1597"/>
                <a:chExt cx="183" cy="182"/>
              </a:xfrm>
            </p:grpSpPr>
            <p:sp>
              <p:nvSpPr>
                <p:cNvPr id="273" name="Rectangle 265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4" name="Rectangle 266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5" name="Rectangle 267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7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350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2" name="Rectangle 269"/>
              <p:cNvSpPr>
                <a:spLocks noChangeArrowheads="1"/>
              </p:cNvSpPr>
              <p:nvPr/>
            </p:nvSpPr>
            <p:spPr bwMode="auto">
              <a:xfrm>
                <a:off x="3350" y="1597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7" name="Group 270"/>
            <p:cNvGrpSpPr>
              <a:grpSpLocks/>
            </p:cNvGrpSpPr>
            <p:nvPr/>
          </p:nvGrpSpPr>
          <p:grpSpPr bwMode="auto">
            <a:xfrm>
              <a:off x="4374311" y="2444414"/>
              <a:ext cx="288925" cy="288925"/>
              <a:chOff x="2618" y="1597"/>
              <a:chExt cx="182" cy="182"/>
            </a:xfrm>
          </p:grpSpPr>
          <p:grpSp>
            <p:nvGrpSpPr>
              <p:cNvPr id="278" name="Group 271"/>
              <p:cNvGrpSpPr>
                <a:grpSpLocks/>
              </p:cNvGrpSpPr>
              <p:nvPr/>
            </p:nvGrpSpPr>
            <p:grpSpPr bwMode="auto">
              <a:xfrm>
                <a:off x="2618" y="1597"/>
                <a:ext cx="182" cy="182"/>
                <a:chOff x="2618" y="1597"/>
                <a:chExt cx="182" cy="182"/>
              </a:xfrm>
            </p:grpSpPr>
            <p:sp>
              <p:nvSpPr>
                <p:cNvPr id="28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2" name="Rectangle 274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3" name="Rectangle 275"/>
                <p:cNvSpPr>
                  <a:spLocks noChangeArrowheads="1"/>
                </p:cNvSpPr>
                <p:nvPr/>
              </p:nvSpPr>
              <p:spPr bwMode="auto">
                <a:xfrm>
                  <a:off x="2618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79" name="Rectangle 276"/>
              <p:cNvSpPr>
                <a:spLocks noChangeArrowheads="1"/>
              </p:cNvSpPr>
              <p:nvPr/>
            </p:nvSpPr>
            <p:spPr bwMode="auto">
              <a:xfrm>
                <a:off x="2618" y="1597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4" name="Group 277"/>
            <p:cNvGrpSpPr>
              <a:grpSpLocks/>
            </p:cNvGrpSpPr>
            <p:nvPr/>
          </p:nvGrpSpPr>
          <p:grpSpPr bwMode="auto">
            <a:xfrm>
              <a:off x="3205911" y="2444414"/>
              <a:ext cx="288925" cy="288925"/>
              <a:chOff x="1882" y="1597"/>
              <a:chExt cx="182" cy="182"/>
            </a:xfrm>
          </p:grpSpPr>
          <p:grpSp>
            <p:nvGrpSpPr>
              <p:cNvPr id="285" name="Group 278"/>
              <p:cNvGrpSpPr>
                <a:grpSpLocks/>
              </p:cNvGrpSpPr>
              <p:nvPr/>
            </p:nvGrpSpPr>
            <p:grpSpPr bwMode="auto">
              <a:xfrm>
                <a:off x="1882" y="1597"/>
                <a:ext cx="182" cy="182"/>
                <a:chOff x="1882" y="1597"/>
                <a:chExt cx="182" cy="182"/>
              </a:xfrm>
            </p:grpSpPr>
            <p:sp>
              <p:nvSpPr>
                <p:cNvPr id="287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8" name="Rectangle 280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9" name="Rectangle 281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0" name="Rectangle 282"/>
                <p:cNvSpPr>
                  <a:spLocks noChangeArrowheads="1"/>
                </p:cNvSpPr>
                <p:nvPr/>
              </p:nvSpPr>
              <p:spPr bwMode="auto">
                <a:xfrm>
                  <a:off x="1882" y="1597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6" name="Rectangle 283"/>
              <p:cNvSpPr>
                <a:spLocks noChangeArrowheads="1"/>
              </p:cNvSpPr>
              <p:nvPr/>
            </p:nvSpPr>
            <p:spPr bwMode="auto">
              <a:xfrm>
                <a:off x="1882" y="1597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91" name="Group 284"/>
            <p:cNvGrpSpPr>
              <a:grpSpLocks/>
            </p:cNvGrpSpPr>
            <p:nvPr/>
          </p:nvGrpSpPr>
          <p:grpSpPr bwMode="auto">
            <a:xfrm>
              <a:off x="6704761" y="4760577"/>
              <a:ext cx="290513" cy="288925"/>
              <a:chOff x="4086" y="3056"/>
              <a:chExt cx="183" cy="182"/>
            </a:xfrm>
          </p:grpSpPr>
          <p:grpSp>
            <p:nvGrpSpPr>
              <p:cNvPr id="292" name="Group 285"/>
              <p:cNvGrpSpPr>
                <a:grpSpLocks/>
              </p:cNvGrpSpPr>
              <p:nvPr/>
            </p:nvGrpSpPr>
            <p:grpSpPr bwMode="auto">
              <a:xfrm>
                <a:off x="4086" y="3056"/>
                <a:ext cx="183" cy="182"/>
                <a:chOff x="4086" y="3056"/>
                <a:chExt cx="183" cy="182"/>
              </a:xfrm>
            </p:grpSpPr>
            <p:sp>
              <p:nvSpPr>
                <p:cNvPr id="294" name="Rectangle 286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5" name="Rectangle 287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6" name="Rectangle 288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7" name="Rectangle 289"/>
                <p:cNvSpPr>
                  <a:spLocks noChangeArrowheads="1"/>
                </p:cNvSpPr>
                <p:nvPr/>
              </p:nvSpPr>
              <p:spPr bwMode="auto">
                <a:xfrm>
                  <a:off x="4086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93" name="Rectangle 290"/>
              <p:cNvSpPr>
                <a:spLocks noChangeArrowheads="1"/>
              </p:cNvSpPr>
              <p:nvPr/>
            </p:nvSpPr>
            <p:spPr bwMode="auto">
              <a:xfrm>
                <a:off x="4086" y="3056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98" name="Group 291"/>
            <p:cNvGrpSpPr>
              <a:grpSpLocks/>
            </p:cNvGrpSpPr>
            <p:nvPr/>
          </p:nvGrpSpPr>
          <p:grpSpPr bwMode="auto">
            <a:xfrm>
              <a:off x="5536361" y="4760577"/>
              <a:ext cx="290513" cy="288925"/>
              <a:chOff x="3350" y="3056"/>
              <a:chExt cx="183" cy="182"/>
            </a:xfrm>
          </p:grpSpPr>
          <p:grpSp>
            <p:nvGrpSpPr>
              <p:cNvPr id="299" name="Group 292"/>
              <p:cNvGrpSpPr>
                <a:grpSpLocks/>
              </p:cNvGrpSpPr>
              <p:nvPr/>
            </p:nvGrpSpPr>
            <p:grpSpPr bwMode="auto">
              <a:xfrm>
                <a:off x="3350" y="3056"/>
                <a:ext cx="183" cy="182"/>
                <a:chOff x="3350" y="3056"/>
                <a:chExt cx="183" cy="182"/>
              </a:xfrm>
            </p:grpSpPr>
            <p:sp>
              <p:nvSpPr>
                <p:cNvPr id="301" name="Rectangle 293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2" name="Rectangle 294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83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50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00" name="Rectangle 297"/>
              <p:cNvSpPr>
                <a:spLocks noChangeArrowheads="1"/>
              </p:cNvSpPr>
              <p:nvPr/>
            </p:nvSpPr>
            <p:spPr bwMode="auto">
              <a:xfrm>
                <a:off x="3350" y="3056"/>
                <a:ext cx="183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05" name="Group 298"/>
            <p:cNvGrpSpPr>
              <a:grpSpLocks/>
            </p:cNvGrpSpPr>
            <p:nvPr/>
          </p:nvGrpSpPr>
          <p:grpSpPr bwMode="auto">
            <a:xfrm>
              <a:off x="4374311" y="4760577"/>
              <a:ext cx="288925" cy="288925"/>
              <a:chOff x="2618" y="3056"/>
              <a:chExt cx="182" cy="182"/>
            </a:xfrm>
          </p:grpSpPr>
          <p:grpSp>
            <p:nvGrpSpPr>
              <p:cNvPr id="306" name="Group 299"/>
              <p:cNvGrpSpPr>
                <a:grpSpLocks/>
              </p:cNvGrpSpPr>
              <p:nvPr/>
            </p:nvGrpSpPr>
            <p:grpSpPr bwMode="auto">
              <a:xfrm>
                <a:off x="2618" y="3056"/>
                <a:ext cx="182" cy="182"/>
                <a:chOff x="2618" y="3056"/>
                <a:chExt cx="182" cy="182"/>
              </a:xfrm>
            </p:grpSpPr>
            <p:sp>
              <p:nvSpPr>
                <p:cNvPr id="308" name="Rectangle 300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0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1" name="Rectangle 303"/>
                <p:cNvSpPr>
                  <a:spLocks noChangeArrowheads="1"/>
                </p:cNvSpPr>
                <p:nvPr/>
              </p:nvSpPr>
              <p:spPr bwMode="auto">
                <a:xfrm>
                  <a:off x="2618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07" name="Rectangle 304"/>
              <p:cNvSpPr>
                <a:spLocks noChangeArrowheads="1"/>
              </p:cNvSpPr>
              <p:nvPr/>
            </p:nvSpPr>
            <p:spPr bwMode="auto">
              <a:xfrm>
                <a:off x="2618" y="3056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2" name="Group 305"/>
            <p:cNvGrpSpPr>
              <a:grpSpLocks/>
            </p:cNvGrpSpPr>
            <p:nvPr/>
          </p:nvGrpSpPr>
          <p:grpSpPr bwMode="auto">
            <a:xfrm>
              <a:off x="3205911" y="4760577"/>
              <a:ext cx="288925" cy="288925"/>
              <a:chOff x="1882" y="3056"/>
              <a:chExt cx="182" cy="182"/>
            </a:xfrm>
          </p:grpSpPr>
          <p:grpSp>
            <p:nvGrpSpPr>
              <p:cNvPr id="313" name="Group 306"/>
              <p:cNvGrpSpPr>
                <a:grpSpLocks/>
              </p:cNvGrpSpPr>
              <p:nvPr/>
            </p:nvGrpSpPr>
            <p:grpSpPr bwMode="auto">
              <a:xfrm>
                <a:off x="1882" y="3056"/>
                <a:ext cx="182" cy="182"/>
                <a:chOff x="1882" y="3056"/>
                <a:chExt cx="182" cy="182"/>
              </a:xfrm>
            </p:grpSpPr>
            <p:sp>
              <p:nvSpPr>
                <p:cNvPr id="315" name="Rectangle 307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6" name="Rectangle 308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7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82" cy="182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8" name="Rectangle 310"/>
                <p:cNvSpPr>
                  <a:spLocks noChangeArrowheads="1"/>
                </p:cNvSpPr>
                <p:nvPr/>
              </p:nvSpPr>
              <p:spPr bwMode="auto">
                <a:xfrm>
                  <a:off x="1882" y="3056"/>
                  <a:ext cx="179" cy="179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14" name="Rectangle 311"/>
              <p:cNvSpPr>
                <a:spLocks noChangeArrowheads="1"/>
              </p:cNvSpPr>
              <p:nvPr/>
            </p:nvSpPr>
            <p:spPr bwMode="auto">
              <a:xfrm>
                <a:off x="1882" y="3056"/>
                <a:ext cx="182" cy="182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19" name="Group 312"/>
            <p:cNvGrpSpPr>
              <a:grpSpLocks/>
            </p:cNvGrpSpPr>
            <p:nvPr/>
          </p:nvGrpSpPr>
          <p:grpSpPr bwMode="auto">
            <a:xfrm>
              <a:off x="6704761" y="5917864"/>
              <a:ext cx="290513" cy="290513"/>
              <a:chOff x="4086" y="3785"/>
              <a:chExt cx="183" cy="183"/>
            </a:xfrm>
          </p:grpSpPr>
          <p:grpSp>
            <p:nvGrpSpPr>
              <p:cNvPr id="320" name="Group 313"/>
              <p:cNvGrpSpPr>
                <a:grpSpLocks/>
              </p:cNvGrpSpPr>
              <p:nvPr/>
            </p:nvGrpSpPr>
            <p:grpSpPr bwMode="auto">
              <a:xfrm>
                <a:off x="4086" y="3785"/>
                <a:ext cx="183" cy="183"/>
                <a:chOff x="4086" y="3785"/>
                <a:chExt cx="183" cy="183"/>
              </a:xfrm>
            </p:grpSpPr>
            <p:sp>
              <p:nvSpPr>
                <p:cNvPr id="322" name="Rectangle 314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3" name="Rectangle 315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4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5" name="Rectangle 317"/>
                <p:cNvSpPr>
                  <a:spLocks noChangeArrowheads="1"/>
                </p:cNvSpPr>
                <p:nvPr/>
              </p:nvSpPr>
              <p:spPr bwMode="auto">
                <a:xfrm>
                  <a:off x="4086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1" name="Rectangle 318"/>
              <p:cNvSpPr>
                <a:spLocks noChangeArrowheads="1"/>
              </p:cNvSpPr>
              <p:nvPr/>
            </p:nvSpPr>
            <p:spPr bwMode="auto">
              <a:xfrm>
                <a:off x="4086" y="3785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26" name="Group 319"/>
            <p:cNvGrpSpPr>
              <a:grpSpLocks/>
            </p:cNvGrpSpPr>
            <p:nvPr/>
          </p:nvGrpSpPr>
          <p:grpSpPr bwMode="auto">
            <a:xfrm>
              <a:off x="5536361" y="5917864"/>
              <a:ext cx="290513" cy="290513"/>
              <a:chOff x="3350" y="3785"/>
              <a:chExt cx="183" cy="183"/>
            </a:xfrm>
          </p:grpSpPr>
          <p:grpSp>
            <p:nvGrpSpPr>
              <p:cNvPr id="327" name="Group 320"/>
              <p:cNvGrpSpPr>
                <a:grpSpLocks/>
              </p:cNvGrpSpPr>
              <p:nvPr/>
            </p:nvGrpSpPr>
            <p:grpSpPr bwMode="auto">
              <a:xfrm>
                <a:off x="3350" y="3785"/>
                <a:ext cx="183" cy="183"/>
                <a:chOff x="3350" y="3785"/>
                <a:chExt cx="183" cy="183"/>
              </a:xfrm>
            </p:grpSpPr>
            <p:sp>
              <p:nvSpPr>
                <p:cNvPr id="329" name="Rectangle 321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83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2" name="Rectangle 324"/>
                <p:cNvSpPr>
                  <a:spLocks noChangeArrowheads="1"/>
                </p:cNvSpPr>
                <p:nvPr/>
              </p:nvSpPr>
              <p:spPr bwMode="auto">
                <a:xfrm>
                  <a:off x="3350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8" name="Rectangle 325"/>
              <p:cNvSpPr>
                <a:spLocks noChangeArrowheads="1"/>
              </p:cNvSpPr>
              <p:nvPr/>
            </p:nvSpPr>
            <p:spPr bwMode="auto">
              <a:xfrm>
                <a:off x="3350" y="3785"/>
                <a:ext cx="183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33" name="Group 326"/>
            <p:cNvGrpSpPr>
              <a:grpSpLocks/>
            </p:cNvGrpSpPr>
            <p:nvPr/>
          </p:nvGrpSpPr>
          <p:grpSpPr bwMode="auto">
            <a:xfrm>
              <a:off x="4374311" y="5917864"/>
              <a:ext cx="288925" cy="290513"/>
              <a:chOff x="2618" y="3785"/>
              <a:chExt cx="182" cy="183"/>
            </a:xfrm>
          </p:grpSpPr>
          <p:grpSp>
            <p:nvGrpSpPr>
              <p:cNvPr id="334" name="Group 327"/>
              <p:cNvGrpSpPr>
                <a:grpSpLocks/>
              </p:cNvGrpSpPr>
              <p:nvPr/>
            </p:nvGrpSpPr>
            <p:grpSpPr bwMode="auto">
              <a:xfrm>
                <a:off x="2618" y="3785"/>
                <a:ext cx="182" cy="183"/>
                <a:chOff x="2618" y="3785"/>
                <a:chExt cx="182" cy="183"/>
              </a:xfrm>
            </p:grpSpPr>
            <p:sp>
              <p:nvSpPr>
                <p:cNvPr id="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618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35" name="Rectangle 332"/>
              <p:cNvSpPr>
                <a:spLocks noChangeArrowheads="1"/>
              </p:cNvSpPr>
              <p:nvPr/>
            </p:nvSpPr>
            <p:spPr bwMode="auto">
              <a:xfrm>
                <a:off x="2618" y="3785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0" name="Group 333"/>
            <p:cNvGrpSpPr>
              <a:grpSpLocks/>
            </p:cNvGrpSpPr>
            <p:nvPr/>
          </p:nvGrpSpPr>
          <p:grpSpPr bwMode="auto">
            <a:xfrm>
              <a:off x="3205911" y="5917864"/>
              <a:ext cx="288925" cy="290513"/>
              <a:chOff x="1882" y="3785"/>
              <a:chExt cx="182" cy="183"/>
            </a:xfrm>
          </p:grpSpPr>
          <p:grpSp>
            <p:nvGrpSpPr>
              <p:cNvPr id="341" name="Group 334"/>
              <p:cNvGrpSpPr>
                <a:grpSpLocks/>
              </p:cNvGrpSpPr>
              <p:nvPr/>
            </p:nvGrpSpPr>
            <p:grpSpPr bwMode="auto">
              <a:xfrm>
                <a:off x="1882" y="3785"/>
                <a:ext cx="182" cy="183"/>
                <a:chOff x="1882" y="3785"/>
                <a:chExt cx="182" cy="183"/>
              </a:xfrm>
            </p:grpSpPr>
            <p:sp>
              <p:nvSpPr>
                <p:cNvPr id="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82" cy="183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1882" y="3785"/>
                  <a:ext cx="179" cy="180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42" name="Rectangle 339"/>
              <p:cNvSpPr>
                <a:spLocks noChangeArrowheads="1"/>
              </p:cNvSpPr>
              <p:nvPr/>
            </p:nvSpPr>
            <p:spPr bwMode="auto">
              <a:xfrm>
                <a:off x="1882" y="3785"/>
                <a:ext cx="182" cy="183"/>
              </a:xfrm>
              <a:prstGeom prst="rect">
                <a:avLst/>
              </a:prstGeom>
              <a:solidFill>
                <a:srgbClr val="000066"/>
              </a:solidFill>
              <a:ln w="476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47" name="Group 340"/>
            <p:cNvGrpSpPr>
              <a:grpSpLocks/>
            </p:cNvGrpSpPr>
            <p:nvPr/>
          </p:nvGrpSpPr>
          <p:grpSpPr bwMode="auto">
            <a:xfrm>
              <a:off x="3063036" y="2465052"/>
              <a:ext cx="4008438" cy="3713498"/>
              <a:chOff x="1114" y="1610"/>
              <a:chExt cx="3203" cy="2340"/>
            </a:xfrm>
          </p:grpSpPr>
          <p:grpSp>
            <p:nvGrpSpPr>
              <p:cNvPr id="348" name="Group 341"/>
              <p:cNvGrpSpPr>
                <a:grpSpLocks/>
              </p:cNvGrpSpPr>
              <p:nvPr/>
            </p:nvGrpSpPr>
            <p:grpSpPr bwMode="auto">
              <a:xfrm>
                <a:off x="1114" y="1610"/>
                <a:ext cx="3203" cy="151"/>
                <a:chOff x="1114" y="1610"/>
                <a:chExt cx="3203" cy="151"/>
              </a:xfrm>
            </p:grpSpPr>
            <p:sp>
              <p:nvSpPr>
                <p:cNvPr id="370" name="Line 342"/>
                <p:cNvSpPr>
                  <a:spLocks noChangeShapeType="1"/>
                </p:cNvSpPr>
                <p:nvPr/>
              </p:nvSpPr>
              <p:spPr bwMode="auto">
                <a:xfrm>
                  <a:off x="1114" y="1642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1" name="Line 343"/>
                <p:cNvSpPr>
                  <a:spLocks noChangeShapeType="1"/>
                </p:cNvSpPr>
                <p:nvPr/>
              </p:nvSpPr>
              <p:spPr bwMode="auto">
                <a:xfrm>
                  <a:off x="1114" y="1699"/>
                  <a:ext cx="3203" cy="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2" name="Line 344"/>
                <p:cNvSpPr>
                  <a:spLocks noChangeShapeType="1"/>
                </p:cNvSpPr>
                <p:nvPr/>
              </p:nvSpPr>
              <p:spPr bwMode="auto">
                <a:xfrm>
                  <a:off x="1114" y="167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3" name="Line 345"/>
                <p:cNvSpPr>
                  <a:spLocks noChangeShapeType="1"/>
                </p:cNvSpPr>
                <p:nvPr/>
              </p:nvSpPr>
              <p:spPr bwMode="auto">
                <a:xfrm>
                  <a:off x="1114" y="161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4" name="Line 346"/>
                <p:cNvSpPr>
                  <a:spLocks noChangeShapeType="1"/>
                </p:cNvSpPr>
                <p:nvPr/>
              </p:nvSpPr>
              <p:spPr bwMode="auto">
                <a:xfrm>
                  <a:off x="1114" y="176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5" name="Line 347"/>
                <p:cNvSpPr>
                  <a:spLocks noChangeShapeType="1"/>
                </p:cNvSpPr>
                <p:nvPr/>
              </p:nvSpPr>
              <p:spPr bwMode="auto">
                <a:xfrm>
                  <a:off x="1114" y="1731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49" name="Group 348"/>
              <p:cNvGrpSpPr>
                <a:grpSpLocks/>
              </p:cNvGrpSpPr>
              <p:nvPr/>
            </p:nvGrpSpPr>
            <p:grpSpPr bwMode="auto">
              <a:xfrm>
                <a:off x="1114" y="2339"/>
                <a:ext cx="3203" cy="152"/>
                <a:chOff x="1114" y="2339"/>
                <a:chExt cx="3203" cy="152"/>
              </a:xfrm>
            </p:grpSpPr>
            <p:sp>
              <p:nvSpPr>
                <p:cNvPr id="364" name="Line 349"/>
                <p:cNvSpPr>
                  <a:spLocks noChangeShapeType="1"/>
                </p:cNvSpPr>
                <p:nvPr/>
              </p:nvSpPr>
              <p:spPr bwMode="auto">
                <a:xfrm>
                  <a:off x="1114" y="2371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5" name="Line 350"/>
                <p:cNvSpPr>
                  <a:spLocks noChangeShapeType="1"/>
                </p:cNvSpPr>
                <p:nvPr/>
              </p:nvSpPr>
              <p:spPr bwMode="auto">
                <a:xfrm>
                  <a:off x="1114" y="242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6" name="Line 351"/>
                <p:cNvSpPr>
                  <a:spLocks noChangeShapeType="1"/>
                </p:cNvSpPr>
                <p:nvPr/>
              </p:nvSpPr>
              <p:spPr bwMode="auto">
                <a:xfrm>
                  <a:off x="1114" y="240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7" name="Line 352"/>
                <p:cNvSpPr>
                  <a:spLocks noChangeShapeType="1"/>
                </p:cNvSpPr>
                <p:nvPr/>
              </p:nvSpPr>
              <p:spPr bwMode="auto">
                <a:xfrm>
                  <a:off x="1114" y="233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8" name="Line 353"/>
                <p:cNvSpPr>
                  <a:spLocks noChangeShapeType="1"/>
                </p:cNvSpPr>
                <p:nvPr/>
              </p:nvSpPr>
              <p:spPr bwMode="auto">
                <a:xfrm>
                  <a:off x="1114" y="249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9" name="Line 354"/>
                <p:cNvSpPr>
                  <a:spLocks noChangeShapeType="1"/>
                </p:cNvSpPr>
                <p:nvPr/>
              </p:nvSpPr>
              <p:spPr bwMode="auto">
                <a:xfrm>
                  <a:off x="1114" y="2461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0" name="Group 355"/>
              <p:cNvGrpSpPr>
                <a:grpSpLocks/>
              </p:cNvGrpSpPr>
              <p:nvPr/>
            </p:nvGrpSpPr>
            <p:grpSpPr bwMode="auto">
              <a:xfrm>
                <a:off x="1114" y="3069"/>
                <a:ext cx="3203" cy="151"/>
                <a:chOff x="1114" y="3069"/>
                <a:chExt cx="3203" cy="151"/>
              </a:xfrm>
            </p:grpSpPr>
            <p:sp>
              <p:nvSpPr>
                <p:cNvPr id="358" name="Line 356"/>
                <p:cNvSpPr>
                  <a:spLocks noChangeShapeType="1"/>
                </p:cNvSpPr>
                <p:nvPr/>
              </p:nvSpPr>
              <p:spPr bwMode="auto">
                <a:xfrm>
                  <a:off x="1114" y="3097"/>
                  <a:ext cx="3203" cy="4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9" name="Line 357"/>
                <p:cNvSpPr>
                  <a:spLocks noChangeShapeType="1"/>
                </p:cNvSpPr>
                <p:nvPr/>
              </p:nvSpPr>
              <p:spPr bwMode="auto">
                <a:xfrm>
                  <a:off x="1114" y="3158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0" name="Line 358"/>
                <p:cNvSpPr>
                  <a:spLocks noChangeShapeType="1"/>
                </p:cNvSpPr>
                <p:nvPr/>
              </p:nvSpPr>
              <p:spPr bwMode="auto">
                <a:xfrm>
                  <a:off x="1114" y="312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1" name="Line 359"/>
                <p:cNvSpPr>
                  <a:spLocks noChangeShapeType="1"/>
                </p:cNvSpPr>
                <p:nvPr/>
              </p:nvSpPr>
              <p:spPr bwMode="auto">
                <a:xfrm>
                  <a:off x="1114" y="306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2" name="Line 360"/>
                <p:cNvSpPr>
                  <a:spLocks noChangeShapeType="1"/>
                </p:cNvSpPr>
                <p:nvPr/>
              </p:nvSpPr>
              <p:spPr bwMode="auto">
                <a:xfrm>
                  <a:off x="1114" y="321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3" name="Line 361"/>
                <p:cNvSpPr>
                  <a:spLocks noChangeShapeType="1"/>
                </p:cNvSpPr>
                <p:nvPr/>
              </p:nvSpPr>
              <p:spPr bwMode="auto">
                <a:xfrm>
                  <a:off x="1114" y="3190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1" name="Group 362"/>
              <p:cNvGrpSpPr>
                <a:grpSpLocks/>
              </p:cNvGrpSpPr>
              <p:nvPr/>
            </p:nvGrpSpPr>
            <p:grpSpPr bwMode="auto">
              <a:xfrm>
                <a:off x="1114" y="3798"/>
                <a:ext cx="3203" cy="152"/>
                <a:chOff x="1114" y="3798"/>
                <a:chExt cx="3203" cy="152"/>
              </a:xfrm>
            </p:grpSpPr>
            <p:sp>
              <p:nvSpPr>
                <p:cNvPr id="352" name="Line 363"/>
                <p:cNvSpPr>
                  <a:spLocks noChangeShapeType="1"/>
                </p:cNvSpPr>
                <p:nvPr/>
              </p:nvSpPr>
              <p:spPr bwMode="auto">
                <a:xfrm>
                  <a:off x="1114" y="3827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3" name="Line 364"/>
                <p:cNvSpPr>
                  <a:spLocks noChangeShapeType="1"/>
                </p:cNvSpPr>
                <p:nvPr/>
              </p:nvSpPr>
              <p:spPr bwMode="auto">
                <a:xfrm>
                  <a:off x="1114" y="3888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4" name="Line 365"/>
                <p:cNvSpPr>
                  <a:spLocks noChangeShapeType="1"/>
                </p:cNvSpPr>
                <p:nvPr/>
              </p:nvSpPr>
              <p:spPr bwMode="auto">
                <a:xfrm>
                  <a:off x="1114" y="385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5" name="Line 366"/>
                <p:cNvSpPr>
                  <a:spLocks noChangeShapeType="1"/>
                </p:cNvSpPr>
                <p:nvPr/>
              </p:nvSpPr>
              <p:spPr bwMode="auto">
                <a:xfrm>
                  <a:off x="1114" y="3798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6" name="Line 367"/>
                <p:cNvSpPr>
                  <a:spLocks noChangeShapeType="1"/>
                </p:cNvSpPr>
                <p:nvPr/>
              </p:nvSpPr>
              <p:spPr bwMode="auto">
                <a:xfrm>
                  <a:off x="1114" y="3949"/>
                  <a:ext cx="3203" cy="1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7" name="Line 368"/>
                <p:cNvSpPr>
                  <a:spLocks noChangeShapeType="1"/>
                </p:cNvSpPr>
                <p:nvPr/>
              </p:nvSpPr>
              <p:spPr bwMode="auto">
                <a:xfrm>
                  <a:off x="1114" y="3917"/>
                  <a:ext cx="3203" cy="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376" name="Group 369"/>
            <p:cNvGrpSpPr>
              <a:grpSpLocks/>
            </p:cNvGrpSpPr>
            <p:nvPr/>
          </p:nvGrpSpPr>
          <p:grpSpPr bwMode="auto">
            <a:xfrm>
              <a:off x="3220200" y="2342814"/>
              <a:ext cx="3743324" cy="4003337"/>
              <a:chOff x="1891" y="851"/>
              <a:chExt cx="2358" cy="3204"/>
            </a:xfrm>
          </p:grpSpPr>
          <p:grpSp>
            <p:nvGrpSpPr>
              <p:cNvPr id="377" name="Group 370"/>
              <p:cNvGrpSpPr>
                <a:grpSpLocks/>
              </p:cNvGrpSpPr>
              <p:nvPr/>
            </p:nvGrpSpPr>
            <p:grpSpPr bwMode="auto">
              <a:xfrm>
                <a:off x="4099" y="851"/>
                <a:ext cx="150" cy="3204"/>
                <a:chOff x="4099" y="851"/>
                <a:chExt cx="150" cy="3204"/>
              </a:xfrm>
            </p:grpSpPr>
            <p:sp>
              <p:nvSpPr>
                <p:cNvPr id="399" name="Line 371"/>
                <p:cNvSpPr>
                  <a:spLocks noChangeShapeType="1"/>
                </p:cNvSpPr>
                <p:nvPr/>
              </p:nvSpPr>
              <p:spPr bwMode="auto">
                <a:xfrm>
                  <a:off x="421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0" name="Line 372"/>
                <p:cNvSpPr>
                  <a:spLocks noChangeShapeType="1"/>
                </p:cNvSpPr>
                <p:nvPr/>
              </p:nvSpPr>
              <p:spPr bwMode="auto">
                <a:xfrm>
                  <a:off x="415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1" name="Line 373"/>
                <p:cNvSpPr>
                  <a:spLocks noChangeShapeType="1"/>
                </p:cNvSpPr>
                <p:nvPr/>
              </p:nvSpPr>
              <p:spPr bwMode="auto">
                <a:xfrm>
                  <a:off x="4189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2" name="Line 374"/>
                <p:cNvSpPr>
                  <a:spLocks noChangeShapeType="1"/>
                </p:cNvSpPr>
                <p:nvPr/>
              </p:nvSpPr>
              <p:spPr bwMode="auto">
                <a:xfrm flipH="1">
                  <a:off x="4246" y="851"/>
                  <a:ext cx="3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3" name="Line 375"/>
                <p:cNvSpPr>
                  <a:spLocks noChangeShapeType="1"/>
                </p:cNvSpPr>
                <p:nvPr/>
              </p:nvSpPr>
              <p:spPr bwMode="auto">
                <a:xfrm>
                  <a:off x="4099" y="852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4" name="Line 376"/>
                <p:cNvSpPr>
                  <a:spLocks noChangeShapeType="1"/>
                </p:cNvSpPr>
                <p:nvPr/>
              </p:nvSpPr>
              <p:spPr bwMode="auto">
                <a:xfrm>
                  <a:off x="4128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78" name="Group 377"/>
              <p:cNvGrpSpPr>
                <a:grpSpLocks/>
              </p:cNvGrpSpPr>
              <p:nvPr/>
            </p:nvGrpSpPr>
            <p:grpSpPr bwMode="auto">
              <a:xfrm>
                <a:off x="3363" y="851"/>
                <a:ext cx="151" cy="3203"/>
                <a:chOff x="3363" y="851"/>
                <a:chExt cx="151" cy="3203"/>
              </a:xfrm>
            </p:grpSpPr>
            <p:sp>
              <p:nvSpPr>
                <p:cNvPr id="393" name="Line 378"/>
                <p:cNvSpPr>
                  <a:spLocks noChangeShapeType="1"/>
                </p:cNvSpPr>
                <p:nvPr/>
              </p:nvSpPr>
              <p:spPr bwMode="auto">
                <a:xfrm>
                  <a:off x="3481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4" name="Line 379"/>
                <p:cNvSpPr>
                  <a:spLocks noChangeShapeType="1"/>
                </p:cNvSpPr>
                <p:nvPr/>
              </p:nvSpPr>
              <p:spPr bwMode="auto">
                <a:xfrm>
                  <a:off x="3424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5" name="Line 380"/>
                <p:cNvSpPr>
                  <a:spLocks noChangeShapeType="1"/>
                </p:cNvSpPr>
                <p:nvPr/>
              </p:nvSpPr>
              <p:spPr bwMode="auto">
                <a:xfrm>
                  <a:off x="345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6" name="Line 381"/>
                <p:cNvSpPr>
                  <a:spLocks noChangeShapeType="1"/>
                </p:cNvSpPr>
                <p:nvPr/>
              </p:nvSpPr>
              <p:spPr bwMode="auto">
                <a:xfrm>
                  <a:off x="351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7" name="Line 382"/>
                <p:cNvSpPr>
                  <a:spLocks noChangeShapeType="1"/>
                </p:cNvSpPr>
                <p:nvPr/>
              </p:nvSpPr>
              <p:spPr bwMode="auto">
                <a:xfrm>
                  <a:off x="336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8" name="Line 383"/>
                <p:cNvSpPr>
                  <a:spLocks noChangeShapeType="1"/>
                </p:cNvSpPr>
                <p:nvPr/>
              </p:nvSpPr>
              <p:spPr bwMode="auto">
                <a:xfrm>
                  <a:off x="3392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79" name="Group 384"/>
              <p:cNvGrpSpPr>
                <a:grpSpLocks/>
              </p:cNvGrpSpPr>
              <p:nvPr/>
            </p:nvGrpSpPr>
            <p:grpSpPr bwMode="auto">
              <a:xfrm>
                <a:off x="2627" y="851"/>
                <a:ext cx="151" cy="3203"/>
                <a:chOff x="2627" y="851"/>
                <a:chExt cx="151" cy="3203"/>
              </a:xfrm>
            </p:grpSpPr>
            <p:sp>
              <p:nvSpPr>
                <p:cNvPr id="387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2745" y="851"/>
                  <a:ext cx="4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8" name="Line 386"/>
                <p:cNvSpPr>
                  <a:spLocks noChangeShapeType="1"/>
                </p:cNvSpPr>
                <p:nvPr/>
              </p:nvSpPr>
              <p:spPr bwMode="auto">
                <a:xfrm>
                  <a:off x="2688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9" name="Line 387"/>
                <p:cNvSpPr>
                  <a:spLocks noChangeShapeType="1"/>
                </p:cNvSpPr>
                <p:nvPr/>
              </p:nvSpPr>
              <p:spPr bwMode="auto">
                <a:xfrm>
                  <a:off x="271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0" name="Line 388"/>
                <p:cNvSpPr>
                  <a:spLocks noChangeShapeType="1"/>
                </p:cNvSpPr>
                <p:nvPr/>
              </p:nvSpPr>
              <p:spPr bwMode="auto">
                <a:xfrm>
                  <a:off x="277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" name="Line 389"/>
                <p:cNvSpPr>
                  <a:spLocks noChangeShapeType="1"/>
                </p:cNvSpPr>
                <p:nvPr/>
              </p:nvSpPr>
              <p:spPr bwMode="auto">
                <a:xfrm>
                  <a:off x="2627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2" name="Line 390"/>
                <p:cNvSpPr>
                  <a:spLocks noChangeShapeType="1"/>
                </p:cNvSpPr>
                <p:nvPr/>
              </p:nvSpPr>
              <p:spPr bwMode="auto">
                <a:xfrm>
                  <a:off x="2656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80" name="Group 391"/>
              <p:cNvGrpSpPr>
                <a:grpSpLocks/>
              </p:cNvGrpSpPr>
              <p:nvPr/>
            </p:nvGrpSpPr>
            <p:grpSpPr bwMode="auto">
              <a:xfrm>
                <a:off x="1891" y="851"/>
                <a:ext cx="152" cy="3203"/>
                <a:chOff x="1891" y="851"/>
                <a:chExt cx="152" cy="3203"/>
              </a:xfrm>
            </p:grpSpPr>
            <p:sp>
              <p:nvSpPr>
                <p:cNvPr id="381" name="Line 392"/>
                <p:cNvSpPr>
                  <a:spLocks noChangeShapeType="1"/>
                </p:cNvSpPr>
                <p:nvPr/>
              </p:nvSpPr>
              <p:spPr bwMode="auto">
                <a:xfrm>
                  <a:off x="201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2" name="Line 393"/>
                <p:cNvSpPr>
                  <a:spLocks noChangeShapeType="1"/>
                </p:cNvSpPr>
                <p:nvPr/>
              </p:nvSpPr>
              <p:spPr bwMode="auto">
                <a:xfrm>
                  <a:off x="1952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3" name="Line 394"/>
                <p:cNvSpPr>
                  <a:spLocks noChangeShapeType="1"/>
                </p:cNvSpPr>
                <p:nvPr/>
              </p:nvSpPr>
              <p:spPr bwMode="auto">
                <a:xfrm>
                  <a:off x="1981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4" name="Line 395"/>
                <p:cNvSpPr>
                  <a:spLocks noChangeShapeType="1"/>
                </p:cNvSpPr>
                <p:nvPr/>
              </p:nvSpPr>
              <p:spPr bwMode="auto">
                <a:xfrm>
                  <a:off x="2042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5" name="Line 396"/>
                <p:cNvSpPr>
                  <a:spLocks noChangeShapeType="1"/>
                </p:cNvSpPr>
                <p:nvPr/>
              </p:nvSpPr>
              <p:spPr bwMode="auto">
                <a:xfrm>
                  <a:off x="1891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6" name="Line 397"/>
                <p:cNvSpPr>
                  <a:spLocks noChangeShapeType="1"/>
                </p:cNvSpPr>
                <p:nvPr/>
              </p:nvSpPr>
              <p:spPr bwMode="auto">
                <a:xfrm>
                  <a:off x="1923" y="851"/>
                  <a:ext cx="1" cy="3203"/>
                </a:xfrm>
                <a:prstGeom prst="line">
                  <a:avLst/>
                </a:prstGeom>
                <a:noFill/>
                <a:ln w="4763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7157199" y="3007977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08" name="Rectangle 401"/>
            <p:cNvSpPr>
              <a:spLocks noChangeArrowheads="1"/>
            </p:cNvSpPr>
            <p:nvPr/>
          </p:nvSpPr>
          <p:spPr bwMode="auto">
            <a:xfrm>
              <a:off x="7157199" y="4200189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09" name="Rectangle 402"/>
            <p:cNvSpPr>
              <a:spLocks noChangeArrowheads="1"/>
            </p:cNvSpPr>
            <p:nvPr/>
          </p:nvSpPr>
          <p:spPr bwMode="auto">
            <a:xfrm>
              <a:off x="7157199" y="5393989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0" name="Rectangle 403"/>
            <p:cNvSpPr>
              <a:spLocks noChangeArrowheads="1"/>
            </p:cNvSpPr>
            <p:nvPr/>
          </p:nvSpPr>
          <p:spPr bwMode="auto">
            <a:xfrm>
              <a:off x="2737599" y="3082589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  <a:endParaRPr lang="en-US" altLang="en-US" sz="2400" b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411" name="Rectangle 404"/>
            <p:cNvSpPr>
              <a:spLocks noChangeArrowheads="1"/>
            </p:cNvSpPr>
            <p:nvPr/>
          </p:nvSpPr>
          <p:spPr bwMode="auto">
            <a:xfrm>
              <a:off x="2737599" y="4274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2" name="Rectangle 405"/>
            <p:cNvSpPr>
              <a:spLocks noChangeArrowheads="1"/>
            </p:cNvSpPr>
            <p:nvPr/>
          </p:nvSpPr>
          <p:spPr bwMode="auto">
            <a:xfrm>
              <a:off x="2737599" y="54686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3" name="Rectangle 406"/>
            <p:cNvSpPr>
              <a:spLocks noChangeArrowheads="1"/>
            </p:cNvSpPr>
            <p:nvPr/>
          </p:nvSpPr>
          <p:spPr bwMode="auto">
            <a:xfrm>
              <a:off x="3810749" y="2044364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4" name="Rectangle 407"/>
            <p:cNvSpPr>
              <a:spLocks noChangeArrowheads="1"/>
            </p:cNvSpPr>
            <p:nvPr/>
          </p:nvSpPr>
          <p:spPr bwMode="auto">
            <a:xfrm>
              <a:off x="4953749" y="2044364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5" name="Rectangle 408"/>
            <p:cNvSpPr>
              <a:spLocks noChangeArrowheads="1"/>
            </p:cNvSpPr>
            <p:nvPr/>
          </p:nvSpPr>
          <p:spPr bwMode="auto">
            <a:xfrm>
              <a:off x="6126911" y="2044364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 dirty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6" name="Rectangle 409"/>
            <p:cNvSpPr>
              <a:spLocks noChangeArrowheads="1"/>
            </p:cNvSpPr>
            <p:nvPr/>
          </p:nvSpPr>
          <p:spPr bwMode="auto">
            <a:xfrm>
              <a:off x="3744074" y="6433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7" name="Rectangle 410"/>
            <p:cNvSpPr>
              <a:spLocks noChangeArrowheads="1"/>
            </p:cNvSpPr>
            <p:nvPr/>
          </p:nvSpPr>
          <p:spPr bwMode="auto">
            <a:xfrm>
              <a:off x="4887074" y="6433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  <p:sp>
          <p:nvSpPr>
            <p:cNvPr id="418" name="Rectangle 411"/>
            <p:cNvSpPr>
              <a:spLocks noChangeArrowheads="1"/>
            </p:cNvSpPr>
            <p:nvPr/>
          </p:nvSpPr>
          <p:spPr bwMode="auto">
            <a:xfrm>
              <a:off x="6060236" y="6433802"/>
              <a:ext cx="304800" cy="254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0">
                  <a:solidFill>
                    <a:schemeClr val="tx1"/>
                  </a:solidFill>
                </a:rPr>
                <a:t>ES</a:t>
              </a:r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162331" y="2855974"/>
            <a:ext cx="2958174" cy="615553"/>
            <a:chOff x="162331" y="2855974"/>
            <a:chExt cx="2958174" cy="615553"/>
          </a:xfrm>
        </p:grpSpPr>
        <p:sp>
          <p:nvSpPr>
            <p:cNvPr id="421" name="Rectangle 414"/>
            <p:cNvSpPr>
              <a:spLocks noChangeArrowheads="1"/>
            </p:cNvSpPr>
            <p:nvPr/>
          </p:nvSpPr>
          <p:spPr bwMode="auto">
            <a:xfrm>
              <a:off x="162331" y="2855974"/>
              <a:ext cx="233235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1 - Entradas/Saídas</a:t>
              </a:r>
            </a:p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(Re-) Configuráveis</a:t>
              </a:r>
              <a:endParaRPr lang="pt-BR" altLang="en-US" sz="2800" b="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72" name="Straight Arrow Connector 471"/>
            <p:cNvCxnSpPr>
              <a:stCxn id="421" idx="3"/>
              <a:endCxn id="410" idx="1"/>
            </p:cNvCxnSpPr>
            <p:nvPr/>
          </p:nvCxnSpPr>
          <p:spPr>
            <a:xfrm>
              <a:off x="2494686" y="3163751"/>
              <a:ext cx="625819" cy="12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/>
          <p:cNvGrpSpPr/>
          <p:nvPr/>
        </p:nvGrpSpPr>
        <p:grpSpPr>
          <a:xfrm>
            <a:off x="294757" y="3742894"/>
            <a:ext cx="3756023" cy="652673"/>
            <a:chOff x="294757" y="3742894"/>
            <a:chExt cx="3756023" cy="652673"/>
          </a:xfrm>
        </p:grpSpPr>
        <p:sp>
          <p:nvSpPr>
            <p:cNvPr id="424" name="Rectangle 417"/>
            <p:cNvSpPr>
              <a:spLocks noChangeArrowheads="1"/>
            </p:cNvSpPr>
            <p:nvPr/>
          </p:nvSpPr>
          <p:spPr bwMode="auto">
            <a:xfrm>
              <a:off x="294757" y="3742894"/>
              <a:ext cx="2387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2 - Funções Booleanas (Re-) Configuráveis</a:t>
              </a:r>
            </a:p>
          </p:txBody>
        </p:sp>
        <p:cxnSp>
          <p:nvCxnSpPr>
            <p:cNvPr id="473" name="Straight Arrow Connector 472"/>
            <p:cNvCxnSpPr>
              <a:stCxn id="424" idx="3"/>
              <a:endCxn id="69" idx="1"/>
            </p:cNvCxnSpPr>
            <p:nvPr/>
          </p:nvCxnSpPr>
          <p:spPr>
            <a:xfrm>
              <a:off x="2682357" y="4050671"/>
              <a:ext cx="1368423" cy="3448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2" name="Group 481"/>
          <p:cNvGrpSpPr/>
          <p:nvPr/>
        </p:nvGrpSpPr>
        <p:grpSpPr>
          <a:xfrm>
            <a:off x="436017" y="4633925"/>
            <a:ext cx="3505227" cy="1318031"/>
            <a:chOff x="436017" y="4633925"/>
            <a:chExt cx="3505227" cy="1318031"/>
          </a:xfrm>
        </p:grpSpPr>
        <p:sp>
          <p:nvSpPr>
            <p:cNvPr id="423" name="Rectangle 416"/>
            <p:cNvSpPr>
              <a:spLocks noChangeArrowheads="1"/>
            </p:cNvSpPr>
            <p:nvPr/>
          </p:nvSpPr>
          <p:spPr bwMode="auto">
            <a:xfrm>
              <a:off x="436017" y="4727942"/>
              <a:ext cx="209073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3 - Conexões</a:t>
              </a:r>
            </a:p>
            <a:p>
              <a:pPr algn="l"/>
              <a:r>
                <a:rPr lang="pt-BR" altLang="en-US" sz="2000" dirty="0">
                  <a:solidFill>
                    <a:srgbClr val="FF0000"/>
                  </a:solidFill>
                  <a:latin typeface="+mn-lt"/>
                </a:rPr>
                <a:t>(Re-) Configuráveis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76" name="Straight Arrow Connector 475"/>
            <p:cNvCxnSpPr>
              <a:stCxn id="423" idx="3"/>
              <a:endCxn id="477" idx="1"/>
            </p:cNvCxnSpPr>
            <p:nvPr/>
          </p:nvCxnSpPr>
          <p:spPr>
            <a:xfrm>
              <a:off x="2526755" y="5035719"/>
              <a:ext cx="995387" cy="257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Rounded Rectangle 476"/>
            <p:cNvSpPr/>
            <p:nvPr/>
          </p:nvSpPr>
          <p:spPr>
            <a:xfrm>
              <a:off x="3522142" y="4633925"/>
              <a:ext cx="419102" cy="1318031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9" name="Group 498"/>
          <p:cNvGrpSpPr/>
          <p:nvPr/>
        </p:nvGrpSpPr>
        <p:grpSpPr>
          <a:xfrm>
            <a:off x="7403581" y="2497343"/>
            <a:ext cx="3313187" cy="2429287"/>
            <a:chOff x="7403581" y="2497343"/>
            <a:chExt cx="3313187" cy="2429287"/>
          </a:xfrm>
        </p:grpSpPr>
        <p:grpSp>
          <p:nvGrpSpPr>
            <p:cNvPr id="470" name="Group 469"/>
            <p:cNvGrpSpPr/>
            <p:nvPr/>
          </p:nvGrpSpPr>
          <p:grpSpPr>
            <a:xfrm>
              <a:off x="8804833" y="3066415"/>
              <a:ext cx="1809750" cy="1738313"/>
              <a:chOff x="8000161" y="3120689"/>
              <a:chExt cx="1809750" cy="1738313"/>
            </a:xfrm>
          </p:grpSpPr>
          <p:sp>
            <p:nvSpPr>
              <p:cNvPr id="426" name="Line 528"/>
              <p:cNvSpPr>
                <a:spLocks noChangeShapeType="1"/>
              </p:cNvSpPr>
              <p:nvPr/>
            </p:nvSpPr>
            <p:spPr bwMode="auto">
              <a:xfrm rot="16200000">
                <a:off x="8416086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7" name="Line 529"/>
              <p:cNvSpPr>
                <a:spLocks noChangeShapeType="1"/>
              </p:cNvSpPr>
              <p:nvPr/>
            </p:nvSpPr>
            <p:spPr bwMode="auto">
              <a:xfrm rot="16200000">
                <a:off x="8646274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8" name="Line 530"/>
              <p:cNvSpPr>
                <a:spLocks noChangeShapeType="1"/>
              </p:cNvSpPr>
              <p:nvPr/>
            </p:nvSpPr>
            <p:spPr bwMode="auto">
              <a:xfrm rot="16200000">
                <a:off x="8876461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9" name="Line 531"/>
              <p:cNvSpPr>
                <a:spLocks noChangeShapeType="1"/>
              </p:cNvSpPr>
              <p:nvPr/>
            </p:nvSpPr>
            <p:spPr bwMode="auto">
              <a:xfrm rot="16200000">
                <a:off x="9106649" y="4678027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" name="Line 532"/>
              <p:cNvSpPr>
                <a:spLocks noChangeShapeType="1"/>
              </p:cNvSpPr>
              <p:nvPr/>
            </p:nvSpPr>
            <p:spPr bwMode="auto">
              <a:xfrm>
                <a:off x="8000161" y="3706477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1" name="Line 533"/>
              <p:cNvSpPr>
                <a:spLocks noChangeShapeType="1"/>
              </p:cNvSpPr>
              <p:nvPr/>
            </p:nvSpPr>
            <p:spPr bwMode="auto">
              <a:xfrm>
                <a:off x="8000161" y="391761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2" name="Line 534"/>
              <p:cNvSpPr>
                <a:spLocks noChangeShapeType="1"/>
              </p:cNvSpPr>
              <p:nvPr/>
            </p:nvSpPr>
            <p:spPr bwMode="auto">
              <a:xfrm>
                <a:off x="8000161" y="412716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3" name="Line 535"/>
              <p:cNvSpPr>
                <a:spLocks noChangeShapeType="1"/>
              </p:cNvSpPr>
              <p:nvPr/>
            </p:nvSpPr>
            <p:spPr bwMode="auto">
              <a:xfrm>
                <a:off x="8000161" y="4338302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4" name="Line 536"/>
              <p:cNvSpPr>
                <a:spLocks noChangeShapeType="1"/>
              </p:cNvSpPr>
              <p:nvPr/>
            </p:nvSpPr>
            <p:spPr bwMode="auto">
              <a:xfrm>
                <a:off x="9416211" y="3706477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5" name="Line 537"/>
              <p:cNvSpPr>
                <a:spLocks noChangeShapeType="1"/>
              </p:cNvSpPr>
              <p:nvPr/>
            </p:nvSpPr>
            <p:spPr bwMode="auto">
              <a:xfrm>
                <a:off x="9416211" y="391761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6" name="Line 538"/>
              <p:cNvSpPr>
                <a:spLocks noChangeShapeType="1"/>
              </p:cNvSpPr>
              <p:nvPr/>
            </p:nvSpPr>
            <p:spPr bwMode="auto">
              <a:xfrm>
                <a:off x="9416211" y="4127164"/>
                <a:ext cx="393700" cy="15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7" name="Line 539"/>
              <p:cNvSpPr>
                <a:spLocks noChangeShapeType="1"/>
              </p:cNvSpPr>
              <p:nvPr/>
            </p:nvSpPr>
            <p:spPr bwMode="auto">
              <a:xfrm>
                <a:off x="9416211" y="4338302"/>
                <a:ext cx="393700" cy="15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8" name="Line 540"/>
              <p:cNvSpPr>
                <a:spLocks noChangeShapeType="1"/>
              </p:cNvSpPr>
              <p:nvPr/>
            </p:nvSpPr>
            <p:spPr bwMode="auto">
              <a:xfrm rot="16200000">
                <a:off x="8416086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9" name="Line 541"/>
              <p:cNvSpPr>
                <a:spLocks noChangeShapeType="1"/>
              </p:cNvSpPr>
              <p:nvPr/>
            </p:nvSpPr>
            <p:spPr bwMode="auto">
              <a:xfrm rot="16200000">
                <a:off x="8646274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0" name="Line 542"/>
              <p:cNvSpPr>
                <a:spLocks noChangeShapeType="1"/>
              </p:cNvSpPr>
              <p:nvPr/>
            </p:nvSpPr>
            <p:spPr bwMode="auto">
              <a:xfrm rot="16200000">
                <a:off x="8876461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1" name="Line 543"/>
              <p:cNvSpPr>
                <a:spLocks noChangeShapeType="1"/>
              </p:cNvSpPr>
              <p:nvPr/>
            </p:nvSpPr>
            <p:spPr bwMode="auto">
              <a:xfrm rot="16200000">
                <a:off x="9106649" y="3301664"/>
                <a:ext cx="36195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3" name="Rectangle 546"/>
              <p:cNvSpPr>
                <a:spLocks noChangeArrowheads="1"/>
              </p:cNvSpPr>
              <p:nvPr/>
            </p:nvSpPr>
            <p:spPr bwMode="auto">
              <a:xfrm>
                <a:off x="8190661" y="3376277"/>
                <a:ext cx="1435100" cy="122237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" name="Line 547"/>
              <p:cNvSpPr>
                <a:spLocks noChangeShapeType="1"/>
              </p:cNvSpPr>
              <p:nvPr/>
            </p:nvSpPr>
            <p:spPr bwMode="auto">
              <a:xfrm flipV="1">
                <a:off x="8390686" y="3471527"/>
                <a:ext cx="207963" cy="2254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5" name="Line 548"/>
              <p:cNvSpPr>
                <a:spLocks noChangeShapeType="1"/>
              </p:cNvSpPr>
              <p:nvPr/>
            </p:nvSpPr>
            <p:spPr bwMode="auto">
              <a:xfrm>
                <a:off x="8601824" y="3471527"/>
                <a:ext cx="827087" cy="2381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6" name="Line 549"/>
              <p:cNvSpPr>
                <a:spLocks noChangeShapeType="1"/>
              </p:cNvSpPr>
              <p:nvPr/>
            </p:nvSpPr>
            <p:spPr bwMode="auto">
              <a:xfrm flipH="1">
                <a:off x="8595474" y="3706477"/>
                <a:ext cx="830262" cy="8096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7" name="Line 550"/>
              <p:cNvSpPr>
                <a:spLocks noChangeShapeType="1"/>
              </p:cNvSpPr>
              <p:nvPr/>
            </p:nvSpPr>
            <p:spPr bwMode="auto">
              <a:xfrm>
                <a:off x="8387511" y="3696952"/>
                <a:ext cx="207963" cy="8223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8" name="Line 551"/>
              <p:cNvSpPr>
                <a:spLocks noChangeShapeType="1"/>
              </p:cNvSpPr>
              <p:nvPr/>
            </p:nvSpPr>
            <p:spPr bwMode="auto">
              <a:xfrm>
                <a:off x="8601824" y="3473114"/>
                <a:ext cx="0" cy="10414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9" name="Line 552"/>
              <p:cNvSpPr>
                <a:spLocks noChangeShapeType="1"/>
              </p:cNvSpPr>
              <p:nvPr/>
            </p:nvSpPr>
            <p:spPr bwMode="auto">
              <a:xfrm>
                <a:off x="8390686" y="3701714"/>
                <a:ext cx="1031875" cy="158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" name="Line 553"/>
              <p:cNvSpPr>
                <a:spLocks noChangeShapeType="1"/>
              </p:cNvSpPr>
              <p:nvPr/>
            </p:nvSpPr>
            <p:spPr bwMode="auto">
              <a:xfrm flipV="1">
                <a:off x="8379574" y="3468352"/>
                <a:ext cx="674687" cy="65881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1" name="Line 554"/>
              <p:cNvSpPr>
                <a:spLocks noChangeShapeType="1"/>
              </p:cNvSpPr>
              <p:nvPr/>
            </p:nvSpPr>
            <p:spPr bwMode="auto">
              <a:xfrm>
                <a:off x="9054261" y="3471527"/>
                <a:ext cx="368300" cy="6572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2" name="Line 555"/>
              <p:cNvSpPr>
                <a:spLocks noChangeShapeType="1"/>
              </p:cNvSpPr>
              <p:nvPr/>
            </p:nvSpPr>
            <p:spPr bwMode="auto">
              <a:xfrm flipH="1">
                <a:off x="9054261" y="4128752"/>
                <a:ext cx="368300" cy="37623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3" name="Line 556"/>
              <p:cNvSpPr>
                <a:spLocks noChangeShapeType="1"/>
              </p:cNvSpPr>
              <p:nvPr/>
            </p:nvSpPr>
            <p:spPr bwMode="auto">
              <a:xfrm>
                <a:off x="8385924" y="4119227"/>
                <a:ext cx="676275" cy="39211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4" name="Line 557"/>
              <p:cNvSpPr>
                <a:spLocks noChangeShapeType="1"/>
              </p:cNvSpPr>
              <p:nvPr/>
            </p:nvSpPr>
            <p:spPr bwMode="auto">
              <a:xfrm>
                <a:off x="8382749" y="4335127"/>
                <a:ext cx="912812" cy="16986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5" name="Line 558"/>
              <p:cNvSpPr>
                <a:spLocks noChangeShapeType="1"/>
              </p:cNvSpPr>
              <p:nvPr/>
            </p:nvSpPr>
            <p:spPr bwMode="auto">
              <a:xfrm flipV="1">
                <a:off x="8382749" y="3471527"/>
                <a:ext cx="914400" cy="86836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6" name="Line 559"/>
              <p:cNvSpPr>
                <a:spLocks noChangeShapeType="1"/>
              </p:cNvSpPr>
              <p:nvPr/>
            </p:nvSpPr>
            <p:spPr bwMode="auto">
              <a:xfrm>
                <a:off x="9300324" y="3473114"/>
                <a:ext cx="120650" cy="8731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7" name="Line 560"/>
              <p:cNvSpPr>
                <a:spLocks noChangeShapeType="1"/>
              </p:cNvSpPr>
              <p:nvPr/>
            </p:nvSpPr>
            <p:spPr bwMode="auto">
              <a:xfrm flipH="1">
                <a:off x="9287624" y="4344652"/>
                <a:ext cx="127000" cy="16192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8" name="Line 561"/>
              <p:cNvSpPr>
                <a:spLocks noChangeShapeType="1"/>
              </p:cNvSpPr>
              <p:nvPr/>
            </p:nvSpPr>
            <p:spPr bwMode="auto">
              <a:xfrm>
                <a:off x="8376399" y="4331952"/>
                <a:ext cx="1052512" cy="1428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9" name="Line 562"/>
              <p:cNvSpPr>
                <a:spLocks noChangeShapeType="1"/>
              </p:cNvSpPr>
              <p:nvPr/>
            </p:nvSpPr>
            <p:spPr bwMode="auto">
              <a:xfrm flipV="1">
                <a:off x="9284449" y="3471527"/>
                <a:ext cx="7937" cy="103028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0" name="Line 563"/>
              <p:cNvSpPr>
                <a:spLocks noChangeShapeType="1"/>
              </p:cNvSpPr>
              <p:nvPr/>
            </p:nvSpPr>
            <p:spPr bwMode="auto">
              <a:xfrm>
                <a:off x="9057436" y="3465177"/>
                <a:ext cx="0" cy="103981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61" name="Line 564"/>
              <p:cNvSpPr>
                <a:spLocks noChangeShapeType="1"/>
              </p:cNvSpPr>
              <p:nvPr/>
            </p:nvSpPr>
            <p:spPr bwMode="auto">
              <a:xfrm>
                <a:off x="8379574" y="4119227"/>
                <a:ext cx="1046162" cy="158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379818" y="3466603"/>
                <a:ext cx="1054100" cy="1046163"/>
                <a:chOff x="8379574" y="3463589"/>
                <a:chExt cx="1054100" cy="1046163"/>
              </a:xfrm>
            </p:grpSpPr>
            <p:sp>
              <p:nvSpPr>
                <p:cNvPr id="462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8379574" y="3463589"/>
                  <a:ext cx="455612" cy="4508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3" name="Line 566"/>
                <p:cNvSpPr>
                  <a:spLocks noChangeShapeType="1"/>
                </p:cNvSpPr>
                <p:nvPr/>
              </p:nvSpPr>
              <p:spPr bwMode="auto">
                <a:xfrm>
                  <a:off x="8835186" y="3463589"/>
                  <a:ext cx="596900" cy="457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4" name="Line 567"/>
                <p:cNvSpPr>
                  <a:spLocks noChangeShapeType="1"/>
                </p:cNvSpPr>
                <p:nvPr/>
              </p:nvSpPr>
              <p:spPr bwMode="auto">
                <a:xfrm flipH="1">
                  <a:off x="8827249" y="3917614"/>
                  <a:ext cx="606425" cy="5873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5" name="Line 568"/>
                <p:cNvSpPr>
                  <a:spLocks noChangeShapeType="1"/>
                </p:cNvSpPr>
                <p:nvPr/>
              </p:nvSpPr>
              <p:spPr bwMode="auto">
                <a:xfrm>
                  <a:off x="8379574" y="3909677"/>
                  <a:ext cx="444500" cy="6000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6" name="Line 569"/>
                <p:cNvSpPr>
                  <a:spLocks noChangeShapeType="1"/>
                </p:cNvSpPr>
                <p:nvPr/>
              </p:nvSpPr>
              <p:spPr bwMode="auto">
                <a:xfrm>
                  <a:off x="8832011" y="3463589"/>
                  <a:ext cx="0" cy="10382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7" name="Line 570"/>
                <p:cNvSpPr>
                  <a:spLocks noChangeShapeType="1"/>
                </p:cNvSpPr>
                <p:nvPr/>
              </p:nvSpPr>
              <p:spPr bwMode="auto">
                <a:xfrm>
                  <a:off x="8382749" y="3917614"/>
                  <a:ext cx="1049337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468" name="Text Box 526"/>
            <p:cNvSpPr txBox="1">
              <a:spLocks noChangeArrowheads="1"/>
            </p:cNvSpPr>
            <p:nvPr/>
          </p:nvSpPr>
          <p:spPr bwMode="auto">
            <a:xfrm>
              <a:off x="8682901" y="2533920"/>
              <a:ext cx="1945449" cy="3915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>
              <a:lvl1pPr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28675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0000"/>
                  </a:solidFill>
                  <a:latin typeface="+mn-lt"/>
                </a:rPr>
                <a:t>4 - </a:t>
              </a:r>
              <a:r>
                <a:rPr lang="en-US" altLang="en-US" sz="2000">
                  <a:solidFill>
                    <a:srgbClr val="FF0000"/>
                  </a:solidFill>
                  <a:latin typeface="+mn-lt"/>
                </a:rPr>
                <a:t>Switch Blocks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84" name="Straight Arrow Connector 483"/>
            <p:cNvCxnSpPr>
              <a:stCxn id="468" idx="1"/>
            </p:cNvCxnSpPr>
            <p:nvPr/>
          </p:nvCxnSpPr>
          <p:spPr>
            <a:xfrm flipH="1" flipV="1">
              <a:off x="7403581" y="2706524"/>
              <a:ext cx="1279320" cy="231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/>
            <p:cNvCxnSpPr>
              <a:stCxn id="468" idx="1"/>
            </p:cNvCxnSpPr>
            <p:nvPr/>
          </p:nvCxnSpPr>
          <p:spPr>
            <a:xfrm flipH="1">
              <a:off x="7403581" y="2729687"/>
              <a:ext cx="1279320" cy="11476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Rounded Rectangle 493"/>
            <p:cNvSpPr/>
            <p:nvPr/>
          </p:nvSpPr>
          <p:spPr>
            <a:xfrm>
              <a:off x="8646325" y="2497343"/>
              <a:ext cx="2070443" cy="2429287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1" name="Rectangle 135"/>
          <p:cNvSpPr>
            <a:spLocks noChangeArrowheads="1"/>
          </p:cNvSpPr>
          <p:nvPr/>
        </p:nvSpPr>
        <p:spPr bwMode="auto">
          <a:xfrm>
            <a:off x="5319642" y="3005731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4" name="Rectangle 135"/>
          <p:cNvSpPr>
            <a:spLocks noChangeArrowheads="1"/>
          </p:cNvSpPr>
          <p:nvPr/>
        </p:nvSpPr>
        <p:spPr bwMode="auto">
          <a:xfrm>
            <a:off x="6488025" y="3007218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5" name="Rectangle 135"/>
          <p:cNvSpPr>
            <a:spLocks noChangeArrowheads="1"/>
          </p:cNvSpPr>
          <p:nvPr/>
        </p:nvSpPr>
        <p:spPr bwMode="auto">
          <a:xfrm>
            <a:off x="4158042" y="4166644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8" name="Rectangle 135"/>
          <p:cNvSpPr>
            <a:spLocks noChangeArrowheads="1"/>
          </p:cNvSpPr>
          <p:nvPr/>
        </p:nvSpPr>
        <p:spPr bwMode="auto">
          <a:xfrm>
            <a:off x="4157814" y="5326670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79" name="Rectangle 135"/>
          <p:cNvSpPr>
            <a:spLocks noChangeArrowheads="1"/>
          </p:cNvSpPr>
          <p:nvPr/>
        </p:nvSpPr>
        <p:spPr bwMode="auto">
          <a:xfrm>
            <a:off x="5280764" y="4150980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83" name="Rectangle 135"/>
          <p:cNvSpPr>
            <a:spLocks noChangeArrowheads="1"/>
          </p:cNvSpPr>
          <p:nvPr/>
        </p:nvSpPr>
        <p:spPr bwMode="auto">
          <a:xfrm>
            <a:off x="5312539" y="5312819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85" name="Rectangle 135"/>
          <p:cNvSpPr>
            <a:spLocks noChangeArrowheads="1"/>
          </p:cNvSpPr>
          <p:nvPr/>
        </p:nvSpPr>
        <p:spPr bwMode="auto">
          <a:xfrm>
            <a:off x="6482603" y="4155926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486" name="Rectangle 135"/>
          <p:cNvSpPr>
            <a:spLocks noChangeArrowheads="1"/>
          </p:cNvSpPr>
          <p:nvPr/>
        </p:nvSpPr>
        <p:spPr bwMode="auto">
          <a:xfrm>
            <a:off x="6480296" y="5319415"/>
            <a:ext cx="375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en-US" altLang="en-US" sz="1000" b="0" dirty="0" err="1">
                <a:solidFill>
                  <a:srgbClr val="000000"/>
                </a:solidFill>
              </a:rPr>
              <a:t>Lógico</a:t>
            </a:r>
            <a:endParaRPr lang="en-US" altLang="en-US" sz="10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000" dirty="0">
                <a:solidFill>
                  <a:schemeClr val="bg1"/>
                </a:solidFill>
              </a:rPr>
              <a:t>(CLB)</a:t>
            </a:r>
          </a:p>
        </p:txBody>
      </p:sp>
    </p:spTree>
    <p:extLst>
      <p:ext uri="{BB962C8B-B14F-4D97-AF65-F5344CB8AC3E}">
        <p14:creationId xmlns:p14="http://schemas.microsoft.com/office/powerpoint/2010/main" val="7908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FPGAs – CONCEITOS BÁSICOS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85BFCA-713F-4839-9D8B-51AE05BDF06C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830247" y="579809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30247" y="579809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30247" y="5798095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30247" y="579809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30247" y="5798095"/>
            <a:ext cx="417512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49084" y="5798095"/>
            <a:ext cx="414338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49084" y="5798095"/>
            <a:ext cx="414338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49084" y="5798095"/>
            <a:ext cx="365760" cy="449262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49084" y="5798095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49084" y="5798095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67922" y="579809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67922" y="579809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67922" y="5798095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67922" y="579809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Rectangle 19"/>
          <p:cNvSpPr>
            <a:spLocks noChangeAspect="1" noChangeArrowheads="1"/>
          </p:cNvSpPr>
          <p:nvPr/>
        </p:nvSpPr>
        <p:spPr bwMode="auto">
          <a:xfrm>
            <a:off x="5467922" y="5798095"/>
            <a:ext cx="417512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08772" y="579809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08772" y="5798095"/>
            <a:ext cx="409575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08772" y="5798095"/>
            <a:ext cx="412750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08772" y="579809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08772" y="5798095"/>
            <a:ext cx="412750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86759" y="5798095"/>
            <a:ext cx="412750" cy="444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786759" y="5798095"/>
            <a:ext cx="412750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86759" y="5798095"/>
            <a:ext cx="417513" cy="449262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786759" y="5798095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86759" y="5798095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885059" y="358353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064447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243834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42322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2966022" y="1940470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3145409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3324797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350418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2024634" y="35390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024634" y="334540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 flipV="1">
            <a:off x="2024634" y="3150145"/>
            <a:ext cx="823913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2024634" y="29596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3540697" y="3451770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3540697" y="325809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3540697" y="2872332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455987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4734497" y="3583532"/>
            <a:ext cx="4762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4913884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09327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639247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4815459" y="1940470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994847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517423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3694684" y="35390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 flipV="1">
            <a:off x="3694684" y="334540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>
            <a:off x="3694684" y="315490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3694684" y="29596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5210747" y="345177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 flipV="1">
            <a:off x="5210747" y="3258095"/>
            <a:ext cx="8255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5210747" y="306759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5210747" y="287233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453509" y="2758032"/>
            <a:ext cx="835025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7899972" y="3583532"/>
            <a:ext cx="4762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8258747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8438134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798093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160322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8339709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8515922" y="1940470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 flipH="1">
            <a:off x="7039547" y="3539082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 flipV="1">
            <a:off x="7039547" y="3345407"/>
            <a:ext cx="82391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>
            <a:off x="7039547" y="3154907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 flipH="1">
            <a:off x="7039547" y="295964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8555609" y="345177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 flipH="1" flipV="1">
            <a:off x="8555609" y="3258095"/>
            <a:ext cx="8255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>
            <a:off x="8555609" y="306759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H="1">
            <a:off x="8555609" y="287233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793609" y="2758032"/>
            <a:ext cx="835025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6229922" y="358353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6409309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6585522" y="358353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6764909" y="358353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310884" y="1940470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6490272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664897" y="1940470"/>
            <a:ext cx="4762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6845872" y="1940470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 flipH="1">
            <a:off x="5364734" y="35390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 flipV="1">
            <a:off x="5364734" y="334540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5364734" y="315490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>
            <a:off x="5364734" y="29596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6885559" y="3451770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 flipV="1">
            <a:off x="6885559" y="3258095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 flipH="1">
            <a:off x="6885559" y="3067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6885559" y="28723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123559" y="2758032"/>
            <a:ext cx="835025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296602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3145409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3324797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3501009" y="571078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4636072" y="571078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4815459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4994847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5174234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7980934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>
            <a:off x="816032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8336534" y="571078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>
            <a:off x="851592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6310884" y="571078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6485509" y="5710782"/>
            <a:ext cx="4763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6664897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6845872" y="571078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2885059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>
            <a:off x="3064447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>
            <a:off x="3243834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>
            <a:off x="3420047" y="546948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>
            <a:off x="2966022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>
            <a:off x="3145409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>
            <a:off x="3324797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>
            <a:off x="3501009" y="382483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>
            <a:off x="2024634" y="54250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 flipV="1">
            <a:off x="2024634" y="523135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2024634" y="504085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H="1">
            <a:off x="2024634" y="4845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H="1">
            <a:off x="3540697" y="5337720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 flipV="1">
            <a:off x="3540697" y="5144045"/>
            <a:ext cx="82391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 flipH="1">
            <a:off x="3540697" y="495354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>
            <a:off x="3540697" y="4758282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778697" y="4642395"/>
            <a:ext cx="835025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>
            <a:off x="4555109" y="5469482"/>
            <a:ext cx="4763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>
            <a:off x="4734497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>
            <a:off x="4913884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>
            <a:off x="509327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>
            <a:off x="4636072" y="382483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>
            <a:off x="4815459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4994847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>
            <a:off x="5174234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 flipH="1">
            <a:off x="3694684" y="54250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2" name="Line 141"/>
          <p:cNvSpPr>
            <a:spLocks noChangeShapeType="1"/>
          </p:cNvSpPr>
          <p:nvPr/>
        </p:nvSpPr>
        <p:spPr bwMode="auto">
          <a:xfrm flipH="1" flipV="1">
            <a:off x="3694684" y="523135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" name="Line 142"/>
          <p:cNvSpPr>
            <a:spLocks noChangeShapeType="1"/>
          </p:cNvSpPr>
          <p:nvPr/>
        </p:nvSpPr>
        <p:spPr bwMode="auto">
          <a:xfrm flipH="1">
            <a:off x="3694684" y="504085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4" name="Line 143"/>
          <p:cNvSpPr>
            <a:spLocks noChangeShapeType="1"/>
          </p:cNvSpPr>
          <p:nvPr/>
        </p:nvSpPr>
        <p:spPr bwMode="auto">
          <a:xfrm flipH="1">
            <a:off x="3694684" y="4845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 flipH="1">
            <a:off x="5210747" y="533772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H="1" flipV="1">
            <a:off x="5210747" y="5144045"/>
            <a:ext cx="82550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 flipH="1">
            <a:off x="5210747" y="495354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8" name="Line 147"/>
          <p:cNvSpPr>
            <a:spLocks noChangeShapeType="1"/>
          </p:cNvSpPr>
          <p:nvPr/>
        </p:nvSpPr>
        <p:spPr bwMode="auto">
          <a:xfrm flipH="1">
            <a:off x="5210747" y="475828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4453509" y="4642395"/>
            <a:ext cx="830263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>
            <a:off x="789997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" name="Line 151"/>
          <p:cNvSpPr>
            <a:spLocks noChangeShapeType="1"/>
          </p:cNvSpPr>
          <p:nvPr/>
        </p:nvSpPr>
        <p:spPr bwMode="auto">
          <a:xfrm>
            <a:off x="8079359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" name="Line 152"/>
          <p:cNvSpPr>
            <a:spLocks noChangeShapeType="1"/>
          </p:cNvSpPr>
          <p:nvPr/>
        </p:nvSpPr>
        <p:spPr bwMode="auto">
          <a:xfrm>
            <a:off x="8258747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4" name="Line 153"/>
          <p:cNvSpPr>
            <a:spLocks noChangeShapeType="1"/>
          </p:cNvSpPr>
          <p:nvPr/>
        </p:nvSpPr>
        <p:spPr bwMode="auto">
          <a:xfrm>
            <a:off x="8434959" y="546948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5" name="Line 154"/>
          <p:cNvSpPr>
            <a:spLocks noChangeShapeType="1"/>
          </p:cNvSpPr>
          <p:nvPr/>
        </p:nvSpPr>
        <p:spPr bwMode="auto">
          <a:xfrm>
            <a:off x="7980934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" name="Line 155"/>
          <p:cNvSpPr>
            <a:spLocks noChangeShapeType="1"/>
          </p:cNvSpPr>
          <p:nvPr/>
        </p:nvSpPr>
        <p:spPr bwMode="auto">
          <a:xfrm>
            <a:off x="8160322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7" name="Line 156"/>
          <p:cNvSpPr>
            <a:spLocks noChangeShapeType="1"/>
          </p:cNvSpPr>
          <p:nvPr/>
        </p:nvSpPr>
        <p:spPr bwMode="auto">
          <a:xfrm>
            <a:off x="8515922" y="3824832"/>
            <a:ext cx="3175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8" name="Line 157"/>
          <p:cNvSpPr>
            <a:spLocks noChangeShapeType="1"/>
          </p:cNvSpPr>
          <p:nvPr/>
        </p:nvSpPr>
        <p:spPr bwMode="auto">
          <a:xfrm flipH="1">
            <a:off x="7039547" y="5231357"/>
            <a:ext cx="8239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 flipH="1" flipV="1">
            <a:off x="7039547" y="5036095"/>
            <a:ext cx="823912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" name="Line 159"/>
          <p:cNvSpPr>
            <a:spLocks noChangeShapeType="1"/>
          </p:cNvSpPr>
          <p:nvPr/>
        </p:nvSpPr>
        <p:spPr bwMode="auto">
          <a:xfrm flipH="1">
            <a:off x="7039547" y="4845595"/>
            <a:ext cx="8239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1" name="Line 160"/>
          <p:cNvSpPr>
            <a:spLocks noChangeShapeType="1"/>
          </p:cNvSpPr>
          <p:nvPr/>
        </p:nvSpPr>
        <p:spPr bwMode="auto">
          <a:xfrm flipH="1">
            <a:off x="8555609" y="5337720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2" name="Line 161"/>
          <p:cNvSpPr>
            <a:spLocks noChangeShapeType="1"/>
          </p:cNvSpPr>
          <p:nvPr/>
        </p:nvSpPr>
        <p:spPr bwMode="auto">
          <a:xfrm flipH="1">
            <a:off x="8555609" y="5144045"/>
            <a:ext cx="8255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" name="Line 162"/>
          <p:cNvSpPr>
            <a:spLocks noChangeShapeType="1"/>
          </p:cNvSpPr>
          <p:nvPr/>
        </p:nvSpPr>
        <p:spPr bwMode="auto">
          <a:xfrm flipH="1" flipV="1">
            <a:off x="8555609" y="4948782"/>
            <a:ext cx="825500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" name="Line 163"/>
          <p:cNvSpPr>
            <a:spLocks noChangeShapeType="1"/>
          </p:cNvSpPr>
          <p:nvPr/>
        </p:nvSpPr>
        <p:spPr bwMode="auto">
          <a:xfrm flipH="1">
            <a:off x="8555609" y="4758282"/>
            <a:ext cx="8255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5" name="Line 164"/>
          <p:cNvSpPr>
            <a:spLocks noChangeShapeType="1"/>
          </p:cNvSpPr>
          <p:nvPr/>
        </p:nvSpPr>
        <p:spPr bwMode="auto">
          <a:xfrm>
            <a:off x="622992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6" name="Line 165"/>
          <p:cNvSpPr>
            <a:spLocks noChangeShapeType="1"/>
          </p:cNvSpPr>
          <p:nvPr/>
        </p:nvSpPr>
        <p:spPr bwMode="auto">
          <a:xfrm>
            <a:off x="6406134" y="5469482"/>
            <a:ext cx="3175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7" name="Line 166"/>
          <p:cNvSpPr>
            <a:spLocks noChangeShapeType="1"/>
          </p:cNvSpPr>
          <p:nvPr/>
        </p:nvSpPr>
        <p:spPr bwMode="auto">
          <a:xfrm>
            <a:off x="6585522" y="5469482"/>
            <a:ext cx="1587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8" name="Line 167"/>
          <p:cNvSpPr>
            <a:spLocks noChangeShapeType="1"/>
          </p:cNvSpPr>
          <p:nvPr/>
        </p:nvSpPr>
        <p:spPr bwMode="auto">
          <a:xfrm>
            <a:off x="6764909" y="5469482"/>
            <a:ext cx="1588" cy="892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9" name="Line 168"/>
          <p:cNvSpPr>
            <a:spLocks noChangeShapeType="1"/>
          </p:cNvSpPr>
          <p:nvPr/>
        </p:nvSpPr>
        <p:spPr bwMode="auto">
          <a:xfrm>
            <a:off x="6310884" y="3824832"/>
            <a:ext cx="1588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0" name="Line 169"/>
          <p:cNvSpPr>
            <a:spLocks noChangeShapeType="1"/>
          </p:cNvSpPr>
          <p:nvPr/>
        </p:nvSpPr>
        <p:spPr bwMode="auto">
          <a:xfrm>
            <a:off x="6485509" y="3824832"/>
            <a:ext cx="4763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1" name="Line 170"/>
          <p:cNvSpPr>
            <a:spLocks noChangeShapeType="1"/>
          </p:cNvSpPr>
          <p:nvPr/>
        </p:nvSpPr>
        <p:spPr bwMode="auto">
          <a:xfrm>
            <a:off x="6664897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2" name="Line 171"/>
          <p:cNvSpPr>
            <a:spLocks noChangeShapeType="1"/>
          </p:cNvSpPr>
          <p:nvPr/>
        </p:nvSpPr>
        <p:spPr bwMode="auto">
          <a:xfrm>
            <a:off x="6845872" y="3824832"/>
            <a:ext cx="1587" cy="893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3" name="Line 172"/>
          <p:cNvSpPr>
            <a:spLocks noChangeShapeType="1"/>
          </p:cNvSpPr>
          <p:nvPr/>
        </p:nvSpPr>
        <p:spPr bwMode="auto">
          <a:xfrm flipH="1">
            <a:off x="5364734" y="542503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" name="Line 173"/>
          <p:cNvSpPr>
            <a:spLocks noChangeShapeType="1"/>
          </p:cNvSpPr>
          <p:nvPr/>
        </p:nvSpPr>
        <p:spPr bwMode="auto">
          <a:xfrm flipH="1" flipV="1">
            <a:off x="5364734" y="5231357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5" name="Line 174"/>
          <p:cNvSpPr>
            <a:spLocks noChangeShapeType="1"/>
          </p:cNvSpPr>
          <p:nvPr/>
        </p:nvSpPr>
        <p:spPr bwMode="auto">
          <a:xfrm flipH="1">
            <a:off x="5364734" y="5040857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6" name="Line 175"/>
          <p:cNvSpPr>
            <a:spLocks noChangeShapeType="1"/>
          </p:cNvSpPr>
          <p:nvPr/>
        </p:nvSpPr>
        <p:spPr bwMode="auto">
          <a:xfrm flipH="1">
            <a:off x="5364734" y="484559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7" name="Line 176"/>
          <p:cNvSpPr>
            <a:spLocks noChangeShapeType="1"/>
          </p:cNvSpPr>
          <p:nvPr/>
        </p:nvSpPr>
        <p:spPr bwMode="auto">
          <a:xfrm flipH="1">
            <a:off x="6882384" y="5337720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8" name="Line 177"/>
          <p:cNvSpPr>
            <a:spLocks noChangeShapeType="1"/>
          </p:cNvSpPr>
          <p:nvPr/>
        </p:nvSpPr>
        <p:spPr bwMode="auto">
          <a:xfrm flipH="1" flipV="1">
            <a:off x="6882384" y="5144045"/>
            <a:ext cx="82391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" name="Line 178"/>
          <p:cNvSpPr>
            <a:spLocks noChangeShapeType="1"/>
          </p:cNvSpPr>
          <p:nvPr/>
        </p:nvSpPr>
        <p:spPr bwMode="auto">
          <a:xfrm flipH="1">
            <a:off x="6882384" y="4953545"/>
            <a:ext cx="8239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0" name="Line 179"/>
          <p:cNvSpPr>
            <a:spLocks noChangeShapeType="1"/>
          </p:cNvSpPr>
          <p:nvPr/>
        </p:nvSpPr>
        <p:spPr bwMode="auto">
          <a:xfrm flipH="1">
            <a:off x="6882384" y="4758282"/>
            <a:ext cx="8239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6123559" y="4642395"/>
            <a:ext cx="835025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830247" y="398834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8830247" y="398834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8830247" y="3988345"/>
            <a:ext cx="417512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8830247" y="398834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8830247" y="3988345"/>
            <a:ext cx="417512" cy="447675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7149084" y="3988345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7149084" y="3988345"/>
            <a:ext cx="414338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7149084" y="3988345"/>
            <a:ext cx="417513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7149084" y="3988345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7149084" y="3988345"/>
            <a:ext cx="417513" cy="447675"/>
          </a:xfrm>
          <a:prstGeom prst="rect">
            <a:avLst/>
          </a:prstGeom>
          <a:solidFill>
            <a:srgbClr val="000066"/>
          </a:solidFill>
          <a:ln w="31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5467922" y="3988345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5467922" y="3988345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467922" y="3988345"/>
            <a:ext cx="417512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467922" y="3988345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5467922" y="3988345"/>
            <a:ext cx="417512" cy="447675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108772" y="398834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2108772" y="3988345"/>
            <a:ext cx="409575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108772" y="3988345"/>
            <a:ext cx="412750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2108772" y="3988345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108772" y="3988345"/>
            <a:ext cx="412750" cy="447675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3786759" y="3988345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3786759" y="3988345"/>
            <a:ext cx="412750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3786759" y="3988345"/>
            <a:ext cx="417513" cy="44767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3786759" y="3988345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3786759" y="3988345"/>
            <a:ext cx="417513" cy="447675"/>
          </a:xfrm>
          <a:prstGeom prst="rect">
            <a:avLst/>
          </a:prstGeom>
          <a:solidFill>
            <a:srgbClr val="000066"/>
          </a:solidFill>
          <a:ln w="31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8830247" y="2181770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8830247" y="2181770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8830247" y="2181770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8830247" y="2181770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8830247" y="2181770"/>
            <a:ext cx="420624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7149084" y="2181770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7149084" y="2181770"/>
            <a:ext cx="414338" cy="444500"/>
          </a:xfrm>
          <a:prstGeom prst="rect">
            <a:avLst/>
          </a:prstGeom>
          <a:solidFill>
            <a:srgbClr val="00FF9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7149084" y="2181770"/>
            <a:ext cx="417513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7149084" y="2181770"/>
            <a:ext cx="414338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7149084" y="2181770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5467922" y="2181770"/>
            <a:ext cx="414337" cy="4445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5467922" y="2181770"/>
            <a:ext cx="414337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5467922" y="2181770"/>
            <a:ext cx="417512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5467922" y="2181770"/>
            <a:ext cx="414337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5467922" y="2181770"/>
            <a:ext cx="417512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3" name="Rectangle 222"/>
          <p:cNvSpPr>
            <a:spLocks noChangeArrowheads="1"/>
          </p:cNvSpPr>
          <p:nvPr/>
        </p:nvSpPr>
        <p:spPr bwMode="auto">
          <a:xfrm>
            <a:off x="2108772" y="2181770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4" name="Rectangle 223"/>
          <p:cNvSpPr>
            <a:spLocks noChangeArrowheads="1"/>
          </p:cNvSpPr>
          <p:nvPr/>
        </p:nvSpPr>
        <p:spPr bwMode="auto">
          <a:xfrm>
            <a:off x="2108772" y="2181770"/>
            <a:ext cx="409575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5" name="Rectangle 224"/>
          <p:cNvSpPr>
            <a:spLocks noChangeArrowheads="1"/>
          </p:cNvSpPr>
          <p:nvPr/>
        </p:nvSpPr>
        <p:spPr bwMode="auto">
          <a:xfrm>
            <a:off x="2108772" y="2181770"/>
            <a:ext cx="412750" cy="449262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2108772" y="2181770"/>
            <a:ext cx="409575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7" name="Rectangle 226"/>
          <p:cNvSpPr>
            <a:spLocks noChangeArrowheads="1"/>
          </p:cNvSpPr>
          <p:nvPr/>
        </p:nvSpPr>
        <p:spPr bwMode="auto">
          <a:xfrm>
            <a:off x="2108772" y="2181770"/>
            <a:ext cx="412750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3786759" y="2181770"/>
            <a:ext cx="412750" cy="444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29" name="Rectangle 228"/>
          <p:cNvSpPr>
            <a:spLocks noChangeArrowheads="1"/>
          </p:cNvSpPr>
          <p:nvPr/>
        </p:nvSpPr>
        <p:spPr bwMode="auto">
          <a:xfrm>
            <a:off x="3786759" y="2181770"/>
            <a:ext cx="412750" cy="444500"/>
          </a:xfrm>
          <a:prstGeom prst="rect">
            <a:avLst/>
          </a:prstGeom>
          <a:solidFill>
            <a:srgbClr val="00FF99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0" name="Rectangle 229"/>
          <p:cNvSpPr>
            <a:spLocks noChangeArrowheads="1"/>
          </p:cNvSpPr>
          <p:nvPr/>
        </p:nvSpPr>
        <p:spPr bwMode="auto">
          <a:xfrm>
            <a:off x="3786759" y="2181770"/>
            <a:ext cx="417513" cy="449262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1" name="Rectangle 230"/>
          <p:cNvSpPr>
            <a:spLocks noChangeArrowheads="1"/>
          </p:cNvSpPr>
          <p:nvPr/>
        </p:nvSpPr>
        <p:spPr bwMode="auto">
          <a:xfrm>
            <a:off x="3786759" y="2181770"/>
            <a:ext cx="412750" cy="4445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2" name="Rectangle 231"/>
          <p:cNvSpPr>
            <a:spLocks noChangeArrowheads="1"/>
          </p:cNvSpPr>
          <p:nvPr/>
        </p:nvSpPr>
        <p:spPr bwMode="auto">
          <a:xfrm>
            <a:off x="3786759" y="2181770"/>
            <a:ext cx="417513" cy="449262"/>
          </a:xfrm>
          <a:prstGeom prst="rect">
            <a:avLst/>
          </a:prstGeom>
          <a:solidFill>
            <a:srgbClr val="0000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33" name="Line 232"/>
          <p:cNvSpPr>
            <a:spLocks noChangeShapeType="1"/>
          </p:cNvSpPr>
          <p:nvPr/>
        </p:nvSpPr>
        <p:spPr bwMode="auto">
          <a:xfrm>
            <a:off x="2030984" y="228972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4" name="Line 233"/>
          <p:cNvSpPr>
            <a:spLocks noChangeShapeType="1"/>
          </p:cNvSpPr>
          <p:nvPr/>
        </p:nvSpPr>
        <p:spPr bwMode="auto">
          <a:xfrm>
            <a:off x="2030984" y="243577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" name="Line 234"/>
          <p:cNvSpPr>
            <a:spLocks noChangeShapeType="1"/>
          </p:cNvSpPr>
          <p:nvPr/>
        </p:nvSpPr>
        <p:spPr bwMode="auto">
          <a:xfrm>
            <a:off x="2030984" y="2361157"/>
            <a:ext cx="7334250" cy="3175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6" name="Line 235"/>
          <p:cNvSpPr>
            <a:spLocks noChangeShapeType="1"/>
          </p:cNvSpPr>
          <p:nvPr/>
        </p:nvSpPr>
        <p:spPr bwMode="auto">
          <a:xfrm>
            <a:off x="2030984" y="221352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7" name="Line 236"/>
          <p:cNvSpPr>
            <a:spLocks noChangeShapeType="1"/>
          </p:cNvSpPr>
          <p:nvPr/>
        </p:nvSpPr>
        <p:spPr bwMode="auto">
          <a:xfrm>
            <a:off x="2030984" y="2586582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8" name="Line 237"/>
          <p:cNvSpPr>
            <a:spLocks noChangeShapeType="1"/>
          </p:cNvSpPr>
          <p:nvPr/>
        </p:nvSpPr>
        <p:spPr bwMode="auto">
          <a:xfrm>
            <a:off x="2030984" y="251197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9" name="Line 238"/>
          <p:cNvSpPr>
            <a:spLocks noChangeShapeType="1"/>
          </p:cNvSpPr>
          <p:nvPr/>
        </p:nvSpPr>
        <p:spPr bwMode="auto">
          <a:xfrm>
            <a:off x="2030984" y="409470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0" name="Line 239"/>
          <p:cNvSpPr>
            <a:spLocks noChangeShapeType="1"/>
          </p:cNvSpPr>
          <p:nvPr/>
        </p:nvSpPr>
        <p:spPr bwMode="auto">
          <a:xfrm>
            <a:off x="2030984" y="4245520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1" name="Line 240"/>
          <p:cNvSpPr>
            <a:spLocks noChangeShapeType="1"/>
          </p:cNvSpPr>
          <p:nvPr/>
        </p:nvSpPr>
        <p:spPr bwMode="auto">
          <a:xfrm>
            <a:off x="2030984" y="417090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2" name="Line 241"/>
          <p:cNvSpPr>
            <a:spLocks noChangeShapeType="1"/>
          </p:cNvSpPr>
          <p:nvPr/>
        </p:nvSpPr>
        <p:spPr bwMode="auto">
          <a:xfrm>
            <a:off x="2030984" y="4020095"/>
            <a:ext cx="7334250" cy="3175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3" name="Line 242"/>
          <p:cNvSpPr>
            <a:spLocks noChangeShapeType="1"/>
          </p:cNvSpPr>
          <p:nvPr/>
        </p:nvSpPr>
        <p:spPr bwMode="auto">
          <a:xfrm>
            <a:off x="2030984" y="439315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4" name="Line 243"/>
          <p:cNvSpPr>
            <a:spLocks noChangeShapeType="1"/>
          </p:cNvSpPr>
          <p:nvPr/>
        </p:nvSpPr>
        <p:spPr bwMode="auto">
          <a:xfrm>
            <a:off x="2030984" y="4316957"/>
            <a:ext cx="7334250" cy="4763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" name="Line 244"/>
          <p:cNvSpPr>
            <a:spLocks noChangeShapeType="1"/>
          </p:cNvSpPr>
          <p:nvPr/>
        </p:nvSpPr>
        <p:spPr bwMode="auto">
          <a:xfrm>
            <a:off x="2030984" y="5906045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6" name="Line 245"/>
          <p:cNvSpPr>
            <a:spLocks noChangeShapeType="1"/>
          </p:cNvSpPr>
          <p:nvPr/>
        </p:nvSpPr>
        <p:spPr bwMode="auto">
          <a:xfrm>
            <a:off x="2030984" y="6052095"/>
            <a:ext cx="7334250" cy="4762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7" name="Line 246"/>
          <p:cNvSpPr>
            <a:spLocks noChangeShapeType="1"/>
          </p:cNvSpPr>
          <p:nvPr/>
        </p:nvSpPr>
        <p:spPr bwMode="auto">
          <a:xfrm>
            <a:off x="2030984" y="598065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8" name="Line 247"/>
          <p:cNvSpPr>
            <a:spLocks noChangeShapeType="1"/>
          </p:cNvSpPr>
          <p:nvPr/>
        </p:nvSpPr>
        <p:spPr bwMode="auto">
          <a:xfrm>
            <a:off x="2030984" y="5829845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9" name="Line 248"/>
          <p:cNvSpPr>
            <a:spLocks noChangeShapeType="1"/>
          </p:cNvSpPr>
          <p:nvPr/>
        </p:nvSpPr>
        <p:spPr bwMode="auto">
          <a:xfrm>
            <a:off x="2030984" y="6202907"/>
            <a:ext cx="7334250" cy="1588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0" name="Line 249"/>
          <p:cNvSpPr>
            <a:spLocks noChangeShapeType="1"/>
          </p:cNvSpPr>
          <p:nvPr/>
        </p:nvSpPr>
        <p:spPr bwMode="auto">
          <a:xfrm>
            <a:off x="2030984" y="6128295"/>
            <a:ext cx="7334250" cy="1587"/>
          </a:xfrm>
          <a:prstGeom prst="line">
            <a:avLst/>
          </a:prstGeom>
          <a:noFill/>
          <a:ln w="7938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51" name="Group 250"/>
          <p:cNvGrpSpPr>
            <a:grpSpLocks/>
          </p:cNvGrpSpPr>
          <p:nvPr/>
        </p:nvGrpSpPr>
        <p:grpSpPr bwMode="auto">
          <a:xfrm>
            <a:off x="2140522" y="2134145"/>
            <a:ext cx="7065962" cy="4227512"/>
            <a:chOff x="565" y="1133"/>
            <a:chExt cx="4451" cy="5009"/>
          </a:xfrm>
        </p:grpSpPr>
        <p:grpSp>
          <p:nvGrpSpPr>
            <p:cNvPr id="252" name="Group 251"/>
            <p:cNvGrpSpPr>
              <a:grpSpLocks/>
            </p:cNvGrpSpPr>
            <p:nvPr/>
          </p:nvGrpSpPr>
          <p:grpSpPr bwMode="auto">
            <a:xfrm>
              <a:off x="1615" y="1133"/>
              <a:ext cx="3401" cy="5009"/>
              <a:chOff x="1615" y="1133"/>
              <a:chExt cx="3401" cy="5009"/>
            </a:xfrm>
          </p:grpSpPr>
          <p:sp>
            <p:nvSpPr>
              <p:cNvPr id="259" name="Line 252"/>
              <p:cNvSpPr>
                <a:spLocks noChangeShapeType="1"/>
              </p:cNvSpPr>
              <p:nvPr/>
            </p:nvSpPr>
            <p:spPr bwMode="auto">
              <a:xfrm flipH="1">
                <a:off x="4971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" name="Line 253"/>
              <p:cNvSpPr>
                <a:spLocks noChangeShapeType="1"/>
              </p:cNvSpPr>
              <p:nvPr/>
            </p:nvSpPr>
            <p:spPr bwMode="auto">
              <a:xfrm>
                <a:off x="4886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Line 254"/>
              <p:cNvSpPr>
                <a:spLocks noChangeShapeType="1"/>
              </p:cNvSpPr>
              <p:nvPr/>
            </p:nvSpPr>
            <p:spPr bwMode="auto">
              <a:xfrm>
                <a:off x="4929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Line 255"/>
              <p:cNvSpPr>
                <a:spLocks noChangeShapeType="1"/>
              </p:cNvSpPr>
              <p:nvPr/>
            </p:nvSpPr>
            <p:spPr bwMode="auto">
              <a:xfrm>
                <a:off x="5015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" name="Line 256"/>
              <p:cNvSpPr>
                <a:spLocks noChangeShapeType="1"/>
              </p:cNvSpPr>
              <p:nvPr/>
            </p:nvSpPr>
            <p:spPr bwMode="auto">
              <a:xfrm flipH="1">
                <a:off x="4798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" name="Line 257"/>
              <p:cNvSpPr>
                <a:spLocks noChangeShapeType="1"/>
              </p:cNvSpPr>
              <p:nvPr/>
            </p:nvSpPr>
            <p:spPr bwMode="auto">
              <a:xfrm>
                <a:off x="484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" name="Line 258"/>
              <p:cNvSpPr>
                <a:spLocks noChangeShapeType="1"/>
              </p:cNvSpPr>
              <p:nvPr/>
            </p:nvSpPr>
            <p:spPr bwMode="auto">
              <a:xfrm>
                <a:off x="391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" name="Line 259"/>
              <p:cNvSpPr>
                <a:spLocks noChangeShapeType="1"/>
              </p:cNvSpPr>
              <p:nvPr/>
            </p:nvSpPr>
            <p:spPr bwMode="auto">
              <a:xfrm flipH="1">
                <a:off x="3824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" name="Line 260"/>
              <p:cNvSpPr>
                <a:spLocks noChangeShapeType="1"/>
              </p:cNvSpPr>
              <p:nvPr/>
            </p:nvSpPr>
            <p:spPr bwMode="auto">
              <a:xfrm>
                <a:off x="3868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" name="Line 261"/>
              <p:cNvSpPr>
                <a:spLocks noChangeShapeType="1"/>
              </p:cNvSpPr>
              <p:nvPr/>
            </p:nvSpPr>
            <p:spPr bwMode="auto">
              <a:xfrm>
                <a:off x="3955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" name="Line 262"/>
              <p:cNvSpPr>
                <a:spLocks noChangeShapeType="1"/>
              </p:cNvSpPr>
              <p:nvPr/>
            </p:nvSpPr>
            <p:spPr bwMode="auto">
              <a:xfrm>
                <a:off x="3739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" name="Line 263"/>
              <p:cNvSpPr>
                <a:spLocks noChangeShapeType="1"/>
              </p:cNvSpPr>
              <p:nvPr/>
            </p:nvSpPr>
            <p:spPr bwMode="auto">
              <a:xfrm>
                <a:off x="378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" name="Line 264"/>
              <p:cNvSpPr>
                <a:spLocks noChangeShapeType="1"/>
              </p:cNvSpPr>
              <p:nvPr/>
            </p:nvSpPr>
            <p:spPr bwMode="auto">
              <a:xfrm>
                <a:off x="2850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" name="Line 265"/>
              <p:cNvSpPr>
                <a:spLocks noChangeShapeType="1"/>
              </p:cNvSpPr>
              <p:nvPr/>
            </p:nvSpPr>
            <p:spPr bwMode="auto">
              <a:xfrm flipH="1">
                <a:off x="2762" y="1133"/>
                <a:ext cx="3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" name="Line 266"/>
              <p:cNvSpPr>
                <a:spLocks noChangeShapeType="1"/>
              </p:cNvSpPr>
              <p:nvPr/>
            </p:nvSpPr>
            <p:spPr bwMode="auto">
              <a:xfrm>
                <a:off x="2806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" name="Line 267"/>
              <p:cNvSpPr>
                <a:spLocks noChangeShapeType="1"/>
              </p:cNvSpPr>
              <p:nvPr/>
            </p:nvSpPr>
            <p:spPr bwMode="auto">
              <a:xfrm>
                <a:off x="2894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" name="Line 268"/>
              <p:cNvSpPr>
                <a:spLocks noChangeShapeType="1"/>
              </p:cNvSpPr>
              <p:nvPr/>
            </p:nvSpPr>
            <p:spPr bwMode="auto">
              <a:xfrm>
                <a:off x="2677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" name="Line 269"/>
              <p:cNvSpPr>
                <a:spLocks noChangeShapeType="1"/>
              </p:cNvSpPr>
              <p:nvPr/>
            </p:nvSpPr>
            <p:spPr bwMode="auto">
              <a:xfrm>
                <a:off x="2721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" name="Line 270"/>
              <p:cNvSpPr>
                <a:spLocks noChangeShapeType="1"/>
              </p:cNvSpPr>
              <p:nvPr/>
            </p:nvSpPr>
            <p:spPr bwMode="auto">
              <a:xfrm flipH="1">
                <a:off x="1789" y="1133"/>
                <a:ext cx="2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" name="Line 271"/>
              <p:cNvSpPr>
                <a:spLocks noChangeShapeType="1"/>
              </p:cNvSpPr>
              <p:nvPr/>
            </p:nvSpPr>
            <p:spPr bwMode="auto">
              <a:xfrm>
                <a:off x="1703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9" name="Line 272"/>
              <p:cNvSpPr>
                <a:spLocks noChangeShapeType="1"/>
              </p:cNvSpPr>
              <p:nvPr/>
            </p:nvSpPr>
            <p:spPr bwMode="auto">
              <a:xfrm>
                <a:off x="1747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0" name="Line 273"/>
              <p:cNvSpPr>
                <a:spLocks noChangeShapeType="1"/>
              </p:cNvSpPr>
              <p:nvPr/>
            </p:nvSpPr>
            <p:spPr bwMode="auto">
              <a:xfrm>
                <a:off x="1832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1" name="Line 274"/>
              <p:cNvSpPr>
                <a:spLocks noChangeShapeType="1"/>
              </p:cNvSpPr>
              <p:nvPr/>
            </p:nvSpPr>
            <p:spPr bwMode="auto">
              <a:xfrm flipH="1">
                <a:off x="1615" y="1133"/>
                <a:ext cx="3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2" name="Line 275"/>
              <p:cNvSpPr>
                <a:spLocks noChangeShapeType="1"/>
              </p:cNvSpPr>
              <p:nvPr/>
            </p:nvSpPr>
            <p:spPr bwMode="auto">
              <a:xfrm>
                <a:off x="1659" y="1133"/>
                <a:ext cx="1" cy="5009"/>
              </a:xfrm>
              <a:prstGeom prst="line">
                <a:avLst/>
              </a:prstGeom>
              <a:noFill/>
              <a:ln w="7938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3" name="Line 276"/>
            <p:cNvSpPr>
              <a:spLocks noChangeShapeType="1"/>
            </p:cNvSpPr>
            <p:nvPr/>
          </p:nvSpPr>
          <p:spPr bwMode="auto">
            <a:xfrm>
              <a:off x="738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4" name="Line 277"/>
            <p:cNvSpPr>
              <a:spLocks noChangeShapeType="1"/>
            </p:cNvSpPr>
            <p:nvPr/>
          </p:nvSpPr>
          <p:spPr bwMode="auto">
            <a:xfrm>
              <a:off x="651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5" name="Line 278"/>
            <p:cNvSpPr>
              <a:spLocks noChangeShapeType="1"/>
            </p:cNvSpPr>
            <p:nvPr/>
          </p:nvSpPr>
          <p:spPr bwMode="auto">
            <a:xfrm>
              <a:off x="695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6" name="Line 279"/>
            <p:cNvSpPr>
              <a:spLocks noChangeShapeType="1"/>
            </p:cNvSpPr>
            <p:nvPr/>
          </p:nvSpPr>
          <p:spPr bwMode="auto">
            <a:xfrm flipH="1">
              <a:off x="780" y="1133"/>
              <a:ext cx="2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7" name="Line 280"/>
            <p:cNvSpPr>
              <a:spLocks noChangeShapeType="1"/>
            </p:cNvSpPr>
            <p:nvPr/>
          </p:nvSpPr>
          <p:spPr bwMode="auto">
            <a:xfrm>
              <a:off x="565" y="1133"/>
              <a:ext cx="1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8" name="Line 281"/>
            <p:cNvSpPr>
              <a:spLocks noChangeShapeType="1"/>
            </p:cNvSpPr>
            <p:nvPr/>
          </p:nvSpPr>
          <p:spPr bwMode="auto">
            <a:xfrm flipH="1">
              <a:off x="607" y="1133"/>
              <a:ext cx="2" cy="5009"/>
            </a:xfrm>
            <a:prstGeom prst="line">
              <a:avLst/>
            </a:prstGeom>
            <a:noFill/>
            <a:ln w="7938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3" name="Group 293"/>
          <p:cNvGrpSpPr>
            <a:grpSpLocks/>
          </p:cNvGrpSpPr>
          <p:nvPr/>
        </p:nvGrpSpPr>
        <p:grpSpPr bwMode="auto">
          <a:xfrm>
            <a:off x="7504684" y="3661321"/>
            <a:ext cx="1358900" cy="1057276"/>
            <a:chOff x="3944" y="2095"/>
            <a:chExt cx="856" cy="666"/>
          </a:xfrm>
        </p:grpSpPr>
        <p:sp>
          <p:nvSpPr>
            <p:cNvPr id="284" name="Rectangle 294"/>
            <p:cNvSpPr>
              <a:spLocks noChangeArrowheads="1"/>
            </p:cNvSpPr>
            <p:nvPr/>
          </p:nvSpPr>
          <p:spPr bwMode="auto">
            <a:xfrm>
              <a:off x="4295" y="2095"/>
              <a:ext cx="25" cy="5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5" name="Rectangle 295"/>
            <p:cNvSpPr>
              <a:spLocks noChangeArrowheads="1"/>
            </p:cNvSpPr>
            <p:nvPr/>
          </p:nvSpPr>
          <p:spPr bwMode="auto">
            <a:xfrm>
              <a:off x="4459" y="2198"/>
              <a:ext cx="25" cy="5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" name="Freeform 296"/>
            <p:cNvSpPr>
              <a:spLocks/>
            </p:cNvSpPr>
            <p:nvPr/>
          </p:nvSpPr>
          <p:spPr bwMode="auto">
            <a:xfrm>
              <a:off x="3944" y="2348"/>
              <a:ext cx="856" cy="30"/>
            </a:xfrm>
            <a:custGeom>
              <a:avLst/>
              <a:gdLst>
                <a:gd name="T0" fmla="*/ 856 w 856"/>
                <a:gd name="T1" fmla="*/ 28 h 30"/>
                <a:gd name="T2" fmla="*/ 856 w 856"/>
                <a:gd name="T3" fmla="*/ 0 h 30"/>
                <a:gd name="T4" fmla="*/ 0 w 856"/>
                <a:gd name="T5" fmla="*/ 3 h 30"/>
                <a:gd name="T6" fmla="*/ 0 w 856"/>
                <a:gd name="T7" fmla="*/ 30 h 30"/>
                <a:gd name="T8" fmla="*/ 856 w 856"/>
                <a:gd name="T9" fmla="*/ 2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6"/>
                <a:gd name="T16" fmla="*/ 0 h 30"/>
                <a:gd name="T17" fmla="*/ 856 w 85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6" h="30">
                  <a:moveTo>
                    <a:pt x="856" y="28"/>
                  </a:moveTo>
                  <a:lnTo>
                    <a:pt x="856" y="0"/>
                  </a:lnTo>
                  <a:lnTo>
                    <a:pt x="0" y="3"/>
                  </a:lnTo>
                  <a:lnTo>
                    <a:pt x="0" y="30"/>
                  </a:lnTo>
                  <a:lnTo>
                    <a:pt x="85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7" name="Group 305"/>
          <p:cNvGrpSpPr>
            <a:grpSpLocks/>
          </p:cNvGrpSpPr>
          <p:nvPr/>
        </p:nvGrpSpPr>
        <p:grpSpPr bwMode="auto">
          <a:xfrm>
            <a:off x="3540697" y="2627857"/>
            <a:ext cx="4322762" cy="3176588"/>
            <a:chOff x="1447" y="1444"/>
            <a:chExt cx="2723" cy="2001"/>
          </a:xfrm>
        </p:grpSpPr>
        <p:grpSp>
          <p:nvGrpSpPr>
            <p:cNvPr id="288" name="Group 304"/>
            <p:cNvGrpSpPr>
              <a:grpSpLocks/>
            </p:cNvGrpSpPr>
            <p:nvPr/>
          </p:nvGrpSpPr>
          <p:grpSpPr bwMode="auto">
            <a:xfrm>
              <a:off x="1603" y="2302"/>
              <a:ext cx="2381" cy="282"/>
              <a:chOff x="1606" y="2304"/>
              <a:chExt cx="2381" cy="282"/>
            </a:xfrm>
          </p:grpSpPr>
          <p:sp>
            <p:nvSpPr>
              <p:cNvPr id="300" name="Rectangle 302"/>
              <p:cNvSpPr>
                <a:spLocks noChangeArrowheads="1"/>
              </p:cNvSpPr>
              <p:nvPr/>
            </p:nvSpPr>
            <p:spPr bwMode="auto">
              <a:xfrm>
                <a:off x="3724" y="2304"/>
                <a:ext cx="263" cy="28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Rectangle 303"/>
              <p:cNvSpPr>
                <a:spLocks noChangeArrowheads="1"/>
              </p:cNvSpPr>
              <p:nvPr/>
            </p:nvSpPr>
            <p:spPr bwMode="auto">
              <a:xfrm>
                <a:off x="1606" y="2304"/>
                <a:ext cx="263" cy="28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9" name="Group 282"/>
            <p:cNvGrpSpPr>
              <a:grpSpLocks/>
            </p:cNvGrpSpPr>
            <p:nvPr/>
          </p:nvGrpSpPr>
          <p:grpSpPr bwMode="auto">
            <a:xfrm>
              <a:off x="1447" y="1444"/>
              <a:ext cx="2723" cy="2001"/>
              <a:chOff x="1447" y="1444"/>
              <a:chExt cx="2723" cy="2001"/>
            </a:xfrm>
          </p:grpSpPr>
          <p:sp>
            <p:nvSpPr>
              <p:cNvPr id="290" name="Rectangle 283"/>
              <p:cNvSpPr>
                <a:spLocks noChangeArrowheads="1"/>
              </p:cNvSpPr>
              <p:nvPr/>
            </p:nvSpPr>
            <p:spPr bwMode="auto">
              <a:xfrm>
                <a:off x="2925" y="2496"/>
                <a:ext cx="793" cy="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000066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91" name="Group 284"/>
              <p:cNvGrpSpPr>
                <a:grpSpLocks/>
              </p:cNvGrpSpPr>
              <p:nvPr/>
            </p:nvGrpSpPr>
            <p:grpSpPr bwMode="auto">
              <a:xfrm>
                <a:off x="1447" y="1444"/>
                <a:ext cx="2723" cy="2001"/>
                <a:chOff x="1447" y="1444"/>
                <a:chExt cx="2723" cy="2001"/>
              </a:xfrm>
            </p:grpSpPr>
            <p:sp>
              <p:nvSpPr>
                <p:cNvPr id="292" name="Freeform 285"/>
                <p:cNvSpPr>
                  <a:spLocks/>
                </p:cNvSpPr>
                <p:nvPr/>
              </p:nvSpPr>
              <p:spPr bwMode="auto">
                <a:xfrm>
                  <a:off x="1447" y="1706"/>
                  <a:ext cx="519" cy="30"/>
                </a:xfrm>
                <a:custGeom>
                  <a:avLst/>
                  <a:gdLst>
                    <a:gd name="T0" fmla="*/ 519 w 519"/>
                    <a:gd name="T1" fmla="*/ 30 h 30"/>
                    <a:gd name="T2" fmla="*/ 519 w 519"/>
                    <a:gd name="T3" fmla="*/ 2 h 30"/>
                    <a:gd name="T4" fmla="*/ 0 w 519"/>
                    <a:gd name="T5" fmla="*/ 0 h 30"/>
                    <a:gd name="T6" fmla="*/ 0 w 519"/>
                    <a:gd name="T7" fmla="*/ 27 h 30"/>
                    <a:gd name="T8" fmla="*/ 519 w 519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9"/>
                    <a:gd name="T16" fmla="*/ 0 h 30"/>
                    <a:gd name="T17" fmla="*/ 519 w 51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9" h="30">
                      <a:moveTo>
                        <a:pt x="519" y="30"/>
                      </a:moveTo>
                      <a:lnTo>
                        <a:pt x="519" y="2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19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3" name="Rectangle 286"/>
                <p:cNvSpPr>
                  <a:spLocks noChangeArrowheads="1"/>
                </p:cNvSpPr>
                <p:nvPr/>
              </p:nvSpPr>
              <p:spPr bwMode="auto">
                <a:xfrm>
                  <a:off x="3651" y="3194"/>
                  <a:ext cx="519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4" name="Rectangle 287"/>
                <p:cNvSpPr>
                  <a:spLocks noChangeArrowheads="1"/>
                </p:cNvSpPr>
                <p:nvPr/>
              </p:nvSpPr>
              <p:spPr bwMode="auto">
                <a:xfrm>
                  <a:off x="1784" y="1444"/>
                  <a:ext cx="25" cy="85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5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66" y="2496"/>
                  <a:ext cx="793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6" name="Rectangle 289"/>
                <p:cNvSpPr>
                  <a:spLocks noChangeArrowheads="1"/>
                </p:cNvSpPr>
                <p:nvPr/>
              </p:nvSpPr>
              <p:spPr bwMode="auto">
                <a:xfrm>
                  <a:off x="3900" y="2586"/>
                  <a:ext cx="25" cy="85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rgbClr val="000066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7" name="Line 290"/>
                <p:cNvSpPr>
                  <a:spLocks noChangeShapeType="1"/>
                </p:cNvSpPr>
                <p:nvPr/>
              </p:nvSpPr>
              <p:spPr bwMode="auto">
                <a:xfrm>
                  <a:off x="3716" y="2508"/>
                  <a:ext cx="194" cy="7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8" name="Line 291"/>
                <p:cNvSpPr>
                  <a:spLocks noChangeShapeType="1"/>
                </p:cNvSpPr>
                <p:nvPr/>
              </p:nvSpPr>
              <p:spPr bwMode="auto">
                <a:xfrm>
                  <a:off x="2657" y="2511"/>
                  <a:ext cx="362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9" name="Line 292"/>
                <p:cNvSpPr>
                  <a:spLocks noChangeShapeType="1"/>
                </p:cNvSpPr>
                <p:nvPr/>
              </p:nvSpPr>
              <p:spPr bwMode="auto">
                <a:xfrm>
                  <a:off x="1792" y="2304"/>
                  <a:ext cx="73" cy="20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02" name="Rectangle 298"/>
          <p:cNvSpPr>
            <a:spLocks noChangeArrowheads="1"/>
          </p:cNvSpPr>
          <p:nvPr/>
        </p:nvSpPr>
        <p:spPr bwMode="auto">
          <a:xfrm>
            <a:off x="2781872" y="2758032"/>
            <a:ext cx="831850" cy="904875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3" name="Rectangle 299"/>
          <p:cNvSpPr>
            <a:spLocks noChangeArrowheads="1"/>
          </p:cNvSpPr>
          <p:nvPr/>
        </p:nvSpPr>
        <p:spPr bwMode="auto">
          <a:xfrm>
            <a:off x="2894384" y="2830581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04" name="Rectangle 300"/>
          <p:cNvSpPr>
            <a:spLocks noChangeArrowheads="1"/>
          </p:cNvSpPr>
          <p:nvPr/>
        </p:nvSpPr>
        <p:spPr bwMode="auto">
          <a:xfrm>
            <a:off x="7793609" y="4642395"/>
            <a:ext cx="835025" cy="906462"/>
          </a:xfrm>
          <a:prstGeom prst="rect">
            <a:avLst/>
          </a:prstGeom>
          <a:solidFill>
            <a:schemeClr val="accent1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6" name="TextBox 305"/>
          <p:cNvSpPr txBox="1"/>
          <p:nvPr/>
        </p:nvSpPr>
        <p:spPr>
          <a:xfrm>
            <a:off x="196513" y="1472987"/>
            <a:ext cx="1159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70C0"/>
                </a:solidFill>
              </a:rPr>
              <a:t>Exemplo de conexão entre duas redes</a:t>
            </a:r>
            <a:endParaRPr lang="pt-BR" sz="2400" dirty="0"/>
          </a:p>
        </p:txBody>
      </p:sp>
      <p:sp>
        <p:nvSpPr>
          <p:cNvPr id="305" name="Rectangle 299"/>
          <p:cNvSpPr>
            <a:spLocks noChangeArrowheads="1"/>
          </p:cNvSpPr>
          <p:nvPr/>
        </p:nvSpPr>
        <p:spPr bwMode="auto">
          <a:xfrm>
            <a:off x="4567309" y="2838831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4" name="Rectangle 299"/>
          <p:cNvSpPr>
            <a:spLocks noChangeArrowheads="1"/>
          </p:cNvSpPr>
          <p:nvPr/>
        </p:nvSpPr>
        <p:spPr bwMode="auto">
          <a:xfrm>
            <a:off x="6234686" y="2839371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5" name="Rectangle 299"/>
          <p:cNvSpPr>
            <a:spLocks noChangeArrowheads="1"/>
          </p:cNvSpPr>
          <p:nvPr/>
        </p:nvSpPr>
        <p:spPr bwMode="auto">
          <a:xfrm>
            <a:off x="7915377" y="2828993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6" name="Rectangle 299"/>
          <p:cNvSpPr>
            <a:spLocks noChangeArrowheads="1"/>
          </p:cNvSpPr>
          <p:nvPr/>
        </p:nvSpPr>
        <p:spPr bwMode="auto">
          <a:xfrm>
            <a:off x="7915377" y="4721418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7" name="Rectangle 299"/>
          <p:cNvSpPr>
            <a:spLocks noChangeArrowheads="1"/>
          </p:cNvSpPr>
          <p:nvPr/>
        </p:nvSpPr>
        <p:spPr bwMode="auto">
          <a:xfrm>
            <a:off x="6234686" y="4728607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8" name="Rectangle 299"/>
          <p:cNvSpPr>
            <a:spLocks noChangeArrowheads="1"/>
          </p:cNvSpPr>
          <p:nvPr/>
        </p:nvSpPr>
        <p:spPr bwMode="auto">
          <a:xfrm>
            <a:off x="2899867" y="4693512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  <p:sp>
        <p:nvSpPr>
          <p:cNvPr id="319" name="Rectangle 299"/>
          <p:cNvSpPr>
            <a:spLocks noChangeArrowheads="1"/>
          </p:cNvSpPr>
          <p:nvPr/>
        </p:nvSpPr>
        <p:spPr bwMode="auto">
          <a:xfrm>
            <a:off x="4568159" y="4741139"/>
            <a:ext cx="602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Bloco</a:t>
            </a:r>
          </a:p>
          <a:p>
            <a:pPr algn="ctr"/>
            <a:r>
              <a:rPr lang="pt-BR" altLang="en-US" sz="1600" b="0" dirty="0">
                <a:solidFill>
                  <a:srgbClr val="000000"/>
                </a:solidFill>
              </a:rPr>
              <a:t>L</a:t>
            </a:r>
            <a:r>
              <a:rPr lang="en-US" altLang="en-US" sz="1600" b="0" dirty="0" err="1">
                <a:solidFill>
                  <a:srgbClr val="000000"/>
                </a:solidFill>
              </a:rPr>
              <a:t>ógico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</a:rPr>
              <a:t>(CLB)</a:t>
            </a:r>
          </a:p>
        </p:txBody>
      </p:sp>
    </p:spTree>
    <p:extLst>
      <p:ext uri="{BB962C8B-B14F-4D97-AF65-F5344CB8AC3E}">
        <p14:creationId xmlns:p14="http://schemas.microsoft.com/office/powerpoint/2010/main" val="4733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1999" cy="1363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algn="ctr"/>
            <a:r>
              <a:rPr lang="en-US" sz="4800" dirty="0"/>
              <a:t>FPGAs – CONFIGURAÇÃO (RAM-BASED)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9471" y="6288505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2DA0E4-7498-4135-9CE5-6EE83B58B8B0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2842" y="1609971"/>
            <a:ext cx="63839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FPGA deve ser visto como um dispositivo de “duas camadas”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Memória de configuração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Lógica do usuário</a:t>
            </a:r>
          </a:p>
          <a:p>
            <a:pPr marL="800100" lvl="1" indent="-342900">
              <a:buClr>
                <a:srgbClr val="0070C0"/>
              </a:buClr>
              <a:buFont typeface="Wingdings" charset="2"/>
              <a:buChar char="ü"/>
            </a:pPr>
            <a:endParaRPr lang="pt-BR" sz="1200" dirty="0"/>
          </a:p>
          <a:p>
            <a:pPr marL="342900" indent="-342900">
              <a:buClr>
                <a:srgbClr val="0070C0"/>
              </a:buClr>
              <a:buFont typeface="Wingdings" charset="2"/>
              <a:buChar char="Ø"/>
            </a:pPr>
            <a:r>
              <a:rPr lang="pt-BR" sz="2600" dirty="0"/>
              <a:t>Memória de configuração define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Toda a fiação da lógica do usuário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Definição das funções lógicas das </a:t>
            </a:r>
            <a:r>
              <a:rPr lang="pt-BR" sz="2400" dirty="0" err="1"/>
              <a:t>LUTs</a:t>
            </a:r>
            <a:endParaRPr lang="pt-BR" sz="2400" dirty="0"/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Interface externas e internas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Configuração de memórias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Conteúdo de memórias</a:t>
            </a:r>
          </a:p>
          <a:p>
            <a:pPr marL="914400" lvl="1" indent="-457200">
              <a:buClr>
                <a:srgbClr val="0070C0"/>
              </a:buClr>
              <a:buFont typeface="Wingdings" charset="2"/>
              <a:buChar char="ü"/>
            </a:pPr>
            <a:r>
              <a:rPr lang="pt-BR" sz="2400" dirty="0"/>
              <a:t>Configuração dos pinos de E/S</a:t>
            </a:r>
          </a:p>
        </p:txBody>
      </p: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6759469" y="1847352"/>
            <a:ext cx="4830949" cy="3018235"/>
            <a:chOff x="3346" y="1143"/>
            <a:chExt cx="2180" cy="1362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3352" y="1828"/>
              <a:ext cx="2160" cy="480"/>
            </a:xfrm>
            <a:prstGeom prst="parallelogram">
              <a:avLst>
                <a:gd name="adj" fmla="val 153125"/>
              </a:avLst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000" b="0">
                <a:solidFill>
                  <a:srgbClr val="FFFF66"/>
                </a:solidFill>
                <a:latin typeface="Arial Narrow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3736" y="1780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4552" y="1780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>
              <a:off x="4120" y="1588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4888" y="1540"/>
              <a:ext cx="240" cy="432"/>
            </a:xfrm>
            <a:prstGeom prst="upDownArrow">
              <a:avLst>
                <a:gd name="adj1" fmla="val 50000"/>
                <a:gd name="adj2" fmla="val 36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AutoShape 10"/>
            <p:cNvSpPr>
              <a:spLocks noChangeArrowheads="1"/>
            </p:cNvSpPr>
            <p:nvPr/>
          </p:nvSpPr>
          <p:spPr bwMode="auto">
            <a:xfrm>
              <a:off x="3352" y="1148"/>
              <a:ext cx="2160" cy="480"/>
            </a:xfrm>
            <a:prstGeom prst="parallelogram">
              <a:avLst>
                <a:gd name="adj" fmla="val 15312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>
              <a:off x="3496" y="1463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AutoShape 12"/>
            <p:cNvSpPr>
              <a:spLocks noChangeArrowheads="1"/>
            </p:cNvSpPr>
            <p:nvPr/>
          </p:nvSpPr>
          <p:spPr bwMode="auto">
            <a:xfrm>
              <a:off x="3736" y="1319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auto">
            <a:xfrm>
              <a:off x="3976" y="1175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3928" y="1463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>
              <a:off x="4168" y="1319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auto">
            <a:xfrm>
              <a:off x="4408" y="1175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4360" y="1463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>
              <a:off x="4600" y="1319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4840" y="1175"/>
              <a:ext cx="528" cy="117"/>
            </a:xfrm>
            <a:prstGeom prst="parallelogram">
              <a:avLst>
                <a:gd name="adj" fmla="val 153561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4552" y="1479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AutoShape 21"/>
            <p:cNvSpPr>
              <a:spLocks noChangeArrowheads="1"/>
            </p:cNvSpPr>
            <p:nvPr/>
          </p:nvSpPr>
          <p:spPr bwMode="auto">
            <a:xfrm>
              <a:off x="4120" y="1479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AutoShape 22"/>
            <p:cNvSpPr>
              <a:spLocks noChangeArrowheads="1"/>
            </p:cNvSpPr>
            <p:nvPr/>
          </p:nvSpPr>
          <p:spPr bwMode="auto">
            <a:xfrm>
              <a:off x="3688" y="1479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4840" y="1292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AutoShape 24"/>
            <p:cNvSpPr>
              <a:spLocks noChangeArrowheads="1"/>
            </p:cNvSpPr>
            <p:nvPr/>
          </p:nvSpPr>
          <p:spPr bwMode="auto">
            <a:xfrm>
              <a:off x="4408" y="1292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AutoShape 25"/>
            <p:cNvSpPr>
              <a:spLocks noChangeArrowheads="1"/>
            </p:cNvSpPr>
            <p:nvPr/>
          </p:nvSpPr>
          <p:spPr bwMode="auto">
            <a:xfrm>
              <a:off x="3976" y="1292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696" y="1383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AutoShape 27"/>
            <p:cNvSpPr>
              <a:spLocks noChangeArrowheads="1"/>
            </p:cNvSpPr>
            <p:nvPr/>
          </p:nvSpPr>
          <p:spPr bwMode="auto">
            <a:xfrm>
              <a:off x="4264" y="1383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AutoShape 28"/>
            <p:cNvSpPr>
              <a:spLocks noChangeArrowheads="1"/>
            </p:cNvSpPr>
            <p:nvPr/>
          </p:nvSpPr>
          <p:spPr bwMode="auto">
            <a:xfrm>
              <a:off x="3832" y="1383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AutoShape 29"/>
            <p:cNvSpPr>
              <a:spLocks noChangeArrowheads="1"/>
            </p:cNvSpPr>
            <p:nvPr/>
          </p:nvSpPr>
          <p:spPr bwMode="auto">
            <a:xfrm>
              <a:off x="4984" y="1196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30"/>
            <p:cNvSpPr>
              <a:spLocks noChangeArrowheads="1"/>
            </p:cNvSpPr>
            <p:nvPr/>
          </p:nvSpPr>
          <p:spPr bwMode="auto">
            <a:xfrm>
              <a:off x="4552" y="1196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AutoShape 31"/>
            <p:cNvSpPr>
              <a:spLocks noChangeArrowheads="1"/>
            </p:cNvSpPr>
            <p:nvPr/>
          </p:nvSpPr>
          <p:spPr bwMode="auto">
            <a:xfrm>
              <a:off x="4120" y="1196"/>
              <a:ext cx="240" cy="53"/>
            </a:xfrm>
            <a:prstGeom prst="parallelogram">
              <a:avLst>
                <a:gd name="adj" fmla="val 15408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auto">
            <a:xfrm>
              <a:off x="3346" y="2308"/>
              <a:ext cx="1434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81" y="1831"/>
              <a:ext cx="745" cy="666"/>
            </a:xfrm>
            <a:custGeom>
              <a:avLst/>
              <a:gdLst>
                <a:gd name="T0" fmla="*/ 7 w 745"/>
                <a:gd name="T1" fmla="*/ 277 h 684"/>
                <a:gd name="T2" fmla="*/ 1 w 745"/>
                <a:gd name="T3" fmla="*/ 390 h 684"/>
                <a:gd name="T4" fmla="*/ 745 w 745"/>
                <a:gd name="T5" fmla="*/ 114 h 684"/>
                <a:gd name="T6" fmla="*/ 745 w 745"/>
                <a:gd name="T7" fmla="*/ 0 h 684"/>
                <a:gd name="T8" fmla="*/ 7 w 745"/>
                <a:gd name="T9" fmla="*/ 277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684"/>
                <a:gd name="T17" fmla="*/ 745 w 745"/>
                <a:gd name="T18" fmla="*/ 684 h 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684">
                  <a:moveTo>
                    <a:pt x="7" y="486"/>
                  </a:moveTo>
                  <a:cubicBezTo>
                    <a:pt x="0" y="644"/>
                    <a:pt x="1" y="578"/>
                    <a:pt x="1" y="684"/>
                  </a:cubicBezTo>
                  <a:lnTo>
                    <a:pt x="745" y="198"/>
                  </a:lnTo>
                  <a:lnTo>
                    <a:pt x="745" y="0"/>
                  </a:lnTo>
                  <a:lnTo>
                    <a:pt x="7" y="486"/>
                  </a:lnTo>
                  <a:close/>
                </a:path>
              </a:pathLst>
            </a:custGeom>
            <a:solidFill>
              <a:srgbClr val="000B3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3346" y="2305"/>
              <a:ext cx="1440" cy="200"/>
            </a:xfrm>
            <a:prstGeom prst="rect">
              <a:avLst/>
            </a:prstGeom>
            <a:solidFill>
              <a:srgbClr val="000B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FF66"/>
                  </a:solidFill>
                  <a:latin typeface="Arial Narrow" charset="0"/>
                </a:rPr>
                <a:t>Configuration Memory Layer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3358" y="1624"/>
              <a:ext cx="1434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2000" b="0">
                <a:solidFill>
                  <a:srgbClr val="FFFF66"/>
                </a:solidFill>
                <a:latin typeface="Arial Narrow" charset="0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4765" y="1143"/>
              <a:ext cx="745" cy="666"/>
            </a:xfrm>
            <a:custGeom>
              <a:avLst/>
              <a:gdLst>
                <a:gd name="T0" fmla="*/ 7 w 745"/>
                <a:gd name="T1" fmla="*/ 277 h 684"/>
                <a:gd name="T2" fmla="*/ 1 w 745"/>
                <a:gd name="T3" fmla="*/ 390 h 684"/>
                <a:gd name="T4" fmla="*/ 745 w 745"/>
                <a:gd name="T5" fmla="*/ 114 h 684"/>
                <a:gd name="T6" fmla="*/ 745 w 745"/>
                <a:gd name="T7" fmla="*/ 0 h 684"/>
                <a:gd name="T8" fmla="*/ 7 w 745"/>
                <a:gd name="T9" fmla="*/ 277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684"/>
                <a:gd name="T17" fmla="*/ 745 w 745"/>
                <a:gd name="T18" fmla="*/ 684 h 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684">
                  <a:moveTo>
                    <a:pt x="7" y="486"/>
                  </a:moveTo>
                  <a:cubicBezTo>
                    <a:pt x="0" y="644"/>
                    <a:pt x="1" y="578"/>
                    <a:pt x="1" y="684"/>
                  </a:cubicBezTo>
                  <a:lnTo>
                    <a:pt x="745" y="198"/>
                  </a:lnTo>
                  <a:lnTo>
                    <a:pt x="745" y="0"/>
                  </a:lnTo>
                  <a:lnTo>
                    <a:pt x="7" y="486"/>
                  </a:lnTo>
                  <a:close/>
                </a:path>
              </a:pathLst>
            </a:custGeom>
            <a:solidFill>
              <a:srgbClr val="000B3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>
              <a:off x="3362" y="1617"/>
              <a:ext cx="1406" cy="200"/>
            </a:xfrm>
            <a:prstGeom prst="rect">
              <a:avLst/>
            </a:prstGeom>
            <a:solidFill>
              <a:srgbClr val="000B3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66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FFFF66"/>
                  </a:solidFill>
                  <a:latin typeface="Arial Narrow" charset="0"/>
                </a:rPr>
                <a:t>User Logic Layer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54829" y="5288478"/>
            <a:ext cx="3652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Por exemplo, na família </a:t>
            </a:r>
            <a:r>
              <a:rPr lang="pt-BR" dirty="0" err="1">
                <a:solidFill>
                  <a:srgbClr val="FF0000"/>
                </a:solidFill>
              </a:rPr>
              <a:t>Virtex</a:t>
            </a:r>
            <a:r>
              <a:rPr lang="pt-BR" dirty="0">
                <a:solidFill>
                  <a:srgbClr val="FF0000"/>
                </a:solidFill>
              </a:rPr>
              <a:t> 4, a memória de configuração ocupa algo entre 1 </a:t>
            </a:r>
            <a:r>
              <a:rPr lang="pt-BR" dirty="0" err="1">
                <a:solidFill>
                  <a:srgbClr val="FF0000"/>
                </a:solidFill>
              </a:rPr>
              <a:t>MByte</a:t>
            </a:r>
            <a:r>
              <a:rPr lang="pt-BR" dirty="0">
                <a:solidFill>
                  <a:srgbClr val="FF0000"/>
                </a:solidFill>
              </a:rPr>
              <a:t> – 4 </a:t>
            </a:r>
            <a:r>
              <a:rPr lang="pt-BR" dirty="0" err="1">
                <a:solidFill>
                  <a:srgbClr val="FF0000"/>
                </a:solidFill>
              </a:rPr>
              <a:t>MBytes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>
            <a:stCxn id="4" idx="0"/>
          </p:cNvCxnSpPr>
          <p:nvPr/>
        </p:nvCxnSpPr>
        <p:spPr>
          <a:xfrm flipV="1">
            <a:off x="8581047" y="4723820"/>
            <a:ext cx="0" cy="564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1605</Words>
  <Application>Microsoft Office PowerPoint</Application>
  <PresentationFormat>Widescreen</PresentationFormat>
  <Paragraphs>405</Paragraphs>
  <Slides>24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Helvetica</vt:lpstr>
      <vt:lpstr>Symbol</vt:lpstr>
      <vt:lpstr>Times New Roman</vt:lpstr>
      <vt:lpstr>Wingdings</vt:lpstr>
      <vt:lpstr>Wingdings 2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Garibotti</dc:creator>
  <cp:lastModifiedBy>Ney Calazans</cp:lastModifiedBy>
  <cp:revision>238</cp:revision>
  <cp:lastPrinted>2017-08-21T11:26:53Z</cp:lastPrinted>
  <dcterms:created xsi:type="dcterms:W3CDTF">2016-01-29T17:33:48Z</dcterms:created>
  <dcterms:modified xsi:type="dcterms:W3CDTF">2022-08-16T20:58:34Z</dcterms:modified>
</cp:coreProperties>
</file>