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71" r:id="rId4"/>
    <p:sldId id="287" r:id="rId5"/>
    <p:sldId id="272" r:id="rId6"/>
    <p:sldId id="273" r:id="rId7"/>
    <p:sldId id="279" r:id="rId8"/>
    <p:sldId id="274" r:id="rId9"/>
    <p:sldId id="275" r:id="rId10"/>
    <p:sldId id="281" r:id="rId11"/>
    <p:sldId id="276" r:id="rId12"/>
    <p:sldId id="282" r:id="rId13"/>
    <p:sldId id="277" r:id="rId14"/>
    <p:sldId id="283" r:id="rId15"/>
    <p:sldId id="280" r:id="rId16"/>
    <p:sldId id="269" r:id="rId17"/>
    <p:sldId id="284" r:id="rId18"/>
    <p:sldId id="259" r:id="rId19"/>
    <p:sldId id="260" r:id="rId20"/>
    <p:sldId id="278" r:id="rId21"/>
    <p:sldId id="285" r:id="rId22"/>
    <p:sldId id="258" r:id="rId23"/>
    <p:sldId id="261" r:id="rId24"/>
    <p:sldId id="262" r:id="rId25"/>
    <p:sldId id="263" r:id="rId26"/>
    <p:sldId id="264" r:id="rId27"/>
    <p:sldId id="266" r:id="rId28"/>
    <p:sldId id="267" r:id="rId29"/>
    <p:sldId id="286" r:id="rId30"/>
    <p:sldId id="27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16C0F9-35CC-4756-AFA5-A0823ADE450E}" v="12" dt="2020-10-16T12:49:33.8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266" autoAdjust="0"/>
  </p:normalViewPr>
  <p:slideViewPr>
    <p:cSldViewPr>
      <p:cViewPr varScale="1">
        <p:scale>
          <a:sx n="92" d="100"/>
          <a:sy n="92" d="100"/>
        </p:scale>
        <p:origin x="96" y="10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y Calazans" userId="412105d9470b72c3" providerId="LiveId" clId="{22220C8E-D560-482A-8B86-DCB2FDB589D9}"/>
    <pc:docChg chg="undo custSel addSld modSld sldOrd">
      <pc:chgData name="Ney Calazans" userId="412105d9470b72c3" providerId="LiveId" clId="{22220C8E-D560-482A-8B86-DCB2FDB589D9}" dt="2020-10-06T10:52:50.029" v="379" actId="20577"/>
      <pc:docMkLst>
        <pc:docMk/>
      </pc:docMkLst>
      <pc:sldChg chg="modSp">
        <pc:chgData name="Ney Calazans" userId="412105d9470b72c3" providerId="LiveId" clId="{22220C8E-D560-482A-8B86-DCB2FDB589D9}" dt="2020-10-06T10:11:35.163" v="357" actId="20577"/>
        <pc:sldMkLst>
          <pc:docMk/>
          <pc:sldMk cId="0" sldId="257"/>
        </pc:sldMkLst>
        <pc:spChg chg="mod">
          <ac:chgData name="Ney Calazans" userId="412105d9470b72c3" providerId="LiveId" clId="{22220C8E-D560-482A-8B86-DCB2FDB589D9}" dt="2020-10-06T10:11:35.163" v="357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Ney Calazans" userId="412105d9470b72c3" providerId="LiveId" clId="{22220C8E-D560-482A-8B86-DCB2FDB589D9}" dt="2020-10-06T10:10:13.704" v="295" actId="1036"/>
          <ac:spMkLst>
            <pc:docMk/>
            <pc:sldMk cId="0" sldId="257"/>
            <ac:spMk id="5" creationId="{00000000-0000-0000-0000-000000000000}"/>
          </ac:spMkLst>
        </pc:spChg>
        <pc:spChg chg="mod">
          <ac:chgData name="Ney Calazans" userId="412105d9470b72c3" providerId="LiveId" clId="{22220C8E-D560-482A-8B86-DCB2FDB589D9}" dt="2020-10-06T10:10:13.704" v="295" actId="1036"/>
          <ac:spMkLst>
            <pc:docMk/>
            <pc:sldMk cId="0" sldId="257"/>
            <ac:spMk id="6" creationId="{00000000-0000-0000-0000-000000000000}"/>
          </ac:spMkLst>
        </pc:spChg>
        <pc:spChg chg="mod">
          <ac:chgData name="Ney Calazans" userId="412105d9470b72c3" providerId="LiveId" clId="{22220C8E-D560-482A-8B86-DCB2FDB589D9}" dt="2020-10-06T10:10:13.704" v="295" actId="1036"/>
          <ac:spMkLst>
            <pc:docMk/>
            <pc:sldMk cId="0" sldId="257"/>
            <ac:spMk id="7" creationId="{00000000-0000-0000-0000-000000000000}"/>
          </ac:spMkLst>
        </pc:spChg>
        <pc:graphicFrameChg chg="mod modGraphic">
          <ac:chgData name="Ney Calazans" userId="412105d9470b72c3" providerId="LiveId" clId="{22220C8E-D560-482A-8B86-DCB2FDB589D9}" dt="2020-10-06T10:09:53.250" v="291" actId="1035"/>
          <ac:graphicFrameMkLst>
            <pc:docMk/>
            <pc:sldMk cId="0" sldId="257"/>
            <ac:graphicFrameMk id="4" creationId="{5CD373CB-4925-476D-8F6F-DDFF2342B5B6}"/>
          </ac:graphicFrameMkLst>
        </pc:graphicFrameChg>
      </pc:sldChg>
      <pc:sldChg chg="addSp modSp">
        <pc:chgData name="Ney Calazans" userId="412105d9470b72c3" providerId="LiveId" clId="{22220C8E-D560-482A-8B86-DCB2FDB589D9}" dt="2020-10-06T09:59:54.960" v="78" actId="20577"/>
        <pc:sldMkLst>
          <pc:docMk/>
          <pc:sldMk cId="2529548471" sldId="272"/>
        </pc:sldMkLst>
        <pc:spChg chg="mod">
          <ac:chgData name="Ney Calazans" userId="412105d9470b72c3" providerId="LiveId" clId="{22220C8E-D560-482A-8B86-DCB2FDB589D9}" dt="2020-10-06T09:55:28.700" v="49" actId="14100"/>
          <ac:spMkLst>
            <pc:docMk/>
            <pc:sldMk cId="2529548471" sldId="272"/>
            <ac:spMk id="4" creationId="{AC9A8EED-C86A-4CD8-8E79-A7CFE9E7FA43}"/>
          </ac:spMkLst>
        </pc:spChg>
        <pc:spChg chg="mod">
          <ac:chgData name="Ney Calazans" userId="412105d9470b72c3" providerId="LiveId" clId="{22220C8E-D560-482A-8B86-DCB2FDB589D9}" dt="2020-10-06T09:59:54.960" v="78" actId="20577"/>
          <ac:spMkLst>
            <pc:docMk/>
            <pc:sldMk cId="2529548471" sldId="272"/>
            <ac:spMk id="5" creationId="{E4957684-46CB-4B52-8297-8DD7128C3982}"/>
          </ac:spMkLst>
        </pc:spChg>
        <pc:spChg chg="mod">
          <ac:chgData name="Ney Calazans" userId="412105d9470b72c3" providerId="LiveId" clId="{22220C8E-D560-482A-8B86-DCB2FDB589D9}" dt="2020-10-06T09:56:56.307" v="62" actId="14100"/>
          <ac:spMkLst>
            <pc:docMk/>
            <pc:sldMk cId="2529548471" sldId="272"/>
            <ac:spMk id="8" creationId="{9E97F133-7B1A-454C-AB3C-7CB7C4937B35}"/>
          </ac:spMkLst>
        </pc:spChg>
        <pc:spChg chg="mod">
          <ac:chgData name="Ney Calazans" userId="412105d9470b72c3" providerId="LiveId" clId="{22220C8E-D560-482A-8B86-DCB2FDB589D9}" dt="2020-10-06T09:56:26.651" v="58" actId="14100"/>
          <ac:spMkLst>
            <pc:docMk/>
            <pc:sldMk cId="2529548471" sldId="272"/>
            <ac:spMk id="19" creationId="{1448A2A9-E2C6-4FBB-A169-C44A9692BCEC}"/>
          </ac:spMkLst>
        </pc:spChg>
        <pc:spChg chg="mod">
          <ac:chgData name="Ney Calazans" userId="412105d9470b72c3" providerId="LiveId" clId="{22220C8E-D560-482A-8B86-DCB2FDB589D9}" dt="2020-10-06T09:55:48.275" v="52" actId="14100"/>
          <ac:spMkLst>
            <pc:docMk/>
            <pc:sldMk cId="2529548471" sldId="272"/>
            <ac:spMk id="20" creationId="{04842D74-4F9A-4739-AB67-8F6F07CAD637}"/>
          </ac:spMkLst>
        </pc:spChg>
        <pc:spChg chg="mod">
          <ac:chgData name="Ney Calazans" userId="412105d9470b72c3" providerId="LiveId" clId="{22220C8E-D560-482A-8B86-DCB2FDB589D9}" dt="2020-10-06T09:58:06.436" v="65" actId="1076"/>
          <ac:spMkLst>
            <pc:docMk/>
            <pc:sldMk cId="2529548471" sldId="272"/>
            <ac:spMk id="21" creationId="{995316F1-428A-4985-A788-548AAC9E28C3}"/>
          </ac:spMkLst>
        </pc:spChg>
        <pc:spChg chg="add mod">
          <ac:chgData name="Ney Calazans" userId="412105d9470b72c3" providerId="LiveId" clId="{22220C8E-D560-482A-8B86-DCB2FDB589D9}" dt="2020-10-06T09:58:16.279" v="66" actId="1076"/>
          <ac:spMkLst>
            <pc:docMk/>
            <pc:sldMk cId="2529548471" sldId="272"/>
            <ac:spMk id="22" creationId="{DAF26B2C-15FA-44DD-AD7B-68481AA3039B}"/>
          </ac:spMkLst>
        </pc:spChg>
      </pc:sldChg>
      <pc:sldChg chg="modSp ord">
        <pc:chgData name="Ney Calazans" userId="412105d9470b72c3" providerId="LiveId" clId="{22220C8E-D560-482A-8B86-DCB2FDB589D9}" dt="2020-10-06T10:03:28.867" v="205" actId="20577"/>
        <pc:sldMkLst>
          <pc:docMk/>
          <pc:sldMk cId="2966104501" sldId="273"/>
        </pc:sldMkLst>
        <pc:spChg chg="mod">
          <ac:chgData name="Ney Calazans" userId="412105d9470b72c3" providerId="LiveId" clId="{22220C8E-D560-482A-8B86-DCB2FDB589D9}" dt="2020-10-06T10:03:28.867" v="205" actId="20577"/>
          <ac:spMkLst>
            <pc:docMk/>
            <pc:sldMk cId="2966104501" sldId="273"/>
            <ac:spMk id="5" creationId="{E4957684-46CB-4B52-8297-8DD7128C3982}"/>
          </ac:spMkLst>
        </pc:spChg>
      </pc:sldChg>
      <pc:sldChg chg="modSp">
        <pc:chgData name="Ney Calazans" userId="412105d9470b72c3" providerId="LiveId" clId="{22220C8E-D560-482A-8B86-DCB2FDB589D9}" dt="2020-10-06T10:06:00.292" v="287" actId="6549"/>
        <pc:sldMkLst>
          <pc:docMk/>
          <pc:sldMk cId="1108114988" sldId="274"/>
        </pc:sldMkLst>
        <pc:spChg chg="mod">
          <ac:chgData name="Ney Calazans" userId="412105d9470b72c3" providerId="LiveId" clId="{22220C8E-D560-482A-8B86-DCB2FDB589D9}" dt="2020-10-06T10:06:00.292" v="287" actId="6549"/>
          <ac:spMkLst>
            <pc:docMk/>
            <pc:sldMk cId="1108114988" sldId="274"/>
            <ac:spMk id="5" creationId="{E4957684-46CB-4B52-8297-8DD7128C3982}"/>
          </ac:spMkLst>
        </pc:spChg>
      </pc:sldChg>
      <pc:sldChg chg="modSp">
        <pc:chgData name="Ney Calazans" userId="412105d9470b72c3" providerId="LiveId" clId="{22220C8E-D560-482A-8B86-DCB2FDB589D9}" dt="2020-10-06T10:02:10.035" v="154" actId="113"/>
        <pc:sldMkLst>
          <pc:docMk/>
          <pc:sldMk cId="3895346532" sldId="279"/>
        </pc:sldMkLst>
        <pc:spChg chg="mod">
          <ac:chgData name="Ney Calazans" userId="412105d9470b72c3" providerId="LiveId" clId="{22220C8E-D560-482A-8B86-DCB2FDB589D9}" dt="2020-10-06T10:02:10.035" v="154" actId="113"/>
          <ac:spMkLst>
            <pc:docMk/>
            <pc:sldMk cId="3895346532" sldId="279"/>
            <ac:spMk id="5" creationId="{751D92CB-D8C2-4ACD-B40C-094DAA489F37}"/>
          </ac:spMkLst>
        </pc:spChg>
      </pc:sldChg>
      <pc:sldChg chg="addSp delSp modSp add">
        <pc:chgData name="Ney Calazans" userId="412105d9470b72c3" providerId="LiveId" clId="{22220C8E-D560-482A-8B86-DCB2FDB589D9}" dt="2020-10-06T10:52:50.029" v="379" actId="20577"/>
        <pc:sldMkLst>
          <pc:docMk/>
          <pc:sldMk cId="1023032098" sldId="287"/>
        </pc:sldMkLst>
        <pc:spChg chg="mod">
          <ac:chgData name="Ney Calazans" userId="412105d9470b72c3" providerId="LiveId" clId="{22220C8E-D560-482A-8B86-DCB2FDB589D9}" dt="2020-10-06T10:52:50.029" v="379" actId="20577"/>
          <ac:spMkLst>
            <pc:docMk/>
            <pc:sldMk cId="1023032098" sldId="287"/>
            <ac:spMk id="2" creationId="{00000000-0000-0000-0000-000000000000}"/>
          </ac:spMkLst>
        </pc:spChg>
        <pc:spChg chg="del">
          <ac:chgData name="Ney Calazans" userId="412105d9470b72c3" providerId="LiveId" clId="{22220C8E-D560-482A-8B86-DCB2FDB589D9}" dt="2020-10-06T10:52:06.810" v="359" actId="478"/>
          <ac:spMkLst>
            <pc:docMk/>
            <pc:sldMk cId="1023032098" sldId="287"/>
            <ac:spMk id="5" creationId="{E4957684-46CB-4B52-8297-8DD7128C3982}"/>
          </ac:spMkLst>
        </pc:spChg>
        <pc:spChg chg="add del mod">
          <ac:chgData name="Ney Calazans" userId="412105d9470b72c3" providerId="LiveId" clId="{22220C8E-D560-482A-8B86-DCB2FDB589D9}" dt="2020-10-06T10:52:11.821" v="360" actId="478"/>
          <ac:spMkLst>
            <pc:docMk/>
            <pc:sldMk cId="1023032098" sldId="287"/>
            <ac:spMk id="6" creationId="{0ECF05DF-9F36-4EE3-9972-A183372CDB54}"/>
          </ac:spMkLst>
        </pc:spChg>
        <pc:picChg chg="add mod">
          <ac:chgData name="Ney Calazans" userId="412105d9470b72c3" providerId="LiveId" clId="{22220C8E-D560-482A-8B86-DCB2FDB589D9}" dt="2020-10-06T10:52:32.238" v="364" actId="14100"/>
          <ac:picMkLst>
            <pc:docMk/>
            <pc:sldMk cId="1023032098" sldId="287"/>
            <ac:picMk id="7" creationId="{E96398BE-240B-46DB-A6F2-62F54DEE0A02}"/>
          </ac:picMkLst>
        </pc:picChg>
      </pc:sldChg>
    </pc:docChg>
  </pc:docChgLst>
  <pc:docChgLst>
    <pc:chgData name="Ney Calazans" userId="412105d9470b72c3" providerId="LiveId" clId="{7016C0F9-35CC-4756-AFA5-A0823ADE450E}"/>
    <pc:docChg chg="undo custSel modSld">
      <pc:chgData name="Ney Calazans" userId="412105d9470b72c3" providerId="LiveId" clId="{7016C0F9-35CC-4756-AFA5-A0823ADE450E}" dt="2020-10-16T12:56:22.870" v="308" actId="6549"/>
      <pc:docMkLst>
        <pc:docMk/>
      </pc:docMkLst>
      <pc:sldChg chg="modSp">
        <pc:chgData name="Ney Calazans" userId="412105d9470b72c3" providerId="LiveId" clId="{7016C0F9-35CC-4756-AFA5-A0823ADE450E}" dt="2020-10-16T12:16:34.594" v="2" actId="20577"/>
        <pc:sldMkLst>
          <pc:docMk/>
          <pc:sldMk cId="0" sldId="256"/>
        </pc:sldMkLst>
        <pc:spChg chg="mod">
          <ac:chgData name="Ney Calazans" userId="412105d9470b72c3" providerId="LiveId" clId="{7016C0F9-35CC-4756-AFA5-A0823ADE450E}" dt="2020-10-16T12:16:34.594" v="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Ney Calazans" userId="412105d9470b72c3" providerId="LiveId" clId="{7016C0F9-35CC-4756-AFA5-A0823ADE450E}" dt="2020-10-16T12:40:12.253" v="10" actId="20577"/>
        <pc:sldMkLst>
          <pc:docMk/>
          <pc:sldMk cId="0" sldId="257"/>
        </pc:sldMkLst>
        <pc:spChg chg="mod">
          <ac:chgData name="Ney Calazans" userId="412105d9470b72c3" providerId="LiveId" clId="{7016C0F9-35CC-4756-AFA5-A0823ADE450E}" dt="2020-10-16T12:40:12.253" v="10" actId="20577"/>
          <ac:spMkLst>
            <pc:docMk/>
            <pc:sldMk cId="0" sldId="257"/>
            <ac:spMk id="2" creationId="{00000000-0000-0000-0000-000000000000}"/>
          </ac:spMkLst>
        </pc:spChg>
      </pc:sldChg>
      <pc:sldChg chg="modSp">
        <pc:chgData name="Ney Calazans" userId="412105d9470b72c3" providerId="LiveId" clId="{7016C0F9-35CC-4756-AFA5-A0823ADE450E}" dt="2020-10-16T12:54:51.609" v="277" actId="20577"/>
        <pc:sldMkLst>
          <pc:docMk/>
          <pc:sldMk cId="0" sldId="262"/>
        </pc:sldMkLst>
        <pc:spChg chg="mod">
          <ac:chgData name="Ney Calazans" userId="412105d9470b72c3" providerId="LiveId" clId="{7016C0F9-35CC-4756-AFA5-A0823ADE450E}" dt="2020-10-16T12:54:51.609" v="277" actId="20577"/>
          <ac:spMkLst>
            <pc:docMk/>
            <pc:sldMk cId="0" sldId="262"/>
            <ac:spMk id="3" creationId="{00000000-0000-0000-0000-000000000000}"/>
          </ac:spMkLst>
        </pc:spChg>
      </pc:sldChg>
      <pc:sldChg chg="modSp">
        <pc:chgData name="Ney Calazans" userId="412105d9470b72c3" providerId="LiveId" clId="{7016C0F9-35CC-4756-AFA5-A0823ADE450E}" dt="2020-10-16T12:55:07.946" v="281" actId="20577"/>
        <pc:sldMkLst>
          <pc:docMk/>
          <pc:sldMk cId="0" sldId="263"/>
        </pc:sldMkLst>
        <pc:spChg chg="mod">
          <ac:chgData name="Ney Calazans" userId="412105d9470b72c3" providerId="LiveId" clId="{7016C0F9-35CC-4756-AFA5-A0823ADE450E}" dt="2020-10-16T12:55:07.946" v="281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">
        <pc:chgData name="Ney Calazans" userId="412105d9470b72c3" providerId="LiveId" clId="{7016C0F9-35CC-4756-AFA5-A0823ADE450E}" dt="2020-10-16T12:56:22.870" v="308" actId="6549"/>
        <pc:sldMkLst>
          <pc:docMk/>
          <pc:sldMk cId="0" sldId="266"/>
        </pc:sldMkLst>
        <pc:spChg chg="mod">
          <ac:chgData name="Ney Calazans" userId="412105d9470b72c3" providerId="LiveId" clId="{7016C0F9-35CC-4756-AFA5-A0823ADE450E}" dt="2020-10-16T12:56:22.870" v="308" actId="6549"/>
          <ac:spMkLst>
            <pc:docMk/>
            <pc:sldMk cId="0" sldId="266"/>
            <ac:spMk id="7" creationId="{00000000-0000-0000-0000-000000000000}"/>
          </ac:spMkLst>
        </pc:spChg>
      </pc:sldChg>
      <pc:sldChg chg="modSp">
        <pc:chgData name="Ney Calazans" userId="412105d9470b72c3" providerId="LiveId" clId="{7016C0F9-35CC-4756-AFA5-A0823ADE450E}" dt="2020-10-16T12:55:45.521" v="287" actId="6549"/>
        <pc:sldMkLst>
          <pc:docMk/>
          <pc:sldMk cId="0" sldId="267"/>
        </pc:sldMkLst>
        <pc:spChg chg="mod">
          <ac:chgData name="Ney Calazans" userId="412105d9470b72c3" providerId="LiveId" clId="{7016C0F9-35CC-4756-AFA5-A0823ADE450E}" dt="2020-10-16T12:55:45.521" v="287" actId="6549"/>
          <ac:spMkLst>
            <pc:docMk/>
            <pc:sldMk cId="0" sldId="267"/>
            <ac:spMk id="5" creationId="{00000000-0000-0000-0000-000000000000}"/>
          </ac:spMkLst>
        </pc:spChg>
      </pc:sldChg>
      <pc:sldChg chg="modSp">
        <pc:chgData name="Ney Calazans" userId="412105d9470b72c3" providerId="LiveId" clId="{7016C0F9-35CC-4756-AFA5-A0823ADE450E}" dt="2020-10-16T12:54:15.782" v="237" actId="6549"/>
        <pc:sldMkLst>
          <pc:docMk/>
          <pc:sldMk cId="534412268" sldId="269"/>
        </pc:sldMkLst>
        <pc:spChg chg="mod">
          <ac:chgData name="Ney Calazans" userId="412105d9470b72c3" providerId="LiveId" clId="{7016C0F9-35CC-4756-AFA5-A0823ADE450E}" dt="2020-10-16T12:54:15.782" v="237" actId="6549"/>
          <ac:spMkLst>
            <pc:docMk/>
            <pc:sldMk cId="534412268" sldId="269"/>
            <ac:spMk id="4" creationId="{00000000-0000-0000-0000-000000000000}"/>
          </ac:spMkLst>
        </pc:spChg>
      </pc:sldChg>
      <pc:sldChg chg="modSp">
        <pc:chgData name="Ney Calazans" userId="412105d9470b72c3" providerId="LiveId" clId="{7016C0F9-35CC-4756-AFA5-A0823ADE450E}" dt="2020-10-16T12:42:11.647" v="46" actId="20577"/>
        <pc:sldMkLst>
          <pc:docMk/>
          <pc:sldMk cId="3993778832" sldId="271"/>
        </pc:sldMkLst>
        <pc:spChg chg="mod">
          <ac:chgData name="Ney Calazans" userId="412105d9470b72c3" providerId="LiveId" clId="{7016C0F9-35CC-4756-AFA5-A0823ADE450E}" dt="2020-10-16T12:42:11.647" v="46" actId="20577"/>
          <ac:spMkLst>
            <pc:docMk/>
            <pc:sldMk cId="3993778832" sldId="271"/>
            <ac:spMk id="5" creationId="{E4957684-46CB-4B52-8297-8DD7128C3982}"/>
          </ac:spMkLst>
        </pc:spChg>
      </pc:sldChg>
      <pc:sldChg chg="addSp modSp">
        <pc:chgData name="Ney Calazans" userId="412105d9470b72c3" providerId="LiveId" clId="{7016C0F9-35CC-4756-AFA5-A0823ADE450E}" dt="2020-10-16T12:49:33.894" v="200" actId="207"/>
        <pc:sldMkLst>
          <pc:docMk/>
          <pc:sldMk cId="2529548471" sldId="272"/>
        </pc:sldMkLst>
        <pc:spChg chg="mod">
          <ac:chgData name="Ney Calazans" userId="412105d9470b72c3" providerId="LiveId" clId="{7016C0F9-35CC-4756-AFA5-A0823ADE450E}" dt="2020-10-16T12:46:16.463" v="64" actId="404"/>
          <ac:spMkLst>
            <pc:docMk/>
            <pc:sldMk cId="2529548471" sldId="272"/>
            <ac:spMk id="2" creationId="{00000000-0000-0000-0000-000000000000}"/>
          </ac:spMkLst>
        </pc:spChg>
        <pc:spChg chg="mod">
          <ac:chgData name="Ney Calazans" userId="412105d9470b72c3" providerId="LiveId" clId="{7016C0F9-35CC-4756-AFA5-A0823ADE450E}" dt="2020-10-16T12:47:49.707" v="92" actId="207"/>
          <ac:spMkLst>
            <pc:docMk/>
            <pc:sldMk cId="2529548471" sldId="272"/>
            <ac:spMk id="5" creationId="{E4957684-46CB-4B52-8297-8DD7128C3982}"/>
          </ac:spMkLst>
        </pc:spChg>
        <pc:spChg chg="add mod">
          <ac:chgData name="Ney Calazans" userId="412105d9470b72c3" providerId="LiveId" clId="{7016C0F9-35CC-4756-AFA5-A0823ADE450E}" dt="2020-10-16T12:49:33.894" v="200" actId="207"/>
          <ac:spMkLst>
            <pc:docMk/>
            <pc:sldMk cId="2529548471" sldId="272"/>
            <ac:spMk id="9" creationId="{39C37DA9-F991-46D7-94CD-906F93FFAB98}"/>
          </ac:spMkLst>
        </pc:spChg>
      </pc:sldChg>
      <pc:sldChg chg="modSp">
        <pc:chgData name="Ney Calazans" userId="412105d9470b72c3" providerId="LiveId" clId="{7016C0F9-35CC-4756-AFA5-A0823ADE450E}" dt="2020-10-16T12:50:35.413" v="224" actId="20577"/>
        <pc:sldMkLst>
          <pc:docMk/>
          <pc:sldMk cId="3895346532" sldId="279"/>
        </pc:sldMkLst>
        <pc:spChg chg="mod">
          <ac:chgData name="Ney Calazans" userId="412105d9470b72c3" providerId="LiveId" clId="{7016C0F9-35CC-4756-AFA5-A0823ADE450E}" dt="2020-10-16T12:50:35.413" v="224" actId="20577"/>
          <ac:spMkLst>
            <pc:docMk/>
            <pc:sldMk cId="3895346532" sldId="279"/>
            <ac:spMk id="5" creationId="{751D92CB-D8C2-4ACD-B40C-094DAA489F37}"/>
          </ac:spMkLst>
        </pc:spChg>
      </pc:sldChg>
      <pc:sldChg chg="addSp delSp modSp">
        <pc:chgData name="Ney Calazans" userId="412105d9470b72c3" providerId="LiveId" clId="{7016C0F9-35CC-4756-AFA5-A0823ADE450E}" dt="2020-10-16T12:45:23.433" v="54" actId="1076"/>
        <pc:sldMkLst>
          <pc:docMk/>
          <pc:sldMk cId="1023032098" sldId="287"/>
        </pc:sldMkLst>
        <pc:picChg chg="add del mod">
          <ac:chgData name="Ney Calazans" userId="412105d9470b72c3" providerId="LiveId" clId="{7016C0F9-35CC-4756-AFA5-A0823ADE450E}" dt="2020-10-16T12:45:14.675" v="51" actId="478"/>
          <ac:picMkLst>
            <pc:docMk/>
            <pc:sldMk cId="1023032098" sldId="287"/>
            <ac:picMk id="4" creationId="{9BA5CBFC-D4E0-4A03-9FB7-773314207D28}"/>
          </ac:picMkLst>
        </pc:picChg>
        <pc:picChg chg="add mod">
          <ac:chgData name="Ney Calazans" userId="412105d9470b72c3" providerId="LiveId" clId="{7016C0F9-35CC-4756-AFA5-A0823ADE450E}" dt="2020-10-16T12:45:23.433" v="54" actId="1076"/>
          <ac:picMkLst>
            <pc:docMk/>
            <pc:sldMk cId="1023032098" sldId="287"/>
            <ac:picMk id="5" creationId="{0F7C68BB-7F28-4BA1-99BF-93163CA49C8D}"/>
          </ac:picMkLst>
        </pc:picChg>
        <pc:picChg chg="del">
          <ac:chgData name="Ney Calazans" userId="412105d9470b72c3" providerId="LiveId" clId="{7016C0F9-35CC-4756-AFA5-A0823ADE450E}" dt="2020-10-16T12:44:25.378" v="47" actId="478"/>
          <ac:picMkLst>
            <pc:docMk/>
            <pc:sldMk cId="1023032098" sldId="287"/>
            <ac:picMk id="7" creationId="{E96398BE-240B-46DB-A6F2-62F54DEE0A0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C70BF-B4A8-4CB9-A4D1-E5B7340A0B7C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D7D80-3739-4525-B0E7-EE5A2DDB92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7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D7D80-3739-4525-B0E7-EE5A2DDB920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15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2545-DAED-461B-B635-8C5D03E18EC4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DF48-11DD-48E4-B06E-DC56872032BE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7106-81EF-4015-9630-3D89A438F4C7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D087-309E-422C-9A76-71C3615828A9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F79C-7939-4C1C-B5A7-B5011DB479DD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97E6-6713-4B6D-9D33-20FFA008E41F}" type="datetime1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B0B9-CE79-40BC-B28B-3EA56E94E22F}" type="datetime1">
              <a:rPr lang="en-US" smtClean="0"/>
              <a:t>6/4/2021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C3DE-AD5C-416F-9147-F27B918C6114}" type="datetime1">
              <a:rPr lang="en-US" smtClean="0"/>
              <a:t>6/4/2021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D637-B27C-418D-8E93-638E117A8DFE}" type="datetime1">
              <a:rPr lang="en-US" smtClean="0"/>
              <a:t>6/4/2021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997B-8CC6-4168-8A47-5B9FB1C1DBB6}" type="datetime1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54C4-2674-440B-AA7A-02CC5413B31E}" type="datetime1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8416E-F28F-428E-89CF-0BC0B8FE8333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0001B-372A-4B47-97A1-EB38ECB530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.pucrs.br/~calazans/undergrad/orgcomp_EC/APENDICE-A-comErrata_V5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95400"/>
            <a:ext cx="8458200" cy="3276599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A MIPS Monociclo (ou MIPS_V0)</a:t>
            </a:r>
            <a:br>
              <a:rPr lang="pt-BR" dirty="0"/>
            </a:br>
            <a:br>
              <a:rPr lang="pt-BR" dirty="0"/>
            </a:br>
            <a:r>
              <a:rPr lang="pt-BR" dirty="0">
                <a:solidFill>
                  <a:srgbClr val="008000"/>
                </a:solidFill>
              </a:rPr>
              <a:t>Especificação</a:t>
            </a:r>
            <a:br>
              <a:rPr lang="pt-BR" dirty="0"/>
            </a:br>
            <a:r>
              <a:rPr lang="pt-BR" dirty="0">
                <a:solidFill>
                  <a:srgbClr val="FFC000"/>
                </a:solidFill>
              </a:rPr>
              <a:t>Proposta de Organização</a:t>
            </a:r>
            <a:br>
              <a:rPr lang="pt-BR" dirty="0"/>
            </a:br>
            <a:r>
              <a:rPr lang="pt-BR" dirty="0">
                <a:solidFill>
                  <a:srgbClr val="0000FF"/>
                </a:solidFill>
              </a:rPr>
              <a:t>Código VHDL da Proposta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876800"/>
            <a:ext cx="8382000" cy="762000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Ney Calazans - maio/2019 – última </a:t>
            </a:r>
            <a:r>
              <a:rPr lang="pt-BR"/>
              <a:t>modificação 04/06/2021</a:t>
            </a:r>
            <a:endParaRPr lang="pt-BR" dirty="0"/>
          </a:p>
          <a:p>
            <a:r>
              <a:rPr lang="pt-BR" dirty="0"/>
              <a:t>Com contribuições do Prof. César </a:t>
            </a:r>
            <a:r>
              <a:rPr lang="pt-BR" dirty="0" err="1"/>
              <a:t>Marcon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pt-BR" dirty="0"/>
              <a:t>MIPS-V0: A Hierarquia da Organização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957684-46CB-4B52-8297-8DD7128C3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VHDL Auxiliar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Um </a:t>
            </a:r>
            <a:r>
              <a:rPr lang="pt-BR" i="1" dirty="0" err="1">
                <a:solidFill>
                  <a:srgbClr val="FF0000"/>
                </a:solidFill>
                <a:sym typeface="Wingdings" panose="05000000000000000000" pitchFamily="2" charset="2"/>
              </a:rPr>
              <a:t>package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 de definições </a:t>
            </a:r>
            <a:endParaRPr lang="pt-BR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pt-BR" dirty="0"/>
              <a:t>Cada bloco mencionado abaixo: Um par </a:t>
            </a:r>
            <a:r>
              <a:rPr lang="pt-BR" i="1" dirty="0" err="1"/>
              <a:t>entity</a:t>
            </a:r>
            <a:r>
              <a:rPr lang="pt-BR" i="1" dirty="0"/>
              <a:t>/</a:t>
            </a:r>
            <a:r>
              <a:rPr lang="pt-BR" i="1" dirty="0" err="1"/>
              <a:t>architecture</a:t>
            </a:r>
            <a:r>
              <a:rPr lang="pt-BR" i="1" dirty="0"/>
              <a:t> </a:t>
            </a:r>
            <a:r>
              <a:rPr lang="pt-BR" dirty="0"/>
              <a:t>(E/A) em VHDL</a:t>
            </a:r>
          </a:p>
          <a:p>
            <a:pPr marL="971550" lvl="1" indent="-514350">
              <a:buFont typeface="+mj-lt"/>
              <a:buAutoNum type="alphaLcParenR"/>
            </a:pPr>
            <a:r>
              <a:rPr lang="pt-BR" dirty="0"/>
              <a:t>Registrador básico </a:t>
            </a:r>
            <a:r>
              <a:rPr lang="pt-BR" dirty="0">
                <a:sym typeface="Wingdings" panose="05000000000000000000" pitchFamily="2" charset="2"/>
              </a:rPr>
              <a:t> </a:t>
            </a:r>
            <a:r>
              <a:rPr lang="pt-BR" dirty="0"/>
              <a:t>usado para o PC e para o banco (32x)</a:t>
            </a:r>
          </a:p>
          <a:p>
            <a:pPr marL="971550" lvl="1" indent="-514350">
              <a:buFont typeface="+mj-lt"/>
              <a:buAutoNum type="alphaLcParenR"/>
            </a:pPr>
            <a:r>
              <a:rPr lang="pt-BR" dirty="0"/>
              <a:t>ULA</a:t>
            </a:r>
          </a:p>
          <a:p>
            <a:pPr marL="971550" lvl="1" indent="-514350">
              <a:buFont typeface="+mj-lt"/>
              <a:buAutoNum type="alphaLcParenR"/>
            </a:pPr>
            <a:r>
              <a:rPr lang="pt-BR" dirty="0"/>
              <a:t>Banco de registradores = 32 registradores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pt-BR" dirty="0">
                <a:sym typeface="Wingdings" panose="05000000000000000000" pitchFamily="2" charset="2"/>
              </a:rPr>
              <a:t>Bloco de Controle = registrador PC + </a:t>
            </a:r>
            <a:r>
              <a:rPr lang="pt-BR" dirty="0"/>
              <a:t>código VHDL para incrementar PC, decodificar instruções e gerar sinais de controle para o Bloco de Dados</a:t>
            </a:r>
          </a:p>
          <a:p>
            <a:pPr marL="971550" lvl="1" indent="-514350">
              <a:buFont typeface="+mj-lt"/>
              <a:buAutoNum type="alphaLcParenR"/>
            </a:pPr>
            <a:r>
              <a:rPr lang="pt-BR" dirty="0"/>
              <a:t>Bloco de Dados = Banco de registradores + ULA + código VHDL com estruturas auxiliares</a:t>
            </a:r>
            <a:endParaRPr lang="pt-BR" dirty="0">
              <a:sym typeface="Wingdings" panose="05000000000000000000" pitchFamily="2" charset="2"/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pt-BR" dirty="0"/>
              <a:t>Processador </a:t>
            </a:r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Junção Bloco de Dados + Bloco de Controle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pt-BR" dirty="0"/>
              <a:t>Total: 6 pares E/A distintos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25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950" y="228600"/>
            <a:ext cx="6248400" cy="441324"/>
          </a:xfrm>
        </p:spPr>
        <p:txBody>
          <a:bodyPr>
            <a:normAutofit fontScale="90000"/>
          </a:bodyPr>
          <a:lstStyle/>
          <a:p>
            <a:r>
              <a:rPr lang="pt-BR" dirty="0"/>
              <a:t>O Registrador Genérico </a:t>
            </a:r>
          </a:p>
        </p:txBody>
      </p:sp>
      <p:sp>
        <p:nvSpPr>
          <p:cNvPr id="4" name="Rectangle 3"/>
          <p:cNvSpPr/>
          <p:nvPr/>
        </p:nvSpPr>
        <p:spPr>
          <a:xfrm>
            <a:off x="342900" y="1214021"/>
            <a:ext cx="85725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IEEE;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IEEE.std_logic_1164.all;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work.p_MIPS_V0.all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reg32b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generic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wires32 := (others=&gt;'0') );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port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 ck,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D :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wires32;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Q :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wires32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);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reg32b;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architecture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reg32b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reg32b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process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(ck,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'1'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Q &lt;=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(31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elsif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ck'</a:t>
            </a:r>
            <a:r>
              <a:rPr 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ck = '1'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if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'1'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Q &lt;= D; 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end if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end if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end process;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reg32b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Botão de Ação: Voltar ou Anterio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7A7413E-9C53-493F-B7A8-B21D54D2AA8D}"/>
              </a:ext>
            </a:extLst>
          </p:cNvPr>
          <p:cNvSpPr/>
          <p:nvPr/>
        </p:nvSpPr>
        <p:spPr>
          <a:xfrm>
            <a:off x="8077200" y="5867400"/>
            <a:ext cx="533400" cy="4889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8109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pt-BR" dirty="0"/>
              <a:t>MIPS-V0: A Hierarquia da Organização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957684-46CB-4B52-8297-8DD7128C3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VHDL Auxiliar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Um </a:t>
            </a:r>
            <a:r>
              <a:rPr lang="pt-BR" i="1" dirty="0" err="1">
                <a:solidFill>
                  <a:srgbClr val="FF0000"/>
                </a:solidFill>
                <a:sym typeface="Wingdings" panose="05000000000000000000" pitchFamily="2" charset="2"/>
              </a:rPr>
              <a:t>package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 de definições </a:t>
            </a:r>
            <a:endParaRPr lang="pt-BR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pt-BR" dirty="0"/>
              <a:t>Cada bloco mencionado abaixo: Um par </a:t>
            </a:r>
            <a:r>
              <a:rPr lang="pt-BR" i="1" dirty="0" err="1"/>
              <a:t>entity</a:t>
            </a:r>
            <a:r>
              <a:rPr lang="pt-BR" i="1" dirty="0"/>
              <a:t>/</a:t>
            </a:r>
            <a:r>
              <a:rPr lang="pt-BR" i="1" dirty="0" err="1"/>
              <a:t>architecture</a:t>
            </a:r>
            <a:r>
              <a:rPr lang="pt-BR" i="1" dirty="0"/>
              <a:t> </a:t>
            </a:r>
            <a:r>
              <a:rPr lang="pt-BR" dirty="0"/>
              <a:t>(E/A) em VHDL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Registrador genérico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pt-BR" dirty="0">
                <a:solidFill>
                  <a:srgbClr val="FF0000"/>
                </a:solidFill>
              </a:rPr>
              <a:t>usado para o PC e para o banco (32x)</a:t>
            </a:r>
          </a:p>
          <a:p>
            <a:pPr marL="971550" lvl="1" indent="-514350">
              <a:buFont typeface="+mj-lt"/>
              <a:buAutoNum type="alphaLcParenR" startAt="2"/>
            </a:pPr>
            <a:r>
              <a:rPr lang="pt-BR" dirty="0"/>
              <a:t>ULA</a:t>
            </a:r>
          </a:p>
          <a:p>
            <a:pPr marL="971550" lvl="1" indent="-514350">
              <a:buFont typeface="+mj-lt"/>
              <a:buAutoNum type="alphaLcParenR" startAt="2"/>
            </a:pPr>
            <a:r>
              <a:rPr lang="pt-BR" dirty="0"/>
              <a:t>Banco de registradores = 32 registradores</a:t>
            </a:r>
          </a:p>
          <a:p>
            <a:pPr marL="971550" lvl="1" indent="-514350">
              <a:buFont typeface="+mj-lt"/>
              <a:buAutoNum type="alphaLcParenR" startAt="2"/>
            </a:pPr>
            <a:r>
              <a:rPr lang="pt-BR" dirty="0">
                <a:sym typeface="Wingdings" panose="05000000000000000000" pitchFamily="2" charset="2"/>
              </a:rPr>
              <a:t>Bloco de Controle = registrador PC + </a:t>
            </a:r>
            <a:r>
              <a:rPr lang="pt-BR" dirty="0"/>
              <a:t>código VHDL para incrementar PC, decodificar instruções e gerar sinais de controle para o Bloco de Dados</a:t>
            </a:r>
          </a:p>
          <a:p>
            <a:pPr marL="971550" lvl="1" indent="-514350">
              <a:buFont typeface="+mj-lt"/>
              <a:buAutoNum type="alphaLcParenR" startAt="2"/>
            </a:pPr>
            <a:r>
              <a:rPr lang="pt-BR" dirty="0"/>
              <a:t>Bloco de Dados = Banco de registradores + ULA + código VHDL com estruturas auxiliares</a:t>
            </a:r>
            <a:endParaRPr lang="pt-BR" dirty="0">
              <a:sym typeface="Wingdings" panose="05000000000000000000" pitchFamily="2" charset="2"/>
            </a:endParaRPr>
          </a:p>
          <a:p>
            <a:pPr marL="971550" lvl="1" indent="-514350">
              <a:buFont typeface="+mj-lt"/>
              <a:buAutoNum type="alphaLcParenR" startAt="2"/>
            </a:pPr>
            <a:r>
              <a:rPr lang="pt-BR" dirty="0"/>
              <a:t>Processador </a:t>
            </a:r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Junção Bloco de Dados + Bloco de Controle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pt-BR" dirty="0"/>
              <a:t>Total: 6 pares E/A distintos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7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152400"/>
            <a:ext cx="2438400" cy="441324"/>
          </a:xfrm>
        </p:spPr>
        <p:txBody>
          <a:bodyPr>
            <a:normAutofit fontScale="90000"/>
          </a:bodyPr>
          <a:lstStyle/>
          <a:p>
            <a:r>
              <a:rPr lang="pt-BR" dirty="0"/>
              <a:t>A ULA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750" y="794097"/>
            <a:ext cx="85725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IEEE;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IEEE.std_logic_1164.all;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IEEE.std_logic_unsigned.all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work.p_MIPS_V0.all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op1, op2 :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wires32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: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wires32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zero	: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op_alu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: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inst_type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);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architecture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signal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wires32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op1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op_alu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=SUBU 		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op1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op_alu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=AAND		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op1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or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op_alu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op_alu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=ORI	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op1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op_alu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	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op1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op_alu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=NNOR             	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op1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op2;      --- default eh a soma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zero &lt;= '1'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int_alu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x"00000000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“	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'0';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Botão de Ação: Voltar ou Anterio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E263761-9E01-4226-B7B8-F9ECF2675AD0}"/>
              </a:ext>
            </a:extLst>
          </p:cNvPr>
          <p:cNvSpPr/>
          <p:nvPr/>
        </p:nvSpPr>
        <p:spPr>
          <a:xfrm>
            <a:off x="8077200" y="5867400"/>
            <a:ext cx="533400" cy="4889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58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pt-BR" dirty="0"/>
              <a:t>MIPS-V0: A Hierarquia da Organização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957684-46CB-4B52-8297-8DD7128C3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VHDL Auxiliar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Um </a:t>
            </a:r>
            <a:r>
              <a:rPr lang="pt-BR" i="1" dirty="0" err="1">
                <a:solidFill>
                  <a:srgbClr val="FF0000"/>
                </a:solidFill>
                <a:sym typeface="Wingdings" panose="05000000000000000000" pitchFamily="2" charset="2"/>
              </a:rPr>
              <a:t>package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 de definições </a:t>
            </a:r>
            <a:endParaRPr lang="pt-BR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pt-BR" dirty="0"/>
              <a:t>Cada bloco mencionado abaixo: Um par </a:t>
            </a:r>
            <a:r>
              <a:rPr lang="pt-BR" i="1" dirty="0" err="1"/>
              <a:t>entity</a:t>
            </a:r>
            <a:r>
              <a:rPr lang="pt-BR" i="1" dirty="0"/>
              <a:t>/</a:t>
            </a:r>
            <a:r>
              <a:rPr lang="pt-BR" i="1" dirty="0" err="1"/>
              <a:t>architecture</a:t>
            </a:r>
            <a:r>
              <a:rPr lang="pt-BR" i="1" dirty="0"/>
              <a:t> </a:t>
            </a:r>
            <a:r>
              <a:rPr lang="pt-BR" dirty="0"/>
              <a:t>(E/A) em VHDL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Registrador genérico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pt-BR" dirty="0">
                <a:solidFill>
                  <a:srgbClr val="FF0000"/>
                </a:solidFill>
              </a:rPr>
              <a:t>usado para o PC e para o banco (32x)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ULA</a:t>
            </a:r>
          </a:p>
          <a:p>
            <a:pPr marL="971550" lvl="1" indent="-514350">
              <a:buFont typeface="+mj-lt"/>
              <a:buAutoNum type="alphaLcParenR" startAt="3"/>
            </a:pPr>
            <a:r>
              <a:rPr lang="pt-BR" dirty="0"/>
              <a:t>Banco de registradores = 32 registradores</a:t>
            </a:r>
          </a:p>
          <a:p>
            <a:pPr marL="971550" lvl="1" indent="-514350">
              <a:buFont typeface="+mj-lt"/>
              <a:buAutoNum type="alphaLcParenR" startAt="3"/>
            </a:pPr>
            <a:r>
              <a:rPr lang="pt-BR" dirty="0">
                <a:sym typeface="Wingdings" panose="05000000000000000000" pitchFamily="2" charset="2"/>
              </a:rPr>
              <a:t>Bloco de Controle = registrador PC + </a:t>
            </a:r>
            <a:r>
              <a:rPr lang="pt-BR" dirty="0"/>
              <a:t>código VHDL para incrementar PC, decodificar instruções e gerar sinais de controle para o Bloco de Dados</a:t>
            </a:r>
          </a:p>
          <a:p>
            <a:pPr marL="971550" lvl="1" indent="-514350">
              <a:buFont typeface="+mj-lt"/>
              <a:buAutoNum type="alphaLcParenR" startAt="3"/>
            </a:pPr>
            <a:r>
              <a:rPr lang="pt-BR" dirty="0"/>
              <a:t>Bloco de Dados = Banco de registradores + ULA + código VHDL com estruturas auxiliares</a:t>
            </a:r>
            <a:endParaRPr lang="pt-BR" dirty="0">
              <a:sym typeface="Wingdings" panose="05000000000000000000" pitchFamily="2" charset="2"/>
            </a:endParaRPr>
          </a:p>
          <a:p>
            <a:pPr marL="971550" lvl="1" indent="-514350">
              <a:buFont typeface="+mj-lt"/>
              <a:buAutoNum type="alphaLcParenR" startAt="3"/>
            </a:pPr>
            <a:r>
              <a:rPr lang="pt-BR" dirty="0"/>
              <a:t>Processador </a:t>
            </a:r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Junção Bloco de Dados + Bloco de Controle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pt-BR" dirty="0"/>
              <a:t>Total: 6 pares E/A distintos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11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Autofit/>
          </a:bodyPr>
          <a:lstStyle/>
          <a:p>
            <a:r>
              <a:rPr lang="pt-BR" sz="3600" dirty="0"/>
              <a:t>Nas Entranhas do Banco de Registradores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Botão de Ação: Voltar ou Anterio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525FE5E-CA7B-4B0A-AAEA-48D23B3F351B}"/>
              </a:ext>
            </a:extLst>
          </p:cNvPr>
          <p:cNvSpPr/>
          <p:nvPr/>
        </p:nvSpPr>
        <p:spPr>
          <a:xfrm>
            <a:off x="8077200" y="5867400"/>
            <a:ext cx="533400" cy="4889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DBB6CBDB-718D-4CC5-89B8-2E0D018225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883314"/>
              </p:ext>
            </p:extLst>
          </p:nvPr>
        </p:nvGraphicFramePr>
        <p:xfrm>
          <a:off x="565808" y="1258309"/>
          <a:ext cx="5987392" cy="4853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948598" imgH="2400871" progId="Word.Picture.8">
                  <p:embed/>
                </p:oleObj>
              </mc:Choice>
              <mc:Fallback>
                <p:oleObj name="Picture" r:id="rId3" imgW="2948598" imgH="2400871" progId="Word.Picture.8">
                  <p:embed/>
                  <p:pic>
                    <p:nvPicPr>
                      <p:cNvPr id="9" name="Objeto 8">
                        <a:extLst>
                          <a:ext uri="{FF2B5EF4-FFF2-40B4-BE49-F238E27FC236}">
                            <a16:creationId xmlns:a16="http://schemas.microsoft.com/office/drawing/2014/main" id="{DBB6CBDB-718D-4CC5-89B8-2E0D018225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808" y="1258309"/>
                        <a:ext cx="5987392" cy="48535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55AB5609-6022-477C-BD6B-8FB70650E1E1}"/>
              </a:ext>
            </a:extLst>
          </p:cNvPr>
          <p:cNvSpPr txBox="1"/>
          <p:nvPr/>
        </p:nvSpPr>
        <p:spPr>
          <a:xfrm>
            <a:off x="6553200" y="1524000"/>
            <a:ext cx="2362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0000"/>
                </a:solidFill>
              </a:rPr>
              <a:t>32 Registradores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0000"/>
                </a:solidFill>
              </a:rPr>
              <a:t>2 </a:t>
            </a:r>
            <a:r>
              <a:rPr lang="pt-BR" dirty="0" err="1">
                <a:solidFill>
                  <a:srgbClr val="FF0000"/>
                </a:solidFill>
              </a:rPr>
              <a:t>muxes</a:t>
            </a:r>
            <a:r>
              <a:rPr lang="pt-BR" dirty="0">
                <a:solidFill>
                  <a:srgbClr val="FF0000"/>
                </a:solidFill>
              </a:rPr>
              <a:t> do tipo (32x32) : (1x32)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0000"/>
                </a:solidFill>
              </a:rPr>
              <a:t>1 decodificador 5:32 com habilitação (</a:t>
            </a:r>
            <a:r>
              <a:rPr lang="pt-BR" dirty="0" err="1">
                <a:solidFill>
                  <a:srgbClr val="FF0000"/>
                </a:solidFill>
              </a:rPr>
              <a:t>ce</a:t>
            </a:r>
            <a:r>
              <a:rPr lang="pt-BR" dirty="0">
                <a:solidFill>
                  <a:srgbClr val="FF0000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0000"/>
                </a:solidFill>
              </a:rPr>
              <a:t>Módulo síncrono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0000"/>
                </a:solidFill>
              </a:rPr>
              <a:t>É uma memória com três portas, 2 de leitura e 1 de escrita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0000"/>
                </a:solidFill>
              </a:rPr>
              <a:t>REG0 é a constante 0 (</a:t>
            </a:r>
            <a:r>
              <a:rPr lang="pt-BR" dirty="0" err="1">
                <a:solidFill>
                  <a:srgbClr val="FF0000"/>
                </a:solidFill>
              </a:rPr>
              <a:t>wen</a:t>
            </a:r>
            <a:r>
              <a:rPr lang="pt-BR" dirty="0">
                <a:solidFill>
                  <a:srgbClr val="FF0000"/>
                </a:solidFill>
              </a:rPr>
              <a:t>(0)=`0`), sempre</a:t>
            </a:r>
          </a:p>
        </p:txBody>
      </p:sp>
    </p:spTree>
    <p:extLst>
      <p:ext uri="{BB962C8B-B14F-4D97-AF65-F5344CB8AC3E}">
        <p14:creationId xmlns:p14="http://schemas.microsoft.com/office/powerpoint/2010/main" val="2213097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pt-BR" dirty="0"/>
              <a:t>O Banco de Registradores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42900" y="904666"/>
            <a:ext cx="83439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IEEE;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IEEE.Std_Logic_1164.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ieee.STD_LOGIC_UNSIGNED.</a:t>
            </a:r>
            <a:r>
              <a:rPr 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work.p_MIPS_V0.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reg_bank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  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AdRP1, AdRP2,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AdWP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(4 </a:t>
            </a:r>
            <a:r>
              <a:rPr 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DataWP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wires32;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DataRP1, DataRP2: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wires32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);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reg_bank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architecture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reg_bank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reg_bank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wirebank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array(0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31)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wires32;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wirebank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                        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wen : wires32;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        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g1: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31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generate    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wen(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&lt;= '1'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/=0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AdWP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='1'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'0';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work. reg32b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 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(ck=&gt;ck,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=&gt;wen(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D=&gt;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DataWP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Q=&gt;reg(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   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generate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g1;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DataRP1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(CONV_INTEGER(AdRP1));    -- source1 selection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DataRP2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(CONV_INTEGER(AdRP2));    -- source2 selection 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reg_bank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Botão de Ação: Voltar ou Anterio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525FE5E-CA7B-4B0A-AAEA-48D23B3F351B}"/>
              </a:ext>
            </a:extLst>
          </p:cNvPr>
          <p:cNvSpPr/>
          <p:nvPr/>
        </p:nvSpPr>
        <p:spPr>
          <a:xfrm>
            <a:off x="8077200" y="5867400"/>
            <a:ext cx="533400" cy="4889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412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pt-BR" dirty="0"/>
              <a:t>MIPS-V0: A Hierarquia da Organização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957684-46CB-4B52-8297-8DD7128C3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VHDL Auxiliar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Um </a:t>
            </a:r>
            <a:r>
              <a:rPr lang="pt-BR" i="1" dirty="0" err="1">
                <a:solidFill>
                  <a:srgbClr val="FF0000"/>
                </a:solidFill>
                <a:sym typeface="Wingdings" panose="05000000000000000000" pitchFamily="2" charset="2"/>
              </a:rPr>
              <a:t>package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 de definições </a:t>
            </a:r>
            <a:endParaRPr lang="pt-BR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pt-BR" dirty="0"/>
              <a:t>Cada bloco mencionado abaixo: Um par </a:t>
            </a:r>
            <a:r>
              <a:rPr lang="pt-BR" i="1" dirty="0" err="1"/>
              <a:t>entity</a:t>
            </a:r>
            <a:r>
              <a:rPr lang="pt-BR" i="1" dirty="0"/>
              <a:t>/</a:t>
            </a:r>
            <a:r>
              <a:rPr lang="pt-BR" i="1" dirty="0" err="1"/>
              <a:t>architecture</a:t>
            </a:r>
            <a:r>
              <a:rPr lang="pt-BR" i="1" dirty="0"/>
              <a:t> </a:t>
            </a:r>
            <a:r>
              <a:rPr lang="pt-BR" dirty="0"/>
              <a:t>(E/A) em VHDL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Registrador genérico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pt-BR" dirty="0">
                <a:solidFill>
                  <a:srgbClr val="FF0000"/>
                </a:solidFill>
              </a:rPr>
              <a:t>usado para o PC e para o banco (32x)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ULA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Banco de registradores = 32 registradores</a:t>
            </a:r>
          </a:p>
          <a:p>
            <a:pPr marL="971550" lvl="1" indent="-514350">
              <a:buFont typeface="+mj-lt"/>
              <a:buAutoNum type="alphaLcParenR" startAt="4"/>
            </a:pPr>
            <a:r>
              <a:rPr lang="pt-BR" dirty="0">
                <a:sym typeface="Wingdings" panose="05000000000000000000" pitchFamily="2" charset="2"/>
              </a:rPr>
              <a:t>Bloco de Controle = registrador PC + </a:t>
            </a:r>
            <a:r>
              <a:rPr lang="pt-BR" dirty="0"/>
              <a:t>código VHDL para incrementar PC, decodificar instruções e gerar sinais de controle para o Bloco de Dados</a:t>
            </a:r>
          </a:p>
          <a:p>
            <a:pPr marL="971550" lvl="1" indent="-514350">
              <a:buFont typeface="+mj-lt"/>
              <a:buAutoNum type="alphaLcParenR" startAt="4"/>
            </a:pPr>
            <a:r>
              <a:rPr lang="pt-BR" dirty="0"/>
              <a:t>Bloco de Dados = Banco de registradores + ULA + código VHDL com estruturas auxiliares</a:t>
            </a:r>
            <a:endParaRPr lang="pt-BR" dirty="0">
              <a:sym typeface="Wingdings" panose="05000000000000000000" pitchFamily="2" charset="2"/>
            </a:endParaRPr>
          </a:p>
          <a:p>
            <a:pPr marL="971550" lvl="1" indent="-514350">
              <a:buFont typeface="+mj-lt"/>
              <a:buAutoNum type="alphaLcParenR" startAt="4"/>
            </a:pPr>
            <a:r>
              <a:rPr lang="pt-BR" dirty="0"/>
              <a:t>Processador </a:t>
            </a:r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Junção Bloco de Dados + Bloco de Controle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pt-BR" dirty="0"/>
              <a:t>Total: 6 pares E/A distintos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021"/>
            <a:ext cx="8229600" cy="1143000"/>
          </a:xfrm>
        </p:spPr>
        <p:txBody>
          <a:bodyPr/>
          <a:lstStyle/>
          <a:p>
            <a:r>
              <a:rPr lang="pt-BR" dirty="0"/>
              <a:t>O Bloco de Controle (BC)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971800"/>
            <a:ext cx="8839200" cy="358140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Possui três partes</a:t>
            </a:r>
          </a:p>
          <a:p>
            <a:pPr lvl="1"/>
            <a:r>
              <a:rPr lang="pt-BR" dirty="0"/>
              <a:t>O decodificador de instruções (puramente combinacional)</a:t>
            </a:r>
          </a:p>
          <a:p>
            <a:pPr lvl="1"/>
            <a:r>
              <a:rPr lang="pt-BR" dirty="0"/>
              <a:t>A geração de sinais de controle para o Bloco de Dados, (puramente combinacional) quais sejam</a:t>
            </a:r>
          </a:p>
          <a:p>
            <a:pPr lvl="2"/>
            <a:r>
              <a:rPr lang="pt-BR" dirty="0"/>
              <a:t>Controles de leitura/escrita da/na memória (</a:t>
            </a:r>
            <a:r>
              <a:rPr lang="pt-BR" dirty="0" err="1"/>
              <a:t>uins.ce</a:t>
            </a:r>
            <a:r>
              <a:rPr lang="pt-BR" dirty="0"/>
              <a:t> e uins.rw)</a:t>
            </a:r>
          </a:p>
          <a:p>
            <a:pPr lvl="2"/>
            <a:r>
              <a:rPr lang="pt-BR" dirty="0"/>
              <a:t>Controle de escrita no banco de registradores (</a:t>
            </a:r>
            <a:r>
              <a:rPr lang="pt-BR" dirty="0" err="1"/>
              <a:t>uins.wreg</a:t>
            </a:r>
            <a:r>
              <a:rPr lang="pt-BR" dirty="0"/>
              <a:t>)</a:t>
            </a:r>
          </a:p>
          <a:p>
            <a:pPr lvl="2"/>
            <a:r>
              <a:rPr lang="pt-BR" dirty="0"/>
              <a:t>Código único para cada instrução (</a:t>
            </a:r>
            <a:r>
              <a:rPr lang="pt-BR" dirty="0" err="1"/>
              <a:t>uins.i</a:t>
            </a:r>
            <a:r>
              <a:rPr lang="pt-BR" dirty="0"/>
              <a:t>) – controla multiplexadores e operação da ULA</a:t>
            </a:r>
          </a:p>
          <a:p>
            <a:pPr lvl="1"/>
            <a:r>
              <a:rPr lang="pt-BR" dirty="0"/>
              <a:t>O Contador de Programa (PC) e seu incrementador</a:t>
            </a:r>
          </a:p>
          <a:p>
            <a:pPr lvl="1"/>
            <a:endParaRPr lang="pt-B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54564" b="20917"/>
          <a:stretch/>
        </p:blipFill>
        <p:spPr>
          <a:xfrm>
            <a:off x="5029200" y="806982"/>
            <a:ext cx="3494712" cy="2545818"/>
          </a:xfrm>
          <a:prstGeom prst="rect">
            <a:avLst/>
          </a:prstGeom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5250"/>
            <a:ext cx="8229600" cy="66103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library IEEE;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use IEEE.Std_Logic_1164.all;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use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IEEE.Std_Logic_signed.all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use work.p_MIPS_V0.all;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entity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control_unit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is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port(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ck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rst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: in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std_logic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uins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: out microinstruction;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i_address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: out wires32;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	instruction : in wires32 );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end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control_unit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architecture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control_unit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of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control_unit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is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signal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incpc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, pc : wires32;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signal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inst_type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rpc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entity work.reg32b generic map(INIT_VALUE=&gt;x"00400000")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   port map(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ck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=&gt;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ck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rst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=&gt;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rst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=&gt;'1', D=&gt;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incpc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, Q=&gt;pc);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incpc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&lt;= pc + 4;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i_address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&lt;= pc;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uins.i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&lt;= ADDU   when instruction(31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26)="000000" and instruction(10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0)="00000100001" else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    SUBU   when instruction(31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26)="000000" and instruction(10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0)="00000100011" else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    AAND   when instruction(31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26)="000000" and instruction(10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0)="00000100100" else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    OOR    when instruction(31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26)="000000" and instruction(10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0)="00000100101" else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    XXOR   when instruction(31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26)="000000" and instruction(10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0)="00000100110" else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    NNOR   when instruction(31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26)="000000" and instruction(10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0)="00000100111" else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    ORI    when instruction(31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26)="001101" else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    LW     when instruction(31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26)="100011" else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    SW     when instruction(31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26)="101011" else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invalid_instruction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;	-- IMPORTANTE: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condicao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"default" 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			-- eh invalid instruction;   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uins.ce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   &lt;= '1' when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=SW  or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=LW else '0';</a:t>
            </a: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uins.rw    &lt;= '0' when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=SW  else '1';</a:t>
            </a:r>
          </a:p>
          <a:p>
            <a:pPr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uins.wreg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 &lt;= '0' when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=SW  else '1';</a:t>
            </a:r>
          </a:p>
          <a:p>
            <a:pPr>
              <a:buNone/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end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control_unit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cxnSp>
        <p:nvCxnSpPr>
          <p:cNvPr id="5" name="Straight Arrow Connector 7"/>
          <p:cNvCxnSpPr>
            <a:stCxn id="4" idx="1"/>
          </p:cNvCxnSpPr>
          <p:nvPr/>
        </p:nvCxnSpPr>
        <p:spPr>
          <a:xfrm flipH="1" flipV="1">
            <a:off x="838200" y="3790490"/>
            <a:ext cx="5486400" cy="142980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65532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O </a:t>
            </a:r>
            <a:r>
              <a:rPr lang="en-US" dirty="0" err="1"/>
              <a:t>Código</a:t>
            </a:r>
            <a:r>
              <a:rPr lang="en-US" dirty="0"/>
              <a:t> VHDL do BC</a:t>
            </a:r>
          </a:p>
        </p:txBody>
      </p:sp>
      <p:sp>
        <p:nvSpPr>
          <p:cNvPr id="4" name="TextBox 5"/>
          <p:cNvSpPr txBox="1"/>
          <p:nvPr/>
        </p:nvSpPr>
        <p:spPr>
          <a:xfrm>
            <a:off x="6324600" y="475863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Atribuição implementa processo de decodificação da instrução</a:t>
            </a:r>
          </a:p>
        </p:txBody>
      </p:sp>
      <p:sp>
        <p:nvSpPr>
          <p:cNvPr id="8" name="TextBox 5"/>
          <p:cNvSpPr txBox="1"/>
          <p:nvPr/>
        </p:nvSpPr>
        <p:spPr>
          <a:xfrm>
            <a:off x="4381500" y="5882402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Demais sinais de controle</a:t>
            </a:r>
          </a:p>
        </p:txBody>
      </p:sp>
      <p:sp>
        <p:nvSpPr>
          <p:cNvPr id="12" name="Chave direita 11"/>
          <p:cNvSpPr/>
          <p:nvPr/>
        </p:nvSpPr>
        <p:spPr>
          <a:xfrm>
            <a:off x="3852567" y="5778758"/>
            <a:ext cx="551793" cy="60960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have direita 11"/>
          <p:cNvSpPr/>
          <p:nvPr/>
        </p:nvSpPr>
        <p:spPr>
          <a:xfrm>
            <a:off x="5181600" y="2617967"/>
            <a:ext cx="430924" cy="710857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5"/>
          <p:cNvSpPr txBox="1"/>
          <p:nvPr/>
        </p:nvSpPr>
        <p:spPr>
          <a:xfrm>
            <a:off x="5715000" y="2680952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 PC e seu incrementador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" name="Botão de Ação: Voltar ou Anterior 1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F6D47625-9371-437F-A164-179786DCC737}"/>
              </a:ext>
            </a:extLst>
          </p:cNvPr>
          <p:cNvSpPr/>
          <p:nvPr/>
        </p:nvSpPr>
        <p:spPr>
          <a:xfrm>
            <a:off x="8077200" y="5867400"/>
            <a:ext cx="533400" cy="4889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have direita 11">
            <a:extLst>
              <a:ext uri="{FF2B5EF4-FFF2-40B4-BE49-F238E27FC236}">
                <a16:creationId xmlns:a16="http://schemas.microsoft.com/office/drawing/2014/main" id="{28C3FC08-901D-40E1-BC91-A31817B40FED}"/>
              </a:ext>
            </a:extLst>
          </p:cNvPr>
          <p:cNvSpPr/>
          <p:nvPr/>
        </p:nvSpPr>
        <p:spPr>
          <a:xfrm flipH="1">
            <a:off x="304800" y="2694168"/>
            <a:ext cx="430924" cy="734832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have direita 11">
            <a:extLst>
              <a:ext uri="{FF2B5EF4-FFF2-40B4-BE49-F238E27FC236}">
                <a16:creationId xmlns:a16="http://schemas.microsoft.com/office/drawing/2014/main" id="{C7E824A6-2E1F-4A7B-AF43-1274045BC80D}"/>
              </a:ext>
            </a:extLst>
          </p:cNvPr>
          <p:cNvSpPr/>
          <p:nvPr/>
        </p:nvSpPr>
        <p:spPr>
          <a:xfrm flipH="1">
            <a:off x="28903" y="5746750"/>
            <a:ext cx="551793" cy="60960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r>
              <a:rPr lang="pt-BR" sz="2800" dirty="0"/>
              <a:t>MIPS-V0: Instruções a que Arquitetura dá Suporte – Especificação da ISA </a:t>
            </a:r>
            <a:br>
              <a:rPr lang="pt-BR" sz="2800" dirty="0"/>
            </a:br>
            <a:r>
              <a:rPr lang="pt-BR" sz="2800" b="1" dirty="0">
                <a:solidFill>
                  <a:srgbClr val="FF0000"/>
                </a:solidFill>
              </a:rPr>
              <a:t>(Proveniente do </a:t>
            </a:r>
            <a:r>
              <a:rPr lang="pt-BR" sz="2800" b="1" dirty="0">
                <a:solidFill>
                  <a:srgbClr val="FF0000"/>
                </a:solidFill>
                <a:hlinkClick r:id="rId2"/>
              </a:rPr>
              <a:t>Apêndice A</a:t>
            </a:r>
            <a:r>
              <a:rPr lang="pt-BR" sz="2800" b="1" dirty="0">
                <a:solidFill>
                  <a:srgbClr val="FF0000"/>
                </a:solidFill>
              </a:rPr>
              <a:t> do Livro Texto)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CD373CB-4925-476D-8F6F-DDFF2342B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064756"/>
              </p:ext>
            </p:extLst>
          </p:nvPr>
        </p:nvGraphicFramePr>
        <p:xfrm>
          <a:off x="381000" y="1600200"/>
          <a:ext cx="8610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0135">
                  <a:extLst>
                    <a:ext uri="{9D8B030D-6E8A-4147-A177-3AD203B41FA5}">
                      <a16:colId xmlns:a16="http://schemas.microsoft.com/office/drawing/2014/main" val="2408252107"/>
                    </a:ext>
                  </a:extLst>
                </a:gridCol>
                <a:gridCol w="4070465">
                  <a:extLst>
                    <a:ext uri="{9D8B030D-6E8A-4147-A177-3AD203B41FA5}">
                      <a16:colId xmlns:a16="http://schemas.microsoft.com/office/drawing/2014/main" val="4253716132"/>
                    </a:ext>
                  </a:extLst>
                </a:gridCol>
              </a:tblGrid>
              <a:tr h="4602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0000FF"/>
                          </a:solidFill>
                        </a:rPr>
                        <a:t>Formato 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00FF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0000FF"/>
                          </a:solidFill>
                        </a:rPr>
                        <a:t>Tamanho dos campos em bits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		 </a:t>
                      </a:r>
                      <a:r>
                        <a:rPr lang="pt-BR" dirty="0">
                          <a:solidFill>
                            <a:srgbClr val="0000FF"/>
                          </a:solidFill>
                        </a:rPr>
                        <a:t>6    5    5    5    5      6</a:t>
                      </a: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ADDU Rd,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/>
                        <a:t>	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Rd   0    0x21    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SUBU Rd,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/>
                        <a:t>	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Rd   0    0x23</a:t>
                      </a:r>
                      <a:r>
                        <a:rPr lang="pt-BR" dirty="0"/>
                        <a:t>0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AND Rd,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  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/>
                        <a:t>	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Rd   0    0x24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OR Rd,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     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/>
                        <a:t>	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Rd   0    0x25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XOR Rd,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   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 0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Rd   0    0x26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NOR Rd,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  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/>
                        <a:t>	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Rd   0    0x27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0000FF"/>
                          </a:solidFill>
                        </a:rPr>
                        <a:t>Formato 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00FF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0000FF"/>
                          </a:solidFill>
                        </a:rPr>
                        <a:t>Tamanho dos campos em bits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		      </a:t>
                      </a:r>
                      <a:r>
                        <a:rPr lang="pt-BR" dirty="0">
                          <a:solidFill>
                            <a:srgbClr val="0000FF"/>
                          </a:solidFill>
                        </a:rPr>
                        <a:t>6      5    5       16</a:t>
                      </a: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ORI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imed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 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/>
                        <a:t> 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0x0d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imed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LW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offset (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)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0x23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 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offset</a:t>
                      </a: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SW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offset (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)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0x2b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 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offset</a:t>
                      </a: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180863"/>
                  </a:ext>
                </a:extLst>
              </a:tr>
            </a:tbl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tângulo de cantos arredondados 4"/>
          <p:cNvSpPr/>
          <p:nvPr/>
        </p:nvSpPr>
        <p:spPr>
          <a:xfrm>
            <a:off x="2308034" y="2908300"/>
            <a:ext cx="214829" cy="323215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581400" y="2940050"/>
            <a:ext cx="969390" cy="3232150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ângulo de cantos arredondados 6"/>
          <p:cNvSpPr/>
          <p:nvPr/>
        </p:nvSpPr>
        <p:spPr>
          <a:xfrm>
            <a:off x="6960659" y="2863850"/>
            <a:ext cx="561109" cy="1692275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79D69AC-D5FB-4990-8B5F-FA628E9367CF}"/>
              </a:ext>
            </a:extLst>
          </p:cNvPr>
          <p:cNvSpPr txBox="1"/>
          <p:nvPr/>
        </p:nvSpPr>
        <p:spPr>
          <a:xfrm>
            <a:off x="228600" y="10668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CD373CB-4925-476D-8F6F-DDFF2342B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394627"/>
              </p:ext>
            </p:extLst>
          </p:nvPr>
        </p:nvGraphicFramePr>
        <p:xfrm>
          <a:off x="152400" y="152400"/>
          <a:ext cx="88392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0670">
                  <a:extLst>
                    <a:ext uri="{9D8B030D-6E8A-4147-A177-3AD203B41FA5}">
                      <a16:colId xmlns:a16="http://schemas.microsoft.com/office/drawing/2014/main" val="2408252107"/>
                    </a:ext>
                  </a:extLst>
                </a:gridCol>
                <a:gridCol w="4178530">
                  <a:extLst>
                    <a:ext uri="{9D8B030D-6E8A-4147-A177-3AD203B41FA5}">
                      <a16:colId xmlns:a16="http://schemas.microsoft.com/office/drawing/2014/main" val="4253716132"/>
                    </a:ext>
                  </a:extLst>
                </a:gridCol>
              </a:tblGrid>
              <a:tr h="52578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0000FF"/>
                          </a:solidFill>
                        </a:rPr>
                        <a:t>Formato 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00FF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0000FF"/>
                          </a:solidFill>
                        </a:rPr>
                        <a:t>Tamanho dos campos em bits: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>
                          <a:solidFill>
                            <a:schemeClr val="lt1"/>
                          </a:solidFill>
                        </a:rPr>
                        <a:t>          </a:t>
                      </a:r>
                      <a:r>
                        <a:rPr lang="pt-BR" dirty="0">
                          <a:solidFill>
                            <a:srgbClr val="0000FF"/>
                          </a:solidFill>
                        </a:rPr>
                        <a:t>6           5            5            5            5         6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00FF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00FF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ADDU Rd,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/>
                        <a:t>	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 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Rd   0    0x21    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SUBU Rd,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/>
                        <a:t>	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 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Rd   0    0x23</a:t>
                      </a:r>
                      <a:r>
                        <a:rPr lang="pt-BR" dirty="0"/>
                        <a:t>0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AND Rd,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/>
                        <a:t>	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 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Rd   0    0x24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OR Rd,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/>
                        <a:t>	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 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Rd   0    0x25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XOR Rd,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/>
                        <a:t>	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 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Rd   0    0x26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NOR Rd,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/>
                        <a:t>	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 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Rd   0    0x27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0000FF"/>
                          </a:solidFill>
                        </a:rPr>
                        <a:t>Formato 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00FF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0000FF"/>
                          </a:solidFill>
                        </a:rPr>
                        <a:t>Tamanho dos campos em bits: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>
                          <a:solidFill>
                            <a:srgbClr val="0000FF"/>
                          </a:solidFill>
                        </a:rPr>
                        <a:t>      </a:t>
                      </a:r>
                      <a:r>
                        <a:rPr lang="pt-BR" dirty="0">
                          <a:solidFill>
                            <a:srgbClr val="0000FF"/>
                          </a:solidFill>
                        </a:rPr>
                        <a:t>6             5            5                      16</a:t>
                      </a: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ORI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imed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/>
                        <a:t>	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0x0d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imed</a:t>
                      </a:r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LW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offset (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)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0x23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 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offset</a:t>
                      </a: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SW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, offset (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)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0x2b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Rs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t-BR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Rt</a:t>
                      </a:r>
                      <a:r>
                        <a:rPr lang="pt-BR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   </a:t>
                      </a:r>
                      <a:r>
                        <a:rPr lang="pt-BR" dirty="0">
                          <a:solidFill>
                            <a:srgbClr val="C00000"/>
                          </a:solidFill>
                        </a:rPr>
                        <a:t>offset</a:t>
                      </a:r>
                    </a:p>
                    <a:p>
                      <a:endParaRPr lang="pt-BR" dirty="0">
                        <a:solidFill>
                          <a:srgbClr val="C00000"/>
                        </a:solidFill>
                      </a:endParaRPr>
                    </a:p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180863"/>
                  </a:ext>
                </a:extLst>
              </a:tr>
            </a:tbl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tângulo de cantos arredondados 4"/>
          <p:cNvSpPr/>
          <p:nvPr/>
        </p:nvSpPr>
        <p:spPr>
          <a:xfrm>
            <a:off x="326010" y="1424931"/>
            <a:ext cx="762000" cy="327669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31…26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1088010" y="1424931"/>
            <a:ext cx="762000" cy="327669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25…21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1850010" y="1424931"/>
            <a:ext cx="762000" cy="327669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20…16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612010" y="1424931"/>
            <a:ext cx="762000" cy="327669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15…11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374010" y="1424931"/>
            <a:ext cx="609600" cy="327669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10…6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983610" y="1424931"/>
            <a:ext cx="588390" cy="327669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5…0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4882299" y="1424931"/>
            <a:ext cx="762000" cy="327669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31…26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5644299" y="1424931"/>
            <a:ext cx="762000" cy="327669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25…21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6406299" y="1424931"/>
            <a:ext cx="762000" cy="327669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20…16</a:t>
            </a: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7168299" y="1424931"/>
            <a:ext cx="1828800" cy="327669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15…0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" y="571001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inst_type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ADDU, SUBU, AAND, OOR, XXOR, NNOR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LW, SW, ORI,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invalid_instruction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35553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pt-BR" dirty="0"/>
              <a:t>MIPS-V0: A Hierarquia da Organização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957684-46CB-4B52-8297-8DD7128C3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VHDL Auxiliar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Um </a:t>
            </a:r>
            <a:r>
              <a:rPr lang="pt-BR" i="1" dirty="0" err="1">
                <a:solidFill>
                  <a:srgbClr val="FF0000"/>
                </a:solidFill>
                <a:sym typeface="Wingdings" panose="05000000000000000000" pitchFamily="2" charset="2"/>
              </a:rPr>
              <a:t>package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 de definições </a:t>
            </a:r>
            <a:endParaRPr lang="pt-BR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pt-BR" dirty="0"/>
              <a:t>Cada bloco mencionado abaixo: Um par </a:t>
            </a:r>
            <a:r>
              <a:rPr lang="pt-BR" i="1" dirty="0" err="1"/>
              <a:t>entity</a:t>
            </a:r>
            <a:r>
              <a:rPr lang="pt-BR" i="1" dirty="0"/>
              <a:t>/</a:t>
            </a:r>
            <a:r>
              <a:rPr lang="pt-BR" i="1" dirty="0" err="1"/>
              <a:t>architecture</a:t>
            </a:r>
            <a:r>
              <a:rPr lang="pt-BR" i="1" dirty="0"/>
              <a:t> </a:t>
            </a:r>
            <a:r>
              <a:rPr lang="pt-BR" dirty="0"/>
              <a:t>(E/A) em VHDL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Registrador genérico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pt-BR" dirty="0">
                <a:solidFill>
                  <a:srgbClr val="FF0000"/>
                </a:solidFill>
              </a:rPr>
              <a:t>usado para o PC e para o banco (32x)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ULA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Banco de registradores = 32 registradores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Bloco de Controle = registrador PC + </a:t>
            </a:r>
            <a:r>
              <a:rPr lang="pt-BR" dirty="0">
                <a:solidFill>
                  <a:srgbClr val="FF0000"/>
                </a:solidFill>
              </a:rPr>
              <a:t>código VHDL para incrementar PC, decodificar instruções e gerar sinais de controle para o Bloco de Dados</a:t>
            </a:r>
          </a:p>
          <a:p>
            <a:pPr marL="971550" lvl="1" indent="-514350">
              <a:buFont typeface="+mj-lt"/>
              <a:buAutoNum type="alphaLcParenR" startAt="5"/>
            </a:pPr>
            <a:r>
              <a:rPr lang="pt-BR" dirty="0"/>
              <a:t>Bloco de Dados = Banco de registradores + ULA + código VHDL com estruturas auxiliares</a:t>
            </a:r>
            <a:endParaRPr lang="pt-BR" dirty="0">
              <a:sym typeface="Wingdings" panose="05000000000000000000" pitchFamily="2" charset="2"/>
            </a:endParaRPr>
          </a:p>
          <a:p>
            <a:pPr marL="971550" lvl="1" indent="-514350">
              <a:buFont typeface="+mj-lt"/>
              <a:buAutoNum type="alphaLcParenR" startAt="5"/>
            </a:pPr>
            <a:r>
              <a:rPr lang="pt-BR" dirty="0"/>
              <a:t>O Processador </a:t>
            </a:r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Junção Bloco de Dados + Bloco de Controle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pt-BR" dirty="0"/>
              <a:t>Total: 6 pares E/A distintos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93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pt-BR" sz="3600" dirty="0"/>
              <a:t>Diagrama de Blocos Completo do Processador (com parte do TB </a:t>
            </a:r>
            <a:r>
              <a:rPr lang="pt-BR" sz="3600" dirty="0">
                <a:sym typeface="Wingdings" panose="05000000000000000000" pitchFamily="2" charset="2"/>
              </a:rPr>
              <a:t></a:t>
            </a:r>
            <a:r>
              <a:rPr lang="pt-BR" sz="3600" dirty="0"/>
              <a:t> memórias)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51D92CB-D8C2-4ACD-B40C-094DAA489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5257800"/>
            <a:ext cx="8839200" cy="1295400"/>
          </a:xfrm>
        </p:spPr>
        <p:txBody>
          <a:bodyPr>
            <a:normAutofit/>
          </a:bodyPr>
          <a:lstStyle/>
          <a:p>
            <a:r>
              <a:rPr lang="pt-BR" sz="2800" dirty="0"/>
              <a:t>Região de fundo amarelo: Bloco de dados (</a:t>
            </a:r>
            <a:r>
              <a:rPr lang="pt-BR" sz="2800" dirty="0" err="1"/>
              <a:t>datapath</a:t>
            </a:r>
            <a:r>
              <a:rPr lang="pt-BR" sz="2800" dirty="0"/>
              <a:t>)</a:t>
            </a:r>
          </a:p>
          <a:p>
            <a:r>
              <a:rPr lang="pt-BR" sz="2800" dirty="0"/>
              <a:t>Região de fundo verde: Bloco de controle (</a:t>
            </a:r>
            <a:r>
              <a:rPr lang="pt-BR" sz="2800" dirty="0" err="1"/>
              <a:t>control_unit</a:t>
            </a:r>
            <a:r>
              <a:rPr lang="pt-BR" sz="2800" dirty="0"/>
              <a:t>)</a:t>
            </a:r>
          </a:p>
          <a:p>
            <a:endParaRPr lang="pt-BR" sz="2800" dirty="0"/>
          </a:p>
          <a:p>
            <a:pPr lvl="1"/>
            <a:endParaRPr lang="pt-BR" sz="24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33558BA-F4E0-477F-AD38-B1B13C128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04" y="1558575"/>
            <a:ext cx="8842796" cy="369922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32386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dirty="0"/>
              <a:t>O </a:t>
            </a:r>
            <a:r>
              <a:rPr lang="en-US" dirty="0" err="1"/>
              <a:t>Bloco</a:t>
            </a:r>
            <a:r>
              <a:rPr lang="en-US" dirty="0"/>
              <a:t> de Dados (BD)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458200" cy="5715000"/>
          </a:xfrm>
        </p:spPr>
        <p:txBody>
          <a:bodyPr>
            <a:normAutofit fontScale="92500" lnSpcReduction="10000"/>
          </a:bodyPr>
          <a:lstStyle/>
          <a:p>
            <a:r>
              <a:rPr lang="pt-BR" sz="2200" dirty="0"/>
              <a:t>Cada código objeto de uma instrução define seus operandos</a:t>
            </a:r>
          </a:p>
          <a:p>
            <a:r>
              <a:rPr lang="pt-BR" sz="2200" b="1" dirty="0"/>
              <a:t>O fluxo de dados das Instruções tipo R</a:t>
            </a:r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Processo de controle dos quatro multiplexadores</a:t>
            </a:r>
          </a:p>
          <a:p>
            <a:pPr lvl="1"/>
            <a:r>
              <a:rPr lang="pt-BR" sz="1800" dirty="0"/>
              <a:t> </a:t>
            </a:r>
            <a:r>
              <a:rPr lang="pt-B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instR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&lt;=</a:t>
            </a:r>
            <a:r>
              <a:rPr lang="pt-BR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'1' </a:t>
            </a:r>
            <a:r>
              <a:rPr lang="pt-B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when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uins.i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=ADDU </a:t>
            </a:r>
            <a:r>
              <a:rPr lang="pt-B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uins.i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=SUBU </a:t>
            </a:r>
            <a:r>
              <a:rPr lang="pt-B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uins.i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=AAND </a:t>
            </a:r>
            <a:r>
              <a:rPr lang="pt-B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uins.i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=OOR </a:t>
            </a:r>
            <a:r>
              <a:rPr lang="pt-B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		        </a:t>
            </a:r>
            <a:r>
              <a:rPr lang="pt-B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uins.i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=XXOR </a:t>
            </a:r>
            <a:r>
              <a:rPr lang="pt-B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uins.i</a:t>
            </a:r>
            <a:r>
              <a:rPr lang="pt-B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=NNOR</a:t>
            </a:r>
            <a:r>
              <a:rPr lang="pt-BR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br>
              <a:rPr lang="pt-BR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	else'0'; -- sinal auxiliar que define quando instrução é tipo R</a:t>
            </a:r>
            <a:br>
              <a:rPr lang="pt-BR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endParaRPr lang="pt-BR" sz="14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&lt;=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instruction(15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11) when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instR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='1' 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else</a:t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instruction(20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16);  --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Mux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gera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endereço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de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escrita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banco</a:t>
            </a:r>
            <a:endParaRPr lang="en-US" sz="14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4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op2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&lt;=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R2 when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instR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='1'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else ext32; -- Mux: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gera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entrada inferior da ULA</a:t>
            </a:r>
          </a:p>
          <a:p>
            <a:pPr lvl="1"/>
            <a:endParaRPr lang="en-US" sz="14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reg_dest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&lt;=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data when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uins.i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=LW else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-- Mux: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gera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entrada da porta de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escrita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do Banco de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Registradores</a:t>
            </a:r>
            <a:endParaRPr lang="en-US" sz="14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4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pt-BR" sz="800" dirty="0">
              <a:latin typeface="Courier New" pitchFamily="49" charset="0"/>
              <a:cs typeface="Courier New" pitchFamily="49" charset="0"/>
            </a:endParaRPr>
          </a:p>
          <a:p>
            <a:endParaRPr lang="pt-BR" sz="2200" dirty="0"/>
          </a:p>
        </p:txBody>
      </p:sp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1752600" y="1423988"/>
            <a:ext cx="5638800" cy="236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9" name="Freeform 6"/>
          <p:cNvSpPr>
            <a:spLocks/>
          </p:cNvSpPr>
          <p:nvPr/>
        </p:nvSpPr>
        <p:spPr bwMode="auto">
          <a:xfrm>
            <a:off x="1763713" y="1620838"/>
            <a:ext cx="5616575" cy="2152650"/>
          </a:xfrm>
          <a:custGeom>
            <a:avLst/>
            <a:gdLst>
              <a:gd name="T0" fmla="*/ 1172 w 3538"/>
              <a:gd name="T1" fmla="*/ 242 h 1356"/>
              <a:gd name="T2" fmla="*/ 1276 w 3538"/>
              <a:gd name="T3" fmla="*/ 242 h 1356"/>
              <a:gd name="T4" fmla="*/ 1276 w 3538"/>
              <a:gd name="T5" fmla="*/ 0 h 1356"/>
              <a:gd name="T6" fmla="*/ 3538 w 3538"/>
              <a:gd name="T7" fmla="*/ 0 h 1356"/>
              <a:gd name="T8" fmla="*/ 3538 w 3538"/>
              <a:gd name="T9" fmla="*/ 970 h 1356"/>
              <a:gd name="T10" fmla="*/ 3269 w 3538"/>
              <a:gd name="T11" fmla="*/ 970 h 1356"/>
              <a:gd name="T12" fmla="*/ 3269 w 3538"/>
              <a:gd name="T13" fmla="*/ 399 h 1356"/>
              <a:gd name="T14" fmla="*/ 2817 w 3538"/>
              <a:gd name="T15" fmla="*/ 399 h 1356"/>
              <a:gd name="T16" fmla="*/ 2817 w 3538"/>
              <a:gd name="T17" fmla="*/ 1356 h 1356"/>
              <a:gd name="T18" fmla="*/ 1554 w 3538"/>
              <a:gd name="T19" fmla="*/ 1356 h 1356"/>
              <a:gd name="T20" fmla="*/ 1554 w 3538"/>
              <a:gd name="T21" fmla="*/ 542 h 1356"/>
              <a:gd name="T22" fmla="*/ 528 w 3538"/>
              <a:gd name="T23" fmla="*/ 542 h 1356"/>
              <a:gd name="T24" fmla="*/ 528 w 3538"/>
              <a:gd name="T25" fmla="*/ 899 h 1356"/>
              <a:gd name="T26" fmla="*/ 0 w 3538"/>
              <a:gd name="T27" fmla="*/ 899 h 1356"/>
              <a:gd name="T28" fmla="*/ 0 w 3538"/>
              <a:gd name="T29" fmla="*/ 242 h 1356"/>
              <a:gd name="T30" fmla="*/ 1172 w 3538"/>
              <a:gd name="T31" fmla="*/ 242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38" h="1356">
                <a:moveTo>
                  <a:pt x="1172" y="242"/>
                </a:moveTo>
                <a:lnTo>
                  <a:pt x="1276" y="242"/>
                </a:lnTo>
                <a:lnTo>
                  <a:pt x="1276" y="0"/>
                </a:lnTo>
                <a:lnTo>
                  <a:pt x="3538" y="0"/>
                </a:lnTo>
                <a:lnTo>
                  <a:pt x="3538" y="970"/>
                </a:lnTo>
                <a:lnTo>
                  <a:pt x="3269" y="970"/>
                </a:lnTo>
                <a:lnTo>
                  <a:pt x="3269" y="399"/>
                </a:lnTo>
                <a:lnTo>
                  <a:pt x="2817" y="399"/>
                </a:lnTo>
                <a:lnTo>
                  <a:pt x="2817" y="1356"/>
                </a:lnTo>
                <a:lnTo>
                  <a:pt x="1554" y="1356"/>
                </a:lnTo>
                <a:lnTo>
                  <a:pt x="1554" y="542"/>
                </a:lnTo>
                <a:lnTo>
                  <a:pt x="528" y="542"/>
                </a:lnTo>
                <a:lnTo>
                  <a:pt x="528" y="899"/>
                </a:lnTo>
                <a:lnTo>
                  <a:pt x="0" y="899"/>
                </a:lnTo>
                <a:lnTo>
                  <a:pt x="0" y="242"/>
                </a:lnTo>
                <a:lnTo>
                  <a:pt x="1172" y="24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0" name="Rectangle 7"/>
          <p:cNvSpPr>
            <a:spLocks noChangeArrowheads="1"/>
          </p:cNvSpPr>
          <p:nvPr/>
        </p:nvSpPr>
        <p:spPr bwMode="auto">
          <a:xfrm>
            <a:off x="3795714" y="1638301"/>
            <a:ext cx="3597274" cy="21351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0" name="Rectangle 7">
            <a:extLst>
              <a:ext uri="{FF2B5EF4-FFF2-40B4-BE49-F238E27FC236}">
                <a16:creationId xmlns:a16="http://schemas.microsoft.com/office/drawing/2014/main" id="{7E477CDC-DCA0-47BB-9442-B3BF2A472AE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242963" y="2253455"/>
            <a:ext cx="711873" cy="1520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9" name="Rectangle 7">
            <a:extLst>
              <a:ext uri="{FF2B5EF4-FFF2-40B4-BE49-F238E27FC236}">
                <a16:creationId xmlns:a16="http://schemas.microsoft.com/office/drawing/2014/main" id="{D0ABA026-0D11-4153-922F-B23DAC54BD5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798886" y="2488404"/>
            <a:ext cx="424535" cy="1297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1" name="Freeform 8"/>
          <p:cNvSpPr>
            <a:spLocks/>
          </p:cNvSpPr>
          <p:nvPr/>
        </p:nvSpPr>
        <p:spPr bwMode="auto">
          <a:xfrm>
            <a:off x="1763713" y="1620838"/>
            <a:ext cx="5616575" cy="2152650"/>
          </a:xfrm>
          <a:custGeom>
            <a:avLst/>
            <a:gdLst>
              <a:gd name="T0" fmla="*/ 1172 w 3538"/>
              <a:gd name="T1" fmla="*/ 242 h 1356"/>
              <a:gd name="T2" fmla="*/ 1276 w 3538"/>
              <a:gd name="T3" fmla="*/ 242 h 1356"/>
              <a:gd name="T4" fmla="*/ 1276 w 3538"/>
              <a:gd name="T5" fmla="*/ 0 h 1356"/>
              <a:gd name="T6" fmla="*/ 3538 w 3538"/>
              <a:gd name="T7" fmla="*/ 0 h 1356"/>
              <a:gd name="T8" fmla="*/ 3538 w 3538"/>
              <a:gd name="T9" fmla="*/ 970 h 1356"/>
              <a:gd name="T10" fmla="*/ 3269 w 3538"/>
              <a:gd name="T11" fmla="*/ 970 h 1356"/>
              <a:gd name="T12" fmla="*/ 3269 w 3538"/>
              <a:gd name="T13" fmla="*/ 399 h 1356"/>
              <a:gd name="T14" fmla="*/ 2817 w 3538"/>
              <a:gd name="T15" fmla="*/ 399 h 1356"/>
              <a:gd name="T16" fmla="*/ 2817 w 3538"/>
              <a:gd name="T17" fmla="*/ 1356 h 1356"/>
              <a:gd name="T18" fmla="*/ 1554 w 3538"/>
              <a:gd name="T19" fmla="*/ 1356 h 1356"/>
              <a:gd name="T20" fmla="*/ 1554 w 3538"/>
              <a:gd name="T21" fmla="*/ 542 h 1356"/>
              <a:gd name="T22" fmla="*/ 528 w 3538"/>
              <a:gd name="T23" fmla="*/ 542 h 1356"/>
              <a:gd name="T24" fmla="*/ 528 w 3538"/>
              <a:gd name="T25" fmla="*/ 899 h 1356"/>
              <a:gd name="T26" fmla="*/ 0 w 3538"/>
              <a:gd name="T27" fmla="*/ 899 h 1356"/>
              <a:gd name="T28" fmla="*/ 0 w 3538"/>
              <a:gd name="T29" fmla="*/ 242 h 1356"/>
              <a:gd name="T30" fmla="*/ 1172 w 3538"/>
              <a:gd name="T31" fmla="*/ 242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38" h="1356">
                <a:moveTo>
                  <a:pt x="1172" y="242"/>
                </a:moveTo>
                <a:lnTo>
                  <a:pt x="1276" y="242"/>
                </a:lnTo>
                <a:lnTo>
                  <a:pt x="1276" y="0"/>
                </a:lnTo>
                <a:lnTo>
                  <a:pt x="3538" y="0"/>
                </a:lnTo>
                <a:lnTo>
                  <a:pt x="3538" y="970"/>
                </a:lnTo>
                <a:lnTo>
                  <a:pt x="3269" y="970"/>
                </a:lnTo>
                <a:lnTo>
                  <a:pt x="3269" y="399"/>
                </a:lnTo>
                <a:lnTo>
                  <a:pt x="2817" y="399"/>
                </a:lnTo>
                <a:lnTo>
                  <a:pt x="2817" y="1356"/>
                </a:lnTo>
                <a:lnTo>
                  <a:pt x="1554" y="1356"/>
                </a:lnTo>
                <a:lnTo>
                  <a:pt x="1554" y="542"/>
                </a:lnTo>
                <a:lnTo>
                  <a:pt x="528" y="542"/>
                </a:lnTo>
                <a:lnTo>
                  <a:pt x="528" y="899"/>
                </a:lnTo>
                <a:lnTo>
                  <a:pt x="0" y="899"/>
                </a:lnTo>
                <a:lnTo>
                  <a:pt x="0" y="242"/>
                </a:lnTo>
                <a:lnTo>
                  <a:pt x="1172" y="242"/>
                </a:lnTo>
                <a:close/>
              </a:path>
            </a:pathLst>
          </a:cu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2" name="Rectangle 9"/>
          <p:cNvSpPr>
            <a:spLocks noChangeArrowheads="1"/>
          </p:cNvSpPr>
          <p:nvPr/>
        </p:nvSpPr>
        <p:spPr bwMode="auto">
          <a:xfrm>
            <a:off x="1763713" y="1708151"/>
            <a:ext cx="847725" cy="158591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3" name="Rectangle 10"/>
          <p:cNvSpPr>
            <a:spLocks noChangeArrowheads="1"/>
          </p:cNvSpPr>
          <p:nvPr/>
        </p:nvSpPr>
        <p:spPr bwMode="auto">
          <a:xfrm>
            <a:off x="1763713" y="1708151"/>
            <a:ext cx="847725" cy="1585913"/>
          </a:xfrm>
          <a:prstGeom prst="rect">
            <a:avLst/>
          </a:pr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4" name="Rectangle 11"/>
          <p:cNvSpPr>
            <a:spLocks noChangeArrowheads="1"/>
          </p:cNvSpPr>
          <p:nvPr/>
        </p:nvSpPr>
        <p:spPr bwMode="auto">
          <a:xfrm>
            <a:off x="1879601" y="1728788"/>
            <a:ext cx="4476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control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Rectangle 12"/>
          <p:cNvSpPr>
            <a:spLocks noChangeArrowheads="1"/>
          </p:cNvSpPr>
          <p:nvPr/>
        </p:nvSpPr>
        <p:spPr bwMode="auto">
          <a:xfrm>
            <a:off x="2241551" y="1728788"/>
            <a:ext cx="1206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13"/>
          <p:cNvSpPr>
            <a:spLocks noChangeArrowheads="1"/>
          </p:cNvSpPr>
          <p:nvPr/>
        </p:nvSpPr>
        <p:spPr bwMode="auto">
          <a:xfrm>
            <a:off x="2298701" y="1728788"/>
            <a:ext cx="2698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14"/>
          <p:cNvSpPr>
            <a:spLocks noChangeArrowheads="1"/>
          </p:cNvSpPr>
          <p:nvPr/>
        </p:nvSpPr>
        <p:spPr bwMode="auto">
          <a:xfrm>
            <a:off x="2606676" y="1709738"/>
            <a:ext cx="1189038" cy="76993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8" name="Line 15"/>
          <p:cNvSpPr>
            <a:spLocks noChangeShapeType="1"/>
          </p:cNvSpPr>
          <p:nvPr/>
        </p:nvSpPr>
        <p:spPr bwMode="auto">
          <a:xfrm flipH="1" flipV="1">
            <a:off x="3703638" y="2655888"/>
            <a:ext cx="682625" cy="1588"/>
          </a:xfrm>
          <a:prstGeom prst="line">
            <a:avLst/>
          </a:pr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9" name="Line 16"/>
          <p:cNvSpPr>
            <a:spLocks noChangeShapeType="1"/>
          </p:cNvSpPr>
          <p:nvPr/>
        </p:nvSpPr>
        <p:spPr bwMode="auto">
          <a:xfrm>
            <a:off x="6242051" y="3143251"/>
            <a:ext cx="66675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0" name="Freeform 17"/>
          <p:cNvSpPr>
            <a:spLocks/>
          </p:cNvSpPr>
          <p:nvPr/>
        </p:nvSpPr>
        <p:spPr bwMode="auto">
          <a:xfrm>
            <a:off x="6296026" y="3114676"/>
            <a:ext cx="57150" cy="57150"/>
          </a:xfrm>
          <a:custGeom>
            <a:avLst/>
            <a:gdLst>
              <a:gd name="T0" fmla="*/ 159 w 159"/>
              <a:gd name="T1" fmla="*/ 80 h 159"/>
              <a:gd name="T2" fmla="*/ 0 w 159"/>
              <a:gd name="T3" fmla="*/ 159 h 159"/>
              <a:gd name="T4" fmla="*/ 0 w 159"/>
              <a:gd name="T5" fmla="*/ 0 h 159"/>
              <a:gd name="T6" fmla="*/ 0 w 159"/>
              <a:gd name="T7" fmla="*/ 0 h 159"/>
              <a:gd name="T8" fmla="*/ 159 w 159"/>
              <a:gd name="T9" fmla="*/ 8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" h="159">
                <a:moveTo>
                  <a:pt x="159" y="80"/>
                </a:moveTo>
                <a:lnTo>
                  <a:pt x="0" y="159"/>
                </a:lnTo>
                <a:cubicBezTo>
                  <a:pt x="25" y="109"/>
                  <a:pt x="25" y="50"/>
                  <a:pt x="0" y="0"/>
                </a:cubicBezTo>
                <a:lnTo>
                  <a:pt x="0" y="0"/>
                </a:lnTo>
                <a:lnTo>
                  <a:pt x="159" y="8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1" name="Line 18"/>
          <p:cNvSpPr>
            <a:spLocks noChangeShapeType="1"/>
          </p:cNvSpPr>
          <p:nvPr/>
        </p:nvSpPr>
        <p:spPr bwMode="auto">
          <a:xfrm>
            <a:off x="6242051" y="3228976"/>
            <a:ext cx="66675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2" name="Freeform 19"/>
          <p:cNvSpPr>
            <a:spLocks/>
          </p:cNvSpPr>
          <p:nvPr/>
        </p:nvSpPr>
        <p:spPr bwMode="auto">
          <a:xfrm>
            <a:off x="6296026" y="3200401"/>
            <a:ext cx="57150" cy="57150"/>
          </a:xfrm>
          <a:custGeom>
            <a:avLst/>
            <a:gdLst>
              <a:gd name="T0" fmla="*/ 159 w 159"/>
              <a:gd name="T1" fmla="*/ 80 h 159"/>
              <a:gd name="T2" fmla="*/ 0 w 159"/>
              <a:gd name="T3" fmla="*/ 159 h 159"/>
              <a:gd name="T4" fmla="*/ 0 w 159"/>
              <a:gd name="T5" fmla="*/ 0 h 159"/>
              <a:gd name="T6" fmla="*/ 0 w 159"/>
              <a:gd name="T7" fmla="*/ 0 h 159"/>
              <a:gd name="T8" fmla="*/ 159 w 159"/>
              <a:gd name="T9" fmla="*/ 8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" h="159">
                <a:moveTo>
                  <a:pt x="159" y="80"/>
                </a:moveTo>
                <a:lnTo>
                  <a:pt x="0" y="159"/>
                </a:lnTo>
                <a:cubicBezTo>
                  <a:pt x="25" y="109"/>
                  <a:pt x="25" y="50"/>
                  <a:pt x="0" y="0"/>
                </a:cubicBezTo>
                <a:lnTo>
                  <a:pt x="0" y="0"/>
                </a:lnTo>
                <a:lnTo>
                  <a:pt x="159" y="8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3" name="Line 20"/>
          <p:cNvSpPr>
            <a:spLocks noChangeShapeType="1"/>
          </p:cNvSpPr>
          <p:nvPr/>
        </p:nvSpPr>
        <p:spPr bwMode="auto">
          <a:xfrm>
            <a:off x="5200651" y="3348038"/>
            <a:ext cx="163513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4" name="Freeform 21"/>
          <p:cNvSpPr>
            <a:spLocks/>
          </p:cNvSpPr>
          <p:nvPr/>
        </p:nvSpPr>
        <p:spPr bwMode="auto">
          <a:xfrm>
            <a:off x="5349876" y="3319463"/>
            <a:ext cx="57150" cy="57150"/>
          </a:xfrm>
          <a:custGeom>
            <a:avLst/>
            <a:gdLst>
              <a:gd name="T0" fmla="*/ 159 w 159"/>
              <a:gd name="T1" fmla="*/ 80 h 159"/>
              <a:gd name="T2" fmla="*/ 0 w 159"/>
              <a:gd name="T3" fmla="*/ 159 h 159"/>
              <a:gd name="T4" fmla="*/ 0 w 159"/>
              <a:gd name="T5" fmla="*/ 0 h 159"/>
              <a:gd name="T6" fmla="*/ 159 w 159"/>
              <a:gd name="T7" fmla="*/ 8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" h="159">
                <a:moveTo>
                  <a:pt x="159" y="80"/>
                </a:moveTo>
                <a:lnTo>
                  <a:pt x="0" y="159"/>
                </a:lnTo>
                <a:cubicBezTo>
                  <a:pt x="25" y="109"/>
                  <a:pt x="25" y="50"/>
                  <a:pt x="0" y="0"/>
                </a:cubicBezTo>
                <a:lnTo>
                  <a:pt x="159" y="8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5" name="Line 22"/>
          <p:cNvSpPr>
            <a:spLocks noChangeShapeType="1"/>
          </p:cNvSpPr>
          <p:nvPr/>
        </p:nvSpPr>
        <p:spPr bwMode="auto">
          <a:xfrm>
            <a:off x="5200651" y="3516313"/>
            <a:ext cx="163513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6" name="Freeform 23"/>
          <p:cNvSpPr>
            <a:spLocks/>
          </p:cNvSpPr>
          <p:nvPr/>
        </p:nvSpPr>
        <p:spPr bwMode="auto">
          <a:xfrm>
            <a:off x="5349876" y="3487738"/>
            <a:ext cx="57150" cy="57150"/>
          </a:xfrm>
          <a:custGeom>
            <a:avLst/>
            <a:gdLst>
              <a:gd name="T0" fmla="*/ 159 w 159"/>
              <a:gd name="T1" fmla="*/ 78 h 158"/>
              <a:gd name="T2" fmla="*/ 0 w 159"/>
              <a:gd name="T3" fmla="*/ 158 h 158"/>
              <a:gd name="T4" fmla="*/ 0 w 159"/>
              <a:gd name="T5" fmla="*/ 0 h 158"/>
              <a:gd name="T6" fmla="*/ 0 w 159"/>
              <a:gd name="T7" fmla="*/ 0 h 158"/>
              <a:gd name="T8" fmla="*/ 159 w 159"/>
              <a:gd name="T9" fmla="*/ 78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" h="158">
                <a:moveTo>
                  <a:pt x="159" y="78"/>
                </a:moveTo>
                <a:lnTo>
                  <a:pt x="0" y="158"/>
                </a:lnTo>
                <a:cubicBezTo>
                  <a:pt x="25" y="108"/>
                  <a:pt x="25" y="49"/>
                  <a:pt x="0" y="0"/>
                </a:cubicBezTo>
                <a:lnTo>
                  <a:pt x="0" y="0"/>
                </a:lnTo>
                <a:lnTo>
                  <a:pt x="159" y="7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7" name="Freeform 24"/>
          <p:cNvSpPr>
            <a:spLocks/>
          </p:cNvSpPr>
          <p:nvPr/>
        </p:nvSpPr>
        <p:spPr bwMode="auto">
          <a:xfrm>
            <a:off x="6103938" y="2208213"/>
            <a:ext cx="938213" cy="269875"/>
          </a:xfrm>
          <a:custGeom>
            <a:avLst/>
            <a:gdLst>
              <a:gd name="T0" fmla="*/ 0 w 591"/>
              <a:gd name="T1" fmla="*/ 170 h 170"/>
              <a:gd name="T2" fmla="*/ 51 w 591"/>
              <a:gd name="T3" fmla="*/ 170 h 170"/>
              <a:gd name="T4" fmla="*/ 51 w 591"/>
              <a:gd name="T5" fmla="*/ 0 h 170"/>
              <a:gd name="T6" fmla="*/ 558 w 591"/>
              <a:gd name="T7" fmla="*/ 0 h 170"/>
              <a:gd name="T8" fmla="*/ 558 w 591"/>
              <a:gd name="T9" fmla="*/ 128 h 170"/>
              <a:gd name="T10" fmla="*/ 591 w 591"/>
              <a:gd name="T11" fmla="*/ 128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91" h="170">
                <a:moveTo>
                  <a:pt x="0" y="170"/>
                </a:moveTo>
                <a:lnTo>
                  <a:pt x="51" y="170"/>
                </a:lnTo>
                <a:lnTo>
                  <a:pt x="51" y="0"/>
                </a:lnTo>
                <a:lnTo>
                  <a:pt x="558" y="0"/>
                </a:lnTo>
                <a:lnTo>
                  <a:pt x="558" y="128"/>
                </a:lnTo>
                <a:lnTo>
                  <a:pt x="591" y="128"/>
                </a:lnTo>
              </a:path>
            </a:pathLst>
          </a:cu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8" name="Freeform 25"/>
          <p:cNvSpPr>
            <a:spLocks/>
          </p:cNvSpPr>
          <p:nvPr/>
        </p:nvSpPr>
        <p:spPr bwMode="auto">
          <a:xfrm>
            <a:off x="7021513" y="2370138"/>
            <a:ext cx="85725" cy="84138"/>
          </a:xfrm>
          <a:custGeom>
            <a:avLst/>
            <a:gdLst>
              <a:gd name="T0" fmla="*/ 236 w 236"/>
              <a:gd name="T1" fmla="*/ 118 h 236"/>
              <a:gd name="T2" fmla="*/ 0 w 236"/>
              <a:gd name="T3" fmla="*/ 236 h 236"/>
              <a:gd name="T4" fmla="*/ 0 w 236"/>
              <a:gd name="T5" fmla="*/ 0 h 236"/>
              <a:gd name="T6" fmla="*/ 236 w 236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236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6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9" name="Line 26"/>
          <p:cNvSpPr>
            <a:spLocks noChangeShapeType="1"/>
          </p:cNvSpPr>
          <p:nvPr/>
        </p:nvSpPr>
        <p:spPr bwMode="auto">
          <a:xfrm>
            <a:off x="6040438" y="2703513"/>
            <a:ext cx="0" cy="1492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0" name="Freeform 27"/>
          <p:cNvSpPr>
            <a:spLocks/>
          </p:cNvSpPr>
          <p:nvPr/>
        </p:nvSpPr>
        <p:spPr bwMode="auto">
          <a:xfrm>
            <a:off x="5516563" y="2809876"/>
            <a:ext cx="152400" cy="631825"/>
          </a:xfrm>
          <a:custGeom>
            <a:avLst/>
            <a:gdLst>
              <a:gd name="T0" fmla="*/ 96 w 96"/>
              <a:gd name="T1" fmla="*/ 0 h 398"/>
              <a:gd name="T2" fmla="*/ 42 w 96"/>
              <a:gd name="T3" fmla="*/ 0 h 398"/>
              <a:gd name="T4" fmla="*/ 42 w 96"/>
              <a:gd name="T5" fmla="*/ 398 h 398"/>
              <a:gd name="T6" fmla="*/ 0 w 96"/>
              <a:gd name="T7" fmla="*/ 398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" h="398">
                <a:moveTo>
                  <a:pt x="96" y="0"/>
                </a:moveTo>
                <a:lnTo>
                  <a:pt x="42" y="0"/>
                </a:lnTo>
                <a:lnTo>
                  <a:pt x="42" y="398"/>
                </a:lnTo>
                <a:lnTo>
                  <a:pt x="0" y="398"/>
                </a:lnTo>
              </a:path>
            </a:pathLst>
          </a:cu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1" name="Freeform 28"/>
          <p:cNvSpPr>
            <a:spLocks/>
          </p:cNvSpPr>
          <p:nvPr/>
        </p:nvSpPr>
        <p:spPr bwMode="auto">
          <a:xfrm>
            <a:off x="5654676" y="2781301"/>
            <a:ext cx="57150" cy="57150"/>
          </a:xfrm>
          <a:custGeom>
            <a:avLst/>
            <a:gdLst>
              <a:gd name="T0" fmla="*/ 158 w 158"/>
              <a:gd name="T1" fmla="*/ 79 h 158"/>
              <a:gd name="T2" fmla="*/ 0 w 158"/>
              <a:gd name="T3" fmla="*/ 158 h 158"/>
              <a:gd name="T4" fmla="*/ 0 w 158"/>
              <a:gd name="T5" fmla="*/ 0 h 158"/>
              <a:gd name="T6" fmla="*/ 158 w 158"/>
              <a:gd name="T7" fmla="*/ 79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" h="158">
                <a:moveTo>
                  <a:pt x="158" y="79"/>
                </a:moveTo>
                <a:lnTo>
                  <a:pt x="0" y="158"/>
                </a:lnTo>
                <a:cubicBezTo>
                  <a:pt x="25" y="109"/>
                  <a:pt x="25" y="50"/>
                  <a:pt x="0" y="0"/>
                </a:cubicBezTo>
                <a:lnTo>
                  <a:pt x="158" y="7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2" name="Line 29"/>
          <p:cNvSpPr>
            <a:spLocks noChangeShapeType="1"/>
          </p:cNvSpPr>
          <p:nvPr/>
        </p:nvSpPr>
        <p:spPr bwMode="auto">
          <a:xfrm>
            <a:off x="2686051" y="2655888"/>
            <a:ext cx="334963" cy="1588"/>
          </a:xfrm>
          <a:prstGeom prst="line">
            <a:avLst/>
          </a:pr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3" name="Freeform 30"/>
          <p:cNvSpPr>
            <a:spLocks/>
          </p:cNvSpPr>
          <p:nvPr/>
        </p:nvSpPr>
        <p:spPr bwMode="auto">
          <a:xfrm>
            <a:off x="3000376" y="2614613"/>
            <a:ext cx="84138" cy="84138"/>
          </a:xfrm>
          <a:custGeom>
            <a:avLst/>
            <a:gdLst>
              <a:gd name="T0" fmla="*/ 236 w 236"/>
              <a:gd name="T1" fmla="*/ 119 h 236"/>
              <a:gd name="T2" fmla="*/ 0 w 236"/>
              <a:gd name="T3" fmla="*/ 236 h 236"/>
              <a:gd name="T4" fmla="*/ 1 w 236"/>
              <a:gd name="T5" fmla="*/ 0 h 236"/>
              <a:gd name="T6" fmla="*/ 236 w 236"/>
              <a:gd name="T7" fmla="*/ 119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236" y="119"/>
                </a:moveTo>
                <a:lnTo>
                  <a:pt x="0" y="236"/>
                </a:lnTo>
                <a:cubicBezTo>
                  <a:pt x="38" y="162"/>
                  <a:pt x="38" y="74"/>
                  <a:pt x="1" y="0"/>
                </a:cubicBezTo>
                <a:lnTo>
                  <a:pt x="236" y="119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4" name="Rectangle 31"/>
          <p:cNvSpPr>
            <a:spLocks noChangeArrowheads="1"/>
          </p:cNvSpPr>
          <p:nvPr/>
        </p:nvSpPr>
        <p:spPr bwMode="auto">
          <a:xfrm>
            <a:off x="3084513" y="2570163"/>
            <a:ext cx="619125" cy="706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5" name="Rectangle 32"/>
          <p:cNvSpPr>
            <a:spLocks noChangeArrowheads="1"/>
          </p:cNvSpPr>
          <p:nvPr/>
        </p:nvSpPr>
        <p:spPr bwMode="auto">
          <a:xfrm>
            <a:off x="3084513" y="2570163"/>
            <a:ext cx="619125" cy="706438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6" name="Rectangle 33"/>
          <p:cNvSpPr>
            <a:spLocks noChangeArrowheads="1"/>
          </p:cNvSpPr>
          <p:nvPr/>
        </p:nvSpPr>
        <p:spPr bwMode="auto">
          <a:xfrm>
            <a:off x="3171826" y="2724151"/>
            <a:ext cx="32226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7" name="Rectangle 34"/>
          <p:cNvSpPr>
            <a:spLocks noChangeArrowheads="1"/>
          </p:cNvSpPr>
          <p:nvPr/>
        </p:nvSpPr>
        <p:spPr bwMode="auto">
          <a:xfrm>
            <a:off x="3419476" y="2724151"/>
            <a:ext cx="30480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ória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8" name="Rectangle 35"/>
          <p:cNvSpPr>
            <a:spLocks noChangeArrowheads="1"/>
          </p:cNvSpPr>
          <p:nvPr/>
        </p:nvSpPr>
        <p:spPr bwMode="auto">
          <a:xfrm>
            <a:off x="3333751" y="2851151"/>
            <a:ext cx="19526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9" name="Rectangle 36"/>
          <p:cNvSpPr>
            <a:spLocks noChangeArrowheads="1"/>
          </p:cNvSpPr>
          <p:nvPr/>
        </p:nvSpPr>
        <p:spPr bwMode="auto">
          <a:xfrm>
            <a:off x="3459163" y="2851151"/>
            <a:ext cx="920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0" name="Rectangle 37"/>
          <p:cNvSpPr>
            <a:spLocks noChangeArrowheads="1"/>
          </p:cNvSpPr>
          <p:nvPr/>
        </p:nvSpPr>
        <p:spPr bwMode="auto">
          <a:xfrm>
            <a:off x="3121026" y="2982913"/>
            <a:ext cx="26511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1" name="Rectangle 38"/>
          <p:cNvSpPr>
            <a:spLocks noChangeArrowheads="1"/>
          </p:cNvSpPr>
          <p:nvPr/>
        </p:nvSpPr>
        <p:spPr bwMode="auto">
          <a:xfrm>
            <a:off x="3316288" y="2982913"/>
            <a:ext cx="44291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ruções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2" name="Rectangle 39"/>
          <p:cNvSpPr>
            <a:spLocks noChangeArrowheads="1"/>
          </p:cNvSpPr>
          <p:nvPr/>
        </p:nvSpPr>
        <p:spPr bwMode="auto">
          <a:xfrm>
            <a:off x="3109913" y="2616201"/>
            <a:ext cx="247650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address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3" name="Rectangle 40"/>
          <p:cNvSpPr>
            <a:spLocks noChangeArrowheads="1"/>
          </p:cNvSpPr>
          <p:nvPr/>
        </p:nvSpPr>
        <p:spPr bwMode="auto">
          <a:xfrm>
            <a:off x="3568701" y="2616201"/>
            <a:ext cx="149225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" name="Freeform 41"/>
          <p:cNvSpPr>
            <a:spLocks/>
          </p:cNvSpPr>
          <p:nvPr/>
        </p:nvSpPr>
        <p:spPr bwMode="auto">
          <a:xfrm>
            <a:off x="2398713" y="2320926"/>
            <a:ext cx="96838" cy="334963"/>
          </a:xfrm>
          <a:custGeom>
            <a:avLst/>
            <a:gdLst>
              <a:gd name="T0" fmla="*/ 0 w 61"/>
              <a:gd name="T1" fmla="*/ 0 h 211"/>
              <a:gd name="T2" fmla="*/ 61 w 61"/>
              <a:gd name="T3" fmla="*/ 0 h 211"/>
              <a:gd name="T4" fmla="*/ 61 w 61"/>
              <a:gd name="T5" fmla="*/ 211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1" h="211">
                <a:moveTo>
                  <a:pt x="0" y="0"/>
                </a:moveTo>
                <a:lnTo>
                  <a:pt x="61" y="0"/>
                </a:lnTo>
                <a:lnTo>
                  <a:pt x="61" y="211"/>
                </a:lnTo>
              </a:path>
            </a:pathLst>
          </a:cu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5" name="Freeform 42"/>
          <p:cNvSpPr>
            <a:spLocks/>
          </p:cNvSpPr>
          <p:nvPr/>
        </p:nvSpPr>
        <p:spPr bwMode="auto">
          <a:xfrm>
            <a:off x="2335213" y="2279651"/>
            <a:ext cx="84138" cy="84138"/>
          </a:xfrm>
          <a:custGeom>
            <a:avLst/>
            <a:gdLst>
              <a:gd name="T0" fmla="*/ 0 w 236"/>
              <a:gd name="T1" fmla="*/ 118 h 236"/>
              <a:gd name="T2" fmla="*/ 236 w 236"/>
              <a:gd name="T3" fmla="*/ 0 h 236"/>
              <a:gd name="T4" fmla="*/ 236 w 236"/>
              <a:gd name="T5" fmla="*/ 236 h 236"/>
              <a:gd name="T6" fmla="*/ 0 w 236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0" y="118"/>
                </a:moveTo>
                <a:lnTo>
                  <a:pt x="236" y="0"/>
                </a:lnTo>
                <a:cubicBezTo>
                  <a:pt x="199" y="74"/>
                  <a:pt x="199" y="162"/>
                  <a:pt x="236" y="236"/>
                </a:cubicBezTo>
                <a:lnTo>
                  <a:pt x="0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6" name="Freeform 43"/>
          <p:cNvSpPr>
            <a:spLocks/>
          </p:cNvSpPr>
          <p:nvPr/>
        </p:nvSpPr>
        <p:spPr bwMode="auto">
          <a:xfrm>
            <a:off x="1860551" y="2316163"/>
            <a:ext cx="344488" cy="339725"/>
          </a:xfrm>
          <a:custGeom>
            <a:avLst/>
            <a:gdLst>
              <a:gd name="T0" fmla="*/ 217 w 217"/>
              <a:gd name="T1" fmla="*/ 0 h 214"/>
              <a:gd name="T2" fmla="*/ 0 w 217"/>
              <a:gd name="T3" fmla="*/ 0 h 214"/>
              <a:gd name="T4" fmla="*/ 0 w 217"/>
              <a:gd name="T5" fmla="*/ 214 h 214"/>
              <a:gd name="T6" fmla="*/ 77 w 217"/>
              <a:gd name="T7" fmla="*/ 214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" h="214">
                <a:moveTo>
                  <a:pt x="217" y="0"/>
                </a:moveTo>
                <a:lnTo>
                  <a:pt x="0" y="0"/>
                </a:lnTo>
                <a:lnTo>
                  <a:pt x="0" y="214"/>
                </a:lnTo>
                <a:lnTo>
                  <a:pt x="77" y="214"/>
                </a:lnTo>
              </a:path>
            </a:pathLst>
          </a:cu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7" name="Freeform 44"/>
          <p:cNvSpPr>
            <a:spLocks/>
          </p:cNvSpPr>
          <p:nvPr/>
        </p:nvSpPr>
        <p:spPr bwMode="auto">
          <a:xfrm>
            <a:off x="1962151" y="2613026"/>
            <a:ext cx="85725" cy="85725"/>
          </a:xfrm>
          <a:custGeom>
            <a:avLst/>
            <a:gdLst>
              <a:gd name="T0" fmla="*/ 236 w 236"/>
              <a:gd name="T1" fmla="*/ 118 h 236"/>
              <a:gd name="T2" fmla="*/ 0 w 236"/>
              <a:gd name="T3" fmla="*/ 236 h 236"/>
              <a:gd name="T4" fmla="*/ 0 w 236"/>
              <a:gd name="T5" fmla="*/ 0 h 236"/>
              <a:gd name="T6" fmla="*/ 236 w 236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236" y="118"/>
                </a:moveTo>
                <a:lnTo>
                  <a:pt x="0" y="236"/>
                </a:lnTo>
                <a:cubicBezTo>
                  <a:pt x="38" y="161"/>
                  <a:pt x="38" y="74"/>
                  <a:pt x="0" y="0"/>
                </a:cubicBezTo>
                <a:lnTo>
                  <a:pt x="236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8" name="Line 45"/>
          <p:cNvSpPr>
            <a:spLocks noChangeShapeType="1"/>
          </p:cNvSpPr>
          <p:nvPr/>
        </p:nvSpPr>
        <p:spPr bwMode="auto">
          <a:xfrm>
            <a:off x="2047876" y="2655888"/>
            <a:ext cx="638175" cy="0"/>
          </a:xfrm>
          <a:prstGeom prst="line">
            <a:avLst/>
          </a:pr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9" name="Rectangle 46"/>
          <p:cNvSpPr>
            <a:spLocks noChangeArrowheads="1"/>
          </p:cNvSpPr>
          <p:nvPr/>
        </p:nvSpPr>
        <p:spPr bwMode="auto">
          <a:xfrm>
            <a:off x="2047876" y="2570163"/>
            <a:ext cx="417513" cy="3159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0" name="Rectangle 47"/>
          <p:cNvSpPr>
            <a:spLocks noChangeArrowheads="1"/>
          </p:cNvSpPr>
          <p:nvPr/>
        </p:nvSpPr>
        <p:spPr bwMode="auto">
          <a:xfrm>
            <a:off x="2047876" y="2570163"/>
            <a:ext cx="417513" cy="315913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1" name="Rectangle 48"/>
          <p:cNvSpPr>
            <a:spLocks noChangeArrowheads="1"/>
          </p:cNvSpPr>
          <p:nvPr/>
        </p:nvSpPr>
        <p:spPr bwMode="auto">
          <a:xfrm>
            <a:off x="2184401" y="2655888"/>
            <a:ext cx="2190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PC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" name="Freeform 49"/>
          <p:cNvSpPr>
            <a:spLocks/>
          </p:cNvSpPr>
          <p:nvPr/>
        </p:nvSpPr>
        <p:spPr bwMode="auto">
          <a:xfrm>
            <a:off x="2098676" y="2833688"/>
            <a:ext cx="73025" cy="52388"/>
          </a:xfrm>
          <a:custGeom>
            <a:avLst/>
            <a:gdLst>
              <a:gd name="T0" fmla="*/ 0 w 46"/>
              <a:gd name="T1" fmla="*/ 33 h 33"/>
              <a:gd name="T2" fmla="*/ 23 w 46"/>
              <a:gd name="T3" fmla="*/ 0 h 33"/>
              <a:gd name="T4" fmla="*/ 46 w 46"/>
              <a:gd name="T5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33">
                <a:moveTo>
                  <a:pt x="0" y="33"/>
                </a:moveTo>
                <a:lnTo>
                  <a:pt x="23" y="0"/>
                </a:lnTo>
                <a:lnTo>
                  <a:pt x="46" y="33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3" name="Rectangle 50"/>
          <p:cNvSpPr>
            <a:spLocks noChangeArrowheads="1"/>
          </p:cNvSpPr>
          <p:nvPr/>
        </p:nvSpPr>
        <p:spPr bwMode="auto">
          <a:xfrm>
            <a:off x="2108201" y="2787651"/>
            <a:ext cx="74613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ck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4" name="Rectangle 51"/>
          <p:cNvSpPr>
            <a:spLocks noChangeArrowheads="1"/>
          </p:cNvSpPr>
          <p:nvPr/>
        </p:nvSpPr>
        <p:spPr bwMode="auto">
          <a:xfrm>
            <a:off x="2057401" y="2620963"/>
            <a:ext cx="857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" name="Rectangle 52"/>
          <p:cNvSpPr>
            <a:spLocks noChangeArrowheads="1"/>
          </p:cNvSpPr>
          <p:nvPr/>
        </p:nvSpPr>
        <p:spPr bwMode="auto">
          <a:xfrm>
            <a:off x="2390776" y="2620963"/>
            <a:ext cx="9207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6" name="Line 53"/>
          <p:cNvSpPr>
            <a:spLocks noChangeShapeType="1"/>
          </p:cNvSpPr>
          <p:nvPr/>
        </p:nvSpPr>
        <p:spPr bwMode="auto">
          <a:xfrm flipV="1">
            <a:off x="5022851" y="1771651"/>
            <a:ext cx="0" cy="53975"/>
          </a:xfrm>
          <a:prstGeom prst="line">
            <a:avLst/>
          </a:pr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7" name="Freeform 54"/>
          <p:cNvSpPr>
            <a:spLocks/>
          </p:cNvSpPr>
          <p:nvPr/>
        </p:nvSpPr>
        <p:spPr bwMode="auto">
          <a:xfrm>
            <a:off x="4981576" y="1804988"/>
            <a:ext cx="84138" cy="85725"/>
          </a:xfrm>
          <a:custGeom>
            <a:avLst/>
            <a:gdLst>
              <a:gd name="T0" fmla="*/ 117 w 235"/>
              <a:gd name="T1" fmla="*/ 236 h 236"/>
              <a:gd name="T2" fmla="*/ 0 w 235"/>
              <a:gd name="T3" fmla="*/ 0 h 236"/>
              <a:gd name="T4" fmla="*/ 235 w 235"/>
              <a:gd name="T5" fmla="*/ 0 h 236"/>
              <a:gd name="T6" fmla="*/ 117 w 235"/>
              <a:gd name="T7" fmla="*/ 23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117" y="236"/>
                </a:moveTo>
                <a:lnTo>
                  <a:pt x="0" y="0"/>
                </a:lnTo>
                <a:cubicBezTo>
                  <a:pt x="74" y="37"/>
                  <a:pt x="161" y="37"/>
                  <a:pt x="235" y="0"/>
                </a:cubicBezTo>
                <a:lnTo>
                  <a:pt x="117" y="236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8" name="Line 55"/>
          <p:cNvSpPr>
            <a:spLocks noChangeShapeType="1"/>
          </p:cNvSpPr>
          <p:nvPr/>
        </p:nvSpPr>
        <p:spPr bwMode="auto">
          <a:xfrm>
            <a:off x="4943476" y="1998663"/>
            <a:ext cx="1588" cy="47625"/>
          </a:xfrm>
          <a:prstGeom prst="line">
            <a:avLst/>
          </a:pr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9" name="Freeform 56"/>
          <p:cNvSpPr>
            <a:spLocks/>
          </p:cNvSpPr>
          <p:nvPr/>
        </p:nvSpPr>
        <p:spPr bwMode="auto">
          <a:xfrm>
            <a:off x="4902201" y="2025651"/>
            <a:ext cx="84138" cy="85725"/>
          </a:xfrm>
          <a:custGeom>
            <a:avLst/>
            <a:gdLst>
              <a:gd name="T0" fmla="*/ 124 w 235"/>
              <a:gd name="T1" fmla="*/ 239 h 239"/>
              <a:gd name="T2" fmla="*/ 0 w 235"/>
              <a:gd name="T3" fmla="*/ 6 h 239"/>
              <a:gd name="T4" fmla="*/ 235 w 235"/>
              <a:gd name="T5" fmla="*/ 0 h 239"/>
              <a:gd name="T6" fmla="*/ 235 w 235"/>
              <a:gd name="T7" fmla="*/ 0 h 239"/>
              <a:gd name="T8" fmla="*/ 124 w 235"/>
              <a:gd name="T9" fmla="*/ 239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5" h="239">
                <a:moveTo>
                  <a:pt x="124" y="239"/>
                </a:moveTo>
                <a:lnTo>
                  <a:pt x="0" y="6"/>
                </a:lnTo>
                <a:cubicBezTo>
                  <a:pt x="75" y="42"/>
                  <a:pt x="162" y="39"/>
                  <a:pt x="235" y="0"/>
                </a:cubicBezTo>
                <a:lnTo>
                  <a:pt x="235" y="0"/>
                </a:lnTo>
                <a:lnTo>
                  <a:pt x="124" y="239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0" name="Line 57"/>
          <p:cNvSpPr>
            <a:spLocks noChangeShapeType="1"/>
          </p:cNvSpPr>
          <p:nvPr/>
        </p:nvSpPr>
        <p:spPr bwMode="auto">
          <a:xfrm flipH="1">
            <a:off x="5538788" y="2316163"/>
            <a:ext cx="338138" cy="0"/>
          </a:xfrm>
          <a:prstGeom prst="line">
            <a:avLst/>
          </a:pr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1" name="Freeform 58"/>
          <p:cNvSpPr>
            <a:spLocks/>
          </p:cNvSpPr>
          <p:nvPr/>
        </p:nvSpPr>
        <p:spPr bwMode="auto">
          <a:xfrm>
            <a:off x="5856288" y="2273301"/>
            <a:ext cx="84138" cy="85725"/>
          </a:xfrm>
          <a:custGeom>
            <a:avLst/>
            <a:gdLst>
              <a:gd name="T0" fmla="*/ 235 w 235"/>
              <a:gd name="T1" fmla="*/ 118 h 236"/>
              <a:gd name="T2" fmla="*/ 0 w 235"/>
              <a:gd name="T3" fmla="*/ 236 h 236"/>
              <a:gd name="T4" fmla="*/ 0 w 235"/>
              <a:gd name="T5" fmla="*/ 0 h 236"/>
              <a:gd name="T6" fmla="*/ 235 w 235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235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5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2" name="Rectangle 59"/>
          <p:cNvSpPr>
            <a:spLocks noChangeArrowheads="1"/>
          </p:cNvSpPr>
          <p:nvPr/>
        </p:nvSpPr>
        <p:spPr bwMode="auto">
          <a:xfrm>
            <a:off x="4841876" y="2111376"/>
            <a:ext cx="696913" cy="909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3" name="Rectangle 60"/>
          <p:cNvSpPr>
            <a:spLocks noChangeArrowheads="1"/>
          </p:cNvSpPr>
          <p:nvPr/>
        </p:nvSpPr>
        <p:spPr bwMode="auto">
          <a:xfrm>
            <a:off x="4841876" y="2111376"/>
            <a:ext cx="696913" cy="909638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4" name="Freeform 61"/>
          <p:cNvSpPr>
            <a:spLocks/>
          </p:cNvSpPr>
          <p:nvPr/>
        </p:nvSpPr>
        <p:spPr bwMode="auto">
          <a:xfrm>
            <a:off x="4168776" y="1773238"/>
            <a:ext cx="608013" cy="785813"/>
          </a:xfrm>
          <a:custGeom>
            <a:avLst/>
            <a:gdLst>
              <a:gd name="T0" fmla="*/ 0 w 383"/>
              <a:gd name="T1" fmla="*/ 0 h 495"/>
              <a:gd name="T2" fmla="*/ 94 w 383"/>
              <a:gd name="T3" fmla="*/ 0 h 495"/>
              <a:gd name="T4" fmla="*/ 94 w 383"/>
              <a:gd name="T5" fmla="*/ 495 h 495"/>
              <a:gd name="T6" fmla="*/ 383 w 383"/>
              <a:gd name="T7" fmla="*/ 495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3" h="495">
                <a:moveTo>
                  <a:pt x="0" y="0"/>
                </a:moveTo>
                <a:lnTo>
                  <a:pt x="94" y="0"/>
                </a:lnTo>
                <a:lnTo>
                  <a:pt x="94" y="495"/>
                </a:lnTo>
                <a:lnTo>
                  <a:pt x="383" y="495"/>
                </a:lnTo>
              </a:path>
            </a:pathLst>
          </a:cu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5" name="Freeform 62"/>
          <p:cNvSpPr>
            <a:spLocks/>
          </p:cNvSpPr>
          <p:nvPr/>
        </p:nvSpPr>
        <p:spPr bwMode="auto">
          <a:xfrm>
            <a:off x="4757738" y="2517776"/>
            <a:ext cx="84138" cy="84138"/>
          </a:xfrm>
          <a:custGeom>
            <a:avLst/>
            <a:gdLst>
              <a:gd name="T0" fmla="*/ 235 w 235"/>
              <a:gd name="T1" fmla="*/ 118 h 236"/>
              <a:gd name="T2" fmla="*/ 0 w 235"/>
              <a:gd name="T3" fmla="*/ 236 h 236"/>
              <a:gd name="T4" fmla="*/ 0 w 235"/>
              <a:gd name="T5" fmla="*/ 0 h 236"/>
              <a:gd name="T6" fmla="*/ 235 w 235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235" y="118"/>
                </a:moveTo>
                <a:lnTo>
                  <a:pt x="0" y="236"/>
                </a:lnTo>
                <a:cubicBezTo>
                  <a:pt x="37" y="162"/>
                  <a:pt x="37" y="75"/>
                  <a:pt x="0" y="0"/>
                </a:cubicBezTo>
                <a:lnTo>
                  <a:pt x="235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4448176" y="2252663"/>
            <a:ext cx="1143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25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4522788" y="2252663"/>
            <a:ext cx="746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4564063" y="2252663"/>
            <a:ext cx="1143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4448176" y="2482851"/>
            <a:ext cx="1143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522788" y="2482851"/>
            <a:ext cx="746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564063" y="2482851"/>
            <a:ext cx="1143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16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091113" y="1784351"/>
            <a:ext cx="1143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15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3" name="Rectangle 70"/>
          <p:cNvSpPr>
            <a:spLocks noChangeArrowheads="1"/>
          </p:cNvSpPr>
          <p:nvPr/>
        </p:nvSpPr>
        <p:spPr bwMode="auto">
          <a:xfrm>
            <a:off x="5165726" y="1784351"/>
            <a:ext cx="746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4" name="Rectangle 71"/>
          <p:cNvSpPr>
            <a:spLocks noChangeArrowheads="1"/>
          </p:cNvSpPr>
          <p:nvPr/>
        </p:nvSpPr>
        <p:spPr bwMode="auto">
          <a:xfrm>
            <a:off x="5218113" y="1784351"/>
            <a:ext cx="1143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11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5" name="Rectangle 72"/>
          <p:cNvSpPr>
            <a:spLocks noChangeArrowheads="1"/>
          </p:cNvSpPr>
          <p:nvPr/>
        </p:nvSpPr>
        <p:spPr bwMode="auto">
          <a:xfrm>
            <a:off x="4660901" y="1792288"/>
            <a:ext cx="1143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6" name="Rectangle 73"/>
          <p:cNvSpPr>
            <a:spLocks noChangeArrowheads="1"/>
          </p:cNvSpPr>
          <p:nvPr/>
        </p:nvSpPr>
        <p:spPr bwMode="auto">
          <a:xfrm>
            <a:off x="4741863" y="1792288"/>
            <a:ext cx="746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7" name="Rectangle 74"/>
          <p:cNvSpPr>
            <a:spLocks noChangeArrowheads="1"/>
          </p:cNvSpPr>
          <p:nvPr/>
        </p:nvSpPr>
        <p:spPr bwMode="auto">
          <a:xfrm>
            <a:off x="4776788" y="1792288"/>
            <a:ext cx="1143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16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8" name="Rectangle 75"/>
          <p:cNvSpPr>
            <a:spLocks noChangeArrowheads="1"/>
          </p:cNvSpPr>
          <p:nvPr/>
        </p:nvSpPr>
        <p:spPr bwMode="auto">
          <a:xfrm>
            <a:off x="5711826" y="2603501"/>
            <a:ext cx="107950" cy="260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9" name="Rectangle 76"/>
          <p:cNvSpPr>
            <a:spLocks noChangeArrowheads="1"/>
          </p:cNvSpPr>
          <p:nvPr/>
        </p:nvSpPr>
        <p:spPr bwMode="auto">
          <a:xfrm>
            <a:off x="5711826" y="2603501"/>
            <a:ext cx="107950" cy="260350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0" name="Freeform 77"/>
          <p:cNvSpPr>
            <a:spLocks/>
          </p:cNvSpPr>
          <p:nvPr/>
        </p:nvSpPr>
        <p:spPr bwMode="auto">
          <a:xfrm>
            <a:off x="5711826" y="2603501"/>
            <a:ext cx="107950" cy="260350"/>
          </a:xfrm>
          <a:custGeom>
            <a:avLst/>
            <a:gdLst>
              <a:gd name="T0" fmla="*/ 0 w 68"/>
              <a:gd name="T1" fmla="*/ 164 h 164"/>
              <a:gd name="T2" fmla="*/ 68 w 68"/>
              <a:gd name="T3" fmla="*/ 84 h 164"/>
              <a:gd name="T4" fmla="*/ 0 w 68"/>
              <a:gd name="T5" fmla="*/ 0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" h="164">
                <a:moveTo>
                  <a:pt x="0" y="164"/>
                </a:moveTo>
                <a:lnTo>
                  <a:pt x="68" y="84"/>
                </a:lnTo>
                <a:lnTo>
                  <a:pt x="0" y="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1" name="Line 78"/>
          <p:cNvSpPr>
            <a:spLocks noChangeShapeType="1"/>
          </p:cNvSpPr>
          <p:nvPr/>
        </p:nvSpPr>
        <p:spPr bwMode="auto">
          <a:xfrm>
            <a:off x="5765801" y="2863851"/>
            <a:ext cx="0" cy="238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2" name="Rectangle 79"/>
          <p:cNvSpPr>
            <a:spLocks noChangeArrowheads="1"/>
          </p:cNvSpPr>
          <p:nvPr/>
        </p:nvSpPr>
        <p:spPr bwMode="auto">
          <a:xfrm>
            <a:off x="5241926" y="2287588"/>
            <a:ext cx="2936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DataRP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3" name="Rectangle 80"/>
          <p:cNvSpPr>
            <a:spLocks noChangeArrowheads="1"/>
          </p:cNvSpPr>
          <p:nvPr/>
        </p:nvSpPr>
        <p:spPr bwMode="auto">
          <a:xfrm>
            <a:off x="5483226" y="2287588"/>
            <a:ext cx="746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4" name="Rectangle 81"/>
          <p:cNvSpPr>
            <a:spLocks noChangeArrowheads="1"/>
          </p:cNvSpPr>
          <p:nvPr/>
        </p:nvSpPr>
        <p:spPr bwMode="auto">
          <a:xfrm>
            <a:off x="5241926" y="2119313"/>
            <a:ext cx="3159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DataWP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" name="Freeform 82"/>
          <p:cNvSpPr>
            <a:spLocks/>
          </p:cNvSpPr>
          <p:nvPr/>
        </p:nvSpPr>
        <p:spPr bwMode="auto">
          <a:xfrm>
            <a:off x="4897438" y="2989263"/>
            <a:ext cx="65088" cy="31750"/>
          </a:xfrm>
          <a:custGeom>
            <a:avLst/>
            <a:gdLst>
              <a:gd name="T0" fmla="*/ 0 w 41"/>
              <a:gd name="T1" fmla="*/ 20 h 20"/>
              <a:gd name="T2" fmla="*/ 20 w 41"/>
              <a:gd name="T3" fmla="*/ 0 h 20"/>
              <a:gd name="T4" fmla="*/ 41 w 41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0">
                <a:moveTo>
                  <a:pt x="0" y="20"/>
                </a:moveTo>
                <a:lnTo>
                  <a:pt x="20" y="0"/>
                </a:lnTo>
                <a:lnTo>
                  <a:pt x="41" y="2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6" name="Rectangle 83"/>
          <p:cNvSpPr>
            <a:spLocks noChangeArrowheads="1"/>
          </p:cNvSpPr>
          <p:nvPr/>
        </p:nvSpPr>
        <p:spPr bwMode="auto">
          <a:xfrm>
            <a:off x="4908551" y="2943226"/>
            <a:ext cx="74613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ck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" name="Rectangle 84"/>
          <p:cNvSpPr>
            <a:spLocks noChangeArrowheads="1"/>
          </p:cNvSpPr>
          <p:nvPr/>
        </p:nvSpPr>
        <p:spPr bwMode="auto">
          <a:xfrm>
            <a:off x="5345113" y="2943226"/>
            <a:ext cx="66675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" name="Rectangle 85"/>
          <p:cNvSpPr>
            <a:spLocks noChangeArrowheads="1"/>
          </p:cNvSpPr>
          <p:nvPr/>
        </p:nvSpPr>
        <p:spPr bwMode="auto">
          <a:xfrm>
            <a:off x="4714876" y="3267076"/>
            <a:ext cx="485775" cy="1539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9" name="Rectangle 86"/>
          <p:cNvSpPr>
            <a:spLocks noChangeArrowheads="1"/>
          </p:cNvSpPr>
          <p:nvPr/>
        </p:nvSpPr>
        <p:spPr bwMode="auto">
          <a:xfrm>
            <a:off x="4714876" y="3267076"/>
            <a:ext cx="485775" cy="153988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0" name="Rectangle 87"/>
          <p:cNvSpPr>
            <a:spLocks noChangeArrowheads="1"/>
          </p:cNvSpPr>
          <p:nvPr/>
        </p:nvSpPr>
        <p:spPr bwMode="auto">
          <a:xfrm>
            <a:off x="4759326" y="3289301"/>
            <a:ext cx="109538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1" name="Rectangle 88"/>
          <p:cNvSpPr>
            <a:spLocks noChangeArrowheads="1"/>
          </p:cNvSpPr>
          <p:nvPr/>
        </p:nvSpPr>
        <p:spPr bwMode="auto">
          <a:xfrm>
            <a:off x="4810126" y="3289301"/>
            <a:ext cx="144463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2" name="Rectangle 89"/>
          <p:cNvSpPr>
            <a:spLocks noChangeArrowheads="1"/>
          </p:cNvSpPr>
          <p:nvPr/>
        </p:nvSpPr>
        <p:spPr bwMode="auto">
          <a:xfrm>
            <a:off x="4891088" y="3289301"/>
            <a:ext cx="109538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3" name="Rectangle 90"/>
          <p:cNvSpPr>
            <a:spLocks noChangeArrowheads="1"/>
          </p:cNvSpPr>
          <p:nvPr/>
        </p:nvSpPr>
        <p:spPr bwMode="auto">
          <a:xfrm>
            <a:off x="4943476" y="3289301"/>
            <a:ext cx="287338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sinal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4" name="Freeform 91"/>
          <p:cNvSpPr>
            <a:spLocks/>
          </p:cNvSpPr>
          <p:nvPr/>
        </p:nvSpPr>
        <p:spPr bwMode="auto">
          <a:xfrm>
            <a:off x="4386263" y="2657476"/>
            <a:ext cx="284163" cy="690563"/>
          </a:xfrm>
          <a:custGeom>
            <a:avLst/>
            <a:gdLst>
              <a:gd name="T0" fmla="*/ 0 w 179"/>
              <a:gd name="T1" fmla="*/ 0 h 435"/>
              <a:gd name="T2" fmla="*/ 0 w 179"/>
              <a:gd name="T3" fmla="*/ 435 h 435"/>
              <a:gd name="T4" fmla="*/ 179 w 179"/>
              <a:gd name="T5" fmla="*/ 435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9" h="435">
                <a:moveTo>
                  <a:pt x="0" y="0"/>
                </a:moveTo>
                <a:lnTo>
                  <a:pt x="0" y="435"/>
                </a:lnTo>
                <a:lnTo>
                  <a:pt x="179" y="435"/>
                </a:lnTo>
              </a:path>
            </a:pathLst>
          </a:cu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5" name="Freeform 92"/>
          <p:cNvSpPr>
            <a:spLocks/>
          </p:cNvSpPr>
          <p:nvPr/>
        </p:nvSpPr>
        <p:spPr bwMode="auto">
          <a:xfrm>
            <a:off x="4657726" y="3319463"/>
            <a:ext cx="57150" cy="57150"/>
          </a:xfrm>
          <a:custGeom>
            <a:avLst/>
            <a:gdLst>
              <a:gd name="T0" fmla="*/ 159 w 159"/>
              <a:gd name="T1" fmla="*/ 79 h 158"/>
              <a:gd name="T2" fmla="*/ 0 w 159"/>
              <a:gd name="T3" fmla="*/ 158 h 158"/>
              <a:gd name="T4" fmla="*/ 0 w 159"/>
              <a:gd name="T5" fmla="*/ 0 h 158"/>
              <a:gd name="T6" fmla="*/ 159 w 159"/>
              <a:gd name="T7" fmla="*/ 79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" h="158">
                <a:moveTo>
                  <a:pt x="159" y="79"/>
                </a:moveTo>
                <a:lnTo>
                  <a:pt x="0" y="158"/>
                </a:lnTo>
                <a:cubicBezTo>
                  <a:pt x="25" y="108"/>
                  <a:pt x="25" y="50"/>
                  <a:pt x="0" y="0"/>
                </a:cubicBezTo>
                <a:lnTo>
                  <a:pt x="159" y="7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6" name="Line 93"/>
          <p:cNvSpPr>
            <a:spLocks noChangeShapeType="1"/>
          </p:cNvSpPr>
          <p:nvPr/>
        </p:nvSpPr>
        <p:spPr bwMode="auto">
          <a:xfrm>
            <a:off x="6103938" y="2474913"/>
            <a:ext cx="204788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7" name="Freeform 94"/>
          <p:cNvSpPr>
            <a:spLocks/>
          </p:cNvSpPr>
          <p:nvPr/>
        </p:nvSpPr>
        <p:spPr bwMode="auto">
          <a:xfrm>
            <a:off x="6296026" y="2447926"/>
            <a:ext cx="57150" cy="57150"/>
          </a:xfrm>
          <a:custGeom>
            <a:avLst/>
            <a:gdLst>
              <a:gd name="T0" fmla="*/ 159 w 159"/>
              <a:gd name="T1" fmla="*/ 79 h 159"/>
              <a:gd name="T2" fmla="*/ 0 w 159"/>
              <a:gd name="T3" fmla="*/ 159 h 159"/>
              <a:gd name="T4" fmla="*/ 0 w 159"/>
              <a:gd name="T5" fmla="*/ 0 h 159"/>
              <a:gd name="T6" fmla="*/ 0 w 159"/>
              <a:gd name="T7" fmla="*/ 0 h 159"/>
              <a:gd name="T8" fmla="*/ 159 w 159"/>
              <a:gd name="T9" fmla="*/ 79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" h="159">
                <a:moveTo>
                  <a:pt x="159" y="79"/>
                </a:moveTo>
                <a:lnTo>
                  <a:pt x="0" y="159"/>
                </a:lnTo>
                <a:cubicBezTo>
                  <a:pt x="25" y="109"/>
                  <a:pt x="25" y="50"/>
                  <a:pt x="0" y="0"/>
                </a:cubicBezTo>
                <a:lnTo>
                  <a:pt x="0" y="0"/>
                </a:lnTo>
                <a:lnTo>
                  <a:pt x="159" y="7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8" name="Freeform 95"/>
          <p:cNvSpPr>
            <a:spLocks/>
          </p:cNvSpPr>
          <p:nvPr/>
        </p:nvSpPr>
        <p:spPr bwMode="auto">
          <a:xfrm>
            <a:off x="5940426" y="2141538"/>
            <a:ext cx="163513" cy="674688"/>
          </a:xfrm>
          <a:custGeom>
            <a:avLst/>
            <a:gdLst>
              <a:gd name="T0" fmla="*/ 0 w 103"/>
              <a:gd name="T1" fmla="*/ 185 h 425"/>
              <a:gd name="T2" fmla="*/ 0 w 103"/>
              <a:gd name="T3" fmla="*/ 0 h 425"/>
              <a:gd name="T4" fmla="*/ 103 w 103"/>
              <a:gd name="T5" fmla="*/ 76 h 425"/>
              <a:gd name="T6" fmla="*/ 103 w 103"/>
              <a:gd name="T7" fmla="*/ 356 h 425"/>
              <a:gd name="T8" fmla="*/ 0 w 103"/>
              <a:gd name="T9" fmla="*/ 425 h 425"/>
              <a:gd name="T10" fmla="*/ 0 w 103"/>
              <a:gd name="T11" fmla="*/ 234 h 425"/>
              <a:gd name="T12" fmla="*/ 21 w 103"/>
              <a:gd name="T13" fmla="*/ 213 h 425"/>
              <a:gd name="T14" fmla="*/ 0 w 103"/>
              <a:gd name="T15" fmla="*/ 193 h 425"/>
              <a:gd name="T16" fmla="*/ 0 w 103"/>
              <a:gd name="T17" fmla="*/ 185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3" h="425">
                <a:moveTo>
                  <a:pt x="0" y="185"/>
                </a:moveTo>
                <a:lnTo>
                  <a:pt x="0" y="0"/>
                </a:lnTo>
                <a:lnTo>
                  <a:pt x="103" y="76"/>
                </a:lnTo>
                <a:lnTo>
                  <a:pt x="103" y="356"/>
                </a:lnTo>
                <a:lnTo>
                  <a:pt x="0" y="425"/>
                </a:lnTo>
                <a:lnTo>
                  <a:pt x="0" y="234"/>
                </a:lnTo>
                <a:lnTo>
                  <a:pt x="21" y="213"/>
                </a:lnTo>
                <a:lnTo>
                  <a:pt x="0" y="193"/>
                </a:lnTo>
                <a:lnTo>
                  <a:pt x="0" y="18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9" name="Freeform 96"/>
          <p:cNvSpPr>
            <a:spLocks/>
          </p:cNvSpPr>
          <p:nvPr/>
        </p:nvSpPr>
        <p:spPr bwMode="auto">
          <a:xfrm>
            <a:off x="5940426" y="2141538"/>
            <a:ext cx="163513" cy="674688"/>
          </a:xfrm>
          <a:custGeom>
            <a:avLst/>
            <a:gdLst>
              <a:gd name="T0" fmla="*/ 0 w 103"/>
              <a:gd name="T1" fmla="*/ 185 h 425"/>
              <a:gd name="T2" fmla="*/ 0 w 103"/>
              <a:gd name="T3" fmla="*/ 0 h 425"/>
              <a:gd name="T4" fmla="*/ 103 w 103"/>
              <a:gd name="T5" fmla="*/ 76 h 425"/>
              <a:gd name="T6" fmla="*/ 103 w 103"/>
              <a:gd name="T7" fmla="*/ 356 h 425"/>
              <a:gd name="T8" fmla="*/ 0 w 103"/>
              <a:gd name="T9" fmla="*/ 425 h 425"/>
              <a:gd name="T10" fmla="*/ 0 w 103"/>
              <a:gd name="T11" fmla="*/ 234 h 425"/>
              <a:gd name="T12" fmla="*/ 21 w 103"/>
              <a:gd name="T13" fmla="*/ 213 h 425"/>
              <a:gd name="T14" fmla="*/ 0 w 103"/>
              <a:gd name="T15" fmla="*/ 193 h 425"/>
              <a:gd name="T16" fmla="*/ 0 w 103"/>
              <a:gd name="T17" fmla="*/ 185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3" h="425">
                <a:moveTo>
                  <a:pt x="0" y="185"/>
                </a:moveTo>
                <a:lnTo>
                  <a:pt x="0" y="0"/>
                </a:lnTo>
                <a:lnTo>
                  <a:pt x="103" y="76"/>
                </a:lnTo>
                <a:lnTo>
                  <a:pt x="103" y="356"/>
                </a:lnTo>
                <a:lnTo>
                  <a:pt x="0" y="425"/>
                </a:lnTo>
                <a:lnTo>
                  <a:pt x="0" y="234"/>
                </a:lnTo>
                <a:lnTo>
                  <a:pt x="21" y="213"/>
                </a:lnTo>
                <a:lnTo>
                  <a:pt x="0" y="193"/>
                </a:lnTo>
                <a:lnTo>
                  <a:pt x="0" y="185"/>
                </a:lnTo>
                <a:close/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0" name="Rectangle 97"/>
          <p:cNvSpPr>
            <a:spLocks noChangeArrowheads="1"/>
          </p:cNvSpPr>
          <p:nvPr/>
        </p:nvSpPr>
        <p:spPr bwMode="auto">
          <a:xfrm>
            <a:off x="5989638" y="2311401"/>
            <a:ext cx="12065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1" name="Rectangle 98"/>
          <p:cNvSpPr>
            <a:spLocks noChangeArrowheads="1"/>
          </p:cNvSpPr>
          <p:nvPr/>
        </p:nvSpPr>
        <p:spPr bwMode="auto">
          <a:xfrm>
            <a:off x="5994401" y="2419351"/>
            <a:ext cx="10318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2" name="Rectangle 99"/>
          <p:cNvSpPr>
            <a:spLocks noChangeArrowheads="1"/>
          </p:cNvSpPr>
          <p:nvPr/>
        </p:nvSpPr>
        <p:spPr bwMode="auto">
          <a:xfrm>
            <a:off x="5989638" y="2528888"/>
            <a:ext cx="11430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3" name="Rectangle 100"/>
          <p:cNvSpPr>
            <a:spLocks noChangeArrowheads="1"/>
          </p:cNvSpPr>
          <p:nvPr/>
        </p:nvSpPr>
        <p:spPr bwMode="auto">
          <a:xfrm>
            <a:off x="6353176" y="2390776"/>
            <a:ext cx="531813" cy="958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4" name="Rectangle 101"/>
          <p:cNvSpPr>
            <a:spLocks noChangeArrowheads="1"/>
          </p:cNvSpPr>
          <p:nvPr/>
        </p:nvSpPr>
        <p:spPr bwMode="auto">
          <a:xfrm>
            <a:off x="6353176" y="2390776"/>
            <a:ext cx="531813" cy="958850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5" name="Rectangle 102"/>
          <p:cNvSpPr>
            <a:spLocks noChangeArrowheads="1"/>
          </p:cNvSpPr>
          <p:nvPr/>
        </p:nvSpPr>
        <p:spPr bwMode="auto">
          <a:xfrm>
            <a:off x="6397626" y="2736851"/>
            <a:ext cx="32226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6" name="Rectangle 103"/>
          <p:cNvSpPr>
            <a:spLocks noChangeArrowheads="1"/>
          </p:cNvSpPr>
          <p:nvPr/>
        </p:nvSpPr>
        <p:spPr bwMode="auto">
          <a:xfrm>
            <a:off x="6643688" y="2736851"/>
            <a:ext cx="30480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ória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" name="Rectangle 104"/>
          <p:cNvSpPr>
            <a:spLocks noChangeArrowheads="1"/>
          </p:cNvSpPr>
          <p:nvPr/>
        </p:nvSpPr>
        <p:spPr bwMode="auto">
          <a:xfrm>
            <a:off x="6557963" y="2862263"/>
            <a:ext cx="19526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8" name="Rectangle 105"/>
          <p:cNvSpPr>
            <a:spLocks noChangeArrowheads="1"/>
          </p:cNvSpPr>
          <p:nvPr/>
        </p:nvSpPr>
        <p:spPr bwMode="auto">
          <a:xfrm>
            <a:off x="6454776" y="2989263"/>
            <a:ext cx="414338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Dados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9" name="Rectangle 106"/>
          <p:cNvSpPr>
            <a:spLocks noChangeArrowheads="1"/>
          </p:cNvSpPr>
          <p:nvPr/>
        </p:nvSpPr>
        <p:spPr bwMode="auto">
          <a:xfrm>
            <a:off x="6270626" y="2316163"/>
            <a:ext cx="8096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0" name="Rectangle 107"/>
          <p:cNvSpPr>
            <a:spLocks noChangeArrowheads="1"/>
          </p:cNvSpPr>
          <p:nvPr/>
        </p:nvSpPr>
        <p:spPr bwMode="auto">
          <a:xfrm>
            <a:off x="6316663" y="2316163"/>
            <a:ext cx="746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1" name="Rectangle 108"/>
          <p:cNvSpPr>
            <a:spLocks noChangeArrowheads="1"/>
          </p:cNvSpPr>
          <p:nvPr/>
        </p:nvSpPr>
        <p:spPr bwMode="auto">
          <a:xfrm>
            <a:off x="6351588" y="2316163"/>
            <a:ext cx="32226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address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2" name="Rectangle 109"/>
          <p:cNvSpPr>
            <a:spLocks noChangeArrowheads="1"/>
          </p:cNvSpPr>
          <p:nvPr/>
        </p:nvSpPr>
        <p:spPr bwMode="auto">
          <a:xfrm>
            <a:off x="6919913" y="2459038"/>
            <a:ext cx="1889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3" name="Line 110"/>
          <p:cNvSpPr>
            <a:spLocks noChangeShapeType="1"/>
          </p:cNvSpPr>
          <p:nvPr/>
        </p:nvSpPr>
        <p:spPr bwMode="auto">
          <a:xfrm flipV="1">
            <a:off x="7019926" y="2700338"/>
            <a:ext cx="0" cy="163513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4" name="Freeform 111"/>
          <p:cNvSpPr>
            <a:spLocks/>
          </p:cNvSpPr>
          <p:nvPr/>
        </p:nvSpPr>
        <p:spPr bwMode="auto">
          <a:xfrm>
            <a:off x="6989763" y="2751138"/>
            <a:ext cx="60325" cy="61913"/>
          </a:xfrm>
          <a:custGeom>
            <a:avLst/>
            <a:gdLst>
              <a:gd name="T0" fmla="*/ 38 w 38"/>
              <a:gd name="T1" fmla="*/ 39 h 39"/>
              <a:gd name="T2" fmla="*/ 0 w 38"/>
              <a:gd name="T3" fmla="*/ 39 h 39"/>
              <a:gd name="T4" fmla="*/ 19 w 38"/>
              <a:gd name="T5" fmla="*/ 0 h 39"/>
              <a:gd name="T6" fmla="*/ 38 w 38"/>
              <a:gd name="T7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" h="39">
                <a:moveTo>
                  <a:pt x="38" y="39"/>
                </a:moveTo>
                <a:lnTo>
                  <a:pt x="0" y="39"/>
                </a:lnTo>
                <a:lnTo>
                  <a:pt x="19" y="0"/>
                </a:lnTo>
                <a:lnTo>
                  <a:pt x="38" y="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5" name="Freeform 112"/>
          <p:cNvSpPr>
            <a:spLocks/>
          </p:cNvSpPr>
          <p:nvPr/>
        </p:nvSpPr>
        <p:spPr bwMode="auto">
          <a:xfrm>
            <a:off x="6989763" y="2751138"/>
            <a:ext cx="60325" cy="61913"/>
          </a:xfrm>
          <a:custGeom>
            <a:avLst/>
            <a:gdLst>
              <a:gd name="T0" fmla="*/ 38 w 38"/>
              <a:gd name="T1" fmla="*/ 39 h 39"/>
              <a:gd name="T2" fmla="*/ 0 w 38"/>
              <a:gd name="T3" fmla="*/ 39 h 39"/>
              <a:gd name="T4" fmla="*/ 19 w 38"/>
              <a:gd name="T5" fmla="*/ 0 h 39"/>
              <a:gd name="T6" fmla="*/ 38 w 38"/>
              <a:gd name="T7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" h="39">
                <a:moveTo>
                  <a:pt x="38" y="39"/>
                </a:moveTo>
                <a:lnTo>
                  <a:pt x="0" y="39"/>
                </a:lnTo>
                <a:lnTo>
                  <a:pt x="19" y="0"/>
                </a:lnTo>
                <a:lnTo>
                  <a:pt x="38" y="39"/>
                </a:lnTo>
                <a:close/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6" name="Line 113"/>
          <p:cNvSpPr>
            <a:spLocks noChangeShapeType="1"/>
          </p:cNvSpPr>
          <p:nvPr/>
        </p:nvSpPr>
        <p:spPr bwMode="auto">
          <a:xfrm>
            <a:off x="7034213" y="2781301"/>
            <a:ext cx="127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7" name="Line 114"/>
          <p:cNvSpPr>
            <a:spLocks noChangeShapeType="1"/>
          </p:cNvSpPr>
          <p:nvPr/>
        </p:nvSpPr>
        <p:spPr bwMode="auto">
          <a:xfrm flipH="1" flipV="1">
            <a:off x="7013576" y="2554288"/>
            <a:ext cx="6350" cy="14605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8" name="Freeform 115"/>
          <p:cNvSpPr>
            <a:spLocks noEditPoints="1"/>
          </p:cNvSpPr>
          <p:nvPr/>
        </p:nvSpPr>
        <p:spPr bwMode="auto">
          <a:xfrm>
            <a:off x="7046913" y="2765426"/>
            <a:ext cx="117475" cy="30163"/>
          </a:xfrm>
          <a:custGeom>
            <a:avLst/>
            <a:gdLst>
              <a:gd name="T0" fmla="*/ 74 w 74"/>
              <a:gd name="T1" fmla="*/ 0 h 19"/>
              <a:gd name="T2" fmla="*/ 37 w 74"/>
              <a:gd name="T3" fmla="*/ 0 h 19"/>
              <a:gd name="T4" fmla="*/ 74 w 74"/>
              <a:gd name="T5" fmla="*/ 19 h 19"/>
              <a:gd name="T6" fmla="*/ 37 w 74"/>
              <a:gd name="T7" fmla="*/ 19 h 19"/>
              <a:gd name="T8" fmla="*/ 0 w 74"/>
              <a:gd name="T9" fmla="*/ 10 h 19"/>
              <a:gd name="T10" fmla="*/ 37 w 74"/>
              <a:gd name="T11" fmla="*/ 1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4" h="19">
                <a:moveTo>
                  <a:pt x="74" y="0"/>
                </a:moveTo>
                <a:lnTo>
                  <a:pt x="37" y="0"/>
                </a:lnTo>
                <a:moveTo>
                  <a:pt x="74" y="19"/>
                </a:moveTo>
                <a:lnTo>
                  <a:pt x="37" y="19"/>
                </a:lnTo>
                <a:moveTo>
                  <a:pt x="0" y="10"/>
                </a:moveTo>
                <a:lnTo>
                  <a:pt x="37" y="1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9" name="Freeform 116"/>
          <p:cNvSpPr>
            <a:spLocks/>
          </p:cNvSpPr>
          <p:nvPr/>
        </p:nvSpPr>
        <p:spPr bwMode="auto">
          <a:xfrm>
            <a:off x="7067551" y="2751138"/>
            <a:ext cx="76200" cy="58738"/>
          </a:xfrm>
          <a:custGeom>
            <a:avLst/>
            <a:gdLst>
              <a:gd name="T0" fmla="*/ 0 w 212"/>
              <a:gd name="T1" fmla="*/ 82 h 164"/>
              <a:gd name="T2" fmla="*/ 149 w 212"/>
              <a:gd name="T3" fmla="*/ 164 h 164"/>
              <a:gd name="T4" fmla="*/ 212 w 212"/>
              <a:gd name="T5" fmla="*/ 164 h 164"/>
              <a:gd name="T6" fmla="*/ 212 w 212"/>
              <a:gd name="T7" fmla="*/ 0 h 164"/>
              <a:gd name="T8" fmla="*/ 212 w 212"/>
              <a:gd name="T9" fmla="*/ 0 h 164"/>
              <a:gd name="T10" fmla="*/ 149 w 212"/>
              <a:gd name="T11" fmla="*/ 0 h 164"/>
              <a:gd name="T12" fmla="*/ 0 w 212"/>
              <a:gd name="T13" fmla="*/ 82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2" h="164">
                <a:moveTo>
                  <a:pt x="0" y="82"/>
                </a:moveTo>
                <a:cubicBezTo>
                  <a:pt x="25" y="122"/>
                  <a:pt x="81" y="153"/>
                  <a:pt x="149" y="164"/>
                </a:cubicBezTo>
                <a:lnTo>
                  <a:pt x="212" y="164"/>
                </a:lnTo>
                <a:cubicBezTo>
                  <a:pt x="173" y="112"/>
                  <a:pt x="173" y="52"/>
                  <a:pt x="212" y="0"/>
                </a:cubicBezTo>
                <a:lnTo>
                  <a:pt x="212" y="0"/>
                </a:lnTo>
                <a:lnTo>
                  <a:pt x="149" y="0"/>
                </a:lnTo>
                <a:cubicBezTo>
                  <a:pt x="80" y="11"/>
                  <a:pt x="25" y="42"/>
                  <a:pt x="0" y="82"/>
                </a:cubicBez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0" name="Freeform 117"/>
          <p:cNvSpPr>
            <a:spLocks/>
          </p:cNvSpPr>
          <p:nvPr/>
        </p:nvSpPr>
        <p:spPr bwMode="auto">
          <a:xfrm>
            <a:off x="7067551" y="2751138"/>
            <a:ext cx="76200" cy="58738"/>
          </a:xfrm>
          <a:custGeom>
            <a:avLst/>
            <a:gdLst>
              <a:gd name="T0" fmla="*/ 0 w 212"/>
              <a:gd name="T1" fmla="*/ 82 h 164"/>
              <a:gd name="T2" fmla="*/ 149 w 212"/>
              <a:gd name="T3" fmla="*/ 164 h 164"/>
              <a:gd name="T4" fmla="*/ 212 w 212"/>
              <a:gd name="T5" fmla="*/ 164 h 164"/>
              <a:gd name="T6" fmla="*/ 212 w 212"/>
              <a:gd name="T7" fmla="*/ 0 h 164"/>
              <a:gd name="T8" fmla="*/ 212 w 212"/>
              <a:gd name="T9" fmla="*/ 0 h 164"/>
              <a:gd name="T10" fmla="*/ 149 w 212"/>
              <a:gd name="T11" fmla="*/ 0 h 164"/>
              <a:gd name="T12" fmla="*/ 0 w 212"/>
              <a:gd name="T13" fmla="*/ 82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2" h="164">
                <a:moveTo>
                  <a:pt x="0" y="82"/>
                </a:moveTo>
                <a:cubicBezTo>
                  <a:pt x="25" y="122"/>
                  <a:pt x="81" y="153"/>
                  <a:pt x="149" y="164"/>
                </a:cubicBezTo>
                <a:lnTo>
                  <a:pt x="212" y="164"/>
                </a:lnTo>
                <a:cubicBezTo>
                  <a:pt x="173" y="112"/>
                  <a:pt x="173" y="52"/>
                  <a:pt x="212" y="0"/>
                </a:cubicBezTo>
                <a:lnTo>
                  <a:pt x="212" y="0"/>
                </a:lnTo>
                <a:lnTo>
                  <a:pt x="149" y="0"/>
                </a:lnTo>
                <a:cubicBezTo>
                  <a:pt x="80" y="11"/>
                  <a:pt x="25" y="42"/>
                  <a:pt x="0" y="82"/>
                </a:cubicBezTo>
                <a:close/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1" name="Freeform 118"/>
          <p:cNvSpPr>
            <a:spLocks/>
          </p:cNvSpPr>
          <p:nvPr/>
        </p:nvSpPr>
        <p:spPr bwMode="auto">
          <a:xfrm>
            <a:off x="7067551" y="2751138"/>
            <a:ext cx="76200" cy="58738"/>
          </a:xfrm>
          <a:custGeom>
            <a:avLst/>
            <a:gdLst>
              <a:gd name="T0" fmla="*/ 82 w 212"/>
              <a:gd name="T1" fmla="*/ 164 h 164"/>
              <a:gd name="T2" fmla="*/ 212 w 212"/>
              <a:gd name="T3" fmla="*/ 164 h 164"/>
              <a:gd name="T4" fmla="*/ 212 w 212"/>
              <a:gd name="T5" fmla="*/ 0 h 164"/>
              <a:gd name="T6" fmla="*/ 82 w 212"/>
              <a:gd name="T7" fmla="*/ 0 h 164"/>
              <a:gd name="T8" fmla="*/ 0 w 212"/>
              <a:gd name="T9" fmla="*/ 82 h 164"/>
              <a:gd name="T10" fmla="*/ 82 w 212"/>
              <a:gd name="T11" fmla="*/ 164 h 164"/>
              <a:gd name="T12" fmla="*/ 82 w 212"/>
              <a:gd name="T13" fmla="*/ 164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2" h="164">
                <a:moveTo>
                  <a:pt x="82" y="164"/>
                </a:moveTo>
                <a:lnTo>
                  <a:pt x="212" y="164"/>
                </a:lnTo>
                <a:lnTo>
                  <a:pt x="212" y="0"/>
                </a:lnTo>
                <a:lnTo>
                  <a:pt x="82" y="0"/>
                </a:lnTo>
                <a:cubicBezTo>
                  <a:pt x="37" y="0"/>
                  <a:pt x="0" y="37"/>
                  <a:pt x="0" y="82"/>
                </a:cubicBezTo>
                <a:cubicBezTo>
                  <a:pt x="0" y="127"/>
                  <a:pt x="37" y="164"/>
                  <a:pt x="82" y="164"/>
                </a:cubicBezTo>
                <a:cubicBezTo>
                  <a:pt x="82" y="164"/>
                  <a:pt x="82" y="164"/>
                  <a:pt x="82" y="164"/>
                </a:cubicBez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2" name="Freeform 119"/>
          <p:cNvSpPr>
            <a:spLocks/>
          </p:cNvSpPr>
          <p:nvPr/>
        </p:nvSpPr>
        <p:spPr bwMode="auto">
          <a:xfrm>
            <a:off x="7067551" y="2751138"/>
            <a:ext cx="76200" cy="58738"/>
          </a:xfrm>
          <a:custGeom>
            <a:avLst/>
            <a:gdLst>
              <a:gd name="T0" fmla="*/ 82 w 212"/>
              <a:gd name="T1" fmla="*/ 164 h 164"/>
              <a:gd name="T2" fmla="*/ 212 w 212"/>
              <a:gd name="T3" fmla="*/ 164 h 164"/>
              <a:gd name="T4" fmla="*/ 212 w 212"/>
              <a:gd name="T5" fmla="*/ 0 h 164"/>
              <a:gd name="T6" fmla="*/ 82 w 212"/>
              <a:gd name="T7" fmla="*/ 0 h 164"/>
              <a:gd name="T8" fmla="*/ 0 w 212"/>
              <a:gd name="T9" fmla="*/ 82 h 164"/>
              <a:gd name="T10" fmla="*/ 82 w 212"/>
              <a:gd name="T11" fmla="*/ 164 h 164"/>
              <a:gd name="T12" fmla="*/ 82 w 212"/>
              <a:gd name="T13" fmla="*/ 164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2" h="164">
                <a:moveTo>
                  <a:pt x="82" y="164"/>
                </a:moveTo>
                <a:lnTo>
                  <a:pt x="212" y="164"/>
                </a:lnTo>
                <a:lnTo>
                  <a:pt x="212" y="0"/>
                </a:lnTo>
                <a:lnTo>
                  <a:pt x="82" y="0"/>
                </a:lnTo>
                <a:cubicBezTo>
                  <a:pt x="37" y="0"/>
                  <a:pt x="0" y="37"/>
                  <a:pt x="0" y="82"/>
                </a:cubicBezTo>
                <a:cubicBezTo>
                  <a:pt x="0" y="127"/>
                  <a:pt x="37" y="164"/>
                  <a:pt x="82" y="164"/>
                </a:cubicBezTo>
                <a:cubicBezTo>
                  <a:pt x="82" y="164"/>
                  <a:pt x="82" y="164"/>
                  <a:pt x="82" y="164"/>
                </a:cubicBezTo>
                <a:close/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3" name="Rectangle 120"/>
          <p:cNvSpPr>
            <a:spLocks noChangeArrowheads="1"/>
          </p:cNvSpPr>
          <p:nvPr/>
        </p:nvSpPr>
        <p:spPr bwMode="auto">
          <a:xfrm>
            <a:off x="7207251" y="2771776"/>
            <a:ext cx="120650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4" name="Rectangle 121"/>
          <p:cNvSpPr>
            <a:spLocks noChangeArrowheads="1"/>
          </p:cNvSpPr>
          <p:nvPr/>
        </p:nvSpPr>
        <p:spPr bwMode="auto">
          <a:xfrm>
            <a:off x="7292976" y="2771776"/>
            <a:ext cx="3492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5" name="Rectangle 122"/>
          <p:cNvSpPr>
            <a:spLocks noChangeArrowheads="1"/>
          </p:cNvSpPr>
          <p:nvPr/>
        </p:nvSpPr>
        <p:spPr bwMode="auto">
          <a:xfrm>
            <a:off x="7305676" y="2771776"/>
            <a:ext cx="74613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6" name="Rectangle 123"/>
          <p:cNvSpPr>
            <a:spLocks noChangeArrowheads="1"/>
          </p:cNvSpPr>
          <p:nvPr/>
        </p:nvSpPr>
        <p:spPr bwMode="auto">
          <a:xfrm>
            <a:off x="7207251" y="2736851"/>
            <a:ext cx="120650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7" name="Rectangle 124"/>
          <p:cNvSpPr>
            <a:spLocks noChangeArrowheads="1"/>
          </p:cNvSpPr>
          <p:nvPr/>
        </p:nvSpPr>
        <p:spPr bwMode="auto">
          <a:xfrm>
            <a:off x="7292976" y="2736851"/>
            <a:ext cx="3492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8" name="Rectangle 125"/>
          <p:cNvSpPr>
            <a:spLocks noChangeArrowheads="1"/>
          </p:cNvSpPr>
          <p:nvPr/>
        </p:nvSpPr>
        <p:spPr bwMode="auto">
          <a:xfrm>
            <a:off x="7305676" y="2736851"/>
            <a:ext cx="74613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9" name="Rectangle 126"/>
          <p:cNvSpPr>
            <a:spLocks noChangeArrowheads="1"/>
          </p:cNvSpPr>
          <p:nvPr/>
        </p:nvSpPr>
        <p:spPr bwMode="auto">
          <a:xfrm>
            <a:off x="5700713" y="2119313"/>
            <a:ext cx="857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0" name="Rectangle 127"/>
          <p:cNvSpPr>
            <a:spLocks noChangeArrowheads="1"/>
          </p:cNvSpPr>
          <p:nvPr/>
        </p:nvSpPr>
        <p:spPr bwMode="auto">
          <a:xfrm>
            <a:off x="5746751" y="2119313"/>
            <a:ext cx="746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1" name="Rectangle 128"/>
          <p:cNvSpPr>
            <a:spLocks noChangeArrowheads="1"/>
          </p:cNvSpPr>
          <p:nvPr/>
        </p:nvSpPr>
        <p:spPr bwMode="auto">
          <a:xfrm>
            <a:off x="5632451" y="2493963"/>
            <a:ext cx="857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2" name="Rectangle 129"/>
          <p:cNvSpPr>
            <a:spLocks noChangeArrowheads="1"/>
          </p:cNvSpPr>
          <p:nvPr/>
        </p:nvSpPr>
        <p:spPr bwMode="auto">
          <a:xfrm>
            <a:off x="5678488" y="2493963"/>
            <a:ext cx="746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angle 130"/>
          <p:cNvSpPr>
            <a:spLocks noChangeArrowheads="1"/>
          </p:cNvSpPr>
          <p:nvPr/>
        </p:nvSpPr>
        <p:spPr bwMode="auto">
          <a:xfrm>
            <a:off x="6972301" y="2851151"/>
            <a:ext cx="857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angle 131"/>
          <p:cNvSpPr>
            <a:spLocks noChangeArrowheads="1"/>
          </p:cNvSpPr>
          <p:nvPr/>
        </p:nvSpPr>
        <p:spPr bwMode="auto">
          <a:xfrm>
            <a:off x="7023101" y="2851151"/>
            <a:ext cx="746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angle 132"/>
          <p:cNvSpPr>
            <a:spLocks noChangeArrowheads="1"/>
          </p:cNvSpPr>
          <p:nvPr/>
        </p:nvSpPr>
        <p:spPr bwMode="auto">
          <a:xfrm>
            <a:off x="4719638" y="3449638"/>
            <a:ext cx="481013" cy="1412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6" name="Rectangle 133"/>
          <p:cNvSpPr>
            <a:spLocks noChangeArrowheads="1"/>
          </p:cNvSpPr>
          <p:nvPr/>
        </p:nvSpPr>
        <p:spPr bwMode="auto">
          <a:xfrm>
            <a:off x="4719638" y="3449638"/>
            <a:ext cx="481013" cy="141288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7" name="Rectangle 134"/>
          <p:cNvSpPr>
            <a:spLocks noChangeArrowheads="1"/>
          </p:cNvSpPr>
          <p:nvPr/>
        </p:nvSpPr>
        <p:spPr bwMode="auto">
          <a:xfrm>
            <a:off x="4845051" y="3460751"/>
            <a:ext cx="109538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8" name="Rectangle 135"/>
          <p:cNvSpPr>
            <a:spLocks noChangeArrowheads="1"/>
          </p:cNvSpPr>
          <p:nvPr/>
        </p:nvSpPr>
        <p:spPr bwMode="auto">
          <a:xfrm>
            <a:off x="4891088" y="3460751"/>
            <a:ext cx="144463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9" name="Rectangle 136"/>
          <p:cNvSpPr>
            <a:spLocks noChangeArrowheads="1"/>
          </p:cNvSpPr>
          <p:nvPr/>
        </p:nvSpPr>
        <p:spPr bwMode="auto">
          <a:xfrm>
            <a:off x="4976813" y="3460751"/>
            <a:ext cx="109538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0" name="Rectangle 137"/>
          <p:cNvSpPr>
            <a:spLocks noChangeArrowheads="1"/>
          </p:cNvSpPr>
          <p:nvPr/>
        </p:nvSpPr>
        <p:spPr bwMode="auto">
          <a:xfrm>
            <a:off x="5029201" y="3460751"/>
            <a:ext cx="109538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1" name="Rectangle 138"/>
          <p:cNvSpPr>
            <a:spLocks noChangeArrowheads="1"/>
          </p:cNvSpPr>
          <p:nvPr/>
        </p:nvSpPr>
        <p:spPr bwMode="auto">
          <a:xfrm>
            <a:off x="5407026" y="3282951"/>
            <a:ext cx="109538" cy="3079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2" name="Rectangle 139"/>
          <p:cNvSpPr>
            <a:spLocks noChangeArrowheads="1"/>
          </p:cNvSpPr>
          <p:nvPr/>
        </p:nvSpPr>
        <p:spPr bwMode="auto">
          <a:xfrm>
            <a:off x="5407026" y="3282951"/>
            <a:ext cx="109538" cy="307975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3" name="Freeform 140"/>
          <p:cNvSpPr>
            <a:spLocks/>
          </p:cNvSpPr>
          <p:nvPr/>
        </p:nvSpPr>
        <p:spPr bwMode="auto">
          <a:xfrm>
            <a:off x="5407026" y="3282951"/>
            <a:ext cx="109538" cy="307975"/>
          </a:xfrm>
          <a:custGeom>
            <a:avLst/>
            <a:gdLst>
              <a:gd name="T0" fmla="*/ 0 w 69"/>
              <a:gd name="T1" fmla="*/ 194 h 194"/>
              <a:gd name="T2" fmla="*/ 69 w 69"/>
              <a:gd name="T3" fmla="*/ 100 h 194"/>
              <a:gd name="T4" fmla="*/ 0 w 69"/>
              <a:gd name="T5" fmla="*/ 0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9" h="194">
                <a:moveTo>
                  <a:pt x="0" y="194"/>
                </a:moveTo>
                <a:lnTo>
                  <a:pt x="69" y="100"/>
                </a:lnTo>
                <a:lnTo>
                  <a:pt x="0" y="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4" name="Line 141"/>
          <p:cNvSpPr>
            <a:spLocks noChangeShapeType="1"/>
          </p:cNvSpPr>
          <p:nvPr/>
        </p:nvSpPr>
        <p:spPr bwMode="auto">
          <a:xfrm>
            <a:off x="5462588" y="3590926"/>
            <a:ext cx="0" cy="301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5" name="Freeform 142"/>
          <p:cNvSpPr>
            <a:spLocks/>
          </p:cNvSpPr>
          <p:nvPr/>
        </p:nvSpPr>
        <p:spPr bwMode="auto">
          <a:xfrm>
            <a:off x="4386263" y="3265488"/>
            <a:ext cx="288925" cy="257175"/>
          </a:xfrm>
          <a:custGeom>
            <a:avLst/>
            <a:gdLst>
              <a:gd name="T0" fmla="*/ 0 w 182"/>
              <a:gd name="T1" fmla="*/ 0 h 162"/>
              <a:gd name="T2" fmla="*/ 0 w 182"/>
              <a:gd name="T3" fmla="*/ 162 h 162"/>
              <a:gd name="T4" fmla="*/ 182 w 182"/>
              <a:gd name="T5" fmla="*/ 162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" h="162">
                <a:moveTo>
                  <a:pt x="0" y="0"/>
                </a:moveTo>
                <a:lnTo>
                  <a:pt x="0" y="162"/>
                </a:lnTo>
                <a:lnTo>
                  <a:pt x="182" y="162"/>
                </a:lnTo>
              </a:path>
            </a:pathLst>
          </a:cu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6" name="Freeform 143"/>
          <p:cNvSpPr>
            <a:spLocks/>
          </p:cNvSpPr>
          <p:nvPr/>
        </p:nvSpPr>
        <p:spPr bwMode="auto">
          <a:xfrm>
            <a:off x="4662488" y="3494088"/>
            <a:ext cx="57150" cy="57150"/>
          </a:xfrm>
          <a:custGeom>
            <a:avLst/>
            <a:gdLst>
              <a:gd name="T0" fmla="*/ 159 w 159"/>
              <a:gd name="T1" fmla="*/ 79 h 158"/>
              <a:gd name="T2" fmla="*/ 0 w 159"/>
              <a:gd name="T3" fmla="*/ 158 h 158"/>
              <a:gd name="T4" fmla="*/ 0 w 159"/>
              <a:gd name="T5" fmla="*/ 0 h 158"/>
              <a:gd name="T6" fmla="*/ 159 w 159"/>
              <a:gd name="T7" fmla="*/ 79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" h="158">
                <a:moveTo>
                  <a:pt x="159" y="79"/>
                </a:moveTo>
                <a:lnTo>
                  <a:pt x="0" y="158"/>
                </a:lnTo>
                <a:cubicBezTo>
                  <a:pt x="25" y="109"/>
                  <a:pt x="25" y="50"/>
                  <a:pt x="0" y="0"/>
                </a:cubicBezTo>
                <a:lnTo>
                  <a:pt x="159" y="7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7" name="Rectangle 144"/>
          <p:cNvSpPr>
            <a:spLocks noChangeArrowheads="1"/>
          </p:cNvSpPr>
          <p:nvPr/>
        </p:nvSpPr>
        <p:spPr bwMode="auto">
          <a:xfrm>
            <a:off x="7107238" y="2347913"/>
            <a:ext cx="107950" cy="260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8" name="Rectangle 145"/>
          <p:cNvSpPr>
            <a:spLocks noChangeArrowheads="1"/>
          </p:cNvSpPr>
          <p:nvPr/>
        </p:nvSpPr>
        <p:spPr bwMode="auto">
          <a:xfrm>
            <a:off x="7107238" y="2347913"/>
            <a:ext cx="107950" cy="260350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9" name="Freeform 146"/>
          <p:cNvSpPr>
            <a:spLocks/>
          </p:cNvSpPr>
          <p:nvPr/>
        </p:nvSpPr>
        <p:spPr bwMode="auto">
          <a:xfrm>
            <a:off x="7107238" y="2347913"/>
            <a:ext cx="107950" cy="260350"/>
          </a:xfrm>
          <a:custGeom>
            <a:avLst/>
            <a:gdLst>
              <a:gd name="T0" fmla="*/ 0 w 68"/>
              <a:gd name="T1" fmla="*/ 164 h 164"/>
              <a:gd name="T2" fmla="*/ 68 w 68"/>
              <a:gd name="T3" fmla="*/ 84 h 164"/>
              <a:gd name="T4" fmla="*/ 0 w 68"/>
              <a:gd name="T5" fmla="*/ 0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" h="164">
                <a:moveTo>
                  <a:pt x="0" y="164"/>
                </a:moveTo>
                <a:lnTo>
                  <a:pt x="68" y="84"/>
                </a:lnTo>
                <a:lnTo>
                  <a:pt x="0" y="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0" name="Line 147"/>
          <p:cNvSpPr>
            <a:spLocks noChangeShapeType="1"/>
          </p:cNvSpPr>
          <p:nvPr/>
        </p:nvSpPr>
        <p:spPr bwMode="auto">
          <a:xfrm>
            <a:off x="7161213" y="2608263"/>
            <a:ext cx="0" cy="2540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1" name="Rectangle 148"/>
          <p:cNvSpPr>
            <a:spLocks noChangeArrowheads="1"/>
          </p:cNvSpPr>
          <p:nvPr/>
        </p:nvSpPr>
        <p:spPr bwMode="auto">
          <a:xfrm>
            <a:off x="6121401" y="2655888"/>
            <a:ext cx="120650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zero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Line 149"/>
          <p:cNvSpPr>
            <a:spLocks noChangeShapeType="1"/>
          </p:cNvSpPr>
          <p:nvPr/>
        </p:nvSpPr>
        <p:spPr bwMode="auto">
          <a:xfrm>
            <a:off x="6103938" y="2641601"/>
            <a:ext cx="5556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3" name="Freeform 150"/>
          <p:cNvSpPr>
            <a:spLocks/>
          </p:cNvSpPr>
          <p:nvPr/>
        </p:nvSpPr>
        <p:spPr bwMode="auto">
          <a:xfrm>
            <a:off x="6149976" y="2620963"/>
            <a:ext cx="41275" cy="42863"/>
          </a:xfrm>
          <a:custGeom>
            <a:avLst/>
            <a:gdLst>
              <a:gd name="T0" fmla="*/ 118 w 118"/>
              <a:gd name="T1" fmla="*/ 59 h 118"/>
              <a:gd name="T2" fmla="*/ 0 w 118"/>
              <a:gd name="T3" fmla="*/ 118 h 118"/>
              <a:gd name="T4" fmla="*/ 0 w 118"/>
              <a:gd name="T5" fmla="*/ 0 h 118"/>
              <a:gd name="T6" fmla="*/ 0 w 118"/>
              <a:gd name="T7" fmla="*/ 0 h 118"/>
              <a:gd name="T8" fmla="*/ 118 w 118"/>
              <a:gd name="T9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" h="118">
                <a:moveTo>
                  <a:pt x="118" y="59"/>
                </a:moveTo>
                <a:lnTo>
                  <a:pt x="0" y="118"/>
                </a:lnTo>
                <a:cubicBezTo>
                  <a:pt x="19" y="81"/>
                  <a:pt x="19" y="37"/>
                  <a:pt x="0" y="0"/>
                </a:cubicBezTo>
                <a:lnTo>
                  <a:pt x="0" y="0"/>
                </a:lnTo>
                <a:lnTo>
                  <a:pt x="118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4" name="Rectangle 151"/>
          <p:cNvSpPr>
            <a:spLocks noChangeArrowheads="1"/>
          </p:cNvSpPr>
          <p:nvPr/>
        </p:nvSpPr>
        <p:spPr bwMode="auto">
          <a:xfrm>
            <a:off x="2162176" y="2152651"/>
            <a:ext cx="173038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5" name="Rectangle 152"/>
          <p:cNvSpPr>
            <a:spLocks noChangeArrowheads="1"/>
          </p:cNvSpPr>
          <p:nvPr/>
        </p:nvSpPr>
        <p:spPr bwMode="auto">
          <a:xfrm>
            <a:off x="2162176" y="2152651"/>
            <a:ext cx="173038" cy="327025"/>
          </a:xfrm>
          <a:prstGeom prst="rect">
            <a:avLst/>
          </a:pr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6" name="Rectangle 153"/>
          <p:cNvSpPr>
            <a:spLocks noChangeArrowheads="1"/>
          </p:cNvSpPr>
          <p:nvPr/>
        </p:nvSpPr>
        <p:spPr bwMode="auto">
          <a:xfrm>
            <a:off x="2195513" y="2259013"/>
            <a:ext cx="109538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7" name="Rectangle 154"/>
          <p:cNvSpPr>
            <a:spLocks noChangeArrowheads="1"/>
          </p:cNvSpPr>
          <p:nvPr/>
        </p:nvSpPr>
        <p:spPr bwMode="auto">
          <a:xfrm>
            <a:off x="2246313" y="2259013"/>
            <a:ext cx="109538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8" name="Rectangle 155"/>
          <p:cNvSpPr>
            <a:spLocks noChangeArrowheads="1"/>
          </p:cNvSpPr>
          <p:nvPr/>
        </p:nvSpPr>
        <p:spPr bwMode="auto">
          <a:xfrm>
            <a:off x="2654301" y="2574926"/>
            <a:ext cx="5715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9" name="Rectangle 156"/>
          <p:cNvSpPr>
            <a:spLocks noChangeArrowheads="1"/>
          </p:cNvSpPr>
          <p:nvPr/>
        </p:nvSpPr>
        <p:spPr bwMode="auto">
          <a:xfrm>
            <a:off x="2671763" y="2574926"/>
            <a:ext cx="746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0" name="Rectangle 157"/>
          <p:cNvSpPr>
            <a:spLocks noChangeArrowheads="1"/>
          </p:cNvSpPr>
          <p:nvPr/>
        </p:nvSpPr>
        <p:spPr bwMode="auto">
          <a:xfrm>
            <a:off x="2713038" y="2574926"/>
            <a:ext cx="32226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address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1" name="Rectangle 158"/>
          <p:cNvSpPr>
            <a:spLocks noChangeArrowheads="1"/>
          </p:cNvSpPr>
          <p:nvPr/>
        </p:nvSpPr>
        <p:spPr bwMode="auto">
          <a:xfrm>
            <a:off x="3763963" y="2574926"/>
            <a:ext cx="4191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instruction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2" name="Freeform 159"/>
          <p:cNvSpPr>
            <a:spLocks/>
          </p:cNvSpPr>
          <p:nvPr/>
        </p:nvSpPr>
        <p:spPr bwMode="auto">
          <a:xfrm>
            <a:off x="3527426" y="1773238"/>
            <a:ext cx="790575" cy="882650"/>
          </a:xfrm>
          <a:custGeom>
            <a:avLst/>
            <a:gdLst>
              <a:gd name="T0" fmla="*/ 498 w 498"/>
              <a:gd name="T1" fmla="*/ 556 h 556"/>
              <a:gd name="T2" fmla="*/ 498 w 498"/>
              <a:gd name="T3" fmla="*/ 0 h 556"/>
              <a:gd name="T4" fmla="*/ 0 w 498"/>
              <a:gd name="T5" fmla="*/ 0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8" h="556">
                <a:moveTo>
                  <a:pt x="498" y="556"/>
                </a:moveTo>
                <a:lnTo>
                  <a:pt x="498" y="0"/>
                </a:lnTo>
                <a:lnTo>
                  <a:pt x="0" y="0"/>
                </a:lnTo>
              </a:path>
            </a:pathLst>
          </a:cu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3" name="Freeform 160"/>
          <p:cNvSpPr>
            <a:spLocks/>
          </p:cNvSpPr>
          <p:nvPr/>
        </p:nvSpPr>
        <p:spPr bwMode="auto">
          <a:xfrm>
            <a:off x="3471863" y="1735138"/>
            <a:ext cx="73025" cy="74613"/>
          </a:xfrm>
          <a:custGeom>
            <a:avLst/>
            <a:gdLst>
              <a:gd name="T0" fmla="*/ 0 w 204"/>
              <a:gd name="T1" fmla="*/ 102 h 204"/>
              <a:gd name="T2" fmla="*/ 204 w 204"/>
              <a:gd name="T3" fmla="*/ 0 h 204"/>
              <a:gd name="T4" fmla="*/ 204 w 204"/>
              <a:gd name="T5" fmla="*/ 204 h 204"/>
              <a:gd name="T6" fmla="*/ 204 w 204"/>
              <a:gd name="T7" fmla="*/ 204 h 204"/>
              <a:gd name="T8" fmla="*/ 0 w 204"/>
              <a:gd name="T9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" h="204">
                <a:moveTo>
                  <a:pt x="0" y="102"/>
                </a:moveTo>
                <a:lnTo>
                  <a:pt x="204" y="0"/>
                </a:lnTo>
                <a:cubicBezTo>
                  <a:pt x="172" y="64"/>
                  <a:pt x="172" y="140"/>
                  <a:pt x="204" y="204"/>
                </a:cubicBezTo>
                <a:lnTo>
                  <a:pt x="204" y="204"/>
                </a:lnTo>
                <a:lnTo>
                  <a:pt x="0" y="102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7" name="Rectangle 164"/>
          <p:cNvSpPr>
            <a:spLocks noChangeArrowheads="1"/>
          </p:cNvSpPr>
          <p:nvPr/>
        </p:nvSpPr>
        <p:spPr bwMode="auto">
          <a:xfrm>
            <a:off x="4614863" y="1905001"/>
            <a:ext cx="1460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500" dirty="0" err="1">
                <a:solidFill>
                  <a:srgbClr val="000000"/>
                </a:solidFill>
              </a:rPr>
              <a:t>instR</a:t>
            </a:r>
            <a:endParaRPr lang="pt-BR" altLang="pt-BR" sz="500" dirty="0">
              <a:solidFill>
                <a:srgbClr val="000000"/>
              </a:solidFill>
            </a:endParaRPr>
          </a:p>
        </p:txBody>
      </p:sp>
      <p:sp>
        <p:nvSpPr>
          <p:cNvPr id="290" name="Rectangle 167"/>
          <p:cNvSpPr>
            <a:spLocks noChangeArrowheads="1"/>
          </p:cNvSpPr>
          <p:nvPr/>
        </p:nvSpPr>
        <p:spPr bwMode="auto">
          <a:xfrm>
            <a:off x="7097713" y="2632076"/>
            <a:ext cx="138113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1" name="Rectangle 168"/>
          <p:cNvSpPr>
            <a:spLocks noChangeArrowheads="1"/>
          </p:cNvSpPr>
          <p:nvPr/>
        </p:nvSpPr>
        <p:spPr bwMode="auto">
          <a:xfrm>
            <a:off x="7207251" y="2632076"/>
            <a:ext cx="46038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2" name="Rectangle 169"/>
          <p:cNvSpPr>
            <a:spLocks noChangeArrowheads="1"/>
          </p:cNvSpPr>
          <p:nvPr/>
        </p:nvSpPr>
        <p:spPr bwMode="auto">
          <a:xfrm>
            <a:off x="7224713" y="2632076"/>
            <a:ext cx="39688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3" name="Rectangle 170"/>
          <p:cNvSpPr>
            <a:spLocks noChangeArrowheads="1"/>
          </p:cNvSpPr>
          <p:nvPr/>
        </p:nvSpPr>
        <p:spPr bwMode="auto">
          <a:xfrm>
            <a:off x="4397376" y="3068638"/>
            <a:ext cx="1143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15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4" name="Rectangle 171"/>
          <p:cNvSpPr>
            <a:spLocks noChangeArrowheads="1"/>
          </p:cNvSpPr>
          <p:nvPr/>
        </p:nvSpPr>
        <p:spPr bwMode="auto">
          <a:xfrm>
            <a:off x="4476751" y="3068638"/>
            <a:ext cx="746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5" name="Rectangle 172"/>
          <p:cNvSpPr>
            <a:spLocks noChangeArrowheads="1"/>
          </p:cNvSpPr>
          <p:nvPr/>
        </p:nvSpPr>
        <p:spPr bwMode="auto">
          <a:xfrm>
            <a:off x="4511676" y="3068638"/>
            <a:ext cx="746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6" name="Rectangle 173"/>
          <p:cNvSpPr>
            <a:spLocks noChangeArrowheads="1"/>
          </p:cNvSpPr>
          <p:nvPr/>
        </p:nvSpPr>
        <p:spPr bwMode="auto">
          <a:xfrm>
            <a:off x="5597526" y="3057526"/>
            <a:ext cx="13176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7" name="Rectangle 174"/>
          <p:cNvSpPr>
            <a:spLocks noChangeArrowheads="1"/>
          </p:cNvSpPr>
          <p:nvPr/>
        </p:nvSpPr>
        <p:spPr bwMode="auto">
          <a:xfrm>
            <a:off x="5689601" y="3057526"/>
            <a:ext cx="1143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32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8" name="Rectangle 175"/>
          <p:cNvSpPr>
            <a:spLocks noChangeArrowheads="1"/>
          </p:cNvSpPr>
          <p:nvPr/>
        </p:nvSpPr>
        <p:spPr bwMode="auto">
          <a:xfrm>
            <a:off x="5391151" y="3627438"/>
            <a:ext cx="138113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9" name="Rectangle 176"/>
          <p:cNvSpPr>
            <a:spLocks noChangeArrowheads="1"/>
          </p:cNvSpPr>
          <p:nvPr/>
        </p:nvSpPr>
        <p:spPr bwMode="auto">
          <a:xfrm>
            <a:off x="5500688" y="3627438"/>
            <a:ext cx="46038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0" name="Rectangle 177"/>
          <p:cNvSpPr>
            <a:spLocks noChangeArrowheads="1"/>
          </p:cNvSpPr>
          <p:nvPr/>
        </p:nvSpPr>
        <p:spPr bwMode="auto">
          <a:xfrm>
            <a:off x="5518151" y="3627438"/>
            <a:ext cx="39688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1" name="Rectangle 178"/>
          <p:cNvSpPr>
            <a:spLocks noChangeArrowheads="1"/>
          </p:cNvSpPr>
          <p:nvPr/>
        </p:nvSpPr>
        <p:spPr bwMode="auto">
          <a:xfrm>
            <a:off x="5913438" y="3087688"/>
            <a:ext cx="23495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2" name="Rectangle 179"/>
          <p:cNvSpPr>
            <a:spLocks noChangeArrowheads="1"/>
          </p:cNvSpPr>
          <p:nvPr/>
        </p:nvSpPr>
        <p:spPr bwMode="auto">
          <a:xfrm>
            <a:off x="6080126" y="3087688"/>
            <a:ext cx="746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3" name="Rectangle 180"/>
          <p:cNvSpPr>
            <a:spLocks noChangeArrowheads="1"/>
          </p:cNvSpPr>
          <p:nvPr/>
        </p:nvSpPr>
        <p:spPr bwMode="auto">
          <a:xfrm>
            <a:off x="6110288" y="3087688"/>
            <a:ext cx="1555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4" name="Rectangle 181"/>
          <p:cNvSpPr>
            <a:spLocks noChangeArrowheads="1"/>
          </p:cNvSpPr>
          <p:nvPr/>
        </p:nvSpPr>
        <p:spPr bwMode="auto">
          <a:xfrm>
            <a:off x="5908676" y="3168651"/>
            <a:ext cx="23495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5" name="Rectangle 182"/>
          <p:cNvSpPr>
            <a:spLocks noChangeArrowheads="1"/>
          </p:cNvSpPr>
          <p:nvPr/>
        </p:nvSpPr>
        <p:spPr bwMode="auto">
          <a:xfrm>
            <a:off x="6080126" y="3168651"/>
            <a:ext cx="746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6" name="Rectangle 183"/>
          <p:cNvSpPr>
            <a:spLocks noChangeArrowheads="1"/>
          </p:cNvSpPr>
          <p:nvPr/>
        </p:nvSpPr>
        <p:spPr bwMode="auto">
          <a:xfrm>
            <a:off x="6103938" y="3168651"/>
            <a:ext cx="1555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7" name="Line 184"/>
          <p:cNvSpPr>
            <a:spLocks noChangeShapeType="1"/>
          </p:cNvSpPr>
          <p:nvPr/>
        </p:nvSpPr>
        <p:spPr bwMode="auto">
          <a:xfrm>
            <a:off x="6927851" y="2554288"/>
            <a:ext cx="134938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8" name="Freeform 185"/>
          <p:cNvSpPr>
            <a:spLocks/>
          </p:cNvSpPr>
          <p:nvPr/>
        </p:nvSpPr>
        <p:spPr bwMode="auto">
          <a:xfrm>
            <a:off x="6884988" y="2525713"/>
            <a:ext cx="57150" cy="57150"/>
          </a:xfrm>
          <a:custGeom>
            <a:avLst/>
            <a:gdLst>
              <a:gd name="T0" fmla="*/ 0 w 158"/>
              <a:gd name="T1" fmla="*/ 79 h 158"/>
              <a:gd name="T2" fmla="*/ 158 w 158"/>
              <a:gd name="T3" fmla="*/ 0 h 158"/>
              <a:gd name="T4" fmla="*/ 158 w 158"/>
              <a:gd name="T5" fmla="*/ 158 h 158"/>
              <a:gd name="T6" fmla="*/ 158 w 158"/>
              <a:gd name="T7" fmla="*/ 158 h 158"/>
              <a:gd name="T8" fmla="*/ 0 w 158"/>
              <a:gd name="T9" fmla="*/ 79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" h="158">
                <a:moveTo>
                  <a:pt x="0" y="79"/>
                </a:moveTo>
                <a:lnTo>
                  <a:pt x="158" y="0"/>
                </a:lnTo>
                <a:cubicBezTo>
                  <a:pt x="133" y="50"/>
                  <a:pt x="133" y="108"/>
                  <a:pt x="158" y="158"/>
                </a:cubicBezTo>
                <a:lnTo>
                  <a:pt x="158" y="158"/>
                </a:lnTo>
                <a:lnTo>
                  <a:pt x="0" y="7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9" name="Freeform 186"/>
          <p:cNvSpPr>
            <a:spLocks/>
          </p:cNvSpPr>
          <p:nvPr/>
        </p:nvSpPr>
        <p:spPr bwMode="auto">
          <a:xfrm>
            <a:off x="7050088" y="2525713"/>
            <a:ext cx="57150" cy="57150"/>
          </a:xfrm>
          <a:custGeom>
            <a:avLst/>
            <a:gdLst>
              <a:gd name="T0" fmla="*/ 159 w 159"/>
              <a:gd name="T1" fmla="*/ 79 h 158"/>
              <a:gd name="T2" fmla="*/ 0 w 159"/>
              <a:gd name="T3" fmla="*/ 158 h 158"/>
              <a:gd name="T4" fmla="*/ 0 w 159"/>
              <a:gd name="T5" fmla="*/ 0 h 158"/>
              <a:gd name="T6" fmla="*/ 0 w 159"/>
              <a:gd name="T7" fmla="*/ 0 h 158"/>
              <a:gd name="T8" fmla="*/ 159 w 159"/>
              <a:gd name="T9" fmla="*/ 79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" h="158">
                <a:moveTo>
                  <a:pt x="159" y="79"/>
                </a:moveTo>
                <a:lnTo>
                  <a:pt x="0" y="158"/>
                </a:lnTo>
                <a:cubicBezTo>
                  <a:pt x="25" y="108"/>
                  <a:pt x="25" y="50"/>
                  <a:pt x="0" y="0"/>
                </a:cubicBezTo>
                <a:lnTo>
                  <a:pt x="0" y="0"/>
                </a:lnTo>
                <a:lnTo>
                  <a:pt x="159" y="7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0" name="Rectangle 187"/>
          <p:cNvSpPr>
            <a:spLocks noChangeArrowheads="1"/>
          </p:cNvSpPr>
          <p:nvPr/>
        </p:nvSpPr>
        <p:spPr bwMode="auto">
          <a:xfrm>
            <a:off x="4240213" y="1446213"/>
            <a:ext cx="468313" cy="130175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1" name="Rectangle 188"/>
          <p:cNvSpPr>
            <a:spLocks noChangeArrowheads="1"/>
          </p:cNvSpPr>
          <p:nvPr/>
        </p:nvSpPr>
        <p:spPr bwMode="auto">
          <a:xfrm>
            <a:off x="4281488" y="1452563"/>
            <a:ext cx="29368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MIPS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2" name="Rectangle 189"/>
          <p:cNvSpPr>
            <a:spLocks noChangeArrowheads="1"/>
          </p:cNvSpPr>
          <p:nvPr/>
        </p:nvSpPr>
        <p:spPr bwMode="auto">
          <a:xfrm>
            <a:off x="4505326" y="1452563"/>
            <a:ext cx="10318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3" name="Rectangle 190"/>
          <p:cNvSpPr>
            <a:spLocks noChangeArrowheads="1"/>
          </p:cNvSpPr>
          <p:nvPr/>
        </p:nvSpPr>
        <p:spPr bwMode="auto">
          <a:xfrm>
            <a:off x="4557713" y="1452563"/>
            <a:ext cx="11430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4" name="Rectangle 191"/>
          <p:cNvSpPr>
            <a:spLocks noChangeArrowheads="1"/>
          </p:cNvSpPr>
          <p:nvPr/>
        </p:nvSpPr>
        <p:spPr bwMode="auto">
          <a:xfrm>
            <a:off x="4614863" y="1452563"/>
            <a:ext cx="10318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5" name="Rectangle 192"/>
          <p:cNvSpPr>
            <a:spLocks noChangeArrowheads="1"/>
          </p:cNvSpPr>
          <p:nvPr/>
        </p:nvSpPr>
        <p:spPr bwMode="auto">
          <a:xfrm>
            <a:off x="5224463" y="3041651"/>
            <a:ext cx="138113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6" name="Rectangle 193"/>
          <p:cNvSpPr>
            <a:spLocks noChangeArrowheads="1"/>
          </p:cNvSpPr>
          <p:nvPr/>
        </p:nvSpPr>
        <p:spPr bwMode="auto">
          <a:xfrm>
            <a:off x="5338763" y="3041651"/>
            <a:ext cx="46038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7" name="Rectangle 194"/>
          <p:cNvSpPr>
            <a:spLocks noChangeArrowheads="1"/>
          </p:cNvSpPr>
          <p:nvPr/>
        </p:nvSpPr>
        <p:spPr bwMode="auto">
          <a:xfrm>
            <a:off x="5356226" y="3041651"/>
            <a:ext cx="166688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wreg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8" name="Rectangle 195"/>
          <p:cNvSpPr>
            <a:spLocks noChangeArrowheads="1"/>
          </p:cNvSpPr>
          <p:nvPr/>
        </p:nvSpPr>
        <p:spPr bwMode="auto">
          <a:xfrm>
            <a:off x="5057776" y="2971801"/>
            <a:ext cx="80963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rst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" name="Rectangle 196"/>
          <p:cNvSpPr>
            <a:spLocks noChangeArrowheads="1"/>
          </p:cNvSpPr>
          <p:nvPr/>
        </p:nvSpPr>
        <p:spPr bwMode="auto">
          <a:xfrm>
            <a:off x="2316163" y="2840038"/>
            <a:ext cx="80963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rst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" name="Rectangle 197"/>
          <p:cNvSpPr>
            <a:spLocks noChangeArrowheads="1"/>
          </p:cNvSpPr>
          <p:nvPr/>
        </p:nvSpPr>
        <p:spPr bwMode="auto">
          <a:xfrm>
            <a:off x="1936751" y="2241551"/>
            <a:ext cx="173038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incpc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1" name="Rectangle 198"/>
          <p:cNvSpPr>
            <a:spLocks noChangeArrowheads="1"/>
          </p:cNvSpPr>
          <p:nvPr/>
        </p:nvSpPr>
        <p:spPr bwMode="auto">
          <a:xfrm>
            <a:off x="6799263" y="1649413"/>
            <a:ext cx="54610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datapath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2" name="Oval 199"/>
          <p:cNvSpPr>
            <a:spLocks noChangeArrowheads="1"/>
          </p:cNvSpPr>
          <p:nvPr/>
        </p:nvSpPr>
        <p:spPr bwMode="auto">
          <a:xfrm>
            <a:off x="7143751" y="2757488"/>
            <a:ext cx="14288" cy="15875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3" name="Oval 200"/>
          <p:cNvSpPr>
            <a:spLocks noChangeArrowheads="1"/>
          </p:cNvSpPr>
          <p:nvPr/>
        </p:nvSpPr>
        <p:spPr bwMode="auto">
          <a:xfrm>
            <a:off x="7143751" y="2757488"/>
            <a:ext cx="14288" cy="15875"/>
          </a:xfrm>
          <a:prstGeom prst="ellips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4" name="Line 201"/>
          <p:cNvSpPr>
            <a:spLocks noChangeShapeType="1"/>
          </p:cNvSpPr>
          <p:nvPr/>
        </p:nvSpPr>
        <p:spPr bwMode="auto">
          <a:xfrm>
            <a:off x="7164388" y="2765426"/>
            <a:ext cx="269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5" name="Line 202"/>
          <p:cNvSpPr>
            <a:spLocks noChangeShapeType="1"/>
          </p:cNvSpPr>
          <p:nvPr/>
        </p:nvSpPr>
        <p:spPr bwMode="auto">
          <a:xfrm>
            <a:off x="7164388" y="2795588"/>
            <a:ext cx="269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6" name="Line 203"/>
          <p:cNvSpPr>
            <a:spLocks noChangeShapeType="1"/>
          </p:cNvSpPr>
          <p:nvPr/>
        </p:nvSpPr>
        <p:spPr bwMode="auto">
          <a:xfrm flipH="1">
            <a:off x="5819776" y="2736851"/>
            <a:ext cx="57150" cy="0"/>
          </a:xfrm>
          <a:prstGeom prst="line">
            <a:avLst/>
          </a:pr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7" name="Freeform 204"/>
          <p:cNvSpPr>
            <a:spLocks/>
          </p:cNvSpPr>
          <p:nvPr/>
        </p:nvSpPr>
        <p:spPr bwMode="auto">
          <a:xfrm>
            <a:off x="5856288" y="2693988"/>
            <a:ext cx="84138" cy="85725"/>
          </a:xfrm>
          <a:custGeom>
            <a:avLst/>
            <a:gdLst>
              <a:gd name="T0" fmla="*/ 236 w 236"/>
              <a:gd name="T1" fmla="*/ 116 h 236"/>
              <a:gd name="T2" fmla="*/ 2 w 236"/>
              <a:gd name="T3" fmla="*/ 236 h 236"/>
              <a:gd name="T4" fmla="*/ 0 w 236"/>
              <a:gd name="T5" fmla="*/ 0 h 236"/>
              <a:gd name="T6" fmla="*/ 236 w 236"/>
              <a:gd name="T7" fmla="*/ 11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236" y="116"/>
                </a:moveTo>
                <a:lnTo>
                  <a:pt x="2" y="236"/>
                </a:lnTo>
                <a:cubicBezTo>
                  <a:pt x="38" y="161"/>
                  <a:pt x="38" y="74"/>
                  <a:pt x="0" y="0"/>
                </a:cubicBezTo>
                <a:lnTo>
                  <a:pt x="236" y="116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Rectangle 206"/>
          <p:cNvSpPr>
            <a:spLocks noChangeArrowheads="1"/>
          </p:cNvSpPr>
          <p:nvPr/>
        </p:nvSpPr>
        <p:spPr bwMode="auto">
          <a:xfrm>
            <a:off x="3844925" y="1693863"/>
            <a:ext cx="419100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instruction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07"/>
          <p:cNvSpPr>
            <a:spLocks noChangeArrowheads="1"/>
          </p:cNvSpPr>
          <p:nvPr/>
        </p:nvSpPr>
        <p:spPr bwMode="auto">
          <a:xfrm>
            <a:off x="6380163" y="2092325"/>
            <a:ext cx="177800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result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208"/>
          <p:cNvSpPr>
            <a:spLocks noChangeArrowheads="1"/>
          </p:cNvSpPr>
          <p:nvPr/>
        </p:nvSpPr>
        <p:spPr bwMode="auto">
          <a:xfrm>
            <a:off x="6529388" y="2092325"/>
            <a:ext cx="63500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209"/>
          <p:cNvSpPr>
            <a:spLocks noChangeArrowheads="1"/>
          </p:cNvSpPr>
          <p:nvPr/>
        </p:nvSpPr>
        <p:spPr bwMode="auto">
          <a:xfrm>
            <a:off x="6564313" y="2092325"/>
            <a:ext cx="63500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210"/>
          <p:cNvSpPr>
            <a:spLocks noChangeArrowheads="1"/>
          </p:cNvSpPr>
          <p:nvPr/>
        </p:nvSpPr>
        <p:spPr bwMode="auto">
          <a:xfrm>
            <a:off x="6597650" y="2092325"/>
            <a:ext cx="63500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11"/>
          <p:cNvSpPr>
            <a:spLocks noChangeArrowheads="1"/>
          </p:cNvSpPr>
          <p:nvPr/>
        </p:nvSpPr>
        <p:spPr bwMode="auto">
          <a:xfrm>
            <a:off x="6632575" y="2092325"/>
            <a:ext cx="247650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address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12"/>
          <p:cNvSpPr>
            <a:spLocks noChangeArrowheads="1"/>
          </p:cNvSpPr>
          <p:nvPr/>
        </p:nvSpPr>
        <p:spPr bwMode="auto">
          <a:xfrm>
            <a:off x="2517775" y="2322513"/>
            <a:ext cx="63500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13"/>
          <p:cNvSpPr>
            <a:spLocks noChangeArrowheads="1"/>
          </p:cNvSpPr>
          <p:nvPr/>
        </p:nvSpPr>
        <p:spPr bwMode="auto">
          <a:xfrm>
            <a:off x="2551113" y="2322513"/>
            <a:ext cx="63500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214"/>
          <p:cNvSpPr>
            <a:spLocks noChangeArrowheads="1"/>
          </p:cNvSpPr>
          <p:nvPr/>
        </p:nvSpPr>
        <p:spPr bwMode="auto">
          <a:xfrm>
            <a:off x="2579688" y="2322513"/>
            <a:ext cx="63500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215"/>
          <p:cNvSpPr>
            <a:spLocks noChangeArrowheads="1"/>
          </p:cNvSpPr>
          <p:nvPr/>
        </p:nvSpPr>
        <p:spPr bwMode="auto">
          <a:xfrm>
            <a:off x="2614613" y="2322513"/>
            <a:ext cx="39688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16"/>
          <p:cNvSpPr>
            <a:spLocks noChangeArrowheads="1"/>
          </p:cNvSpPr>
          <p:nvPr/>
        </p:nvSpPr>
        <p:spPr bwMode="auto">
          <a:xfrm>
            <a:off x="2632075" y="2322513"/>
            <a:ext cx="63500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17"/>
          <p:cNvSpPr>
            <a:spLocks noChangeArrowheads="1"/>
          </p:cNvSpPr>
          <p:nvPr/>
        </p:nvSpPr>
        <p:spPr bwMode="auto">
          <a:xfrm>
            <a:off x="2660650" y="2322513"/>
            <a:ext cx="247650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address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18"/>
          <p:cNvSpPr>
            <a:spLocks noChangeArrowheads="1"/>
          </p:cNvSpPr>
          <p:nvPr/>
        </p:nvSpPr>
        <p:spPr bwMode="auto">
          <a:xfrm>
            <a:off x="4851400" y="2119313"/>
            <a:ext cx="247650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AdWP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9"/>
          <p:cNvSpPr>
            <a:spLocks noChangeArrowheads="1"/>
          </p:cNvSpPr>
          <p:nvPr/>
        </p:nvSpPr>
        <p:spPr bwMode="auto">
          <a:xfrm>
            <a:off x="4856163" y="2287588"/>
            <a:ext cx="230188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AdRP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20"/>
          <p:cNvSpPr>
            <a:spLocks noChangeArrowheads="1"/>
          </p:cNvSpPr>
          <p:nvPr/>
        </p:nvSpPr>
        <p:spPr bwMode="auto">
          <a:xfrm>
            <a:off x="5040313" y="2287588"/>
            <a:ext cx="74613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21"/>
          <p:cNvSpPr>
            <a:spLocks noChangeArrowheads="1"/>
          </p:cNvSpPr>
          <p:nvPr/>
        </p:nvSpPr>
        <p:spPr bwMode="auto">
          <a:xfrm>
            <a:off x="4810125" y="2005013"/>
            <a:ext cx="173038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22"/>
          <p:cNvSpPr>
            <a:spLocks noChangeArrowheads="1"/>
          </p:cNvSpPr>
          <p:nvPr/>
        </p:nvSpPr>
        <p:spPr bwMode="auto">
          <a:xfrm rot="5400000">
            <a:off x="5824538" y="2571750"/>
            <a:ext cx="74612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23"/>
          <p:cNvSpPr>
            <a:spLocks noChangeArrowheads="1"/>
          </p:cNvSpPr>
          <p:nvPr/>
        </p:nvSpPr>
        <p:spPr bwMode="auto">
          <a:xfrm rot="5400000">
            <a:off x="5824538" y="2606675"/>
            <a:ext cx="74612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24"/>
          <p:cNvSpPr>
            <a:spLocks noChangeArrowheads="1"/>
          </p:cNvSpPr>
          <p:nvPr/>
        </p:nvSpPr>
        <p:spPr bwMode="auto">
          <a:xfrm rot="5400000">
            <a:off x="5824538" y="2646363"/>
            <a:ext cx="74612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25"/>
          <p:cNvSpPr>
            <a:spLocks noChangeArrowheads="1"/>
          </p:cNvSpPr>
          <p:nvPr/>
        </p:nvSpPr>
        <p:spPr bwMode="auto">
          <a:xfrm>
            <a:off x="3660775" y="2074863"/>
            <a:ext cx="15557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Line 226"/>
          <p:cNvSpPr>
            <a:spLocks noChangeShapeType="1"/>
          </p:cNvSpPr>
          <p:nvPr/>
        </p:nvSpPr>
        <p:spPr bwMode="auto">
          <a:xfrm>
            <a:off x="3859213" y="1938338"/>
            <a:ext cx="0" cy="45085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" name="Line 227"/>
          <p:cNvSpPr>
            <a:spLocks noChangeShapeType="1"/>
          </p:cNvSpPr>
          <p:nvPr/>
        </p:nvSpPr>
        <p:spPr bwMode="auto">
          <a:xfrm>
            <a:off x="3859213" y="2228850"/>
            <a:ext cx="19685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" name="Freeform 228"/>
          <p:cNvSpPr>
            <a:spLocks/>
          </p:cNvSpPr>
          <p:nvPr/>
        </p:nvSpPr>
        <p:spPr bwMode="auto">
          <a:xfrm>
            <a:off x="4046538" y="2208213"/>
            <a:ext cx="41275" cy="41275"/>
          </a:xfrm>
          <a:custGeom>
            <a:avLst/>
            <a:gdLst>
              <a:gd name="T0" fmla="*/ 118 w 118"/>
              <a:gd name="T1" fmla="*/ 59 h 118"/>
              <a:gd name="T2" fmla="*/ 0 w 118"/>
              <a:gd name="T3" fmla="*/ 118 h 118"/>
              <a:gd name="T4" fmla="*/ 0 w 118"/>
              <a:gd name="T5" fmla="*/ 118 h 118"/>
              <a:gd name="T6" fmla="*/ 0 w 118"/>
              <a:gd name="T7" fmla="*/ 0 h 118"/>
              <a:gd name="T8" fmla="*/ 0 w 118"/>
              <a:gd name="T9" fmla="*/ 0 h 118"/>
              <a:gd name="T10" fmla="*/ 118 w 118"/>
              <a:gd name="T11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8" h="118">
                <a:moveTo>
                  <a:pt x="118" y="59"/>
                </a:moveTo>
                <a:lnTo>
                  <a:pt x="0" y="118"/>
                </a:lnTo>
                <a:lnTo>
                  <a:pt x="0" y="118"/>
                </a:lnTo>
                <a:cubicBezTo>
                  <a:pt x="18" y="81"/>
                  <a:pt x="18" y="37"/>
                  <a:pt x="0" y="0"/>
                </a:cubicBezTo>
                <a:lnTo>
                  <a:pt x="0" y="0"/>
                </a:lnTo>
                <a:lnTo>
                  <a:pt x="118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" name="Line 229"/>
          <p:cNvSpPr>
            <a:spLocks noChangeShapeType="1"/>
          </p:cNvSpPr>
          <p:nvPr/>
        </p:nvSpPr>
        <p:spPr bwMode="auto">
          <a:xfrm>
            <a:off x="3859213" y="2328863"/>
            <a:ext cx="10001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" name="Freeform 230"/>
          <p:cNvSpPr>
            <a:spLocks/>
          </p:cNvSpPr>
          <p:nvPr/>
        </p:nvSpPr>
        <p:spPr bwMode="auto">
          <a:xfrm>
            <a:off x="3949700" y="2306638"/>
            <a:ext cx="42863" cy="42862"/>
          </a:xfrm>
          <a:custGeom>
            <a:avLst/>
            <a:gdLst>
              <a:gd name="T0" fmla="*/ 118 w 118"/>
              <a:gd name="T1" fmla="*/ 59 h 118"/>
              <a:gd name="T2" fmla="*/ 0 w 118"/>
              <a:gd name="T3" fmla="*/ 118 h 118"/>
              <a:gd name="T4" fmla="*/ 0 w 118"/>
              <a:gd name="T5" fmla="*/ 0 h 118"/>
              <a:gd name="T6" fmla="*/ 0 w 118"/>
              <a:gd name="T7" fmla="*/ 0 h 118"/>
              <a:gd name="T8" fmla="*/ 118 w 118"/>
              <a:gd name="T9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" h="118">
                <a:moveTo>
                  <a:pt x="118" y="59"/>
                </a:moveTo>
                <a:lnTo>
                  <a:pt x="0" y="118"/>
                </a:lnTo>
                <a:cubicBezTo>
                  <a:pt x="18" y="81"/>
                  <a:pt x="18" y="37"/>
                  <a:pt x="0" y="0"/>
                </a:cubicBezTo>
                <a:lnTo>
                  <a:pt x="0" y="0"/>
                </a:lnTo>
                <a:lnTo>
                  <a:pt x="118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" name="Line 231"/>
          <p:cNvSpPr>
            <a:spLocks noChangeShapeType="1"/>
          </p:cNvSpPr>
          <p:nvPr/>
        </p:nvSpPr>
        <p:spPr bwMode="auto">
          <a:xfrm>
            <a:off x="3859213" y="2006600"/>
            <a:ext cx="32543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4" name="Freeform 232"/>
          <p:cNvSpPr>
            <a:spLocks/>
          </p:cNvSpPr>
          <p:nvPr/>
        </p:nvSpPr>
        <p:spPr bwMode="auto">
          <a:xfrm>
            <a:off x="4175125" y="1985963"/>
            <a:ext cx="41275" cy="41275"/>
          </a:xfrm>
          <a:custGeom>
            <a:avLst/>
            <a:gdLst>
              <a:gd name="T0" fmla="*/ 118 w 118"/>
              <a:gd name="T1" fmla="*/ 59 h 118"/>
              <a:gd name="T2" fmla="*/ 0 w 118"/>
              <a:gd name="T3" fmla="*/ 118 h 118"/>
              <a:gd name="T4" fmla="*/ 0 w 118"/>
              <a:gd name="T5" fmla="*/ 0 h 118"/>
              <a:gd name="T6" fmla="*/ 118 w 118"/>
              <a:gd name="T7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" h="118">
                <a:moveTo>
                  <a:pt x="118" y="59"/>
                </a:moveTo>
                <a:lnTo>
                  <a:pt x="0" y="118"/>
                </a:lnTo>
                <a:cubicBezTo>
                  <a:pt x="19" y="81"/>
                  <a:pt x="19" y="37"/>
                  <a:pt x="0" y="0"/>
                </a:cubicBezTo>
                <a:lnTo>
                  <a:pt x="118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5" name="Line 233"/>
          <p:cNvSpPr>
            <a:spLocks noChangeShapeType="1"/>
          </p:cNvSpPr>
          <p:nvPr/>
        </p:nvSpPr>
        <p:spPr bwMode="auto">
          <a:xfrm>
            <a:off x="3649663" y="2144713"/>
            <a:ext cx="171450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6" name="Freeform 234"/>
          <p:cNvSpPr>
            <a:spLocks/>
          </p:cNvSpPr>
          <p:nvPr/>
        </p:nvSpPr>
        <p:spPr bwMode="auto">
          <a:xfrm>
            <a:off x="3810000" y="2119313"/>
            <a:ext cx="49213" cy="50800"/>
          </a:xfrm>
          <a:custGeom>
            <a:avLst/>
            <a:gdLst>
              <a:gd name="T0" fmla="*/ 138 w 138"/>
              <a:gd name="T1" fmla="*/ 69 h 138"/>
              <a:gd name="T2" fmla="*/ 0 w 138"/>
              <a:gd name="T3" fmla="*/ 138 h 138"/>
              <a:gd name="T4" fmla="*/ 0 w 138"/>
              <a:gd name="T5" fmla="*/ 0 h 138"/>
              <a:gd name="T6" fmla="*/ 138 w 138"/>
              <a:gd name="T7" fmla="*/ 69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8" h="138">
                <a:moveTo>
                  <a:pt x="138" y="69"/>
                </a:moveTo>
                <a:lnTo>
                  <a:pt x="0" y="138"/>
                </a:lnTo>
                <a:cubicBezTo>
                  <a:pt x="22" y="94"/>
                  <a:pt x="22" y="43"/>
                  <a:pt x="0" y="0"/>
                </a:cubicBezTo>
                <a:lnTo>
                  <a:pt x="138" y="6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7" name="Rectangle 235"/>
          <p:cNvSpPr>
            <a:spLocks noChangeArrowheads="1"/>
          </p:cNvSpPr>
          <p:nvPr/>
        </p:nvSpPr>
        <p:spPr bwMode="auto">
          <a:xfrm rot="16200000">
            <a:off x="4103688" y="2292350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236"/>
          <p:cNvSpPr>
            <a:spLocks noChangeArrowheads="1"/>
          </p:cNvSpPr>
          <p:nvPr/>
        </p:nvSpPr>
        <p:spPr bwMode="auto">
          <a:xfrm rot="16200000">
            <a:off x="4113213" y="2271713"/>
            <a:ext cx="3492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237"/>
          <p:cNvSpPr>
            <a:spLocks noChangeArrowheads="1"/>
          </p:cNvSpPr>
          <p:nvPr/>
        </p:nvSpPr>
        <p:spPr bwMode="auto">
          <a:xfrm rot="16200000">
            <a:off x="4103688" y="2251075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238"/>
          <p:cNvSpPr>
            <a:spLocks noChangeArrowheads="1"/>
          </p:cNvSpPr>
          <p:nvPr/>
        </p:nvSpPr>
        <p:spPr bwMode="auto">
          <a:xfrm rot="16200000">
            <a:off x="4103688" y="2228850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239"/>
          <p:cNvSpPr>
            <a:spLocks noChangeArrowheads="1"/>
          </p:cNvSpPr>
          <p:nvPr/>
        </p:nvSpPr>
        <p:spPr bwMode="auto">
          <a:xfrm rot="16200000">
            <a:off x="4113213" y="2214563"/>
            <a:ext cx="3492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240"/>
          <p:cNvSpPr>
            <a:spLocks noChangeArrowheads="1"/>
          </p:cNvSpPr>
          <p:nvPr/>
        </p:nvSpPr>
        <p:spPr bwMode="auto">
          <a:xfrm rot="16200000">
            <a:off x="4110038" y="2200275"/>
            <a:ext cx="396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241"/>
          <p:cNvSpPr>
            <a:spLocks noChangeArrowheads="1"/>
          </p:cNvSpPr>
          <p:nvPr/>
        </p:nvSpPr>
        <p:spPr bwMode="auto">
          <a:xfrm rot="16200000">
            <a:off x="4102100" y="2174875"/>
            <a:ext cx="57150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242"/>
          <p:cNvSpPr>
            <a:spLocks noChangeArrowheads="1"/>
          </p:cNvSpPr>
          <p:nvPr/>
        </p:nvSpPr>
        <p:spPr bwMode="auto">
          <a:xfrm rot="16200000">
            <a:off x="4005263" y="2343150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243"/>
          <p:cNvSpPr>
            <a:spLocks noChangeArrowheads="1"/>
          </p:cNvSpPr>
          <p:nvPr/>
        </p:nvSpPr>
        <p:spPr bwMode="auto">
          <a:xfrm rot="16200000">
            <a:off x="4014788" y="2324100"/>
            <a:ext cx="3492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244"/>
          <p:cNvSpPr>
            <a:spLocks noChangeArrowheads="1"/>
          </p:cNvSpPr>
          <p:nvPr/>
        </p:nvSpPr>
        <p:spPr bwMode="auto">
          <a:xfrm rot="16200000">
            <a:off x="4005263" y="2303463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245"/>
          <p:cNvSpPr>
            <a:spLocks noChangeArrowheads="1"/>
          </p:cNvSpPr>
          <p:nvPr/>
        </p:nvSpPr>
        <p:spPr bwMode="auto">
          <a:xfrm rot="16200000">
            <a:off x="4005263" y="2279650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246"/>
          <p:cNvSpPr>
            <a:spLocks noChangeArrowheads="1"/>
          </p:cNvSpPr>
          <p:nvPr/>
        </p:nvSpPr>
        <p:spPr bwMode="auto">
          <a:xfrm rot="16200000">
            <a:off x="4014788" y="2266950"/>
            <a:ext cx="3492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247"/>
          <p:cNvSpPr>
            <a:spLocks noChangeArrowheads="1"/>
          </p:cNvSpPr>
          <p:nvPr/>
        </p:nvSpPr>
        <p:spPr bwMode="auto">
          <a:xfrm rot="16200000">
            <a:off x="4005263" y="2246313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248"/>
          <p:cNvSpPr>
            <a:spLocks noChangeArrowheads="1"/>
          </p:cNvSpPr>
          <p:nvPr/>
        </p:nvSpPr>
        <p:spPr bwMode="auto">
          <a:xfrm rot="16200000">
            <a:off x="4005263" y="2222500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249"/>
          <p:cNvSpPr>
            <a:spLocks noChangeArrowheads="1"/>
          </p:cNvSpPr>
          <p:nvPr/>
        </p:nvSpPr>
        <p:spPr bwMode="auto">
          <a:xfrm rot="16200000">
            <a:off x="4178300" y="2187575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250"/>
          <p:cNvSpPr>
            <a:spLocks noChangeArrowheads="1"/>
          </p:cNvSpPr>
          <p:nvPr/>
        </p:nvSpPr>
        <p:spPr bwMode="auto">
          <a:xfrm rot="16200000">
            <a:off x="4187825" y="2174875"/>
            <a:ext cx="3492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251"/>
          <p:cNvSpPr>
            <a:spLocks noChangeArrowheads="1"/>
          </p:cNvSpPr>
          <p:nvPr/>
        </p:nvSpPr>
        <p:spPr bwMode="auto">
          <a:xfrm rot="16200000">
            <a:off x="4178300" y="2154238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252"/>
          <p:cNvSpPr>
            <a:spLocks noChangeArrowheads="1"/>
          </p:cNvSpPr>
          <p:nvPr/>
        </p:nvSpPr>
        <p:spPr bwMode="auto">
          <a:xfrm rot="16200000">
            <a:off x="4178300" y="2124075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253"/>
          <p:cNvSpPr>
            <a:spLocks noChangeArrowheads="1"/>
          </p:cNvSpPr>
          <p:nvPr/>
        </p:nvSpPr>
        <p:spPr bwMode="auto">
          <a:xfrm rot="16200000">
            <a:off x="4187825" y="2111375"/>
            <a:ext cx="3492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254"/>
          <p:cNvSpPr>
            <a:spLocks noChangeArrowheads="1"/>
          </p:cNvSpPr>
          <p:nvPr/>
        </p:nvSpPr>
        <p:spPr bwMode="auto">
          <a:xfrm rot="16200000">
            <a:off x="4176713" y="2089150"/>
            <a:ext cx="57150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255"/>
          <p:cNvSpPr>
            <a:spLocks noChangeArrowheads="1"/>
          </p:cNvSpPr>
          <p:nvPr/>
        </p:nvSpPr>
        <p:spPr bwMode="auto">
          <a:xfrm rot="16200000">
            <a:off x="4184650" y="2062163"/>
            <a:ext cx="396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256"/>
          <p:cNvSpPr>
            <a:spLocks noChangeArrowheads="1"/>
          </p:cNvSpPr>
          <p:nvPr/>
        </p:nvSpPr>
        <p:spPr bwMode="auto">
          <a:xfrm rot="16200000">
            <a:off x="4178300" y="2044700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257"/>
          <p:cNvSpPr>
            <a:spLocks noChangeArrowheads="1"/>
          </p:cNvSpPr>
          <p:nvPr/>
        </p:nvSpPr>
        <p:spPr bwMode="auto">
          <a:xfrm rot="16200000">
            <a:off x="4178300" y="2016125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258"/>
          <p:cNvSpPr>
            <a:spLocks noChangeArrowheads="1"/>
          </p:cNvSpPr>
          <p:nvPr/>
        </p:nvSpPr>
        <p:spPr bwMode="auto">
          <a:xfrm rot="16200000">
            <a:off x="4235450" y="1998663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259"/>
          <p:cNvSpPr>
            <a:spLocks noChangeArrowheads="1"/>
          </p:cNvSpPr>
          <p:nvPr/>
        </p:nvSpPr>
        <p:spPr bwMode="auto">
          <a:xfrm rot="16200000">
            <a:off x="4244975" y="1979613"/>
            <a:ext cx="3492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260"/>
          <p:cNvSpPr>
            <a:spLocks noChangeArrowheads="1"/>
          </p:cNvSpPr>
          <p:nvPr/>
        </p:nvSpPr>
        <p:spPr bwMode="auto">
          <a:xfrm rot="16200000">
            <a:off x="4235450" y="1957388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261"/>
          <p:cNvSpPr>
            <a:spLocks noChangeArrowheads="1"/>
          </p:cNvSpPr>
          <p:nvPr/>
        </p:nvSpPr>
        <p:spPr bwMode="auto">
          <a:xfrm rot="16200000">
            <a:off x="4235450" y="1935163"/>
            <a:ext cx="523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262"/>
          <p:cNvSpPr>
            <a:spLocks noChangeArrowheads="1"/>
          </p:cNvSpPr>
          <p:nvPr/>
        </p:nvSpPr>
        <p:spPr bwMode="auto">
          <a:xfrm rot="16200000">
            <a:off x="4244975" y="1920875"/>
            <a:ext cx="3492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263"/>
          <p:cNvSpPr>
            <a:spLocks noChangeArrowheads="1"/>
          </p:cNvSpPr>
          <p:nvPr/>
        </p:nvSpPr>
        <p:spPr bwMode="auto">
          <a:xfrm rot="16200000">
            <a:off x="4244975" y="1909763"/>
            <a:ext cx="3492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Line 264"/>
          <p:cNvSpPr>
            <a:spLocks noChangeShapeType="1"/>
          </p:cNvSpPr>
          <p:nvPr/>
        </p:nvSpPr>
        <p:spPr bwMode="auto">
          <a:xfrm>
            <a:off x="3859213" y="2141538"/>
            <a:ext cx="268288" cy="31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7" name="Freeform 265"/>
          <p:cNvSpPr>
            <a:spLocks/>
          </p:cNvSpPr>
          <p:nvPr/>
        </p:nvSpPr>
        <p:spPr bwMode="auto">
          <a:xfrm>
            <a:off x="4116388" y="2122488"/>
            <a:ext cx="42863" cy="42862"/>
          </a:xfrm>
          <a:custGeom>
            <a:avLst/>
            <a:gdLst>
              <a:gd name="T0" fmla="*/ 118 w 118"/>
              <a:gd name="T1" fmla="*/ 60 h 118"/>
              <a:gd name="T2" fmla="*/ 0 w 118"/>
              <a:gd name="T3" fmla="*/ 118 h 118"/>
              <a:gd name="T4" fmla="*/ 1 w 118"/>
              <a:gd name="T5" fmla="*/ 0 h 118"/>
              <a:gd name="T6" fmla="*/ 118 w 118"/>
              <a:gd name="T7" fmla="*/ 60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" h="118">
                <a:moveTo>
                  <a:pt x="118" y="60"/>
                </a:moveTo>
                <a:lnTo>
                  <a:pt x="0" y="118"/>
                </a:lnTo>
                <a:cubicBezTo>
                  <a:pt x="19" y="81"/>
                  <a:pt x="19" y="37"/>
                  <a:pt x="1" y="0"/>
                </a:cubicBezTo>
                <a:lnTo>
                  <a:pt x="118" y="6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8" name="Rectangle 266"/>
          <p:cNvSpPr>
            <a:spLocks noChangeArrowheads="1"/>
          </p:cNvSpPr>
          <p:nvPr/>
        </p:nvSpPr>
        <p:spPr bwMode="auto">
          <a:xfrm>
            <a:off x="6253163" y="3046413"/>
            <a:ext cx="114300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267"/>
          <p:cNvSpPr>
            <a:spLocks noChangeArrowheads="1"/>
          </p:cNvSpPr>
          <p:nvPr/>
        </p:nvSpPr>
        <p:spPr bwMode="auto">
          <a:xfrm>
            <a:off x="6253163" y="3248025"/>
            <a:ext cx="127000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Line 268"/>
          <p:cNvSpPr>
            <a:spLocks noChangeShapeType="1"/>
          </p:cNvSpPr>
          <p:nvPr/>
        </p:nvSpPr>
        <p:spPr bwMode="auto">
          <a:xfrm>
            <a:off x="2605088" y="1708150"/>
            <a:ext cx="1182688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1" name="Rectangle 269"/>
          <p:cNvSpPr>
            <a:spLocks noChangeArrowheads="1"/>
          </p:cNvSpPr>
          <p:nvPr/>
        </p:nvSpPr>
        <p:spPr bwMode="auto">
          <a:xfrm>
            <a:off x="3001963" y="1751013"/>
            <a:ext cx="46990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2" name="Rectangle 270"/>
          <p:cNvSpPr>
            <a:spLocks noChangeArrowheads="1"/>
          </p:cNvSpPr>
          <p:nvPr/>
        </p:nvSpPr>
        <p:spPr bwMode="auto">
          <a:xfrm>
            <a:off x="3001963" y="1751013"/>
            <a:ext cx="469900" cy="304800"/>
          </a:xfrm>
          <a:prstGeom prst="rect">
            <a:avLst/>
          </a:pr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3" name="Rectangle 271"/>
          <p:cNvSpPr>
            <a:spLocks noChangeArrowheads="1"/>
          </p:cNvSpPr>
          <p:nvPr/>
        </p:nvSpPr>
        <p:spPr bwMode="auto">
          <a:xfrm>
            <a:off x="3046413" y="1827213"/>
            <a:ext cx="442913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Decodificação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272"/>
          <p:cNvSpPr>
            <a:spLocks noChangeArrowheads="1"/>
          </p:cNvSpPr>
          <p:nvPr/>
        </p:nvSpPr>
        <p:spPr bwMode="auto">
          <a:xfrm>
            <a:off x="3051175" y="1901825"/>
            <a:ext cx="396875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 Instruções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273"/>
          <p:cNvSpPr>
            <a:spLocks noChangeArrowheads="1"/>
          </p:cNvSpPr>
          <p:nvPr/>
        </p:nvSpPr>
        <p:spPr bwMode="auto">
          <a:xfrm>
            <a:off x="3001963" y="2163763"/>
            <a:ext cx="469900" cy="260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6" name="Rectangle 274"/>
          <p:cNvSpPr>
            <a:spLocks noChangeArrowheads="1"/>
          </p:cNvSpPr>
          <p:nvPr/>
        </p:nvSpPr>
        <p:spPr bwMode="auto">
          <a:xfrm>
            <a:off x="3001963" y="2163763"/>
            <a:ext cx="469900" cy="260350"/>
          </a:xfrm>
          <a:prstGeom prst="rect">
            <a:avLst/>
          </a:pr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7" name="Rectangle 275"/>
          <p:cNvSpPr>
            <a:spLocks noChangeArrowheads="1"/>
          </p:cNvSpPr>
          <p:nvPr/>
        </p:nvSpPr>
        <p:spPr bwMode="auto">
          <a:xfrm>
            <a:off x="3046413" y="2241550"/>
            <a:ext cx="45402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Geração de Sinais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276"/>
          <p:cNvSpPr>
            <a:spLocks noChangeArrowheads="1"/>
          </p:cNvSpPr>
          <p:nvPr/>
        </p:nvSpPr>
        <p:spPr bwMode="auto">
          <a:xfrm>
            <a:off x="3121025" y="2293938"/>
            <a:ext cx="280988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 Controle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Line 277"/>
          <p:cNvSpPr>
            <a:spLocks noChangeShapeType="1"/>
          </p:cNvSpPr>
          <p:nvPr/>
        </p:nvSpPr>
        <p:spPr bwMode="auto">
          <a:xfrm>
            <a:off x="3648075" y="1968500"/>
            <a:ext cx="0" cy="455612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0" name="Line 278"/>
          <p:cNvSpPr>
            <a:spLocks noChangeShapeType="1"/>
          </p:cNvSpPr>
          <p:nvPr/>
        </p:nvSpPr>
        <p:spPr bwMode="auto">
          <a:xfrm>
            <a:off x="3471863" y="2011363"/>
            <a:ext cx="14605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1" name="Freeform 279"/>
          <p:cNvSpPr>
            <a:spLocks/>
          </p:cNvSpPr>
          <p:nvPr/>
        </p:nvSpPr>
        <p:spPr bwMode="auto">
          <a:xfrm>
            <a:off x="3608388" y="1990725"/>
            <a:ext cx="41275" cy="42862"/>
          </a:xfrm>
          <a:custGeom>
            <a:avLst/>
            <a:gdLst>
              <a:gd name="T0" fmla="*/ 117 w 117"/>
              <a:gd name="T1" fmla="*/ 59 h 118"/>
              <a:gd name="T2" fmla="*/ 0 w 117"/>
              <a:gd name="T3" fmla="*/ 118 h 118"/>
              <a:gd name="T4" fmla="*/ 0 w 117"/>
              <a:gd name="T5" fmla="*/ 0 h 118"/>
              <a:gd name="T6" fmla="*/ 117 w 117"/>
              <a:gd name="T7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" h="118">
                <a:moveTo>
                  <a:pt x="117" y="59"/>
                </a:moveTo>
                <a:lnTo>
                  <a:pt x="0" y="118"/>
                </a:lnTo>
                <a:cubicBezTo>
                  <a:pt x="18" y="81"/>
                  <a:pt x="18" y="37"/>
                  <a:pt x="0" y="0"/>
                </a:cubicBezTo>
                <a:lnTo>
                  <a:pt x="117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2" name="Line 280"/>
          <p:cNvSpPr>
            <a:spLocks noChangeShapeType="1"/>
          </p:cNvSpPr>
          <p:nvPr/>
        </p:nvSpPr>
        <p:spPr bwMode="auto">
          <a:xfrm>
            <a:off x="3473450" y="2297113"/>
            <a:ext cx="14446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3" name="Freeform 281"/>
          <p:cNvSpPr>
            <a:spLocks/>
          </p:cNvSpPr>
          <p:nvPr/>
        </p:nvSpPr>
        <p:spPr bwMode="auto">
          <a:xfrm>
            <a:off x="3608388" y="2274888"/>
            <a:ext cx="41275" cy="42862"/>
          </a:xfrm>
          <a:custGeom>
            <a:avLst/>
            <a:gdLst>
              <a:gd name="T0" fmla="*/ 117 w 117"/>
              <a:gd name="T1" fmla="*/ 59 h 118"/>
              <a:gd name="T2" fmla="*/ 0 w 117"/>
              <a:gd name="T3" fmla="*/ 118 h 118"/>
              <a:gd name="T4" fmla="*/ 0 w 117"/>
              <a:gd name="T5" fmla="*/ 0 h 118"/>
              <a:gd name="T6" fmla="*/ 0 w 117"/>
              <a:gd name="T7" fmla="*/ 0 h 118"/>
              <a:gd name="T8" fmla="*/ 117 w 117"/>
              <a:gd name="T9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7" h="118">
                <a:moveTo>
                  <a:pt x="117" y="59"/>
                </a:moveTo>
                <a:lnTo>
                  <a:pt x="0" y="118"/>
                </a:lnTo>
                <a:cubicBezTo>
                  <a:pt x="18" y="81"/>
                  <a:pt x="18" y="37"/>
                  <a:pt x="0" y="0"/>
                </a:cubicBezTo>
                <a:lnTo>
                  <a:pt x="0" y="0"/>
                </a:lnTo>
                <a:lnTo>
                  <a:pt x="117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4" name="Line 282"/>
          <p:cNvSpPr>
            <a:spLocks noChangeShapeType="1"/>
          </p:cNvSpPr>
          <p:nvPr/>
        </p:nvSpPr>
        <p:spPr bwMode="auto">
          <a:xfrm>
            <a:off x="3473450" y="2386013"/>
            <a:ext cx="14446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5" name="Freeform 283"/>
          <p:cNvSpPr>
            <a:spLocks/>
          </p:cNvSpPr>
          <p:nvPr/>
        </p:nvSpPr>
        <p:spPr bwMode="auto">
          <a:xfrm>
            <a:off x="3608388" y="2363788"/>
            <a:ext cx="41275" cy="42862"/>
          </a:xfrm>
          <a:custGeom>
            <a:avLst/>
            <a:gdLst>
              <a:gd name="T0" fmla="*/ 117 w 117"/>
              <a:gd name="T1" fmla="*/ 58 h 117"/>
              <a:gd name="T2" fmla="*/ 0 w 117"/>
              <a:gd name="T3" fmla="*/ 117 h 117"/>
              <a:gd name="T4" fmla="*/ 0 w 117"/>
              <a:gd name="T5" fmla="*/ 0 h 117"/>
              <a:gd name="T6" fmla="*/ 117 w 117"/>
              <a:gd name="T7" fmla="*/ 58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" h="117">
                <a:moveTo>
                  <a:pt x="117" y="58"/>
                </a:moveTo>
                <a:lnTo>
                  <a:pt x="0" y="117"/>
                </a:lnTo>
                <a:cubicBezTo>
                  <a:pt x="18" y="80"/>
                  <a:pt x="18" y="37"/>
                  <a:pt x="0" y="0"/>
                </a:cubicBezTo>
                <a:lnTo>
                  <a:pt x="117" y="5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6" name="Line 284"/>
          <p:cNvSpPr>
            <a:spLocks noChangeShapeType="1"/>
          </p:cNvSpPr>
          <p:nvPr/>
        </p:nvSpPr>
        <p:spPr bwMode="auto">
          <a:xfrm>
            <a:off x="3473450" y="2208213"/>
            <a:ext cx="14446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7" name="Freeform 285"/>
          <p:cNvSpPr>
            <a:spLocks/>
          </p:cNvSpPr>
          <p:nvPr/>
        </p:nvSpPr>
        <p:spPr bwMode="auto">
          <a:xfrm>
            <a:off x="3608388" y="2185988"/>
            <a:ext cx="41275" cy="42862"/>
          </a:xfrm>
          <a:custGeom>
            <a:avLst/>
            <a:gdLst>
              <a:gd name="T0" fmla="*/ 117 w 117"/>
              <a:gd name="T1" fmla="*/ 59 h 117"/>
              <a:gd name="T2" fmla="*/ 0 w 117"/>
              <a:gd name="T3" fmla="*/ 117 h 117"/>
              <a:gd name="T4" fmla="*/ 0 w 117"/>
              <a:gd name="T5" fmla="*/ 0 h 117"/>
              <a:gd name="T6" fmla="*/ 117 w 117"/>
              <a:gd name="T7" fmla="*/ 59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" h="117">
                <a:moveTo>
                  <a:pt x="117" y="59"/>
                </a:moveTo>
                <a:lnTo>
                  <a:pt x="0" y="117"/>
                </a:lnTo>
                <a:cubicBezTo>
                  <a:pt x="18" y="80"/>
                  <a:pt x="18" y="37"/>
                  <a:pt x="0" y="0"/>
                </a:cubicBezTo>
                <a:lnTo>
                  <a:pt x="117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8" name="Freeform 286"/>
          <p:cNvSpPr>
            <a:spLocks/>
          </p:cNvSpPr>
          <p:nvPr/>
        </p:nvSpPr>
        <p:spPr bwMode="auto">
          <a:xfrm>
            <a:off x="3405188" y="2011363"/>
            <a:ext cx="96838" cy="120650"/>
          </a:xfrm>
          <a:custGeom>
            <a:avLst/>
            <a:gdLst>
              <a:gd name="T0" fmla="*/ 61 w 61"/>
              <a:gd name="T1" fmla="*/ 0 h 76"/>
              <a:gd name="T2" fmla="*/ 61 w 61"/>
              <a:gd name="T3" fmla="*/ 55 h 76"/>
              <a:gd name="T4" fmla="*/ 0 w 61"/>
              <a:gd name="T5" fmla="*/ 55 h 76"/>
              <a:gd name="T6" fmla="*/ 0 w 61"/>
              <a:gd name="T7" fmla="*/ 76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76">
                <a:moveTo>
                  <a:pt x="61" y="0"/>
                </a:moveTo>
                <a:lnTo>
                  <a:pt x="61" y="55"/>
                </a:lnTo>
                <a:lnTo>
                  <a:pt x="0" y="55"/>
                </a:lnTo>
                <a:lnTo>
                  <a:pt x="0" y="76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9" name="Freeform 287"/>
          <p:cNvSpPr>
            <a:spLocks/>
          </p:cNvSpPr>
          <p:nvPr/>
        </p:nvSpPr>
        <p:spPr bwMode="auto">
          <a:xfrm>
            <a:off x="3382963" y="2120900"/>
            <a:ext cx="42863" cy="42862"/>
          </a:xfrm>
          <a:custGeom>
            <a:avLst/>
            <a:gdLst>
              <a:gd name="T0" fmla="*/ 59 w 118"/>
              <a:gd name="T1" fmla="*/ 119 h 119"/>
              <a:gd name="T2" fmla="*/ 0 w 118"/>
              <a:gd name="T3" fmla="*/ 0 h 119"/>
              <a:gd name="T4" fmla="*/ 118 w 118"/>
              <a:gd name="T5" fmla="*/ 0 h 119"/>
              <a:gd name="T6" fmla="*/ 118 w 118"/>
              <a:gd name="T7" fmla="*/ 0 h 119"/>
              <a:gd name="T8" fmla="*/ 59 w 118"/>
              <a:gd name="T9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" h="119">
                <a:moveTo>
                  <a:pt x="59" y="119"/>
                </a:moveTo>
                <a:lnTo>
                  <a:pt x="0" y="0"/>
                </a:lnTo>
                <a:cubicBezTo>
                  <a:pt x="37" y="19"/>
                  <a:pt x="81" y="19"/>
                  <a:pt x="118" y="0"/>
                </a:cubicBezTo>
                <a:lnTo>
                  <a:pt x="118" y="0"/>
                </a:lnTo>
                <a:lnTo>
                  <a:pt x="59" y="11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0" name="Freeform 288"/>
          <p:cNvSpPr>
            <a:spLocks/>
          </p:cNvSpPr>
          <p:nvPr/>
        </p:nvSpPr>
        <p:spPr bwMode="auto">
          <a:xfrm>
            <a:off x="5538788" y="2555875"/>
            <a:ext cx="109538" cy="112712"/>
          </a:xfrm>
          <a:custGeom>
            <a:avLst/>
            <a:gdLst>
              <a:gd name="T0" fmla="*/ 0 w 69"/>
              <a:gd name="T1" fmla="*/ 0 h 71"/>
              <a:gd name="T2" fmla="*/ 51 w 69"/>
              <a:gd name="T3" fmla="*/ 0 h 71"/>
              <a:gd name="T4" fmla="*/ 51 w 69"/>
              <a:gd name="T5" fmla="*/ 71 h 71"/>
              <a:gd name="T6" fmla="*/ 69 w 69"/>
              <a:gd name="T7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71">
                <a:moveTo>
                  <a:pt x="0" y="0"/>
                </a:moveTo>
                <a:lnTo>
                  <a:pt x="51" y="0"/>
                </a:lnTo>
                <a:lnTo>
                  <a:pt x="51" y="71"/>
                </a:lnTo>
                <a:lnTo>
                  <a:pt x="69" y="71"/>
                </a:lnTo>
              </a:path>
            </a:pathLst>
          </a:cu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1" name="Freeform 289"/>
          <p:cNvSpPr>
            <a:spLocks/>
          </p:cNvSpPr>
          <p:nvPr/>
        </p:nvSpPr>
        <p:spPr bwMode="auto">
          <a:xfrm>
            <a:off x="5627688" y="2625725"/>
            <a:ext cx="84138" cy="84137"/>
          </a:xfrm>
          <a:custGeom>
            <a:avLst/>
            <a:gdLst>
              <a:gd name="T0" fmla="*/ 235 w 235"/>
              <a:gd name="T1" fmla="*/ 118 h 236"/>
              <a:gd name="T2" fmla="*/ 0 w 235"/>
              <a:gd name="T3" fmla="*/ 236 h 236"/>
              <a:gd name="T4" fmla="*/ 0 w 235"/>
              <a:gd name="T5" fmla="*/ 0 h 236"/>
              <a:gd name="T6" fmla="*/ 235 w 235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235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5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" name="Rectangle 290"/>
          <p:cNvSpPr>
            <a:spLocks noChangeArrowheads="1"/>
          </p:cNvSpPr>
          <p:nvPr/>
        </p:nvSpPr>
        <p:spPr bwMode="auto">
          <a:xfrm>
            <a:off x="4856163" y="2517775"/>
            <a:ext cx="230188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AdRP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291"/>
          <p:cNvSpPr>
            <a:spLocks noChangeArrowheads="1"/>
          </p:cNvSpPr>
          <p:nvPr/>
        </p:nvSpPr>
        <p:spPr bwMode="auto">
          <a:xfrm>
            <a:off x="5040313" y="2517775"/>
            <a:ext cx="74613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Rectangle 292"/>
          <p:cNvSpPr>
            <a:spLocks noChangeArrowheads="1"/>
          </p:cNvSpPr>
          <p:nvPr/>
        </p:nvSpPr>
        <p:spPr bwMode="auto">
          <a:xfrm>
            <a:off x="5241925" y="2517775"/>
            <a:ext cx="293688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DataRP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293"/>
          <p:cNvSpPr>
            <a:spLocks noChangeArrowheads="1"/>
          </p:cNvSpPr>
          <p:nvPr/>
        </p:nvSpPr>
        <p:spPr bwMode="auto">
          <a:xfrm>
            <a:off x="5483225" y="2517775"/>
            <a:ext cx="74613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Freeform 294"/>
          <p:cNvSpPr>
            <a:spLocks/>
          </p:cNvSpPr>
          <p:nvPr/>
        </p:nvSpPr>
        <p:spPr bwMode="auto">
          <a:xfrm>
            <a:off x="5381625" y="1990725"/>
            <a:ext cx="1911350" cy="490537"/>
          </a:xfrm>
          <a:custGeom>
            <a:avLst/>
            <a:gdLst>
              <a:gd name="T0" fmla="*/ 1155 w 1204"/>
              <a:gd name="T1" fmla="*/ 309 h 309"/>
              <a:gd name="T2" fmla="*/ 1204 w 1204"/>
              <a:gd name="T3" fmla="*/ 309 h 309"/>
              <a:gd name="T4" fmla="*/ 1204 w 1204"/>
              <a:gd name="T5" fmla="*/ 0 h 309"/>
              <a:gd name="T6" fmla="*/ 0 w 1204"/>
              <a:gd name="T7" fmla="*/ 0 h 309"/>
              <a:gd name="T8" fmla="*/ 0 w 1204"/>
              <a:gd name="T9" fmla="*/ 35 h 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4" h="309">
                <a:moveTo>
                  <a:pt x="1155" y="309"/>
                </a:moveTo>
                <a:lnTo>
                  <a:pt x="1204" y="309"/>
                </a:lnTo>
                <a:lnTo>
                  <a:pt x="1204" y="0"/>
                </a:lnTo>
                <a:lnTo>
                  <a:pt x="0" y="0"/>
                </a:lnTo>
                <a:lnTo>
                  <a:pt x="0" y="35"/>
                </a:lnTo>
              </a:path>
            </a:pathLst>
          </a:cu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7" name="Freeform 295"/>
          <p:cNvSpPr>
            <a:spLocks/>
          </p:cNvSpPr>
          <p:nvPr/>
        </p:nvSpPr>
        <p:spPr bwMode="auto">
          <a:xfrm>
            <a:off x="5338763" y="2025650"/>
            <a:ext cx="85725" cy="85725"/>
          </a:xfrm>
          <a:custGeom>
            <a:avLst/>
            <a:gdLst>
              <a:gd name="T0" fmla="*/ 118 w 236"/>
              <a:gd name="T1" fmla="*/ 236 h 236"/>
              <a:gd name="T2" fmla="*/ 0 w 236"/>
              <a:gd name="T3" fmla="*/ 0 h 236"/>
              <a:gd name="T4" fmla="*/ 236 w 236"/>
              <a:gd name="T5" fmla="*/ 0 h 236"/>
              <a:gd name="T6" fmla="*/ 236 w 236"/>
              <a:gd name="T7" fmla="*/ 0 h 236"/>
              <a:gd name="T8" fmla="*/ 118 w 236"/>
              <a:gd name="T9" fmla="*/ 23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" h="236">
                <a:moveTo>
                  <a:pt x="118" y="236"/>
                </a:moveTo>
                <a:lnTo>
                  <a:pt x="0" y="0"/>
                </a:lnTo>
                <a:cubicBezTo>
                  <a:pt x="75" y="37"/>
                  <a:pt x="162" y="37"/>
                  <a:pt x="236" y="0"/>
                </a:cubicBezTo>
                <a:lnTo>
                  <a:pt x="236" y="0"/>
                </a:lnTo>
                <a:lnTo>
                  <a:pt x="118" y="236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8" name="Rectangle 296"/>
          <p:cNvSpPr>
            <a:spLocks noChangeArrowheads="1"/>
          </p:cNvSpPr>
          <p:nvPr/>
        </p:nvSpPr>
        <p:spPr bwMode="auto">
          <a:xfrm>
            <a:off x="5448300" y="1998663"/>
            <a:ext cx="144463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297"/>
          <p:cNvSpPr>
            <a:spLocks noChangeArrowheads="1"/>
          </p:cNvSpPr>
          <p:nvPr/>
        </p:nvSpPr>
        <p:spPr bwMode="auto">
          <a:xfrm>
            <a:off x="5551488" y="1998663"/>
            <a:ext cx="74613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Rectangle 298"/>
          <p:cNvSpPr>
            <a:spLocks noChangeArrowheads="1"/>
          </p:cNvSpPr>
          <p:nvPr/>
        </p:nvSpPr>
        <p:spPr bwMode="auto">
          <a:xfrm>
            <a:off x="5586413" y="1998663"/>
            <a:ext cx="177800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Rectangle 299"/>
          <p:cNvSpPr>
            <a:spLocks noChangeArrowheads="1"/>
          </p:cNvSpPr>
          <p:nvPr/>
        </p:nvSpPr>
        <p:spPr bwMode="auto">
          <a:xfrm>
            <a:off x="5972175" y="2840038"/>
            <a:ext cx="138113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" name="Rectangle 300"/>
          <p:cNvSpPr>
            <a:spLocks noChangeArrowheads="1"/>
          </p:cNvSpPr>
          <p:nvPr/>
        </p:nvSpPr>
        <p:spPr bwMode="auto">
          <a:xfrm>
            <a:off x="6080125" y="2840038"/>
            <a:ext cx="46038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" name="Rectangle 301"/>
          <p:cNvSpPr>
            <a:spLocks noChangeArrowheads="1"/>
          </p:cNvSpPr>
          <p:nvPr/>
        </p:nvSpPr>
        <p:spPr bwMode="auto">
          <a:xfrm>
            <a:off x="6097588" y="2840038"/>
            <a:ext cx="39688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Line 302"/>
          <p:cNvSpPr>
            <a:spLocks noChangeShapeType="1"/>
          </p:cNvSpPr>
          <p:nvPr/>
        </p:nvSpPr>
        <p:spPr bwMode="auto">
          <a:xfrm>
            <a:off x="4929188" y="3021013"/>
            <a:ext cx="0" cy="46037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5" name="Line 303"/>
          <p:cNvSpPr>
            <a:spLocks noChangeShapeType="1"/>
          </p:cNvSpPr>
          <p:nvPr/>
        </p:nvSpPr>
        <p:spPr bwMode="auto">
          <a:xfrm>
            <a:off x="5083175" y="3021013"/>
            <a:ext cx="0" cy="46037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6" name="Line 304"/>
          <p:cNvSpPr>
            <a:spLocks noChangeShapeType="1"/>
          </p:cNvSpPr>
          <p:nvPr/>
        </p:nvSpPr>
        <p:spPr bwMode="auto">
          <a:xfrm>
            <a:off x="2136775" y="2886075"/>
            <a:ext cx="0" cy="46037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7" name="Line 305"/>
          <p:cNvSpPr>
            <a:spLocks noChangeShapeType="1"/>
          </p:cNvSpPr>
          <p:nvPr/>
        </p:nvSpPr>
        <p:spPr bwMode="auto">
          <a:xfrm>
            <a:off x="2341563" y="2886075"/>
            <a:ext cx="0" cy="46037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8" name="Rectangle 306"/>
          <p:cNvSpPr>
            <a:spLocks noChangeArrowheads="1"/>
          </p:cNvSpPr>
          <p:nvPr/>
        </p:nvSpPr>
        <p:spPr bwMode="auto">
          <a:xfrm>
            <a:off x="2068513" y="2914650"/>
            <a:ext cx="173038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clock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307"/>
          <p:cNvSpPr>
            <a:spLocks noChangeArrowheads="1"/>
          </p:cNvSpPr>
          <p:nvPr/>
        </p:nvSpPr>
        <p:spPr bwMode="auto">
          <a:xfrm>
            <a:off x="2270125" y="2914650"/>
            <a:ext cx="166688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reset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Rectangle 308"/>
          <p:cNvSpPr>
            <a:spLocks noChangeArrowheads="1"/>
          </p:cNvSpPr>
          <p:nvPr/>
        </p:nvSpPr>
        <p:spPr bwMode="auto">
          <a:xfrm>
            <a:off x="4862513" y="3046413"/>
            <a:ext cx="173038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clock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Rectangle 309"/>
          <p:cNvSpPr>
            <a:spLocks noChangeArrowheads="1"/>
          </p:cNvSpPr>
          <p:nvPr/>
        </p:nvSpPr>
        <p:spPr bwMode="auto">
          <a:xfrm>
            <a:off x="5018088" y="3046413"/>
            <a:ext cx="166688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reset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Freeform 310"/>
          <p:cNvSpPr>
            <a:spLocks/>
          </p:cNvSpPr>
          <p:nvPr/>
        </p:nvSpPr>
        <p:spPr bwMode="auto">
          <a:xfrm>
            <a:off x="4816475" y="1889125"/>
            <a:ext cx="261938" cy="111125"/>
          </a:xfrm>
          <a:custGeom>
            <a:avLst/>
            <a:gdLst>
              <a:gd name="T0" fmla="*/ 164 w 165"/>
              <a:gd name="T1" fmla="*/ 0 h 70"/>
              <a:gd name="T2" fmla="*/ 165 w 165"/>
              <a:gd name="T3" fmla="*/ 69 h 70"/>
              <a:gd name="T4" fmla="*/ 1 w 165"/>
              <a:gd name="T5" fmla="*/ 70 h 70"/>
              <a:gd name="T6" fmla="*/ 0 w 165"/>
              <a:gd name="T7" fmla="*/ 2 h 70"/>
              <a:gd name="T8" fmla="*/ 164 w 165"/>
              <a:gd name="T9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5" h="70">
                <a:moveTo>
                  <a:pt x="164" y="0"/>
                </a:moveTo>
                <a:lnTo>
                  <a:pt x="165" y="69"/>
                </a:lnTo>
                <a:lnTo>
                  <a:pt x="1" y="70"/>
                </a:lnTo>
                <a:lnTo>
                  <a:pt x="0" y="2"/>
                </a:lnTo>
                <a:lnTo>
                  <a:pt x="16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3" name="Freeform 311"/>
          <p:cNvSpPr>
            <a:spLocks/>
          </p:cNvSpPr>
          <p:nvPr/>
        </p:nvSpPr>
        <p:spPr bwMode="auto">
          <a:xfrm>
            <a:off x="4816475" y="1889125"/>
            <a:ext cx="261938" cy="111125"/>
          </a:xfrm>
          <a:custGeom>
            <a:avLst/>
            <a:gdLst>
              <a:gd name="T0" fmla="*/ 164 w 165"/>
              <a:gd name="T1" fmla="*/ 0 h 70"/>
              <a:gd name="T2" fmla="*/ 165 w 165"/>
              <a:gd name="T3" fmla="*/ 69 h 70"/>
              <a:gd name="T4" fmla="*/ 1 w 165"/>
              <a:gd name="T5" fmla="*/ 70 h 70"/>
              <a:gd name="T6" fmla="*/ 0 w 165"/>
              <a:gd name="T7" fmla="*/ 2 h 70"/>
              <a:gd name="T8" fmla="*/ 164 w 165"/>
              <a:gd name="T9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5" h="70">
                <a:moveTo>
                  <a:pt x="164" y="0"/>
                </a:moveTo>
                <a:lnTo>
                  <a:pt x="165" y="69"/>
                </a:lnTo>
                <a:lnTo>
                  <a:pt x="1" y="70"/>
                </a:lnTo>
                <a:lnTo>
                  <a:pt x="0" y="2"/>
                </a:lnTo>
                <a:lnTo>
                  <a:pt x="164" y="0"/>
                </a:lnTo>
                <a:close/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4" name="Freeform 312"/>
          <p:cNvSpPr>
            <a:spLocks/>
          </p:cNvSpPr>
          <p:nvPr/>
        </p:nvSpPr>
        <p:spPr bwMode="auto">
          <a:xfrm>
            <a:off x="4816475" y="1889125"/>
            <a:ext cx="260350" cy="109537"/>
          </a:xfrm>
          <a:custGeom>
            <a:avLst/>
            <a:gdLst>
              <a:gd name="T0" fmla="*/ 0 w 164"/>
              <a:gd name="T1" fmla="*/ 2 h 69"/>
              <a:gd name="T2" fmla="*/ 80 w 164"/>
              <a:gd name="T3" fmla="*/ 69 h 69"/>
              <a:gd name="T4" fmla="*/ 164 w 164"/>
              <a:gd name="T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" h="69">
                <a:moveTo>
                  <a:pt x="0" y="2"/>
                </a:moveTo>
                <a:lnTo>
                  <a:pt x="80" y="69"/>
                </a:lnTo>
                <a:lnTo>
                  <a:pt x="164" y="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5" name="Line 313"/>
          <p:cNvSpPr>
            <a:spLocks noChangeShapeType="1"/>
          </p:cNvSpPr>
          <p:nvPr/>
        </p:nvSpPr>
        <p:spPr bwMode="auto">
          <a:xfrm flipV="1">
            <a:off x="4878388" y="1773238"/>
            <a:ext cx="0" cy="857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6" name="Freeform 314"/>
          <p:cNvSpPr>
            <a:spLocks/>
          </p:cNvSpPr>
          <p:nvPr/>
        </p:nvSpPr>
        <p:spPr bwMode="auto">
          <a:xfrm>
            <a:off x="4857750" y="1849438"/>
            <a:ext cx="41275" cy="42862"/>
          </a:xfrm>
          <a:custGeom>
            <a:avLst/>
            <a:gdLst>
              <a:gd name="T0" fmla="*/ 59 w 118"/>
              <a:gd name="T1" fmla="*/ 118 h 118"/>
              <a:gd name="T2" fmla="*/ 0 w 118"/>
              <a:gd name="T3" fmla="*/ 0 h 118"/>
              <a:gd name="T4" fmla="*/ 118 w 118"/>
              <a:gd name="T5" fmla="*/ 0 h 118"/>
              <a:gd name="T6" fmla="*/ 59 w 118"/>
              <a:gd name="T7" fmla="*/ 118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" h="118">
                <a:moveTo>
                  <a:pt x="59" y="118"/>
                </a:moveTo>
                <a:lnTo>
                  <a:pt x="0" y="0"/>
                </a:lnTo>
                <a:cubicBezTo>
                  <a:pt x="37" y="19"/>
                  <a:pt x="81" y="19"/>
                  <a:pt x="118" y="0"/>
                </a:cubicBezTo>
                <a:lnTo>
                  <a:pt x="59" y="11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7" name="Line 315"/>
          <p:cNvSpPr>
            <a:spLocks noChangeShapeType="1"/>
          </p:cNvSpPr>
          <p:nvPr/>
        </p:nvSpPr>
        <p:spPr bwMode="auto">
          <a:xfrm flipH="1">
            <a:off x="4318000" y="1773238"/>
            <a:ext cx="792163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8" name="Freeform 316"/>
          <p:cNvSpPr>
            <a:spLocks/>
          </p:cNvSpPr>
          <p:nvPr/>
        </p:nvSpPr>
        <p:spPr bwMode="auto">
          <a:xfrm>
            <a:off x="4168775" y="1773238"/>
            <a:ext cx="608013" cy="550862"/>
          </a:xfrm>
          <a:custGeom>
            <a:avLst/>
            <a:gdLst>
              <a:gd name="T0" fmla="*/ 0 w 383"/>
              <a:gd name="T1" fmla="*/ 0 h 347"/>
              <a:gd name="T2" fmla="*/ 94 w 383"/>
              <a:gd name="T3" fmla="*/ 0 h 347"/>
              <a:gd name="T4" fmla="*/ 94 w 383"/>
              <a:gd name="T5" fmla="*/ 347 h 347"/>
              <a:gd name="T6" fmla="*/ 383 w 383"/>
              <a:gd name="T7" fmla="*/ 347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3" h="347">
                <a:moveTo>
                  <a:pt x="0" y="0"/>
                </a:moveTo>
                <a:lnTo>
                  <a:pt x="94" y="0"/>
                </a:lnTo>
                <a:lnTo>
                  <a:pt x="94" y="347"/>
                </a:lnTo>
                <a:lnTo>
                  <a:pt x="383" y="347"/>
                </a:lnTo>
              </a:path>
            </a:pathLst>
          </a:cu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9" name="Freeform 317"/>
          <p:cNvSpPr>
            <a:spLocks/>
          </p:cNvSpPr>
          <p:nvPr/>
        </p:nvSpPr>
        <p:spPr bwMode="auto">
          <a:xfrm>
            <a:off x="4757738" y="2282825"/>
            <a:ext cx="84138" cy="84137"/>
          </a:xfrm>
          <a:custGeom>
            <a:avLst/>
            <a:gdLst>
              <a:gd name="T0" fmla="*/ 235 w 235"/>
              <a:gd name="T1" fmla="*/ 118 h 236"/>
              <a:gd name="T2" fmla="*/ 0 w 235"/>
              <a:gd name="T3" fmla="*/ 236 h 236"/>
              <a:gd name="T4" fmla="*/ 0 w 235"/>
              <a:gd name="T5" fmla="*/ 0 h 236"/>
              <a:gd name="T6" fmla="*/ 235 w 235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235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5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0" name="Line 318"/>
          <p:cNvSpPr>
            <a:spLocks noChangeShapeType="1"/>
          </p:cNvSpPr>
          <p:nvPr/>
        </p:nvSpPr>
        <p:spPr bwMode="auto">
          <a:xfrm flipH="1">
            <a:off x="4765675" y="1951038"/>
            <a:ext cx="508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1" name="Rectangle 319"/>
          <p:cNvSpPr>
            <a:spLocks noChangeArrowheads="1"/>
          </p:cNvSpPr>
          <p:nvPr/>
        </p:nvSpPr>
        <p:spPr bwMode="auto">
          <a:xfrm>
            <a:off x="5029200" y="2689225"/>
            <a:ext cx="390525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Banco de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" name="Rectangle 320"/>
          <p:cNvSpPr>
            <a:spLocks noChangeArrowheads="1"/>
          </p:cNvSpPr>
          <p:nvPr/>
        </p:nvSpPr>
        <p:spPr bwMode="auto">
          <a:xfrm>
            <a:off x="4954588" y="2776538"/>
            <a:ext cx="534988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Registradores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" name="Rectangle 321"/>
          <p:cNvSpPr>
            <a:spLocks noChangeArrowheads="1"/>
          </p:cNvSpPr>
          <p:nvPr/>
        </p:nvSpPr>
        <p:spPr bwMode="auto">
          <a:xfrm>
            <a:off x="3540125" y="1965325"/>
            <a:ext cx="3492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322"/>
          <p:cNvSpPr>
            <a:spLocks noChangeArrowheads="1"/>
          </p:cNvSpPr>
          <p:nvPr/>
        </p:nvSpPr>
        <p:spPr bwMode="auto">
          <a:xfrm>
            <a:off x="3511550" y="2155825"/>
            <a:ext cx="131763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wreg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Rectangle 323"/>
          <p:cNvSpPr>
            <a:spLocks noChangeArrowheads="1"/>
          </p:cNvSpPr>
          <p:nvPr/>
        </p:nvSpPr>
        <p:spPr bwMode="auto">
          <a:xfrm>
            <a:off x="3533775" y="2247900"/>
            <a:ext cx="74613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Rectangle 324"/>
          <p:cNvSpPr>
            <a:spLocks noChangeArrowheads="1"/>
          </p:cNvSpPr>
          <p:nvPr/>
        </p:nvSpPr>
        <p:spPr bwMode="auto">
          <a:xfrm>
            <a:off x="3533775" y="2339975"/>
            <a:ext cx="74613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Line 325"/>
          <p:cNvSpPr>
            <a:spLocks noChangeShapeType="1"/>
          </p:cNvSpPr>
          <p:nvPr/>
        </p:nvSpPr>
        <p:spPr bwMode="auto">
          <a:xfrm>
            <a:off x="5345113" y="3021013"/>
            <a:ext cx="0" cy="46037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28" name="Rectangle 164">
            <a:extLst>
              <a:ext uri="{FF2B5EF4-FFF2-40B4-BE49-F238E27FC236}">
                <a16:creationId xmlns:a16="http://schemas.microsoft.com/office/drawing/2014/main" id="{996400B3-EA81-4F04-BD58-DCB9035C7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951" y="2875915"/>
            <a:ext cx="1460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500" dirty="0" err="1">
                <a:solidFill>
                  <a:srgbClr val="000000"/>
                </a:solidFill>
              </a:rPr>
              <a:t>instR</a:t>
            </a:r>
            <a:endParaRPr lang="pt-BR" altLang="pt-BR" sz="500" dirty="0">
              <a:solidFill>
                <a:srgbClr val="000000"/>
              </a:solidFill>
            </a:endParaRPr>
          </a:p>
        </p:txBody>
      </p:sp>
      <p:sp>
        <p:nvSpPr>
          <p:cNvPr id="331" name="Rectangle 7">
            <a:extLst>
              <a:ext uri="{FF2B5EF4-FFF2-40B4-BE49-F238E27FC236}">
                <a16:creationId xmlns:a16="http://schemas.microsoft.com/office/drawing/2014/main" id="{9481CE1F-E111-4B35-A3A3-C47F940A603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48487" y="3168650"/>
            <a:ext cx="444499" cy="617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84" name="Imagem 283">
            <a:extLst>
              <a:ext uri="{FF2B5EF4-FFF2-40B4-BE49-F238E27FC236}">
                <a16:creationId xmlns:a16="http://schemas.microsoft.com/office/drawing/2014/main" id="{9C4C0297-42BF-4682-A984-54A516F2E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1010" y="1655719"/>
            <a:ext cx="1125692" cy="307978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413" y="-7143"/>
            <a:ext cx="8229600" cy="601663"/>
          </a:xfrm>
        </p:spPr>
        <p:txBody>
          <a:bodyPr>
            <a:normAutofit fontScale="90000"/>
          </a:bodyPr>
          <a:lstStyle/>
          <a:p>
            <a:r>
              <a:rPr lang="en-US" dirty="0"/>
              <a:t>O </a:t>
            </a:r>
            <a:r>
              <a:rPr lang="en-US" dirty="0" err="1"/>
              <a:t>Bloco</a:t>
            </a:r>
            <a:r>
              <a:rPr lang="en-US" dirty="0"/>
              <a:t> de Dados (BD)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94520"/>
            <a:ext cx="8915400" cy="5958680"/>
          </a:xfrm>
        </p:spPr>
        <p:txBody>
          <a:bodyPr>
            <a:normAutofit fontScale="92500" lnSpcReduction="10000"/>
          </a:bodyPr>
          <a:lstStyle/>
          <a:p>
            <a:r>
              <a:rPr lang="pt-BR" sz="2200" b="1" dirty="0"/>
              <a:t>O fluxo de dados para a Instrução ORI</a:t>
            </a:r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4 multiplexadores</a:t>
            </a:r>
          </a:p>
          <a:p>
            <a:pPr lvl="1"/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&lt;= instruction(15 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11) when 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instR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='1'  else</a:t>
            </a:r>
            <a:b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instruction(20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16);</a:t>
            </a:r>
          </a:p>
          <a:p>
            <a:pPr lvl="1"/>
            <a:endParaRPr lang="en-US" sz="15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op2 &lt;= R2 when 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instR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='1' else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ext32;  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-- 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Mux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gera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segunda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entrada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ULA</a:t>
            </a:r>
            <a:b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endParaRPr lang="en-US" sz="15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ext32 &lt;=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x"FFFF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" &amp; instruction(15 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0) when </a:t>
            </a:r>
            <a:b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      (instruction(15)=‘1’ and (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uins.i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=LW or 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uins.i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=SW)) 		       else</a:t>
            </a:r>
            <a:b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x"0000" &amp; instruction(15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0); --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extensão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de zero!</a:t>
            </a:r>
          </a:p>
          <a:p>
            <a:pPr lvl="1"/>
            <a:endParaRPr lang="en-US" sz="15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reg_dest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&lt;=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data when 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uins.i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=LW else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-- Mux: 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gera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entrada da porta de </a:t>
            </a:r>
            <a:r>
              <a:rPr lang="en-U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escrita</a:t>
            </a: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do Banco de Reg</a:t>
            </a:r>
          </a:p>
        </p:txBody>
      </p:sp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1905000" y="838200"/>
            <a:ext cx="598487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9" name="Freeform 6"/>
          <p:cNvSpPr>
            <a:spLocks/>
          </p:cNvSpPr>
          <p:nvPr/>
        </p:nvSpPr>
        <p:spPr bwMode="auto">
          <a:xfrm>
            <a:off x="1917700" y="1046163"/>
            <a:ext cx="5961063" cy="2286000"/>
          </a:xfrm>
          <a:custGeom>
            <a:avLst/>
            <a:gdLst>
              <a:gd name="T0" fmla="*/ 1244 w 3755"/>
              <a:gd name="T1" fmla="*/ 258 h 1440"/>
              <a:gd name="T2" fmla="*/ 1354 w 3755"/>
              <a:gd name="T3" fmla="*/ 258 h 1440"/>
              <a:gd name="T4" fmla="*/ 1354 w 3755"/>
              <a:gd name="T5" fmla="*/ 0 h 1440"/>
              <a:gd name="T6" fmla="*/ 3755 w 3755"/>
              <a:gd name="T7" fmla="*/ 0 h 1440"/>
              <a:gd name="T8" fmla="*/ 3755 w 3755"/>
              <a:gd name="T9" fmla="*/ 1030 h 1440"/>
              <a:gd name="T10" fmla="*/ 3469 w 3755"/>
              <a:gd name="T11" fmla="*/ 1030 h 1440"/>
              <a:gd name="T12" fmla="*/ 3469 w 3755"/>
              <a:gd name="T13" fmla="*/ 424 h 1440"/>
              <a:gd name="T14" fmla="*/ 2989 w 3755"/>
              <a:gd name="T15" fmla="*/ 424 h 1440"/>
              <a:gd name="T16" fmla="*/ 2989 w 3755"/>
              <a:gd name="T17" fmla="*/ 1440 h 1440"/>
              <a:gd name="T18" fmla="*/ 1648 w 3755"/>
              <a:gd name="T19" fmla="*/ 1440 h 1440"/>
              <a:gd name="T20" fmla="*/ 1648 w 3755"/>
              <a:gd name="T21" fmla="*/ 576 h 1440"/>
              <a:gd name="T22" fmla="*/ 560 w 3755"/>
              <a:gd name="T23" fmla="*/ 576 h 1440"/>
              <a:gd name="T24" fmla="*/ 560 w 3755"/>
              <a:gd name="T25" fmla="*/ 955 h 1440"/>
              <a:gd name="T26" fmla="*/ 0 w 3755"/>
              <a:gd name="T27" fmla="*/ 955 h 1440"/>
              <a:gd name="T28" fmla="*/ 0 w 3755"/>
              <a:gd name="T29" fmla="*/ 258 h 1440"/>
              <a:gd name="T30" fmla="*/ 1244 w 3755"/>
              <a:gd name="T31" fmla="*/ 258 h 1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755" h="1440">
                <a:moveTo>
                  <a:pt x="1244" y="258"/>
                </a:moveTo>
                <a:lnTo>
                  <a:pt x="1354" y="258"/>
                </a:lnTo>
                <a:lnTo>
                  <a:pt x="1354" y="0"/>
                </a:lnTo>
                <a:lnTo>
                  <a:pt x="3755" y="0"/>
                </a:lnTo>
                <a:lnTo>
                  <a:pt x="3755" y="1030"/>
                </a:lnTo>
                <a:lnTo>
                  <a:pt x="3469" y="1030"/>
                </a:lnTo>
                <a:lnTo>
                  <a:pt x="3469" y="424"/>
                </a:lnTo>
                <a:lnTo>
                  <a:pt x="2989" y="424"/>
                </a:lnTo>
                <a:lnTo>
                  <a:pt x="2989" y="1440"/>
                </a:lnTo>
                <a:lnTo>
                  <a:pt x="1648" y="1440"/>
                </a:lnTo>
                <a:lnTo>
                  <a:pt x="1648" y="576"/>
                </a:lnTo>
                <a:lnTo>
                  <a:pt x="560" y="576"/>
                </a:lnTo>
                <a:lnTo>
                  <a:pt x="560" y="955"/>
                </a:lnTo>
                <a:lnTo>
                  <a:pt x="0" y="955"/>
                </a:lnTo>
                <a:lnTo>
                  <a:pt x="0" y="258"/>
                </a:lnTo>
                <a:lnTo>
                  <a:pt x="1244" y="25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0" name="Rectangle 7"/>
          <p:cNvSpPr>
            <a:spLocks noChangeArrowheads="1"/>
          </p:cNvSpPr>
          <p:nvPr/>
        </p:nvSpPr>
        <p:spPr bwMode="auto">
          <a:xfrm>
            <a:off x="4059238" y="1046163"/>
            <a:ext cx="3830637" cy="22955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1" name="Rectangle 7">
            <a:extLst>
              <a:ext uri="{FF2B5EF4-FFF2-40B4-BE49-F238E27FC236}">
                <a16:creationId xmlns:a16="http://schemas.microsoft.com/office/drawing/2014/main" id="{4EEDD469-B458-4EFC-ACB7-EB810929038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672261" y="1731169"/>
            <a:ext cx="744540" cy="1610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2" name="Rectangle 7">
            <a:extLst>
              <a:ext uri="{FF2B5EF4-FFF2-40B4-BE49-F238E27FC236}">
                <a16:creationId xmlns:a16="http://schemas.microsoft.com/office/drawing/2014/main" id="{0F8CBBC3-F2D0-4BDD-A436-27C9C0842B2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983037" y="1969294"/>
            <a:ext cx="549276" cy="1376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sp>
        <p:nvSpPr>
          <p:cNvPr id="333" name="Rectangle 7">
            <a:extLst>
              <a:ext uri="{FF2B5EF4-FFF2-40B4-BE49-F238E27FC236}">
                <a16:creationId xmlns:a16="http://schemas.microsoft.com/office/drawing/2014/main" id="{CDCFE843-F063-4484-9E86-195CB1F30E6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421562" y="2687639"/>
            <a:ext cx="468311" cy="6508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1" name="Freeform 8"/>
          <p:cNvSpPr>
            <a:spLocks/>
          </p:cNvSpPr>
          <p:nvPr/>
        </p:nvSpPr>
        <p:spPr bwMode="auto">
          <a:xfrm>
            <a:off x="1917700" y="1046163"/>
            <a:ext cx="5961063" cy="2295525"/>
          </a:xfrm>
          <a:custGeom>
            <a:avLst/>
            <a:gdLst>
              <a:gd name="T0" fmla="*/ 1244 w 3755"/>
              <a:gd name="T1" fmla="*/ 258 h 1440"/>
              <a:gd name="T2" fmla="*/ 1354 w 3755"/>
              <a:gd name="T3" fmla="*/ 258 h 1440"/>
              <a:gd name="T4" fmla="*/ 1354 w 3755"/>
              <a:gd name="T5" fmla="*/ 0 h 1440"/>
              <a:gd name="T6" fmla="*/ 3755 w 3755"/>
              <a:gd name="T7" fmla="*/ 0 h 1440"/>
              <a:gd name="T8" fmla="*/ 3755 w 3755"/>
              <a:gd name="T9" fmla="*/ 1030 h 1440"/>
              <a:gd name="T10" fmla="*/ 3469 w 3755"/>
              <a:gd name="T11" fmla="*/ 1030 h 1440"/>
              <a:gd name="T12" fmla="*/ 3469 w 3755"/>
              <a:gd name="T13" fmla="*/ 424 h 1440"/>
              <a:gd name="T14" fmla="*/ 2989 w 3755"/>
              <a:gd name="T15" fmla="*/ 424 h 1440"/>
              <a:gd name="T16" fmla="*/ 2989 w 3755"/>
              <a:gd name="T17" fmla="*/ 1440 h 1440"/>
              <a:gd name="T18" fmla="*/ 1648 w 3755"/>
              <a:gd name="T19" fmla="*/ 1440 h 1440"/>
              <a:gd name="T20" fmla="*/ 1648 w 3755"/>
              <a:gd name="T21" fmla="*/ 576 h 1440"/>
              <a:gd name="T22" fmla="*/ 560 w 3755"/>
              <a:gd name="T23" fmla="*/ 576 h 1440"/>
              <a:gd name="T24" fmla="*/ 560 w 3755"/>
              <a:gd name="T25" fmla="*/ 955 h 1440"/>
              <a:gd name="T26" fmla="*/ 0 w 3755"/>
              <a:gd name="T27" fmla="*/ 955 h 1440"/>
              <a:gd name="T28" fmla="*/ 0 w 3755"/>
              <a:gd name="T29" fmla="*/ 258 h 1440"/>
              <a:gd name="T30" fmla="*/ 1244 w 3755"/>
              <a:gd name="T31" fmla="*/ 258 h 1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755" h="1440">
                <a:moveTo>
                  <a:pt x="1244" y="258"/>
                </a:moveTo>
                <a:lnTo>
                  <a:pt x="1354" y="258"/>
                </a:lnTo>
                <a:lnTo>
                  <a:pt x="1354" y="0"/>
                </a:lnTo>
                <a:lnTo>
                  <a:pt x="3755" y="0"/>
                </a:lnTo>
                <a:lnTo>
                  <a:pt x="3755" y="1030"/>
                </a:lnTo>
                <a:lnTo>
                  <a:pt x="3469" y="1030"/>
                </a:lnTo>
                <a:lnTo>
                  <a:pt x="3469" y="424"/>
                </a:lnTo>
                <a:lnTo>
                  <a:pt x="2989" y="424"/>
                </a:lnTo>
                <a:lnTo>
                  <a:pt x="2989" y="1440"/>
                </a:lnTo>
                <a:lnTo>
                  <a:pt x="1648" y="1440"/>
                </a:lnTo>
                <a:lnTo>
                  <a:pt x="1648" y="576"/>
                </a:lnTo>
                <a:lnTo>
                  <a:pt x="560" y="576"/>
                </a:lnTo>
                <a:lnTo>
                  <a:pt x="560" y="955"/>
                </a:lnTo>
                <a:lnTo>
                  <a:pt x="0" y="955"/>
                </a:lnTo>
                <a:lnTo>
                  <a:pt x="0" y="258"/>
                </a:lnTo>
                <a:lnTo>
                  <a:pt x="1244" y="258"/>
                </a:lnTo>
                <a:close/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2" name="Rectangle 9"/>
          <p:cNvSpPr>
            <a:spLocks noChangeArrowheads="1"/>
          </p:cNvSpPr>
          <p:nvPr/>
        </p:nvSpPr>
        <p:spPr bwMode="auto">
          <a:xfrm>
            <a:off x="1917700" y="1138238"/>
            <a:ext cx="898525" cy="16859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3" name="Rectangle 10"/>
          <p:cNvSpPr>
            <a:spLocks noChangeArrowheads="1"/>
          </p:cNvSpPr>
          <p:nvPr/>
        </p:nvSpPr>
        <p:spPr bwMode="auto">
          <a:xfrm>
            <a:off x="1917700" y="1138238"/>
            <a:ext cx="898525" cy="16859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4" name="Rectangle 11"/>
          <p:cNvSpPr>
            <a:spLocks noChangeArrowheads="1"/>
          </p:cNvSpPr>
          <p:nvPr/>
        </p:nvSpPr>
        <p:spPr bwMode="auto">
          <a:xfrm>
            <a:off x="2039938" y="1162051"/>
            <a:ext cx="493713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control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Rectangle 12"/>
          <p:cNvSpPr>
            <a:spLocks noChangeArrowheads="1"/>
          </p:cNvSpPr>
          <p:nvPr/>
        </p:nvSpPr>
        <p:spPr bwMode="auto">
          <a:xfrm>
            <a:off x="2424113" y="1162051"/>
            <a:ext cx="134938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13"/>
          <p:cNvSpPr>
            <a:spLocks noChangeArrowheads="1"/>
          </p:cNvSpPr>
          <p:nvPr/>
        </p:nvSpPr>
        <p:spPr bwMode="auto">
          <a:xfrm>
            <a:off x="2484438" y="1162051"/>
            <a:ext cx="29845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14"/>
          <p:cNvSpPr>
            <a:spLocks noChangeArrowheads="1"/>
          </p:cNvSpPr>
          <p:nvPr/>
        </p:nvSpPr>
        <p:spPr bwMode="auto">
          <a:xfrm>
            <a:off x="2811463" y="1141413"/>
            <a:ext cx="1262063" cy="81597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8" name="Line 15"/>
          <p:cNvSpPr>
            <a:spLocks noChangeShapeType="1"/>
          </p:cNvSpPr>
          <p:nvPr/>
        </p:nvSpPr>
        <p:spPr bwMode="auto">
          <a:xfrm flipH="1">
            <a:off x="3976688" y="2146301"/>
            <a:ext cx="723900" cy="0"/>
          </a:xfrm>
          <a:prstGeom prst="line">
            <a:avLst/>
          </a:pr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9" name="Line 16"/>
          <p:cNvSpPr>
            <a:spLocks noChangeShapeType="1"/>
          </p:cNvSpPr>
          <p:nvPr/>
        </p:nvSpPr>
        <p:spPr bwMode="auto">
          <a:xfrm>
            <a:off x="6669088" y="2662238"/>
            <a:ext cx="73025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0" name="Freeform 17"/>
          <p:cNvSpPr>
            <a:spLocks/>
          </p:cNvSpPr>
          <p:nvPr/>
        </p:nvSpPr>
        <p:spPr bwMode="auto">
          <a:xfrm>
            <a:off x="6726238" y="2632076"/>
            <a:ext cx="60325" cy="60325"/>
          </a:xfrm>
          <a:custGeom>
            <a:avLst/>
            <a:gdLst>
              <a:gd name="T0" fmla="*/ 159 w 159"/>
              <a:gd name="T1" fmla="*/ 80 h 159"/>
              <a:gd name="T2" fmla="*/ 0 w 159"/>
              <a:gd name="T3" fmla="*/ 159 h 159"/>
              <a:gd name="T4" fmla="*/ 0 w 159"/>
              <a:gd name="T5" fmla="*/ 0 h 159"/>
              <a:gd name="T6" fmla="*/ 0 w 159"/>
              <a:gd name="T7" fmla="*/ 0 h 159"/>
              <a:gd name="T8" fmla="*/ 159 w 159"/>
              <a:gd name="T9" fmla="*/ 8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" h="159">
                <a:moveTo>
                  <a:pt x="159" y="80"/>
                </a:moveTo>
                <a:lnTo>
                  <a:pt x="0" y="159"/>
                </a:lnTo>
                <a:cubicBezTo>
                  <a:pt x="25" y="109"/>
                  <a:pt x="25" y="50"/>
                  <a:pt x="0" y="0"/>
                </a:cubicBezTo>
                <a:lnTo>
                  <a:pt x="0" y="0"/>
                </a:lnTo>
                <a:lnTo>
                  <a:pt x="159" y="8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1" name="Line 18"/>
          <p:cNvSpPr>
            <a:spLocks noChangeShapeType="1"/>
          </p:cNvSpPr>
          <p:nvPr/>
        </p:nvSpPr>
        <p:spPr bwMode="auto">
          <a:xfrm>
            <a:off x="6669088" y="2754313"/>
            <a:ext cx="73025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2" name="Freeform 19"/>
          <p:cNvSpPr>
            <a:spLocks/>
          </p:cNvSpPr>
          <p:nvPr/>
        </p:nvSpPr>
        <p:spPr bwMode="auto">
          <a:xfrm>
            <a:off x="6726238" y="2724151"/>
            <a:ext cx="60325" cy="60325"/>
          </a:xfrm>
          <a:custGeom>
            <a:avLst/>
            <a:gdLst>
              <a:gd name="T0" fmla="*/ 159 w 159"/>
              <a:gd name="T1" fmla="*/ 80 h 159"/>
              <a:gd name="T2" fmla="*/ 0 w 159"/>
              <a:gd name="T3" fmla="*/ 159 h 159"/>
              <a:gd name="T4" fmla="*/ 0 w 159"/>
              <a:gd name="T5" fmla="*/ 0 h 159"/>
              <a:gd name="T6" fmla="*/ 0 w 159"/>
              <a:gd name="T7" fmla="*/ 0 h 159"/>
              <a:gd name="T8" fmla="*/ 159 w 159"/>
              <a:gd name="T9" fmla="*/ 8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" h="159">
                <a:moveTo>
                  <a:pt x="159" y="80"/>
                </a:moveTo>
                <a:lnTo>
                  <a:pt x="0" y="159"/>
                </a:lnTo>
                <a:cubicBezTo>
                  <a:pt x="25" y="109"/>
                  <a:pt x="25" y="50"/>
                  <a:pt x="0" y="0"/>
                </a:cubicBezTo>
                <a:lnTo>
                  <a:pt x="0" y="0"/>
                </a:lnTo>
                <a:lnTo>
                  <a:pt x="159" y="8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3" name="Line 20"/>
          <p:cNvSpPr>
            <a:spLocks noChangeShapeType="1"/>
          </p:cNvSpPr>
          <p:nvPr/>
        </p:nvSpPr>
        <p:spPr bwMode="auto">
          <a:xfrm>
            <a:off x="5565775" y="2879726"/>
            <a:ext cx="173038" cy="158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4" name="Freeform 21"/>
          <p:cNvSpPr>
            <a:spLocks/>
          </p:cNvSpPr>
          <p:nvPr/>
        </p:nvSpPr>
        <p:spPr bwMode="auto">
          <a:xfrm>
            <a:off x="5724525" y="2849563"/>
            <a:ext cx="60325" cy="61913"/>
          </a:xfrm>
          <a:custGeom>
            <a:avLst/>
            <a:gdLst>
              <a:gd name="T0" fmla="*/ 159 w 159"/>
              <a:gd name="T1" fmla="*/ 80 h 159"/>
              <a:gd name="T2" fmla="*/ 0 w 159"/>
              <a:gd name="T3" fmla="*/ 159 h 159"/>
              <a:gd name="T4" fmla="*/ 0 w 159"/>
              <a:gd name="T5" fmla="*/ 0 h 159"/>
              <a:gd name="T6" fmla="*/ 159 w 159"/>
              <a:gd name="T7" fmla="*/ 8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" h="159">
                <a:moveTo>
                  <a:pt x="159" y="80"/>
                </a:moveTo>
                <a:lnTo>
                  <a:pt x="0" y="159"/>
                </a:lnTo>
                <a:cubicBezTo>
                  <a:pt x="25" y="109"/>
                  <a:pt x="25" y="50"/>
                  <a:pt x="0" y="0"/>
                </a:cubicBezTo>
                <a:lnTo>
                  <a:pt x="159" y="8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5" name="Line 22"/>
          <p:cNvSpPr>
            <a:spLocks noChangeShapeType="1"/>
          </p:cNvSpPr>
          <p:nvPr/>
        </p:nvSpPr>
        <p:spPr bwMode="auto">
          <a:xfrm>
            <a:off x="5565775" y="3059113"/>
            <a:ext cx="150813" cy="0"/>
          </a:xfrm>
          <a:prstGeom prst="line">
            <a:avLst/>
          </a:pr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6" name="Freeform 23"/>
          <p:cNvSpPr>
            <a:spLocks/>
          </p:cNvSpPr>
          <p:nvPr/>
        </p:nvSpPr>
        <p:spPr bwMode="auto">
          <a:xfrm>
            <a:off x="5694363" y="3013076"/>
            <a:ext cx="90488" cy="90488"/>
          </a:xfrm>
          <a:custGeom>
            <a:avLst/>
            <a:gdLst>
              <a:gd name="T0" fmla="*/ 236 w 236"/>
              <a:gd name="T1" fmla="*/ 117 h 236"/>
              <a:gd name="T2" fmla="*/ 0 w 236"/>
              <a:gd name="T3" fmla="*/ 236 h 236"/>
              <a:gd name="T4" fmla="*/ 0 w 236"/>
              <a:gd name="T5" fmla="*/ 0 h 236"/>
              <a:gd name="T6" fmla="*/ 0 w 236"/>
              <a:gd name="T7" fmla="*/ 0 h 236"/>
              <a:gd name="T8" fmla="*/ 236 w 236"/>
              <a:gd name="T9" fmla="*/ 117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" h="236">
                <a:moveTo>
                  <a:pt x="236" y="117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0" y="0"/>
                </a:lnTo>
                <a:lnTo>
                  <a:pt x="236" y="117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7" name="Freeform 24"/>
          <p:cNvSpPr>
            <a:spLocks/>
          </p:cNvSpPr>
          <p:nvPr/>
        </p:nvSpPr>
        <p:spPr bwMode="auto">
          <a:xfrm>
            <a:off x="6523038" y="1670051"/>
            <a:ext cx="996950" cy="285750"/>
          </a:xfrm>
          <a:custGeom>
            <a:avLst/>
            <a:gdLst>
              <a:gd name="T0" fmla="*/ 0 w 628"/>
              <a:gd name="T1" fmla="*/ 180 h 180"/>
              <a:gd name="T2" fmla="*/ 55 w 628"/>
              <a:gd name="T3" fmla="*/ 180 h 180"/>
              <a:gd name="T4" fmla="*/ 55 w 628"/>
              <a:gd name="T5" fmla="*/ 0 h 180"/>
              <a:gd name="T6" fmla="*/ 592 w 628"/>
              <a:gd name="T7" fmla="*/ 0 h 180"/>
              <a:gd name="T8" fmla="*/ 592 w 628"/>
              <a:gd name="T9" fmla="*/ 136 h 180"/>
              <a:gd name="T10" fmla="*/ 628 w 628"/>
              <a:gd name="T11" fmla="*/ 136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28" h="180">
                <a:moveTo>
                  <a:pt x="0" y="180"/>
                </a:moveTo>
                <a:lnTo>
                  <a:pt x="55" y="180"/>
                </a:lnTo>
                <a:lnTo>
                  <a:pt x="55" y="0"/>
                </a:lnTo>
                <a:lnTo>
                  <a:pt x="592" y="0"/>
                </a:lnTo>
                <a:lnTo>
                  <a:pt x="592" y="136"/>
                </a:lnTo>
                <a:lnTo>
                  <a:pt x="628" y="136"/>
                </a:lnTo>
              </a:path>
            </a:pathLst>
          </a:cu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8" name="Freeform 25"/>
          <p:cNvSpPr>
            <a:spLocks/>
          </p:cNvSpPr>
          <p:nvPr/>
        </p:nvSpPr>
        <p:spPr bwMode="auto">
          <a:xfrm>
            <a:off x="7497763" y="1841501"/>
            <a:ext cx="90488" cy="90488"/>
          </a:xfrm>
          <a:custGeom>
            <a:avLst/>
            <a:gdLst>
              <a:gd name="T0" fmla="*/ 236 w 236"/>
              <a:gd name="T1" fmla="*/ 118 h 236"/>
              <a:gd name="T2" fmla="*/ 0 w 236"/>
              <a:gd name="T3" fmla="*/ 236 h 236"/>
              <a:gd name="T4" fmla="*/ 0 w 236"/>
              <a:gd name="T5" fmla="*/ 0 h 236"/>
              <a:gd name="T6" fmla="*/ 236 w 236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236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6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9" name="Line 26"/>
          <p:cNvSpPr>
            <a:spLocks noChangeShapeType="1"/>
          </p:cNvSpPr>
          <p:nvPr/>
        </p:nvSpPr>
        <p:spPr bwMode="auto">
          <a:xfrm>
            <a:off x="6456363" y="2195513"/>
            <a:ext cx="0" cy="15875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0" name="Freeform 27"/>
          <p:cNvSpPr>
            <a:spLocks/>
          </p:cNvSpPr>
          <p:nvPr/>
        </p:nvSpPr>
        <p:spPr bwMode="auto">
          <a:xfrm>
            <a:off x="5899150" y="2308226"/>
            <a:ext cx="139700" cy="671513"/>
          </a:xfrm>
          <a:custGeom>
            <a:avLst/>
            <a:gdLst>
              <a:gd name="T0" fmla="*/ 88 w 88"/>
              <a:gd name="T1" fmla="*/ 0 h 423"/>
              <a:gd name="T2" fmla="*/ 45 w 88"/>
              <a:gd name="T3" fmla="*/ 0 h 423"/>
              <a:gd name="T4" fmla="*/ 45 w 88"/>
              <a:gd name="T5" fmla="*/ 423 h 423"/>
              <a:gd name="T6" fmla="*/ 0 w 88"/>
              <a:gd name="T7" fmla="*/ 423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8" h="423">
                <a:moveTo>
                  <a:pt x="88" y="0"/>
                </a:moveTo>
                <a:lnTo>
                  <a:pt x="45" y="0"/>
                </a:lnTo>
                <a:lnTo>
                  <a:pt x="45" y="423"/>
                </a:lnTo>
                <a:lnTo>
                  <a:pt x="0" y="423"/>
                </a:lnTo>
              </a:path>
            </a:pathLst>
          </a:cu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1" name="Freeform 28"/>
          <p:cNvSpPr>
            <a:spLocks/>
          </p:cNvSpPr>
          <p:nvPr/>
        </p:nvSpPr>
        <p:spPr bwMode="auto">
          <a:xfrm>
            <a:off x="6016625" y="2263776"/>
            <a:ext cx="90488" cy="88900"/>
          </a:xfrm>
          <a:custGeom>
            <a:avLst/>
            <a:gdLst>
              <a:gd name="T0" fmla="*/ 235 w 235"/>
              <a:gd name="T1" fmla="*/ 118 h 236"/>
              <a:gd name="T2" fmla="*/ 0 w 235"/>
              <a:gd name="T3" fmla="*/ 236 h 236"/>
              <a:gd name="T4" fmla="*/ 0 w 235"/>
              <a:gd name="T5" fmla="*/ 0 h 236"/>
              <a:gd name="T6" fmla="*/ 235 w 235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235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5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2" name="Line 29"/>
          <p:cNvSpPr>
            <a:spLocks noChangeShapeType="1"/>
          </p:cNvSpPr>
          <p:nvPr/>
        </p:nvSpPr>
        <p:spPr bwMode="auto">
          <a:xfrm>
            <a:off x="2895600" y="2146301"/>
            <a:ext cx="355600" cy="0"/>
          </a:xfrm>
          <a:prstGeom prst="line">
            <a:avLst/>
          </a:pr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3" name="Freeform 30"/>
          <p:cNvSpPr>
            <a:spLocks/>
          </p:cNvSpPr>
          <p:nvPr/>
        </p:nvSpPr>
        <p:spPr bwMode="auto">
          <a:xfrm>
            <a:off x="3228975" y="2101851"/>
            <a:ext cx="90488" cy="88900"/>
          </a:xfrm>
          <a:custGeom>
            <a:avLst/>
            <a:gdLst>
              <a:gd name="T0" fmla="*/ 236 w 236"/>
              <a:gd name="T1" fmla="*/ 119 h 236"/>
              <a:gd name="T2" fmla="*/ 0 w 236"/>
              <a:gd name="T3" fmla="*/ 236 h 236"/>
              <a:gd name="T4" fmla="*/ 1 w 236"/>
              <a:gd name="T5" fmla="*/ 0 h 236"/>
              <a:gd name="T6" fmla="*/ 236 w 236"/>
              <a:gd name="T7" fmla="*/ 119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236" y="119"/>
                </a:moveTo>
                <a:lnTo>
                  <a:pt x="0" y="236"/>
                </a:lnTo>
                <a:cubicBezTo>
                  <a:pt x="38" y="162"/>
                  <a:pt x="38" y="74"/>
                  <a:pt x="1" y="0"/>
                </a:cubicBezTo>
                <a:lnTo>
                  <a:pt x="236" y="119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4" name="Rectangle 31"/>
          <p:cNvSpPr>
            <a:spLocks noChangeArrowheads="1"/>
          </p:cNvSpPr>
          <p:nvPr/>
        </p:nvSpPr>
        <p:spPr bwMode="auto">
          <a:xfrm>
            <a:off x="3319463" y="2054226"/>
            <a:ext cx="657225" cy="750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5" name="Rectangle 32"/>
          <p:cNvSpPr>
            <a:spLocks noChangeArrowheads="1"/>
          </p:cNvSpPr>
          <p:nvPr/>
        </p:nvSpPr>
        <p:spPr bwMode="auto">
          <a:xfrm>
            <a:off x="3319463" y="2054226"/>
            <a:ext cx="657225" cy="750888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6" name="Rectangle 33"/>
          <p:cNvSpPr>
            <a:spLocks noChangeArrowheads="1"/>
          </p:cNvSpPr>
          <p:nvPr/>
        </p:nvSpPr>
        <p:spPr bwMode="auto">
          <a:xfrm>
            <a:off x="3411538" y="2219326"/>
            <a:ext cx="47448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</a:t>
            </a:r>
            <a:r>
              <a:rPr kumimoji="0" lang="en-US" altLang="pt-B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ó</a:t>
            </a:r>
            <a:r>
              <a:rPr kumimoji="0" lang="pt-BR" altLang="pt-B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ria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8" name="Rectangle 35"/>
          <p:cNvSpPr>
            <a:spLocks noChangeArrowheads="1"/>
          </p:cNvSpPr>
          <p:nvPr/>
        </p:nvSpPr>
        <p:spPr bwMode="auto">
          <a:xfrm>
            <a:off x="3582988" y="2352676"/>
            <a:ext cx="207963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9" name="Rectangle 36"/>
          <p:cNvSpPr>
            <a:spLocks noChangeArrowheads="1"/>
          </p:cNvSpPr>
          <p:nvPr/>
        </p:nvSpPr>
        <p:spPr bwMode="auto">
          <a:xfrm>
            <a:off x="3716338" y="2352676"/>
            <a:ext cx="96838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0" name="Rectangle 37"/>
          <p:cNvSpPr>
            <a:spLocks noChangeArrowheads="1"/>
          </p:cNvSpPr>
          <p:nvPr/>
        </p:nvSpPr>
        <p:spPr bwMode="auto">
          <a:xfrm>
            <a:off x="3357563" y="2493963"/>
            <a:ext cx="583493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Instruções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2" name="Rectangle 39"/>
          <p:cNvSpPr>
            <a:spLocks noChangeArrowheads="1"/>
          </p:cNvSpPr>
          <p:nvPr/>
        </p:nvSpPr>
        <p:spPr bwMode="auto">
          <a:xfrm>
            <a:off x="3344863" y="2103438"/>
            <a:ext cx="2921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address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3" name="Rectangle 40"/>
          <p:cNvSpPr>
            <a:spLocks noChangeArrowheads="1"/>
          </p:cNvSpPr>
          <p:nvPr/>
        </p:nvSpPr>
        <p:spPr bwMode="auto">
          <a:xfrm>
            <a:off x="3832225" y="2103438"/>
            <a:ext cx="1762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" name="Freeform 41"/>
          <p:cNvSpPr>
            <a:spLocks/>
          </p:cNvSpPr>
          <p:nvPr/>
        </p:nvSpPr>
        <p:spPr bwMode="auto">
          <a:xfrm>
            <a:off x="2590800" y="1790701"/>
            <a:ext cx="103188" cy="355600"/>
          </a:xfrm>
          <a:custGeom>
            <a:avLst/>
            <a:gdLst>
              <a:gd name="T0" fmla="*/ 0 w 65"/>
              <a:gd name="T1" fmla="*/ 0 h 224"/>
              <a:gd name="T2" fmla="*/ 65 w 65"/>
              <a:gd name="T3" fmla="*/ 0 h 224"/>
              <a:gd name="T4" fmla="*/ 65 w 65"/>
              <a:gd name="T5" fmla="*/ 224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" h="224">
                <a:moveTo>
                  <a:pt x="0" y="0"/>
                </a:moveTo>
                <a:lnTo>
                  <a:pt x="65" y="0"/>
                </a:lnTo>
                <a:lnTo>
                  <a:pt x="65" y="224"/>
                </a:lnTo>
              </a:path>
            </a:pathLst>
          </a:cu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5" name="Freeform 42"/>
          <p:cNvSpPr>
            <a:spLocks/>
          </p:cNvSpPr>
          <p:nvPr/>
        </p:nvSpPr>
        <p:spPr bwMode="auto">
          <a:xfrm>
            <a:off x="2522538" y="1746251"/>
            <a:ext cx="90488" cy="88900"/>
          </a:xfrm>
          <a:custGeom>
            <a:avLst/>
            <a:gdLst>
              <a:gd name="T0" fmla="*/ 0 w 236"/>
              <a:gd name="T1" fmla="*/ 118 h 236"/>
              <a:gd name="T2" fmla="*/ 236 w 236"/>
              <a:gd name="T3" fmla="*/ 0 h 236"/>
              <a:gd name="T4" fmla="*/ 236 w 236"/>
              <a:gd name="T5" fmla="*/ 236 h 236"/>
              <a:gd name="T6" fmla="*/ 0 w 236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0" y="118"/>
                </a:moveTo>
                <a:lnTo>
                  <a:pt x="236" y="0"/>
                </a:lnTo>
                <a:cubicBezTo>
                  <a:pt x="199" y="74"/>
                  <a:pt x="199" y="162"/>
                  <a:pt x="236" y="236"/>
                </a:cubicBezTo>
                <a:lnTo>
                  <a:pt x="0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6" name="Freeform 43"/>
          <p:cNvSpPr>
            <a:spLocks/>
          </p:cNvSpPr>
          <p:nvPr/>
        </p:nvSpPr>
        <p:spPr bwMode="auto">
          <a:xfrm>
            <a:off x="2019300" y="1784351"/>
            <a:ext cx="365125" cy="361950"/>
          </a:xfrm>
          <a:custGeom>
            <a:avLst/>
            <a:gdLst>
              <a:gd name="T0" fmla="*/ 230 w 230"/>
              <a:gd name="T1" fmla="*/ 0 h 228"/>
              <a:gd name="T2" fmla="*/ 0 w 230"/>
              <a:gd name="T3" fmla="*/ 0 h 228"/>
              <a:gd name="T4" fmla="*/ 0 w 230"/>
              <a:gd name="T5" fmla="*/ 228 h 228"/>
              <a:gd name="T6" fmla="*/ 82 w 230"/>
              <a:gd name="T7" fmla="*/ 228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0" h="228">
                <a:moveTo>
                  <a:pt x="230" y="0"/>
                </a:moveTo>
                <a:lnTo>
                  <a:pt x="0" y="0"/>
                </a:lnTo>
                <a:lnTo>
                  <a:pt x="0" y="228"/>
                </a:lnTo>
                <a:lnTo>
                  <a:pt x="82" y="228"/>
                </a:lnTo>
              </a:path>
            </a:pathLst>
          </a:cu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7" name="Freeform 44"/>
          <p:cNvSpPr>
            <a:spLocks/>
          </p:cNvSpPr>
          <p:nvPr/>
        </p:nvSpPr>
        <p:spPr bwMode="auto">
          <a:xfrm>
            <a:off x="2127250" y="2100263"/>
            <a:ext cx="90488" cy="90488"/>
          </a:xfrm>
          <a:custGeom>
            <a:avLst/>
            <a:gdLst>
              <a:gd name="T0" fmla="*/ 236 w 236"/>
              <a:gd name="T1" fmla="*/ 118 h 236"/>
              <a:gd name="T2" fmla="*/ 0 w 236"/>
              <a:gd name="T3" fmla="*/ 236 h 236"/>
              <a:gd name="T4" fmla="*/ 0 w 236"/>
              <a:gd name="T5" fmla="*/ 0 h 236"/>
              <a:gd name="T6" fmla="*/ 236 w 236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236" y="118"/>
                </a:moveTo>
                <a:lnTo>
                  <a:pt x="0" y="236"/>
                </a:lnTo>
                <a:cubicBezTo>
                  <a:pt x="38" y="161"/>
                  <a:pt x="38" y="74"/>
                  <a:pt x="0" y="0"/>
                </a:cubicBezTo>
                <a:lnTo>
                  <a:pt x="236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8" name="Line 45"/>
          <p:cNvSpPr>
            <a:spLocks noChangeShapeType="1"/>
          </p:cNvSpPr>
          <p:nvPr/>
        </p:nvSpPr>
        <p:spPr bwMode="auto">
          <a:xfrm>
            <a:off x="2217738" y="2146301"/>
            <a:ext cx="677863" cy="0"/>
          </a:xfrm>
          <a:prstGeom prst="line">
            <a:avLst/>
          </a:pr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9" name="Rectangle 46"/>
          <p:cNvSpPr>
            <a:spLocks noChangeArrowheads="1"/>
          </p:cNvSpPr>
          <p:nvPr/>
        </p:nvSpPr>
        <p:spPr bwMode="auto">
          <a:xfrm>
            <a:off x="2217738" y="2054226"/>
            <a:ext cx="444500" cy="3349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0" name="Rectangle 47"/>
          <p:cNvSpPr>
            <a:spLocks noChangeArrowheads="1"/>
          </p:cNvSpPr>
          <p:nvPr/>
        </p:nvSpPr>
        <p:spPr bwMode="auto">
          <a:xfrm>
            <a:off x="2217738" y="2054226"/>
            <a:ext cx="444500" cy="334963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1" name="Rectangle 48"/>
          <p:cNvSpPr>
            <a:spLocks noChangeArrowheads="1"/>
          </p:cNvSpPr>
          <p:nvPr/>
        </p:nvSpPr>
        <p:spPr bwMode="auto">
          <a:xfrm>
            <a:off x="2362200" y="2144713"/>
            <a:ext cx="23812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PC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" name="Freeform 49"/>
          <p:cNvSpPr>
            <a:spLocks/>
          </p:cNvSpPr>
          <p:nvPr/>
        </p:nvSpPr>
        <p:spPr bwMode="auto">
          <a:xfrm>
            <a:off x="2273300" y="2333626"/>
            <a:ext cx="77788" cy="55563"/>
          </a:xfrm>
          <a:custGeom>
            <a:avLst/>
            <a:gdLst>
              <a:gd name="T0" fmla="*/ 0 w 49"/>
              <a:gd name="T1" fmla="*/ 35 h 35"/>
              <a:gd name="T2" fmla="*/ 23 w 49"/>
              <a:gd name="T3" fmla="*/ 0 h 35"/>
              <a:gd name="T4" fmla="*/ 49 w 49"/>
              <a:gd name="T5" fmla="*/ 3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35">
                <a:moveTo>
                  <a:pt x="0" y="35"/>
                </a:moveTo>
                <a:lnTo>
                  <a:pt x="23" y="0"/>
                </a:lnTo>
                <a:lnTo>
                  <a:pt x="49" y="35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3" name="Rectangle 50"/>
          <p:cNvSpPr>
            <a:spLocks noChangeArrowheads="1"/>
          </p:cNvSpPr>
          <p:nvPr/>
        </p:nvSpPr>
        <p:spPr bwMode="auto">
          <a:xfrm>
            <a:off x="2282825" y="2286001"/>
            <a:ext cx="7302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ck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4" name="Rectangle 51"/>
          <p:cNvSpPr>
            <a:spLocks noChangeArrowheads="1"/>
          </p:cNvSpPr>
          <p:nvPr/>
        </p:nvSpPr>
        <p:spPr bwMode="auto">
          <a:xfrm>
            <a:off x="2228850" y="2108201"/>
            <a:ext cx="10953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" name="Rectangle 52"/>
          <p:cNvSpPr>
            <a:spLocks noChangeArrowheads="1"/>
          </p:cNvSpPr>
          <p:nvPr/>
        </p:nvSpPr>
        <p:spPr bwMode="auto">
          <a:xfrm>
            <a:off x="2582863" y="2108201"/>
            <a:ext cx="11588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6" name="Line 53"/>
          <p:cNvSpPr>
            <a:spLocks noChangeShapeType="1"/>
          </p:cNvSpPr>
          <p:nvPr/>
        </p:nvSpPr>
        <p:spPr bwMode="auto">
          <a:xfrm flipV="1">
            <a:off x="5375275" y="1206501"/>
            <a:ext cx="0" cy="920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7" name="Freeform 54"/>
          <p:cNvSpPr>
            <a:spLocks/>
          </p:cNvSpPr>
          <p:nvPr/>
        </p:nvSpPr>
        <p:spPr bwMode="auto">
          <a:xfrm>
            <a:off x="5353050" y="1287463"/>
            <a:ext cx="46038" cy="46038"/>
          </a:xfrm>
          <a:custGeom>
            <a:avLst/>
            <a:gdLst>
              <a:gd name="T0" fmla="*/ 59 w 118"/>
              <a:gd name="T1" fmla="*/ 118 h 118"/>
              <a:gd name="T2" fmla="*/ 0 w 118"/>
              <a:gd name="T3" fmla="*/ 0 h 118"/>
              <a:gd name="T4" fmla="*/ 118 w 118"/>
              <a:gd name="T5" fmla="*/ 0 h 118"/>
              <a:gd name="T6" fmla="*/ 118 w 118"/>
              <a:gd name="T7" fmla="*/ 0 h 118"/>
              <a:gd name="T8" fmla="*/ 59 w 118"/>
              <a:gd name="T9" fmla="*/ 118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" h="118">
                <a:moveTo>
                  <a:pt x="59" y="118"/>
                </a:moveTo>
                <a:lnTo>
                  <a:pt x="0" y="0"/>
                </a:lnTo>
                <a:cubicBezTo>
                  <a:pt x="38" y="19"/>
                  <a:pt x="81" y="19"/>
                  <a:pt x="118" y="0"/>
                </a:cubicBezTo>
                <a:lnTo>
                  <a:pt x="118" y="0"/>
                </a:lnTo>
                <a:lnTo>
                  <a:pt x="59" y="11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8" name="Line 55"/>
          <p:cNvSpPr>
            <a:spLocks noChangeShapeType="1"/>
          </p:cNvSpPr>
          <p:nvPr/>
        </p:nvSpPr>
        <p:spPr bwMode="auto">
          <a:xfrm>
            <a:off x="5292725" y="1449388"/>
            <a:ext cx="1588" cy="49213"/>
          </a:xfrm>
          <a:prstGeom prst="line">
            <a:avLst/>
          </a:pr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9" name="Freeform 56"/>
          <p:cNvSpPr>
            <a:spLocks/>
          </p:cNvSpPr>
          <p:nvPr/>
        </p:nvSpPr>
        <p:spPr bwMode="auto">
          <a:xfrm>
            <a:off x="5248275" y="1476376"/>
            <a:ext cx="88900" cy="90488"/>
          </a:xfrm>
          <a:custGeom>
            <a:avLst/>
            <a:gdLst>
              <a:gd name="T0" fmla="*/ 124 w 235"/>
              <a:gd name="T1" fmla="*/ 239 h 239"/>
              <a:gd name="T2" fmla="*/ 0 w 235"/>
              <a:gd name="T3" fmla="*/ 6 h 239"/>
              <a:gd name="T4" fmla="*/ 235 w 235"/>
              <a:gd name="T5" fmla="*/ 0 h 239"/>
              <a:gd name="T6" fmla="*/ 235 w 235"/>
              <a:gd name="T7" fmla="*/ 0 h 239"/>
              <a:gd name="T8" fmla="*/ 124 w 235"/>
              <a:gd name="T9" fmla="*/ 239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5" h="239">
                <a:moveTo>
                  <a:pt x="124" y="239"/>
                </a:moveTo>
                <a:lnTo>
                  <a:pt x="0" y="6"/>
                </a:lnTo>
                <a:cubicBezTo>
                  <a:pt x="75" y="42"/>
                  <a:pt x="162" y="39"/>
                  <a:pt x="235" y="0"/>
                </a:cubicBezTo>
                <a:lnTo>
                  <a:pt x="235" y="0"/>
                </a:lnTo>
                <a:lnTo>
                  <a:pt x="124" y="239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0" name="Line 57"/>
          <p:cNvSpPr>
            <a:spLocks noChangeShapeType="1"/>
          </p:cNvSpPr>
          <p:nvPr/>
        </p:nvSpPr>
        <p:spPr bwMode="auto">
          <a:xfrm flipH="1">
            <a:off x="5922963" y="1784351"/>
            <a:ext cx="358775" cy="0"/>
          </a:xfrm>
          <a:prstGeom prst="line">
            <a:avLst/>
          </a:pr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1" name="Freeform 58"/>
          <p:cNvSpPr>
            <a:spLocks/>
          </p:cNvSpPr>
          <p:nvPr/>
        </p:nvSpPr>
        <p:spPr bwMode="auto">
          <a:xfrm>
            <a:off x="6261100" y="1739901"/>
            <a:ext cx="88900" cy="90488"/>
          </a:xfrm>
          <a:custGeom>
            <a:avLst/>
            <a:gdLst>
              <a:gd name="T0" fmla="*/ 235 w 235"/>
              <a:gd name="T1" fmla="*/ 118 h 236"/>
              <a:gd name="T2" fmla="*/ 0 w 235"/>
              <a:gd name="T3" fmla="*/ 236 h 236"/>
              <a:gd name="T4" fmla="*/ 0 w 235"/>
              <a:gd name="T5" fmla="*/ 0 h 236"/>
              <a:gd name="T6" fmla="*/ 235 w 235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235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5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2" name="Rectangle 59"/>
          <p:cNvSpPr>
            <a:spLocks noChangeArrowheads="1"/>
          </p:cNvSpPr>
          <p:nvPr/>
        </p:nvSpPr>
        <p:spPr bwMode="auto">
          <a:xfrm>
            <a:off x="5183188" y="1566863"/>
            <a:ext cx="739775" cy="966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3" name="Rectangle 60"/>
          <p:cNvSpPr>
            <a:spLocks noChangeArrowheads="1"/>
          </p:cNvSpPr>
          <p:nvPr/>
        </p:nvSpPr>
        <p:spPr bwMode="auto">
          <a:xfrm>
            <a:off x="5183188" y="1566863"/>
            <a:ext cx="739775" cy="966788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4" name="Freeform 61"/>
          <p:cNvSpPr>
            <a:spLocks/>
          </p:cNvSpPr>
          <p:nvPr/>
        </p:nvSpPr>
        <p:spPr bwMode="auto">
          <a:xfrm>
            <a:off x="4470400" y="1208088"/>
            <a:ext cx="679450" cy="835025"/>
          </a:xfrm>
          <a:custGeom>
            <a:avLst/>
            <a:gdLst>
              <a:gd name="T0" fmla="*/ 0 w 428"/>
              <a:gd name="T1" fmla="*/ 0 h 526"/>
              <a:gd name="T2" fmla="*/ 99 w 428"/>
              <a:gd name="T3" fmla="*/ 0 h 526"/>
              <a:gd name="T4" fmla="*/ 99 w 428"/>
              <a:gd name="T5" fmla="*/ 526 h 526"/>
              <a:gd name="T6" fmla="*/ 428 w 428"/>
              <a:gd name="T7" fmla="*/ 526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8" h="526">
                <a:moveTo>
                  <a:pt x="0" y="0"/>
                </a:moveTo>
                <a:lnTo>
                  <a:pt x="99" y="0"/>
                </a:lnTo>
                <a:lnTo>
                  <a:pt x="99" y="526"/>
                </a:lnTo>
                <a:lnTo>
                  <a:pt x="428" y="526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5" name="Freeform 62"/>
          <p:cNvSpPr>
            <a:spLocks/>
          </p:cNvSpPr>
          <p:nvPr/>
        </p:nvSpPr>
        <p:spPr bwMode="auto">
          <a:xfrm>
            <a:off x="5138738" y="2020888"/>
            <a:ext cx="44450" cy="44450"/>
          </a:xfrm>
          <a:custGeom>
            <a:avLst/>
            <a:gdLst>
              <a:gd name="T0" fmla="*/ 118 w 118"/>
              <a:gd name="T1" fmla="*/ 59 h 118"/>
              <a:gd name="T2" fmla="*/ 0 w 118"/>
              <a:gd name="T3" fmla="*/ 118 h 118"/>
              <a:gd name="T4" fmla="*/ 0 w 118"/>
              <a:gd name="T5" fmla="*/ 0 h 118"/>
              <a:gd name="T6" fmla="*/ 118 w 118"/>
              <a:gd name="T7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" h="118">
                <a:moveTo>
                  <a:pt x="118" y="59"/>
                </a:moveTo>
                <a:lnTo>
                  <a:pt x="0" y="118"/>
                </a:lnTo>
                <a:cubicBezTo>
                  <a:pt x="19" y="81"/>
                  <a:pt x="19" y="37"/>
                  <a:pt x="0" y="0"/>
                </a:cubicBezTo>
                <a:lnTo>
                  <a:pt x="118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4765675" y="1717676"/>
            <a:ext cx="1158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25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4845050" y="1717676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4887913" y="1717676"/>
            <a:ext cx="1158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4765675" y="1962151"/>
            <a:ext cx="1158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845050" y="1962151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887913" y="1962151"/>
            <a:ext cx="1158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16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394325" y="1223963"/>
            <a:ext cx="1158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15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3" name="Rectangle 70"/>
          <p:cNvSpPr>
            <a:spLocks noChangeArrowheads="1"/>
          </p:cNvSpPr>
          <p:nvPr/>
        </p:nvSpPr>
        <p:spPr bwMode="auto">
          <a:xfrm>
            <a:off x="5473700" y="1223963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4" name="Rectangle 71"/>
          <p:cNvSpPr>
            <a:spLocks noChangeArrowheads="1"/>
          </p:cNvSpPr>
          <p:nvPr/>
        </p:nvSpPr>
        <p:spPr bwMode="auto">
          <a:xfrm>
            <a:off x="5516563" y="1223963"/>
            <a:ext cx="1158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5" name="Rectangle 72"/>
          <p:cNvSpPr>
            <a:spLocks noChangeArrowheads="1"/>
          </p:cNvSpPr>
          <p:nvPr/>
        </p:nvSpPr>
        <p:spPr bwMode="auto">
          <a:xfrm>
            <a:off x="4992688" y="1228726"/>
            <a:ext cx="1158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6" name="Rectangle 73"/>
          <p:cNvSpPr>
            <a:spLocks noChangeArrowheads="1"/>
          </p:cNvSpPr>
          <p:nvPr/>
        </p:nvSpPr>
        <p:spPr bwMode="auto">
          <a:xfrm>
            <a:off x="5076825" y="1228726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7" name="Rectangle 74"/>
          <p:cNvSpPr>
            <a:spLocks noChangeArrowheads="1"/>
          </p:cNvSpPr>
          <p:nvPr/>
        </p:nvSpPr>
        <p:spPr bwMode="auto">
          <a:xfrm>
            <a:off x="5113338" y="1228726"/>
            <a:ext cx="1158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16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8" name="Rectangle 75"/>
          <p:cNvSpPr>
            <a:spLocks noChangeArrowheads="1"/>
          </p:cNvSpPr>
          <p:nvPr/>
        </p:nvSpPr>
        <p:spPr bwMode="auto">
          <a:xfrm>
            <a:off x="6107113" y="2089151"/>
            <a:ext cx="115888" cy="276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9" name="Rectangle 76"/>
          <p:cNvSpPr>
            <a:spLocks noChangeArrowheads="1"/>
          </p:cNvSpPr>
          <p:nvPr/>
        </p:nvSpPr>
        <p:spPr bwMode="auto">
          <a:xfrm>
            <a:off x="6107113" y="2089151"/>
            <a:ext cx="115888" cy="276225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0" name="Freeform 77"/>
          <p:cNvSpPr>
            <a:spLocks/>
          </p:cNvSpPr>
          <p:nvPr/>
        </p:nvSpPr>
        <p:spPr bwMode="auto">
          <a:xfrm>
            <a:off x="6107113" y="2089151"/>
            <a:ext cx="115888" cy="277813"/>
          </a:xfrm>
          <a:custGeom>
            <a:avLst/>
            <a:gdLst>
              <a:gd name="T0" fmla="*/ 0 w 73"/>
              <a:gd name="T1" fmla="*/ 175 h 175"/>
              <a:gd name="T2" fmla="*/ 73 w 73"/>
              <a:gd name="T3" fmla="*/ 90 h 175"/>
              <a:gd name="T4" fmla="*/ 0 w 73"/>
              <a:gd name="T5" fmla="*/ 0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3" h="175">
                <a:moveTo>
                  <a:pt x="0" y="175"/>
                </a:moveTo>
                <a:lnTo>
                  <a:pt x="73" y="90"/>
                </a:lnTo>
                <a:lnTo>
                  <a:pt x="0" y="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1" name="Line 78"/>
          <p:cNvSpPr>
            <a:spLocks noChangeShapeType="1"/>
          </p:cNvSpPr>
          <p:nvPr/>
        </p:nvSpPr>
        <p:spPr bwMode="auto">
          <a:xfrm>
            <a:off x="6164263" y="2365376"/>
            <a:ext cx="0" cy="269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2" name="Rectangle 79"/>
          <p:cNvSpPr>
            <a:spLocks noChangeArrowheads="1"/>
          </p:cNvSpPr>
          <p:nvPr/>
        </p:nvSpPr>
        <p:spPr bwMode="auto">
          <a:xfrm>
            <a:off x="5608638" y="1754188"/>
            <a:ext cx="28733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DataRP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3" name="Rectangle 80"/>
          <p:cNvSpPr>
            <a:spLocks noChangeArrowheads="1"/>
          </p:cNvSpPr>
          <p:nvPr/>
        </p:nvSpPr>
        <p:spPr bwMode="auto">
          <a:xfrm>
            <a:off x="5864225" y="1754188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4" name="Rectangle 81"/>
          <p:cNvSpPr>
            <a:spLocks noChangeArrowheads="1"/>
          </p:cNvSpPr>
          <p:nvPr/>
        </p:nvSpPr>
        <p:spPr bwMode="auto">
          <a:xfrm>
            <a:off x="5608638" y="1577976"/>
            <a:ext cx="31115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DataWP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" name="Freeform 82"/>
          <p:cNvSpPr>
            <a:spLocks/>
          </p:cNvSpPr>
          <p:nvPr/>
        </p:nvSpPr>
        <p:spPr bwMode="auto">
          <a:xfrm>
            <a:off x="5241925" y="2498726"/>
            <a:ext cx="69850" cy="34925"/>
          </a:xfrm>
          <a:custGeom>
            <a:avLst/>
            <a:gdLst>
              <a:gd name="T0" fmla="*/ 0 w 44"/>
              <a:gd name="T1" fmla="*/ 22 h 22"/>
              <a:gd name="T2" fmla="*/ 22 w 44"/>
              <a:gd name="T3" fmla="*/ 0 h 22"/>
              <a:gd name="T4" fmla="*/ 44 w 44"/>
              <a:gd name="T5" fmla="*/ 22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22">
                <a:moveTo>
                  <a:pt x="0" y="22"/>
                </a:moveTo>
                <a:lnTo>
                  <a:pt x="22" y="0"/>
                </a:lnTo>
                <a:lnTo>
                  <a:pt x="44" y="22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6" name="Rectangle 83"/>
          <p:cNvSpPr>
            <a:spLocks noChangeArrowheads="1"/>
          </p:cNvSpPr>
          <p:nvPr/>
        </p:nvSpPr>
        <p:spPr bwMode="auto">
          <a:xfrm>
            <a:off x="5254625" y="2449513"/>
            <a:ext cx="7302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ck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" name="Rectangle 84"/>
          <p:cNvSpPr>
            <a:spLocks noChangeArrowheads="1"/>
          </p:cNvSpPr>
          <p:nvPr/>
        </p:nvSpPr>
        <p:spPr bwMode="auto">
          <a:xfrm>
            <a:off x="5703888" y="2451101"/>
            <a:ext cx="809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" name="Rectangle 85"/>
          <p:cNvSpPr>
            <a:spLocks noChangeArrowheads="1"/>
          </p:cNvSpPr>
          <p:nvPr/>
        </p:nvSpPr>
        <p:spPr bwMode="auto">
          <a:xfrm>
            <a:off x="5048250" y="2794001"/>
            <a:ext cx="517525" cy="1635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9" name="Rectangle 86"/>
          <p:cNvSpPr>
            <a:spLocks noChangeArrowheads="1"/>
          </p:cNvSpPr>
          <p:nvPr/>
        </p:nvSpPr>
        <p:spPr bwMode="auto">
          <a:xfrm>
            <a:off x="5048250" y="2794001"/>
            <a:ext cx="517525" cy="163513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0" name="Rectangle 87"/>
          <p:cNvSpPr>
            <a:spLocks noChangeArrowheads="1"/>
          </p:cNvSpPr>
          <p:nvPr/>
        </p:nvSpPr>
        <p:spPr bwMode="auto">
          <a:xfrm>
            <a:off x="5095875" y="2816226"/>
            <a:ext cx="103188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1" name="Rectangle 88"/>
          <p:cNvSpPr>
            <a:spLocks noChangeArrowheads="1"/>
          </p:cNvSpPr>
          <p:nvPr/>
        </p:nvSpPr>
        <p:spPr bwMode="auto">
          <a:xfrm>
            <a:off x="5149850" y="2816226"/>
            <a:ext cx="13970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2" name="Rectangle 89"/>
          <p:cNvSpPr>
            <a:spLocks noChangeArrowheads="1"/>
          </p:cNvSpPr>
          <p:nvPr/>
        </p:nvSpPr>
        <p:spPr bwMode="auto">
          <a:xfrm>
            <a:off x="5235575" y="2816226"/>
            <a:ext cx="103188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3" name="Rectangle 90"/>
          <p:cNvSpPr>
            <a:spLocks noChangeArrowheads="1"/>
          </p:cNvSpPr>
          <p:nvPr/>
        </p:nvSpPr>
        <p:spPr bwMode="auto">
          <a:xfrm>
            <a:off x="5291138" y="2816226"/>
            <a:ext cx="287338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sinal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4" name="Freeform 91"/>
          <p:cNvSpPr>
            <a:spLocks/>
          </p:cNvSpPr>
          <p:nvPr/>
        </p:nvSpPr>
        <p:spPr bwMode="auto">
          <a:xfrm>
            <a:off x="4700588" y="2146301"/>
            <a:ext cx="301625" cy="733425"/>
          </a:xfrm>
          <a:custGeom>
            <a:avLst/>
            <a:gdLst>
              <a:gd name="T0" fmla="*/ 0 w 190"/>
              <a:gd name="T1" fmla="*/ 0 h 462"/>
              <a:gd name="T2" fmla="*/ 0 w 190"/>
              <a:gd name="T3" fmla="*/ 462 h 462"/>
              <a:gd name="T4" fmla="*/ 190 w 190"/>
              <a:gd name="T5" fmla="*/ 462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0" h="462">
                <a:moveTo>
                  <a:pt x="0" y="0"/>
                </a:moveTo>
                <a:lnTo>
                  <a:pt x="0" y="462"/>
                </a:lnTo>
                <a:lnTo>
                  <a:pt x="190" y="462"/>
                </a:lnTo>
              </a:path>
            </a:pathLst>
          </a:cu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5" name="Freeform 92"/>
          <p:cNvSpPr>
            <a:spLocks/>
          </p:cNvSpPr>
          <p:nvPr/>
        </p:nvSpPr>
        <p:spPr bwMode="auto">
          <a:xfrm>
            <a:off x="4987925" y="2849563"/>
            <a:ext cx="60325" cy="60325"/>
          </a:xfrm>
          <a:custGeom>
            <a:avLst/>
            <a:gdLst>
              <a:gd name="T0" fmla="*/ 159 w 159"/>
              <a:gd name="T1" fmla="*/ 79 h 158"/>
              <a:gd name="T2" fmla="*/ 0 w 159"/>
              <a:gd name="T3" fmla="*/ 158 h 158"/>
              <a:gd name="T4" fmla="*/ 0 w 159"/>
              <a:gd name="T5" fmla="*/ 0 h 158"/>
              <a:gd name="T6" fmla="*/ 159 w 159"/>
              <a:gd name="T7" fmla="*/ 79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" h="158">
                <a:moveTo>
                  <a:pt x="159" y="79"/>
                </a:moveTo>
                <a:lnTo>
                  <a:pt x="0" y="158"/>
                </a:lnTo>
                <a:cubicBezTo>
                  <a:pt x="25" y="108"/>
                  <a:pt x="25" y="50"/>
                  <a:pt x="0" y="0"/>
                </a:cubicBezTo>
                <a:lnTo>
                  <a:pt x="159" y="7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6" name="Line 93"/>
          <p:cNvSpPr>
            <a:spLocks noChangeShapeType="1"/>
          </p:cNvSpPr>
          <p:nvPr/>
        </p:nvSpPr>
        <p:spPr bwMode="auto">
          <a:xfrm>
            <a:off x="6523038" y="1954213"/>
            <a:ext cx="219075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7" name="Freeform 94"/>
          <p:cNvSpPr>
            <a:spLocks/>
          </p:cNvSpPr>
          <p:nvPr/>
        </p:nvSpPr>
        <p:spPr bwMode="auto">
          <a:xfrm>
            <a:off x="6726238" y="1924051"/>
            <a:ext cx="60325" cy="60325"/>
          </a:xfrm>
          <a:custGeom>
            <a:avLst/>
            <a:gdLst>
              <a:gd name="T0" fmla="*/ 159 w 159"/>
              <a:gd name="T1" fmla="*/ 79 h 159"/>
              <a:gd name="T2" fmla="*/ 0 w 159"/>
              <a:gd name="T3" fmla="*/ 159 h 159"/>
              <a:gd name="T4" fmla="*/ 0 w 159"/>
              <a:gd name="T5" fmla="*/ 0 h 159"/>
              <a:gd name="T6" fmla="*/ 0 w 159"/>
              <a:gd name="T7" fmla="*/ 0 h 159"/>
              <a:gd name="T8" fmla="*/ 159 w 159"/>
              <a:gd name="T9" fmla="*/ 79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" h="159">
                <a:moveTo>
                  <a:pt x="159" y="79"/>
                </a:moveTo>
                <a:lnTo>
                  <a:pt x="0" y="159"/>
                </a:lnTo>
                <a:cubicBezTo>
                  <a:pt x="25" y="109"/>
                  <a:pt x="25" y="50"/>
                  <a:pt x="0" y="0"/>
                </a:cubicBezTo>
                <a:lnTo>
                  <a:pt x="0" y="0"/>
                </a:lnTo>
                <a:lnTo>
                  <a:pt x="159" y="7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8" name="Freeform 95"/>
          <p:cNvSpPr>
            <a:spLocks/>
          </p:cNvSpPr>
          <p:nvPr/>
        </p:nvSpPr>
        <p:spPr bwMode="auto">
          <a:xfrm>
            <a:off x="6350000" y="1600201"/>
            <a:ext cx="173038" cy="715963"/>
          </a:xfrm>
          <a:custGeom>
            <a:avLst/>
            <a:gdLst>
              <a:gd name="T0" fmla="*/ 0 w 109"/>
              <a:gd name="T1" fmla="*/ 196 h 451"/>
              <a:gd name="T2" fmla="*/ 0 w 109"/>
              <a:gd name="T3" fmla="*/ 0 h 451"/>
              <a:gd name="T4" fmla="*/ 109 w 109"/>
              <a:gd name="T5" fmla="*/ 80 h 451"/>
              <a:gd name="T6" fmla="*/ 109 w 109"/>
              <a:gd name="T7" fmla="*/ 378 h 451"/>
              <a:gd name="T8" fmla="*/ 0 w 109"/>
              <a:gd name="T9" fmla="*/ 451 h 451"/>
              <a:gd name="T10" fmla="*/ 0 w 109"/>
              <a:gd name="T11" fmla="*/ 248 h 451"/>
              <a:gd name="T12" fmla="*/ 22 w 109"/>
              <a:gd name="T13" fmla="*/ 226 h 451"/>
              <a:gd name="T14" fmla="*/ 0 w 109"/>
              <a:gd name="T15" fmla="*/ 204 h 451"/>
              <a:gd name="T16" fmla="*/ 0 w 109"/>
              <a:gd name="T17" fmla="*/ 196 h 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451">
                <a:moveTo>
                  <a:pt x="0" y="196"/>
                </a:moveTo>
                <a:lnTo>
                  <a:pt x="0" y="0"/>
                </a:lnTo>
                <a:lnTo>
                  <a:pt x="109" y="80"/>
                </a:lnTo>
                <a:lnTo>
                  <a:pt x="109" y="378"/>
                </a:lnTo>
                <a:lnTo>
                  <a:pt x="0" y="451"/>
                </a:lnTo>
                <a:lnTo>
                  <a:pt x="0" y="248"/>
                </a:lnTo>
                <a:lnTo>
                  <a:pt x="22" y="226"/>
                </a:lnTo>
                <a:lnTo>
                  <a:pt x="0" y="204"/>
                </a:lnTo>
                <a:lnTo>
                  <a:pt x="0" y="19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9" name="Freeform 96"/>
          <p:cNvSpPr>
            <a:spLocks/>
          </p:cNvSpPr>
          <p:nvPr/>
        </p:nvSpPr>
        <p:spPr bwMode="auto">
          <a:xfrm>
            <a:off x="6350000" y="1600201"/>
            <a:ext cx="173038" cy="715963"/>
          </a:xfrm>
          <a:custGeom>
            <a:avLst/>
            <a:gdLst>
              <a:gd name="T0" fmla="*/ 0 w 109"/>
              <a:gd name="T1" fmla="*/ 196 h 451"/>
              <a:gd name="T2" fmla="*/ 0 w 109"/>
              <a:gd name="T3" fmla="*/ 0 h 451"/>
              <a:gd name="T4" fmla="*/ 109 w 109"/>
              <a:gd name="T5" fmla="*/ 80 h 451"/>
              <a:gd name="T6" fmla="*/ 109 w 109"/>
              <a:gd name="T7" fmla="*/ 378 h 451"/>
              <a:gd name="T8" fmla="*/ 0 w 109"/>
              <a:gd name="T9" fmla="*/ 451 h 451"/>
              <a:gd name="T10" fmla="*/ 0 w 109"/>
              <a:gd name="T11" fmla="*/ 248 h 451"/>
              <a:gd name="T12" fmla="*/ 22 w 109"/>
              <a:gd name="T13" fmla="*/ 226 h 451"/>
              <a:gd name="T14" fmla="*/ 0 w 109"/>
              <a:gd name="T15" fmla="*/ 204 h 451"/>
              <a:gd name="T16" fmla="*/ 0 w 109"/>
              <a:gd name="T17" fmla="*/ 196 h 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451">
                <a:moveTo>
                  <a:pt x="0" y="196"/>
                </a:moveTo>
                <a:lnTo>
                  <a:pt x="0" y="0"/>
                </a:lnTo>
                <a:lnTo>
                  <a:pt x="109" y="80"/>
                </a:lnTo>
                <a:lnTo>
                  <a:pt x="109" y="378"/>
                </a:lnTo>
                <a:lnTo>
                  <a:pt x="0" y="451"/>
                </a:lnTo>
                <a:lnTo>
                  <a:pt x="0" y="248"/>
                </a:lnTo>
                <a:lnTo>
                  <a:pt x="22" y="226"/>
                </a:lnTo>
                <a:lnTo>
                  <a:pt x="0" y="204"/>
                </a:lnTo>
                <a:lnTo>
                  <a:pt x="0" y="196"/>
                </a:lnTo>
                <a:close/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0" name="Rectangle 97"/>
          <p:cNvSpPr>
            <a:spLocks noChangeArrowheads="1"/>
          </p:cNvSpPr>
          <p:nvPr/>
        </p:nvSpPr>
        <p:spPr bwMode="auto">
          <a:xfrm>
            <a:off x="6400800" y="1778001"/>
            <a:ext cx="1158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1" name="Rectangle 98"/>
          <p:cNvSpPr>
            <a:spLocks noChangeArrowheads="1"/>
          </p:cNvSpPr>
          <p:nvPr/>
        </p:nvSpPr>
        <p:spPr bwMode="auto">
          <a:xfrm>
            <a:off x="6407150" y="1893888"/>
            <a:ext cx="968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2" name="Rectangle 99"/>
          <p:cNvSpPr>
            <a:spLocks noChangeArrowheads="1"/>
          </p:cNvSpPr>
          <p:nvPr/>
        </p:nvSpPr>
        <p:spPr bwMode="auto">
          <a:xfrm>
            <a:off x="6400800" y="2009776"/>
            <a:ext cx="1095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3" name="Rectangle 100"/>
          <p:cNvSpPr>
            <a:spLocks noChangeArrowheads="1"/>
          </p:cNvSpPr>
          <p:nvPr/>
        </p:nvSpPr>
        <p:spPr bwMode="auto">
          <a:xfrm>
            <a:off x="6786563" y="1863726"/>
            <a:ext cx="565150" cy="1017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4" name="Rectangle 101"/>
          <p:cNvSpPr>
            <a:spLocks noChangeArrowheads="1"/>
          </p:cNvSpPr>
          <p:nvPr/>
        </p:nvSpPr>
        <p:spPr bwMode="auto">
          <a:xfrm>
            <a:off x="6786563" y="1863726"/>
            <a:ext cx="565150" cy="1017588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5" name="Rectangle 102"/>
          <p:cNvSpPr>
            <a:spLocks noChangeArrowheads="1"/>
          </p:cNvSpPr>
          <p:nvPr/>
        </p:nvSpPr>
        <p:spPr bwMode="auto">
          <a:xfrm>
            <a:off x="6834188" y="2230438"/>
            <a:ext cx="354013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6" name="Rectangle 103"/>
          <p:cNvSpPr>
            <a:spLocks noChangeArrowheads="1"/>
          </p:cNvSpPr>
          <p:nvPr/>
        </p:nvSpPr>
        <p:spPr bwMode="auto">
          <a:xfrm>
            <a:off x="7096125" y="2230438"/>
            <a:ext cx="334963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ória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" name="Rectangle 104"/>
          <p:cNvSpPr>
            <a:spLocks noChangeArrowheads="1"/>
          </p:cNvSpPr>
          <p:nvPr/>
        </p:nvSpPr>
        <p:spPr bwMode="auto">
          <a:xfrm>
            <a:off x="7005638" y="2365376"/>
            <a:ext cx="207963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8" name="Rectangle 105"/>
          <p:cNvSpPr>
            <a:spLocks noChangeArrowheads="1"/>
          </p:cNvSpPr>
          <p:nvPr/>
        </p:nvSpPr>
        <p:spPr bwMode="auto">
          <a:xfrm>
            <a:off x="6896100" y="2498726"/>
            <a:ext cx="45085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Dados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9" name="Rectangle 106"/>
          <p:cNvSpPr>
            <a:spLocks noChangeArrowheads="1"/>
          </p:cNvSpPr>
          <p:nvPr/>
        </p:nvSpPr>
        <p:spPr bwMode="auto">
          <a:xfrm>
            <a:off x="6700838" y="1784351"/>
            <a:ext cx="7937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0" name="Rectangle 107"/>
          <p:cNvSpPr>
            <a:spLocks noChangeArrowheads="1"/>
          </p:cNvSpPr>
          <p:nvPr/>
        </p:nvSpPr>
        <p:spPr bwMode="auto">
          <a:xfrm>
            <a:off x="6748463" y="1784351"/>
            <a:ext cx="7937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1" name="Rectangle 108"/>
          <p:cNvSpPr>
            <a:spLocks noChangeArrowheads="1"/>
          </p:cNvSpPr>
          <p:nvPr/>
        </p:nvSpPr>
        <p:spPr bwMode="auto">
          <a:xfrm>
            <a:off x="6784975" y="1784351"/>
            <a:ext cx="3175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address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2" name="Rectangle 109"/>
          <p:cNvSpPr>
            <a:spLocks noChangeArrowheads="1"/>
          </p:cNvSpPr>
          <p:nvPr/>
        </p:nvSpPr>
        <p:spPr bwMode="auto">
          <a:xfrm>
            <a:off x="7389813" y="1938338"/>
            <a:ext cx="1889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3" name="Line 110"/>
          <p:cNvSpPr>
            <a:spLocks noChangeShapeType="1"/>
          </p:cNvSpPr>
          <p:nvPr/>
        </p:nvSpPr>
        <p:spPr bwMode="auto">
          <a:xfrm flipV="1">
            <a:off x="7496175" y="2192338"/>
            <a:ext cx="0" cy="17303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4" name="Freeform 111"/>
          <p:cNvSpPr>
            <a:spLocks/>
          </p:cNvSpPr>
          <p:nvPr/>
        </p:nvSpPr>
        <p:spPr bwMode="auto">
          <a:xfrm>
            <a:off x="7464425" y="2246313"/>
            <a:ext cx="63500" cy="66675"/>
          </a:xfrm>
          <a:custGeom>
            <a:avLst/>
            <a:gdLst>
              <a:gd name="T0" fmla="*/ 40 w 40"/>
              <a:gd name="T1" fmla="*/ 42 h 42"/>
              <a:gd name="T2" fmla="*/ 0 w 40"/>
              <a:gd name="T3" fmla="*/ 42 h 42"/>
              <a:gd name="T4" fmla="*/ 20 w 40"/>
              <a:gd name="T5" fmla="*/ 0 h 42"/>
              <a:gd name="T6" fmla="*/ 40 w 40"/>
              <a:gd name="T7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42">
                <a:moveTo>
                  <a:pt x="40" y="42"/>
                </a:moveTo>
                <a:lnTo>
                  <a:pt x="0" y="42"/>
                </a:lnTo>
                <a:lnTo>
                  <a:pt x="20" y="0"/>
                </a:lnTo>
                <a:lnTo>
                  <a:pt x="40" y="4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5" name="Freeform 112"/>
          <p:cNvSpPr>
            <a:spLocks/>
          </p:cNvSpPr>
          <p:nvPr/>
        </p:nvSpPr>
        <p:spPr bwMode="auto">
          <a:xfrm>
            <a:off x="7464425" y="2246313"/>
            <a:ext cx="63500" cy="66675"/>
          </a:xfrm>
          <a:custGeom>
            <a:avLst/>
            <a:gdLst>
              <a:gd name="T0" fmla="*/ 40 w 40"/>
              <a:gd name="T1" fmla="*/ 42 h 42"/>
              <a:gd name="T2" fmla="*/ 0 w 40"/>
              <a:gd name="T3" fmla="*/ 42 h 42"/>
              <a:gd name="T4" fmla="*/ 20 w 40"/>
              <a:gd name="T5" fmla="*/ 0 h 42"/>
              <a:gd name="T6" fmla="*/ 40 w 40"/>
              <a:gd name="T7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42">
                <a:moveTo>
                  <a:pt x="40" y="42"/>
                </a:moveTo>
                <a:lnTo>
                  <a:pt x="0" y="42"/>
                </a:lnTo>
                <a:lnTo>
                  <a:pt x="20" y="0"/>
                </a:lnTo>
                <a:lnTo>
                  <a:pt x="40" y="42"/>
                </a:lnTo>
                <a:close/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6" name="Line 113"/>
          <p:cNvSpPr>
            <a:spLocks noChangeShapeType="1"/>
          </p:cNvSpPr>
          <p:nvPr/>
        </p:nvSpPr>
        <p:spPr bwMode="auto">
          <a:xfrm>
            <a:off x="7510463" y="2278063"/>
            <a:ext cx="127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7" name="Line 114"/>
          <p:cNvSpPr>
            <a:spLocks noChangeShapeType="1"/>
          </p:cNvSpPr>
          <p:nvPr/>
        </p:nvSpPr>
        <p:spPr bwMode="auto">
          <a:xfrm flipH="1" flipV="1">
            <a:off x="7488238" y="2038351"/>
            <a:ext cx="7938" cy="15398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8" name="Freeform 115"/>
          <p:cNvSpPr>
            <a:spLocks noEditPoints="1"/>
          </p:cNvSpPr>
          <p:nvPr/>
        </p:nvSpPr>
        <p:spPr bwMode="auto">
          <a:xfrm>
            <a:off x="7523163" y="2262188"/>
            <a:ext cx="125413" cy="31750"/>
          </a:xfrm>
          <a:custGeom>
            <a:avLst/>
            <a:gdLst>
              <a:gd name="T0" fmla="*/ 79 w 79"/>
              <a:gd name="T1" fmla="*/ 0 h 20"/>
              <a:gd name="T2" fmla="*/ 40 w 79"/>
              <a:gd name="T3" fmla="*/ 0 h 20"/>
              <a:gd name="T4" fmla="*/ 79 w 79"/>
              <a:gd name="T5" fmla="*/ 20 h 20"/>
              <a:gd name="T6" fmla="*/ 40 w 79"/>
              <a:gd name="T7" fmla="*/ 20 h 20"/>
              <a:gd name="T8" fmla="*/ 0 w 79"/>
              <a:gd name="T9" fmla="*/ 10 h 20"/>
              <a:gd name="T10" fmla="*/ 40 w 79"/>
              <a:gd name="T11" fmla="*/ 1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" h="20">
                <a:moveTo>
                  <a:pt x="79" y="0"/>
                </a:moveTo>
                <a:lnTo>
                  <a:pt x="40" y="0"/>
                </a:lnTo>
                <a:moveTo>
                  <a:pt x="79" y="20"/>
                </a:moveTo>
                <a:lnTo>
                  <a:pt x="40" y="20"/>
                </a:lnTo>
                <a:moveTo>
                  <a:pt x="0" y="10"/>
                </a:moveTo>
                <a:lnTo>
                  <a:pt x="40" y="1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9" name="Freeform 116"/>
          <p:cNvSpPr>
            <a:spLocks/>
          </p:cNvSpPr>
          <p:nvPr/>
        </p:nvSpPr>
        <p:spPr bwMode="auto">
          <a:xfrm>
            <a:off x="7545388" y="2246313"/>
            <a:ext cx="80963" cy="63500"/>
          </a:xfrm>
          <a:custGeom>
            <a:avLst/>
            <a:gdLst>
              <a:gd name="T0" fmla="*/ 0 w 212"/>
              <a:gd name="T1" fmla="*/ 82 h 164"/>
              <a:gd name="T2" fmla="*/ 149 w 212"/>
              <a:gd name="T3" fmla="*/ 164 h 164"/>
              <a:gd name="T4" fmla="*/ 212 w 212"/>
              <a:gd name="T5" fmla="*/ 164 h 164"/>
              <a:gd name="T6" fmla="*/ 212 w 212"/>
              <a:gd name="T7" fmla="*/ 0 h 164"/>
              <a:gd name="T8" fmla="*/ 212 w 212"/>
              <a:gd name="T9" fmla="*/ 0 h 164"/>
              <a:gd name="T10" fmla="*/ 149 w 212"/>
              <a:gd name="T11" fmla="*/ 0 h 164"/>
              <a:gd name="T12" fmla="*/ 0 w 212"/>
              <a:gd name="T13" fmla="*/ 82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2" h="164">
                <a:moveTo>
                  <a:pt x="0" y="82"/>
                </a:moveTo>
                <a:cubicBezTo>
                  <a:pt x="25" y="122"/>
                  <a:pt x="81" y="153"/>
                  <a:pt x="149" y="164"/>
                </a:cubicBezTo>
                <a:lnTo>
                  <a:pt x="212" y="164"/>
                </a:lnTo>
                <a:cubicBezTo>
                  <a:pt x="173" y="112"/>
                  <a:pt x="173" y="52"/>
                  <a:pt x="212" y="0"/>
                </a:cubicBezTo>
                <a:lnTo>
                  <a:pt x="212" y="0"/>
                </a:lnTo>
                <a:lnTo>
                  <a:pt x="149" y="0"/>
                </a:lnTo>
                <a:cubicBezTo>
                  <a:pt x="80" y="11"/>
                  <a:pt x="25" y="42"/>
                  <a:pt x="0" y="82"/>
                </a:cubicBez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0" name="Freeform 117"/>
          <p:cNvSpPr>
            <a:spLocks/>
          </p:cNvSpPr>
          <p:nvPr/>
        </p:nvSpPr>
        <p:spPr bwMode="auto">
          <a:xfrm>
            <a:off x="7545388" y="2246313"/>
            <a:ext cx="80963" cy="63500"/>
          </a:xfrm>
          <a:custGeom>
            <a:avLst/>
            <a:gdLst>
              <a:gd name="T0" fmla="*/ 0 w 212"/>
              <a:gd name="T1" fmla="*/ 82 h 164"/>
              <a:gd name="T2" fmla="*/ 149 w 212"/>
              <a:gd name="T3" fmla="*/ 164 h 164"/>
              <a:gd name="T4" fmla="*/ 212 w 212"/>
              <a:gd name="T5" fmla="*/ 164 h 164"/>
              <a:gd name="T6" fmla="*/ 212 w 212"/>
              <a:gd name="T7" fmla="*/ 0 h 164"/>
              <a:gd name="T8" fmla="*/ 212 w 212"/>
              <a:gd name="T9" fmla="*/ 0 h 164"/>
              <a:gd name="T10" fmla="*/ 149 w 212"/>
              <a:gd name="T11" fmla="*/ 0 h 164"/>
              <a:gd name="T12" fmla="*/ 0 w 212"/>
              <a:gd name="T13" fmla="*/ 82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2" h="164">
                <a:moveTo>
                  <a:pt x="0" y="82"/>
                </a:moveTo>
                <a:cubicBezTo>
                  <a:pt x="25" y="122"/>
                  <a:pt x="81" y="153"/>
                  <a:pt x="149" y="164"/>
                </a:cubicBezTo>
                <a:lnTo>
                  <a:pt x="212" y="164"/>
                </a:lnTo>
                <a:cubicBezTo>
                  <a:pt x="173" y="112"/>
                  <a:pt x="173" y="52"/>
                  <a:pt x="212" y="0"/>
                </a:cubicBezTo>
                <a:lnTo>
                  <a:pt x="212" y="0"/>
                </a:lnTo>
                <a:lnTo>
                  <a:pt x="149" y="0"/>
                </a:lnTo>
                <a:cubicBezTo>
                  <a:pt x="80" y="11"/>
                  <a:pt x="25" y="42"/>
                  <a:pt x="0" y="82"/>
                </a:cubicBezTo>
                <a:close/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1" name="Freeform 118"/>
          <p:cNvSpPr>
            <a:spLocks/>
          </p:cNvSpPr>
          <p:nvPr/>
        </p:nvSpPr>
        <p:spPr bwMode="auto">
          <a:xfrm>
            <a:off x="7545388" y="2246313"/>
            <a:ext cx="80963" cy="63500"/>
          </a:xfrm>
          <a:custGeom>
            <a:avLst/>
            <a:gdLst>
              <a:gd name="T0" fmla="*/ 82 w 212"/>
              <a:gd name="T1" fmla="*/ 164 h 164"/>
              <a:gd name="T2" fmla="*/ 212 w 212"/>
              <a:gd name="T3" fmla="*/ 164 h 164"/>
              <a:gd name="T4" fmla="*/ 212 w 212"/>
              <a:gd name="T5" fmla="*/ 0 h 164"/>
              <a:gd name="T6" fmla="*/ 82 w 212"/>
              <a:gd name="T7" fmla="*/ 0 h 164"/>
              <a:gd name="T8" fmla="*/ 0 w 212"/>
              <a:gd name="T9" fmla="*/ 82 h 164"/>
              <a:gd name="T10" fmla="*/ 82 w 212"/>
              <a:gd name="T11" fmla="*/ 164 h 164"/>
              <a:gd name="T12" fmla="*/ 82 w 212"/>
              <a:gd name="T13" fmla="*/ 164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2" h="164">
                <a:moveTo>
                  <a:pt x="82" y="164"/>
                </a:moveTo>
                <a:lnTo>
                  <a:pt x="212" y="164"/>
                </a:lnTo>
                <a:lnTo>
                  <a:pt x="212" y="0"/>
                </a:lnTo>
                <a:lnTo>
                  <a:pt x="82" y="0"/>
                </a:lnTo>
                <a:cubicBezTo>
                  <a:pt x="37" y="0"/>
                  <a:pt x="0" y="37"/>
                  <a:pt x="0" y="82"/>
                </a:cubicBezTo>
                <a:cubicBezTo>
                  <a:pt x="0" y="127"/>
                  <a:pt x="37" y="164"/>
                  <a:pt x="82" y="164"/>
                </a:cubicBezTo>
                <a:cubicBezTo>
                  <a:pt x="82" y="164"/>
                  <a:pt x="82" y="164"/>
                  <a:pt x="82" y="164"/>
                </a:cubicBez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2" name="Freeform 119"/>
          <p:cNvSpPr>
            <a:spLocks/>
          </p:cNvSpPr>
          <p:nvPr/>
        </p:nvSpPr>
        <p:spPr bwMode="auto">
          <a:xfrm>
            <a:off x="7545388" y="2246313"/>
            <a:ext cx="80963" cy="63500"/>
          </a:xfrm>
          <a:custGeom>
            <a:avLst/>
            <a:gdLst>
              <a:gd name="T0" fmla="*/ 82 w 212"/>
              <a:gd name="T1" fmla="*/ 164 h 164"/>
              <a:gd name="T2" fmla="*/ 212 w 212"/>
              <a:gd name="T3" fmla="*/ 164 h 164"/>
              <a:gd name="T4" fmla="*/ 212 w 212"/>
              <a:gd name="T5" fmla="*/ 0 h 164"/>
              <a:gd name="T6" fmla="*/ 82 w 212"/>
              <a:gd name="T7" fmla="*/ 0 h 164"/>
              <a:gd name="T8" fmla="*/ 0 w 212"/>
              <a:gd name="T9" fmla="*/ 82 h 164"/>
              <a:gd name="T10" fmla="*/ 82 w 212"/>
              <a:gd name="T11" fmla="*/ 164 h 164"/>
              <a:gd name="T12" fmla="*/ 82 w 212"/>
              <a:gd name="T13" fmla="*/ 164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2" h="164">
                <a:moveTo>
                  <a:pt x="82" y="164"/>
                </a:moveTo>
                <a:lnTo>
                  <a:pt x="212" y="164"/>
                </a:lnTo>
                <a:lnTo>
                  <a:pt x="212" y="0"/>
                </a:lnTo>
                <a:lnTo>
                  <a:pt x="82" y="0"/>
                </a:lnTo>
                <a:cubicBezTo>
                  <a:pt x="37" y="0"/>
                  <a:pt x="0" y="37"/>
                  <a:pt x="0" y="82"/>
                </a:cubicBezTo>
                <a:cubicBezTo>
                  <a:pt x="0" y="127"/>
                  <a:pt x="37" y="164"/>
                  <a:pt x="82" y="164"/>
                </a:cubicBezTo>
                <a:cubicBezTo>
                  <a:pt x="82" y="164"/>
                  <a:pt x="82" y="164"/>
                  <a:pt x="82" y="164"/>
                </a:cubicBezTo>
                <a:close/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3" name="Rectangle 120"/>
          <p:cNvSpPr>
            <a:spLocks noChangeArrowheads="1"/>
          </p:cNvSpPr>
          <p:nvPr/>
        </p:nvSpPr>
        <p:spPr bwMode="auto">
          <a:xfrm>
            <a:off x="7694613" y="2266951"/>
            <a:ext cx="115888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4" name="Rectangle 121"/>
          <p:cNvSpPr>
            <a:spLocks noChangeArrowheads="1"/>
          </p:cNvSpPr>
          <p:nvPr/>
        </p:nvSpPr>
        <p:spPr bwMode="auto">
          <a:xfrm>
            <a:off x="7786688" y="2266951"/>
            <a:ext cx="365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5" name="Rectangle 122"/>
          <p:cNvSpPr>
            <a:spLocks noChangeArrowheads="1"/>
          </p:cNvSpPr>
          <p:nvPr/>
        </p:nvSpPr>
        <p:spPr bwMode="auto">
          <a:xfrm>
            <a:off x="7797800" y="2266951"/>
            <a:ext cx="7302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6" name="Rectangle 123"/>
          <p:cNvSpPr>
            <a:spLocks noChangeArrowheads="1"/>
          </p:cNvSpPr>
          <p:nvPr/>
        </p:nvSpPr>
        <p:spPr bwMode="auto">
          <a:xfrm>
            <a:off x="7694613" y="2230438"/>
            <a:ext cx="115888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7" name="Rectangle 124"/>
          <p:cNvSpPr>
            <a:spLocks noChangeArrowheads="1"/>
          </p:cNvSpPr>
          <p:nvPr/>
        </p:nvSpPr>
        <p:spPr bwMode="auto">
          <a:xfrm>
            <a:off x="7786688" y="2230438"/>
            <a:ext cx="365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8" name="Rectangle 125"/>
          <p:cNvSpPr>
            <a:spLocks noChangeArrowheads="1"/>
          </p:cNvSpPr>
          <p:nvPr/>
        </p:nvSpPr>
        <p:spPr bwMode="auto">
          <a:xfrm>
            <a:off x="7797800" y="2230438"/>
            <a:ext cx="7937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9" name="Rectangle 126"/>
          <p:cNvSpPr>
            <a:spLocks noChangeArrowheads="1"/>
          </p:cNvSpPr>
          <p:nvPr/>
        </p:nvSpPr>
        <p:spPr bwMode="auto">
          <a:xfrm>
            <a:off x="6096000" y="1577976"/>
            <a:ext cx="857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0" name="Rectangle 127"/>
          <p:cNvSpPr>
            <a:spLocks noChangeArrowheads="1"/>
          </p:cNvSpPr>
          <p:nvPr/>
        </p:nvSpPr>
        <p:spPr bwMode="auto">
          <a:xfrm>
            <a:off x="6145213" y="1577976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1" name="Rectangle 128"/>
          <p:cNvSpPr>
            <a:spLocks noChangeArrowheads="1"/>
          </p:cNvSpPr>
          <p:nvPr/>
        </p:nvSpPr>
        <p:spPr bwMode="auto">
          <a:xfrm>
            <a:off x="6022975" y="1974851"/>
            <a:ext cx="857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2" name="Rectangle 129"/>
          <p:cNvSpPr>
            <a:spLocks noChangeArrowheads="1"/>
          </p:cNvSpPr>
          <p:nvPr/>
        </p:nvSpPr>
        <p:spPr bwMode="auto">
          <a:xfrm>
            <a:off x="6072188" y="1974851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angle 130"/>
          <p:cNvSpPr>
            <a:spLocks noChangeArrowheads="1"/>
          </p:cNvSpPr>
          <p:nvPr/>
        </p:nvSpPr>
        <p:spPr bwMode="auto">
          <a:xfrm>
            <a:off x="7443788" y="2352676"/>
            <a:ext cx="857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angle 131"/>
          <p:cNvSpPr>
            <a:spLocks noChangeArrowheads="1"/>
          </p:cNvSpPr>
          <p:nvPr/>
        </p:nvSpPr>
        <p:spPr bwMode="auto">
          <a:xfrm>
            <a:off x="7499350" y="2352676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angle 132"/>
          <p:cNvSpPr>
            <a:spLocks noChangeArrowheads="1"/>
          </p:cNvSpPr>
          <p:nvPr/>
        </p:nvSpPr>
        <p:spPr bwMode="auto">
          <a:xfrm>
            <a:off x="5053013" y="2987676"/>
            <a:ext cx="512763" cy="1508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6" name="Rectangle 133"/>
          <p:cNvSpPr>
            <a:spLocks noChangeArrowheads="1"/>
          </p:cNvSpPr>
          <p:nvPr/>
        </p:nvSpPr>
        <p:spPr bwMode="auto">
          <a:xfrm>
            <a:off x="5053013" y="2987676"/>
            <a:ext cx="512763" cy="150813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7" name="Rectangle 134"/>
          <p:cNvSpPr>
            <a:spLocks noChangeArrowheads="1"/>
          </p:cNvSpPr>
          <p:nvPr/>
        </p:nvSpPr>
        <p:spPr bwMode="auto">
          <a:xfrm>
            <a:off x="5187950" y="2998788"/>
            <a:ext cx="103188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8" name="Rectangle 135"/>
          <p:cNvSpPr>
            <a:spLocks noChangeArrowheads="1"/>
          </p:cNvSpPr>
          <p:nvPr/>
        </p:nvSpPr>
        <p:spPr bwMode="auto">
          <a:xfrm>
            <a:off x="5235575" y="2998788"/>
            <a:ext cx="13970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9" name="Rectangle 136"/>
          <p:cNvSpPr>
            <a:spLocks noChangeArrowheads="1"/>
          </p:cNvSpPr>
          <p:nvPr/>
        </p:nvSpPr>
        <p:spPr bwMode="auto">
          <a:xfrm>
            <a:off x="5327650" y="2998788"/>
            <a:ext cx="103188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0" name="Rectangle 137"/>
          <p:cNvSpPr>
            <a:spLocks noChangeArrowheads="1"/>
          </p:cNvSpPr>
          <p:nvPr/>
        </p:nvSpPr>
        <p:spPr bwMode="auto">
          <a:xfrm>
            <a:off x="5383213" y="2998788"/>
            <a:ext cx="103188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1" name="Rectangle 138"/>
          <p:cNvSpPr>
            <a:spLocks noChangeArrowheads="1"/>
          </p:cNvSpPr>
          <p:nvPr/>
        </p:nvSpPr>
        <p:spPr bwMode="auto">
          <a:xfrm>
            <a:off x="5784850" y="2809876"/>
            <a:ext cx="114300" cy="3286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2" name="Rectangle 139"/>
          <p:cNvSpPr>
            <a:spLocks noChangeArrowheads="1"/>
          </p:cNvSpPr>
          <p:nvPr/>
        </p:nvSpPr>
        <p:spPr bwMode="auto">
          <a:xfrm>
            <a:off x="5784850" y="2809876"/>
            <a:ext cx="114300" cy="328613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3" name="Freeform 140"/>
          <p:cNvSpPr>
            <a:spLocks/>
          </p:cNvSpPr>
          <p:nvPr/>
        </p:nvSpPr>
        <p:spPr bwMode="auto">
          <a:xfrm>
            <a:off x="5784850" y="2809876"/>
            <a:ext cx="114300" cy="328613"/>
          </a:xfrm>
          <a:custGeom>
            <a:avLst/>
            <a:gdLst>
              <a:gd name="T0" fmla="*/ 0 w 72"/>
              <a:gd name="T1" fmla="*/ 207 h 207"/>
              <a:gd name="T2" fmla="*/ 72 w 72"/>
              <a:gd name="T3" fmla="*/ 106 h 207"/>
              <a:gd name="T4" fmla="*/ 0 w 72"/>
              <a:gd name="T5" fmla="*/ 0 h 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207">
                <a:moveTo>
                  <a:pt x="0" y="207"/>
                </a:moveTo>
                <a:lnTo>
                  <a:pt x="72" y="106"/>
                </a:lnTo>
                <a:lnTo>
                  <a:pt x="0" y="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4" name="Line 141"/>
          <p:cNvSpPr>
            <a:spLocks noChangeShapeType="1"/>
          </p:cNvSpPr>
          <p:nvPr/>
        </p:nvSpPr>
        <p:spPr bwMode="auto">
          <a:xfrm>
            <a:off x="5842000" y="3138488"/>
            <a:ext cx="0" cy="3175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5" name="Freeform 142"/>
          <p:cNvSpPr>
            <a:spLocks/>
          </p:cNvSpPr>
          <p:nvPr/>
        </p:nvSpPr>
        <p:spPr bwMode="auto">
          <a:xfrm>
            <a:off x="4700588" y="2792413"/>
            <a:ext cx="284163" cy="273050"/>
          </a:xfrm>
          <a:custGeom>
            <a:avLst/>
            <a:gdLst>
              <a:gd name="T0" fmla="*/ 0 w 179"/>
              <a:gd name="T1" fmla="*/ 0 h 172"/>
              <a:gd name="T2" fmla="*/ 0 w 179"/>
              <a:gd name="T3" fmla="*/ 172 h 172"/>
              <a:gd name="T4" fmla="*/ 179 w 179"/>
              <a:gd name="T5" fmla="*/ 172 h 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9" h="172">
                <a:moveTo>
                  <a:pt x="0" y="0"/>
                </a:moveTo>
                <a:lnTo>
                  <a:pt x="0" y="172"/>
                </a:lnTo>
                <a:lnTo>
                  <a:pt x="179" y="172"/>
                </a:lnTo>
              </a:path>
            </a:pathLst>
          </a:cu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6" name="Freeform 143"/>
          <p:cNvSpPr>
            <a:spLocks/>
          </p:cNvSpPr>
          <p:nvPr/>
        </p:nvSpPr>
        <p:spPr bwMode="auto">
          <a:xfrm>
            <a:off x="4964113" y="3021013"/>
            <a:ext cx="88900" cy="90488"/>
          </a:xfrm>
          <a:custGeom>
            <a:avLst/>
            <a:gdLst>
              <a:gd name="T0" fmla="*/ 236 w 236"/>
              <a:gd name="T1" fmla="*/ 118 h 236"/>
              <a:gd name="T2" fmla="*/ 0 w 236"/>
              <a:gd name="T3" fmla="*/ 236 h 236"/>
              <a:gd name="T4" fmla="*/ 0 w 236"/>
              <a:gd name="T5" fmla="*/ 0 h 236"/>
              <a:gd name="T6" fmla="*/ 0 w 236"/>
              <a:gd name="T7" fmla="*/ 0 h 236"/>
              <a:gd name="T8" fmla="*/ 236 w 236"/>
              <a:gd name="T9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" h="236">
                <a:moveTo>
                  <a:pt x="236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0" y="0"/>
                </a:lnTo>
                <a:lnTo>
                  <a:pt x="236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7" name="Rectangle 144"/>
          <p:cNvSpPr>
            <a:spLocks noChangeArrowheads="1"/>
          </p:cNvSpPr>
          <p:nvPr/>
        </p:nvSpPr>
        <p:spPr bwMode="auto">
          <a:xfrm>
            <a:off x="7588250" y="1819276"/>
            <a:ext cx="114300" cy="276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8" name="Rectangle 145"/>
          <p:cNvSpPr>
            <a:spLocks noChangeArrowheads="1"/>
          </p:cNvSpPr>
          <p:nvPr/>
        </p:nvSpPr>
        <p:spPr bwMode="auto">
          <a:xfrm>
            <a:off x="7588250" y="1819276"/>
            <a:ext cx="114300" cy="276225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9" name="Freeform 146"/>
          <p:cNvSpPr>
            <a:spLocks/>
          </p:cNvSpPr>
          <p:nvPr/>
        </p:nvSpPr>
        <p:spPr bwMode="auto">
          <a:xfrm>
            <a:off x="7588250" y="1819276"/>
            <a:ext cx="114300" cy="276225"/>
          </a:xfrm>
          <a:custGeom>
            <a:avLst/>
            <a:gdLst>
              <a:gd name="T0" fmla="*/ 0 w 72"/>
              <a:gd name="T1" fmla="*/ 174 h 174"/>
              <a:gd name="T2" fmla="*/ 72 w 72"/>
              <a:gd name="T3" fmla="*/ 89 h 174"/>
              <a:gd name="T4" fmla="*/ 0 w 72"/>
              <a:gd name="T5" fmla="*/ 0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174">
                <a:moveTo>
                  <a:pt x="0" y="174"/>
                </a:moveTo>
                <a:lnTo>
                  <a:pt x="72" y="89"/>
                </a:lnTo>
                <a:lnTo>
                  <a:pt x="0" y="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0" name="Line 147"/>
          <p:cNvSpPr>
            <a:spLocks noChangeShapeType="1"/>
          </p:cNvSpPr>
          <p:nvPr/>
        </p:nvSpPr>
        <p:spPr bwMode="auto">
          <a:xfrm>
            <a:off x="7645400" y="2095501"/>
            <a:ext cx="0" cy="269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1" name="Rectangle 148"/>
          <p:cNvSpPr>
            <a:spLocks noChangeArrowheads="1"/>
          </p:cNvSpPr>
          <p:nvPr/>
        </p:nvSpPr>
        <p:spPr bwMode="auto">
          <a:xfrm>
            <a:off x="6542088" y="2144713"/>
            <a:ext cx="115888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zero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Line 149"/>
          <p:cNvSpPr>
            <a:spLocks noChangeShapeType="1"/>
          </p:cNvSpPr>
          <p:nvPr/>
        </p:nvSpPr>
        <p:spPr bwMode="auto">
          <a:xfrm>
            <a:off x="6523038" y="2130426"/>
            <a:ext cx="60325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3" name="Freeform 150"/>
          <p:cNvSpPr>
            <a:spLocks/>
          </p:cNvSpPr>
          <p:nvPr/>
        </p:nvSpPr>
        <p:spPr bwMode="auto">
          <a:xfrm>
            <a:off x="6572250" y="2108201"/>
            <a:ext cx="44450" cy="46038"/>
          </a:xfrm>
          <a:custGeom>
            <a:avLst/>
            <a:gdLst>
              <a:gd name="T0" fmla="*/ 118 w 118"/>
              <a:gd name="T1" fmla="*/ 59 h 118"/>
              <a:gd name="T2" fmla="*/ 0 w 118"/>
              <a:gd name="T3" fmla="*/ 118 h 118"/>
              <a:gd name="T4" fmla="*/ 0 w 118"/>
              <a:gd name="T5" fmla="*/ 0 h 118"/>
              <a:gd name="T6" fmla="*/ 0 w 118"/>
              <a:gd name="T7" fmla="*/ 0 h 118"/>
              <a:gd name="T8" fmla="*/ 118 w 118"/>
              <a:gd name="T9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" h="118">
                <a:moveTo>
                  <a:pt x="118" y="59"/>
                </a:moveTo>
                <a:lnTo>
                  <a:pt x="0" y="118"/>
                </a:lnTo>
                <a:cubicBezTo>
                  <a:pt x="19" y="81"/>
                  <a:pt x="19" y="37"/>
                  <a:pt x="0" y="0"/>
                </a:cubicBezTo>
                <a:lnTo>
                  <a:pt x="0" y="0"/>
                </a:lnTo>
                <a:lnTo>
                  <a:pt x="118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4" name="Rectangle 151"/>
          <p:cNvSpPr>
            <a:spLocks noChangeArrowheads="1"/>
          </p:cNvSpPr>
          <p:nvPr/>
        </p:nvSpPr>
        <p:spPr bwMode="auto">
          <a:xfrm>
            <a:off x="2338388" y="1611313"/>
            <a:ext cx="184150" cy="3460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5" name="Rectangle 152"/>
          <p:cNvSpPr>
            <a:spLocks noChangeArrowheads="1"/>
          </p:cNvSpPr>
          <p:nvPr/>
        </p:nvSpPr>
        <p:spPr bwMode="auto">
          <a:xfrm>
            <a:off x="2338388" y="1611313"/>
            <a:ext cx="184150" cy="34607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6" name="Rectangle 153"/>
          <p:cNvSpPr>
            <a:spLocks noChangeArrowheads="1"/>
          </p:cNvSpPr>
          <p:nvPr/>
        </p:nvSpPr>
        <p:spPr bwMode="auto">
          <a:xfrm>
            <a:off x="2374900" y="1722438"/>
            <a:ext cx="109538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7" name="Rectangle 154"/>
          <p:cNvSpPr>
            <a:spLocks noChangeArrowheads="1"/>
          </p:cNvSpPr>
          <p:nvPr/>
        </p:nvSpPr>
        <p:spPr bwMode="auto">
          <a:xfrm>
            <a:off x="2428875" y="1722438"/>
            <a:ext cx="103188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8" name="Rectangle 155"/>
          <p:cNvSpPr>
            <a:spLocks noChangeArrowheads="1"/>
          </p:cNvSpPr>
          <p:nvPr/>
        </p:nvSpPr>
        <p:spPr bwMode="auto">
          <a:xfrm>
            <a:off x="2862263" y="2060576"/>
            <a:ext cx="5556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9" name="Rectangle 156"/>
          <p:cNvSpPr>
            <a:spLocks noChangeArrowheads="1"/>
          </p:cNvSpPr>
          <p:nvPr/>
        </p:nvSpPr>
        <p:spPr bwMode="auto">
          <a:xfrm>
            <a:off x="2881313" y="2060576"/>
            <a:ext cx="7937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0" name="Rectangle 157"/>
          <p:cNvSpPr>
            <a:spLocks noChangeArrowheads="1"/>
          </p:cNvSpPr>
          <p:nvPr/>
        </p:nvSpPr>
        <p:spPr bwMode="auto">
          <a:xfrm>
            <a:off x="2924175" y="2060576"/>
            <a:ext cx="3175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address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1" name="Rectangle 158"/>
          <p:cNvSpPr>
            <a:spLocks noChangeArrowheads="1"/>
          </p:cNvSpPr>
          <p:nvPr/>
        </p:nvSpPr>
        <p:spPr bwMode="auto">
          <a:xfrm>
            <a:off x="4040188" y="2060576"/>
            <a:ext cx="4079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instruction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2" name="Freeform 159"/>
          <p:cNvSpPr>
            <a:spLocks/>
          </p:cNvSpPr>
          <p:nvPr/>
        </p:nvSpPr>
        <p:spPr bwMode="auto">
          <a:xfrm>
            <a:off x="3789363" y="1208088"/>
            <a:ext cx="838200" cy="938213"/>
          </a:xfrm>
          <a:custGeom>
            <a:avLst/>
            <a:gdLst>
              <a:gd name="T0" fmla="*/ 528 w 528"/>
              <a:gd name="T1" fmla="*/ 591 h 591"/>
              <a:gd name="T2" fmla="*/ 528 w 528"/>
              <a:gd name="T3" fmla="*/ 0 h 591"/>
              <a:gd name="T4" fmla="*/ 0 w 528"/>
              <a:gd name="T5" fmla="*/ 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8" h="591">
                <a:moveTo>
                  <a:pt x="528" y="591"/>
                </a:moveTo>
                <a:lnTo>
                  <a:pt x="528" y="0"/>
                </a:lnTo>
                <a:lnTo>
                  <a:pt x="0" y="0"/>
                </a:lnTo>
              </a:path>
            </a:pathLst>
          </a:cu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3" name="Freeform 160"/>
          <p:cNvSpPr>
            <a:spLocks/>
          </p:cNvSpPr>
          <p:nvPr/>
        </p:nvSpPr>
        <p:spPr bwMode="auto">
          <a:xfrm>
            <a:off x="3730625" y="1168401"/>
            <a:ext cx="77788" cy="77788"/>
          </a:xfrm>
          <a:custGeom>
            <a:avLst/>
            <a:gdLst>
              <a:gd name="T0" fmla="*/ 0 w 204"/>
              <a:gd name="T1" fmla="*/ 102 h 204"/>
              <a:gd name="T2" fmla="*/ 204 w 204"/>
              <a:gd name="T3" fmla="*/ 0 h 204"/>
              <a:gd name="T4" fmla="*/ 204 w 204"/>
              <a:gd name="T5" fmla="*/ 204 h 204"/>
              <a:gd name="T6" fmla="*/ 204 w 204"/>
              <a:gd name="T7" fmla="*/ 204 h 204"/>
              <a:gd name="T8" fmla="*/ 0 w 204"/>
              <a:gd name="T9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" h="204">
                <a:moveTo>
                  <a:pt x="0" y="102"/>
                </a:moveTo>
                <a:lnTo>
                  <a:pt x="204" y="0"/>
                </a:lnTo>
                <a:cubicBezTo>
                  <a:pt x="172" y="64"/>
                  <a:pt x="172" y="140"/>
                  <a:pt x="204" y="204"/>
                </a:cubicBezTo>
                <a:lnTo>
                  <a:pt x="204" y="204"/>
                </a:lnTo>
                <a:lnTo>
                  <a:pt x="0" y="102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0" name="Rectangle 167"/>
          <p:cNvSpPr>
            <a:spLocks noChangeArrowheads="1"/>
          </p:cNvSpPr>
          <p:nvPr/>
        </p:nvSpPr>
        <p:spPr bwMode="auto">
          <a:xfrm>
            <a:off x="7578725" y="2120901"/>
            <a:ext cx="1651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1" name="Rectangle 168"/>
          <p:cNvSpPr>
            <a:spLocks noChangeArrowheads="1"/>
          </p:cNvSpPr>
          <p:nvPr/>
        </p:nvSpPr>
        <p:spPr bwMode="auto">
          <a:xfrm>
            <a:off x="7694613" y="2120901"/>
            <a:ext cx="492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2" name="Rectangle 169"/>
          <p:cNvSpPr>
            <a:spLocks noChangeArrowheads="1"/>
          </p:cNvSpPr>
          <p:nvPr/>
        </p:nvSpPr>
        <p:spPr bwMode="auto">
          <a:xfrm>
            <a:off x="7713663" y="2120901"/>
            <a:ext cx="492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3" name="Rectangle 170"/>
          <p:cNvSpPr>
            <a:spLocks noChangeArrowheads="1"/>
          </p:cNvSpPr>
          <p:nvPr/>
        </p:nvSpPr>
        <p:spPr bwMode="auto">
          <a:xfrm>
            <a:off x="4711700" y="2584451"/>
            <a:ext cx="1158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15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4" name="Rectangle 171"/>
          <p:cNvSpPr>
            <a:spLocks noChangeArrowheads="1"/>
          </p:cNvSpPr>
          <p:nvPr/>
        </p:nvSpPr>
        <p:spPr bwMode="auto">
          <a:xfrm>
            <a:off x="4797425" y="2584451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5" name="Rectangle 172"/>
          <p:cNvSpPr>
            <a:spLocks noChangeArrowheads="1"/>
          </p:cNvSpPr>
          <p:nvPr/>
        </p:nvSpPr>
        <p:spPr bwMode="auto">
          <a:xfrm>
            <a:off x="4833938" y="2584451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6" name="Rectangle 173"/>
          <p:cNvSpPr>
            <a:spLocks noChangeArrowheads="1"/>
          </p:cNvSpPr>
          <p:nvPr/>
        </p:nvSpPr>
        <p:spPr bwMode="auto">
          <a:xfrm>
            <a:off x="5986463" y="2573338"/>
            <a:ext cx="1285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7" name="Rectangle 174"/>
          <p:cNvSpPr>
            <a:spLocks noChangeArrowheads="1"/>
          </p:cNvSpPr>
          <p:nvPr/>
        </p:nvSpPr>
        <p:spPr bwMode="auto">
          <a:xfrm>
            <a:off x="6083300" y="2573338"/>
            <a:ext cx="1158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8" name="Rectangle 175"/>
          <p:cNvSpPr>
            <a:spLocks noChangeArrowheads="1"/>
          </p:cNvSpPr>
          <p:nvPr/>
        </p:nvSpPr>
        <p:spPr bwMode="auto">
          <a:xfrm>
            <a:off x="5767388" y="3178176"/>
            <a:ext cx="1651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9" name="Rectangle 176"/>
          <p:cNvSpPr>
            <a:spLocks noChangeArrowheads="1"/>
          </p:cNvSpPr>
          <p:nvPr/>
        </p:nvSpPr>
        <p:spPr bwMode="auto">
          <a:xfrm>
            <a:off x="5883275" y="3178176"/>
            <a:ext cx="492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0" name="Rectangle 177"/>
          <p:cNvSpPr>
            <a:spLocks noChangeArrowheads="1"/>
          </p:cNvSpPr>
          <p:nvPr/>
        </p:nvSpPr>
        <p:spPr bwMode="auto">
          <a:xfrm>
            <a:off x="5900738" y="3178176"/>
            <a:ext cx="492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1" name="Rectangle 178"/>
          <p:cNvSpPr>
            <a:spLocks noChangeArrowheads="1"/>
          </p:cNvSpPr>
          <p:nvPr/>
        </p:nvSpPr>
        <p:spPr bwMode="auto">
          <a:xfrm>
            <a:off x="6321425" y="2601913"/>
            <a:ext cx="2317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2" name="Rectangle 179"/>
          <p:cNvSpPr>
            <a:spLocks noChangeArrowheads="1"/>
          </p:cNvSpPr>
          <p:nvPr/>
        </p:nvSpPr>
        <p:spPr bwMode="auto">
          <a:xfrm>
            <a:off x="6499225" y="2601913"/>
            <a:ext cx="730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3" name="Rectangle 180"/>
          <p:cNvSpPr>
            <a:spLocks noChangeArrowheads="1"/>
          </p:cNvSpPr>
          <p:nvPr/>
        </p:nvSpPr>
        <p:spPr bwMode="auto">
          <a:xfrm>
            <a:off x="6529388" y="2601913"/>
            <a:ext cx="1524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4" name="Rectangle 181"/>
          <p:cNvSpPr>
            <a:spLocks noChangeArrowheads="1"/>
          </p:cNvSpPr>
          <p:nvPr/>
        </p:nvSpPr>
        <p:spPr bwMode="auto">
          <a:xfrm>
            <a:off x="6316663" y="2687638"/>
            <a:ext cx="2317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5" name="Rectangle 182"/>
          <p:cNvSpPr>
            <a:spLocks noChangeArrowheads="1"/>
          </p:cNvSpPr>
          <p:nvPr/>
        </p:nvSpPr>
        <p:spPr bwMode="auto">
          <a:xfrm>
            <a:off x="6499225" y="2687638"/>
            <a:ext cx="730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6" name="Rectangle 183"/>
          <p:cNvSpPr>
            <a:spLocks noChangeArrowheads="1"/>
          </p:cNvSpPr>
          <p:nvPr/>
        </p:nvSpPr>
        <p:spPr bwMode="auto">
          <a:xfrm>
            <a:off x="6523038" y="2687638"/>
            <a:ext cx="1524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7" name="Line 184"/>
          <p:cNvSpPr>
            <a:spLocks noChangeShapeType="1"/>
          </p:cNvSpPr>
          <p:nvPr/>
        </p:nvSpPr>
        <p:spPr bwMode="auto">
          <a:xfrm>
            <a:off x="7397750" y="2038351"/>
            <a:ext cx="142875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8" name="Freeform 185"/>
          <p:cNvSpPr>
            <a:spLocks/>
          </p:cNvSpPr>
          <p:nvPr/>
        </p:nvSpPr>
        <p:spPr bwMode="auto">
          <a:xfrm>
            <a:off x="7351713" y="2008188"/>
            <a:ext cx="60325" cy="60325"/>
          </a:xfrm>
          <a:custGeom>
            <a:avLst/>
            <a:gdLst>
              <a:gd name="T0" fmla="*/ 0 w 158"/>
              <a:gd name="T1" fmla="*/ 79 h 158"/>
              <a:gd name="T2" fmla="*/ 158 w 158"/>
              <a:gd name="T3" fmla="*/ 0 h 158"/>
              <a:gd name="T4" fmla="*/ 158 w 158"/>
              <a:gd name="T5" fmla="*/ 158 h 158"/>
              <a:gd name="T6" fmla="*/ 158 w 158"/>
              <a:gd name="T7" fmla="*/ 158 h 158"/>
              <a:gd name="T8" fmla="*/ 0 w 158"/>
              <a:gd name="T9" fmla="*/ 79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" h="158">
                <a:moveTo>
                  <a:pt x="0" y="79"/>
                </a:moveTo>
                <a:lnTo>
                  <a:pt x="158" y="0"/>
                </a:lnTo>
                <a:cubicBezTo>
                  <a:pt x="133" y="50"/>
                  <a:pt x="133" y="108"/>
                  <a:pt x="158" y="158"/>
                </a:cubicBezTo>
                <a:lnTo>
                  <a:pt x="158" y="158"/>
                </a:lnTo>
                <a:lnTo>
                  <a:pt x="0" y="7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9" name="Freeform 186"/>
          <p:cNvSpPr>
            <a:spLocks/>
          </p:cNvSpPr>
          <p:nvPr/>
        </p:nvSpPr>
        <p:spPr bwMode="auto">
          <a:xfrm>
            <a:off x="7526338" y="2008188"/>
            <a:ext cx="61913" cy="60325"/>
          </a:xfrm>
          <a:custGeom>
            <a:avLst/>
            <a:gdLst>
              <a:gd name="T0" fmla="*/ 159 w 159"/>
              <a:gd name="T1" fmla="*/ 79 h 158"/>
              <a:gd name="T2" fmla="*/ 0 w 159"/>
              <a:gd name="T3" fmla="*/ 158 h 158"/>
              <a:gd name="T4" fmla="*/ 0 w 159"/>
              <a:gd name="T5" fmla="*/ 0 h 158"/>
              <a:gd name="T6" fmla="*/ 0 w 159"/>
              <a:gd name="T7" fmla="*/ 0 h 158"/>
              <a:gd name="T8" fmla="*/ 159 w 159"/>
              <a:gd name="T9" fmla="*/ 79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" h="158">
                <a:moveTo>
                  <a:pt x="159" y="79"/>
                </a:moveTo>
                <a:lnTo>
                  <a:pt x="0" y="158"/>
                </a:lnTo>
                <a:cubicBezTo>
                  <a:pt x="25" y="108"/>
                  <a:pt x="25" y="50"/>
                  <a:pt x="0" y="0"/>
                </a:cubicBezTo>
                <a:lnTo>
                  <a:pt x="0" y="0"/>
                </a:lnTo>
                <a:lnTo>
                  <a:pt x="159" y="7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0" name="Rectangle 187"/>
          <p:cNvSpPr>
            <a:spLocks noChangeArrowheads="1"/>
          </p:cNvSpPr>
          <p:nvPr/>
        </p:nvSpPr>
        <p:spPr bwMode="auto">
          <a:xfrm>
            <a:off x="4546600" y="862013"/>
            <a:ext cx="495300" cy="138113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1" name="Rectangle 188"/>
          <p:cNvSpPr>
            <a:spLocks noChangeArrowheads="1"/>
          </p:cNvSpPr>
          <p:nvPr/>
        </p:nvSpPr>
        <p:spPr bwMode="auto">
          <a:xfrm>
            <a:off x="4589463" y="868363"/>
            <a:ext cx="2921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MIPS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2" name="Rectangle 189"/>
          <p:cNvSpPr>
            <a:spLocks noChangeArrowheads="1"/>
          </p:cNvSpPr>
          <p:nvPr/>
        </p:nvSpPr>
        <p:spPr bwMode="auto">
          <a:xfrm>
            <a:off x="4827588" y="868363"/>
            <a:ext cx="968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3" name="Rectangle 190"/>
          <p:cNvSpPr>
            <a:spLocks noChangeArrowheads="1"/>
          </p:cNvSpPr>
          <p:nvPr/>
        </p:nvSpPr>
        <p:spPr bwMode="auto">
          <a:xfrm>
            <a:off x="4881563" y="868363"/>
            <a:ext cx="1095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4" name="Rectangle 191"/>
          <p:cNvSpPr>
            <a:spLocks noChangeArrowheads="1"/>
          </p:cNvSpPr>
          <p:nvPr/>
        </p:nvSpPr>
        <p:spPr bwMode="auto">
          <a:xfrm>
            <a:off x="4943475" y="868363"/>
            <a:ext cx="968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5" name="Rectangle 192"/>
          <p:cNvSpPr>
            <a:spLocks noChangeArrowheads="1"/>
          </p:cNvSpPr>
          <p:nvPr/>
        </p:nvSpPr>
        <p:spPr bwMode="auto">
          <a:xfrm>
            <a:off x="5589588" y="2554288"/>
            <a:ext cx="1651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6" name="Rectangle 193"/>
          <p:cNvSpPr>
            <a:spLocks noChangeArrowheads="1"/>
          </p:cNvSpPr>
          <p:nvPr/>
        </p:nvSpPr>
        <p:spPr bwMode="auto">
          <a:xfrm>
            <a:off x="5711825" y="2554288"/>
            <a:ext cx="492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7" name="Rectangle 194"/>
          <p:cNvSpPr>
            <a:spLocks noChangeArrowheads="1"/>
          </p:cNvSpPr>
          <p:nvPr/>
        </p:nvSpPr>
        <p:spPr bwMode="auto">
          <a:xfrm>
            <a:off x="5730875" y="2554288"/>
            <a:ext cx="1889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wreg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8" name="Rectangle 195"/>
          <p:cNvSpPr>
            <a:spLocks noChangeArrowheads="1"/>
          </p:cNvSpPr>
          <p:nvPr/>
        </p:nvSpPr>
        <p:spPr bwMode="auto">
          <a:xfrm>
            <a:off x="5413375" y="2481263"/>
            <a:ext cx="7937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rst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" name="Rectangle 196"/>
          <p:cNvSpPr>
            <a:spLocks noChangeArrowheads="1"/>
          </p:cNvSpPr>
          <p:nvPr/>
        </p:nvSpPr>
        <p:spPr bwMode="auto">
          <a:xfrm>
            <a:off x="2503488" y="2339976"/>
            <a:ext cx="7937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rst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" name="Rectangle 197"/>
          <p:cNvSpPr>
            <a:spLocks noChangeArrowheads="1"/>
          </p:cNvSpPr>
          <p:nvPr/>
        </p:nvSpPr>
        <p:spPr bwMode="auto">
          <a:xfrm>
            <a:off x="2100263" y="1706563"/>
            <a:ext cx="2016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incpc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1" name="Rectangle 198"/>
          <p:cNvSpPr>
            <a:spLocks noChangeArrowheads="1"/>
          </p:cNvSpPr>
          <p:nvPr/>
        </p:nvSpPr>
        <p:spPr bwMode="auto">
          <a:xfrm>
            <a:off x="7261225" y="1076326"/>
            <a:ext cx="592138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datapath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2" name="Oval 199"/>
          <p:cNvSpPr>
            <a:spLocks noChangeArrowheads="1"/>
          </p:cNvSpPr>
          <p:nvPr/>
        </p:nvSpPr>
        <p:spPr bwMode="auto">
          <a:xfrm>
            <a:off x="7626350" y="2252663"/>
            <a:ext cx="15875" cy="17463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3" name="Oval 200"/>
          <p:cNvSpPr>
            <a:spLocks noChangeArrowheads="1"/>
          </p:cNvSpPr>
          <p:nvPr/>
        </p:nvSpPr>
        <p:spPr bwMode="auto">
          <a:xfrm>
            <a:off x="7626350" y="2252663"/>
            <a:ext cx="15875" cy="17463"/>
          </a:xfrm>
          <a:prstGeom prst="ellips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4" name="Line 201"/>
          <p:cNvSpPr>
            <a:spLocks noChangeShapeType="1"/>
          </p:cNvSpPr>
          <p:nvPr/>
        </p:nvSpPr>
        <p:spPr bwMode="auto">
          <a:xfrm>
            <a:off x="7648575" y="2262188"/>
            <a:ext cx="28575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5" name="Line 202"/>
          <p:cNvSpPr>
            <a:spLocks noChangeShapeType="1"/>
          </p:cNvSpPr>
          <p:nvPr/>
        </p:nvSpPr>
        <p:spPr bwMode="auto">
          <a:xfrm>
            <a:off x="7648575" y="2293938"/>
            <a:ext cx="28575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6" name="Line 203"/>
          <p:cNvSpPr>
            <a:spLocks noChangeShapeType="1"/>
          </p:cNvSpPr>
          <p:nvPr/>
        </p:nvSpPr>
        <p:spPr bwMode="auto">
          <a:xfrm flipH="1">
            <a:off x="6223000" y="2230438"/>
            <a:ext cx="58738" cy="1588"/>
          </a:xfrm>
          <a:prstGeom prst="line">
            <a:avLst/>
          </a:pr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7" name="Freeform 204"/>
          <p:cNvSpPr>
            <a:spLocks/>
          </p:cNvSpPr>
          <p:nvPr/>
        </p:nvSpPr>
        <p:spPr bwMode="auto">
          <a:xfrm>
            <a:off x="6259513" y="2185988"/>
            <a:ext cx="90488" cy="90488"/>
          </a:xfrm>
          <a:custGeom>
            <a:avLst/>
            <a:gdLst>
              <a:gd name="T0" fmla="*/ 236 w 236"/>
              <a:gd name="T1" fmla="*/ 116 h 236"/>
              <a:gd name="T2" fmla="*/ 2 w 236"/>
              <a:gd name="T3" fmla="*/ 236 h 236"/>
              <a:gd name="T4" fmla="*/ 0 w 236"/>
              <a:gd name="T5" fmla="*/ 0 h 236"/>
              <a:gd name="T6" fmla="*/ 236 w 236"/>
              <a:gd name="T7" fmla="*/ 11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236" y="116"/>
                </a:moveTo>
                <a:lnTo>
                  <a:pt x="2" y="236"/>
                </a:lnTo>
                <a:cubicBezTo>
                  <a:pt x="38" y="161"/>
                  <a:pt x="38" y="74"/>
                  <a:pt x="0" y="0"/>
                </a:cubicBezTo>
                <a:lnTo>
                  <a:pt x="236" y="116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Rectangle 206"/>
          <p:cNvSpPr>
            <a:spLocks noChangeArrowheads="1"/>
          </p:cNvSpPr>
          <p:nvPr/>
        </p:nvSpPr>
        <p:spPr bwMode="auto">
          <a:xfrm>
            <a:off x="4125913" y="1125538"/>
            <a:ext cx="40798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instruction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07"/>
          <p:cNvSpPr>
            <a:spLocks noChangeArrowheads="1"/>
          </p:cNvSpPr>
          <p:nvPr/>
        </p:nvSpPr>
        <p:spPr bwMode="auto">
          <a:xfrm>
            <a:off x="6816725" y="1547813"/>
            <a:ext cx="20796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result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208"/>
          <p:cNvSpPr>
            <a:spLocks noChangeArrowheads="1"/>
          </p:cNvSpPr>
          <p:nvPr/>
        </p:nvSpPr>
        <p:spPr bwMode="auto">
          <a:xfrm>
            <a:off x="6975475" y="1547813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209"/>
          <p:cNvSpPr>
            <a:spLocks noChangeArrowheads="1"/>
          </p:cNvSpPr>
          <p:nvPr/>
        </p:nvSpPr>
        <p:spPr bwMode="auto">
          <a:xfrm>
            <a:off x="7011988" y="1547813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210"/>
          <p:cNvSpPr>
            <a:spLocks noChangeArrowheads="1"/>
          </p:cNvSpPr>
          <p:nvPr/>
        </p:nvSpPr>
        <p:spPr bwMode="auto">
          <a:xfrm>
            <a:off x="7048500" y="1547813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11"/>
          <p:cNvSpPr>
            <a:spLocks noChangeArrowheads="1"/>
          </p:cNvSpPr>
          <p:nvPr/>
        </p:nvSpPr>
        <p:spPr bwMode="auto">
          <a:xfrm>
            <a:off x="7085013" y="1547813"/>
            <a:ext cx="2921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address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12"/>
          <p:cNvSpPr>
            <a:spLocks noChangeArrowheads="1"/>
          </p:cNvSpPr>
          <p:nvPr/>
        </p:nvSpPr>
        <p:spPr bwMode="auto">
          <a:xfrm>
            <a:off x="2716213" y="1790700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13"/>
          <p:cNvSpPr>
            <a:spLocks noChangeArrowheads="1"/>
          </p:cNvSpPr>
          <p:nvPr/>
        </p:nvSpPr>
        <p:spPr bwMode="auto">
          <a:xfrm>
            <a:off x="2752725" y="1790700"/>
            <a:ext cx="6667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214"/>
          <p:cNvSpPr>
            <a:spLocks noChangeArrowheads="1"/>
          </p:cNvSpPr>
          <p:nvPr/>
        </p:nvSpPr>
        <p:spPr bwMode="auto">
          <a:xfrm>
            <a:off x="2782888" y="1790700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215"/>
          <p:cNvSpPr>
            <a:spLocks noChangeArrowheads="1"/>
          </p:cNvSpPr>
          <p:nvPr/>
        </p:nvSpPr>
        <p:spPr bwMode="auto">
          <a:xfrm>
            <a:off x="2819400" y="1790700"/>
            <a:ext cx="492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16"/>
          <p:cNvSpPr>
            <a:spLocks noChangeArrowheads="1"/>
          </p:cNvSpPr>
          <p:nvPr/>
        </p:nvSpPr>
        <p:spPr bwMode="auto">
          <a:xfrm>
            <a:off x="2838450" y="1790700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17"/>
          <p:cNvSpPr>
            <a:spLocks noChangeArrowheads="1"/>
          </p:cNvSpPr>
          <p:nvPr/>
        </p:nvSpPr>
        <p:spPr bwMode="auto">
          <a:xfrm>
            <a:off x="2868613" y="1790700"/>
            <a:ext cx="2921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address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18"/>
          <p:cNvSpPr>
            <a:spLocks noChangeArrowheads="1"/>
          </p:cNvSpPr>
          <p:nvPr/>
        </p:nvSpPr>
        <p:spPr bwMode="auto">
          <a:xfrm>
            <a:off x="5192713" y="1577975"/>
            <a:ext cx="24447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AdWP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9"/>
          <p:cNvSpPr>
            <a:spLocks noChangeArrowheads="1"/>
          </p:cNvSpPr>
          <p:nvPr/>
        </p:nvSpPr>
        <p:spPr bwMode="auto">
          <a:xfrm>
            <a:off x="5199063" y="1754188"/>
            <a:ext cx="21907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AdRP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20"/>
          <p:cNvSpPr>
            <a:spLocks noChangeArrowheads="1"/>
          </p:cNvSpPr>
          <p:nvPr/>
        </p:nvSpPr>
        <p:spPr bwMode="auto">
          <a:xfrm>
            <a:off x="5394325" y="1754188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21"/>
          <p:cNvSpPr>
            <a:spLocks noChangeArrowheads="1"/>
          </p:cNvSpPr>
          <p:nvPr/>
        </p:nvSpPr>
        <p:spPr bwMode="auto">
          <a:xfrm>
            <a:off x="5149850" y="1455738"/>
            <a:ext cx="1651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22"/>
          <p:cNvSpPr>
            <a:spLocks noChangeArrowheads="1"/>
          </p:cNvSpPr>
          <p:nvPr/>
        </p:nvSpPr>
        <p:spPr bwMode="auto">
          <a:xfrm rot="5400000">
            <a:off x="6232525" y="2055813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23"/>
          <p:cNvSpPr>
            <a:spLocks noChangeArrowheads="1"/>
          </p:cNvSpPr>
          <p:nvPr/>
        </p:nvSpPr>
        <p:spPr bwMode="auto">
          <a:xfrm rot="5400000">
            <a:off x="6232525" y="2092325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24"/>
          <p:cNvSpPr>
            <a:spLocks noChangeArrowheads="1"/>
          </p:cNvSpPr>
          <p:nvPr/>
        </p:nvSpPr>
        <p:spPr bwMode="auto">
          <a:xfrm rot="5400000">
            <a:off x="6232525" y="2135188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25"/>
          <p:cNvSpPr>
            <a:spLocks noChangeArrowheads="1"/>
          </p:cNvSpPr>
          <p:nvPr/>
        </p:nvSpPr>
        <p:spPr bwMode="auto">
          <a:xfrm>
            <a:off x="3930650" y="1528763"/>
            <a:ext cx="18256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Line 226"/>
          <p:cNvSpPr>
            <a:spLocks noChangeShapeType="1"/>
          </p:cNvSpPr>
          <p:nvPr/>
        </p:nvSpPr>
        <p:spPr bwMode="auto">
          <a:xfrm>
            <a:off x="4140200" y="1384300"/>
            <a:ext cx="0" cy="477838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" name="Line 227"/>
          <p:cNvSpPr>
            <a:spLocks noChangeShapeType="1"/>
          </p:cNvSpPr>
          <p:nvPr/>
        </p:nvSpPr>
        <p:spPr bwMode="auto">
          <a:xfrm>
            <a:off x="4140200" y="1692275"/>
            <a:ext cx="20955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" name="Freeform 228"/>
          <p:cNvSpPr>
            <a:spLocks/>
          </p:cNvSpPr>
          <p:nvPr/>
        </p:nvSpPr>
        <p:spPr bwMode="auto">
          <a:xfrm>
            <a:off x="4338638" y="1670050"/>
            <a:ext cx="46038" cy="44450"/>
          </a:xfrm>
          <a:custGeom>
            <a:avLst/>
            <a:gdLst>
              <a:gd name="T0" fmla="*/ 118 w 118"/>
              <a:gd name="T1" fmla="*/ 59 h 118"/>
              <a:gd name="T2" fmla="*/ 0 w 118"/>
              <a:gd name="T3" fmla="*/ 118 h 118"/>
              <a:gd name="T4" fmla="*/ 0 w 118"/>
              <a:gd name="T5" fmla="*/ 118 h 118"/>
              <a:gd name="T6" fmla="*/ 0 w 118"/>
              <a:gd name="T7" fmla="*/ 0 h 118"/>
              <a:gd name="T8" fmla="*/ 0 w 118"/>
              <a:gd name="T9" fmla="*/ 0 h 118"/>
              <a:gd name="T10" fmla="*/ 118 w 118"/>
              <a:gd name="T11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8" h="118">
                <a:moveTo>
                  <a:pt x="118" y="59"/>
                </a:moveTo>
                <a:lnTo>
                  <a:pt x="0" y="118"/>
                </a:lnTo>
                <a:lnTo>
                  <a:pt x="0" y="118"/>
                </a:lnTo>
                <a:cubicBezTo>
                  <a:pt x="18" y="81"/>
                  <a:pt x="18" y="37"/>
                  <a:pt x="0" y="0"/>
                </a:cubicBezTo>
                <a:lnTo>
                  <a:pt x="0" y="0"/>
                </a:lnTo>
                <a:lnTo>
                  <a:pt x="118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" name="Line 229"/>
          <p:cNvSpPr>
            <a:spLocks noChangeShapeType="1"/>
          </p:cNvSpPr>
          <p:nvPr/>
        </p:nvSpPr>
        <p:spPr bwMode="auto">
          <a:xfrm>
            <a:off x="4140200" y="1797050"/>
            <a:ext cx="10636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" name="Freeform 230"/>
          <p:cNvSpPr>
            <a:spLocks/>
          </p:cNvSpPr>
          <p:nvPr/>
        </p:nvSpPr>
        <p:spPr bwMode="auto">
          <a:xfrm>
            <a:off x="4237038" y="1774825"/>
            <a:ext cx="44450" cy="46038"/>
          </a:xfrm>
          <a:custGeom>
            <a:avLst/>
            <a:gdLst>
              <a:gd name="T0" fmla="*/ 118 w 118"/>
              <a:gd name="T1" fmla="*/ 59 h 118"/>
              <a:gd name="T2" fmla="*/ 0 w 118"/>
              <a:gd name="T3" fmla="*/ 118 h 118"/>
              <a:gd name="T4" fmla="*/ 0 w 118"/>
              <a:gd name="T5" fmla="*/ 0 h 118"/>
              <a:gd name="T6" fmla="*/ 0 w 118"/>
              <a:gd name="T7" fmla="*/ 0 h 118"/>
              <a:gd name="T8" fmla="*/ 118 w 118"/>
              <a:gd name="T9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" h="118">
                <a:moveTo>
                  <a:pt x="118" y="59"/>
                </a:moveTo>
                <a:lnTo>
                  <a:pt x="0" y="118"/>
                </a:lnTo>
                <a:cubicBezTo>
                  <a:pt x="18" y="81"/>
                  <a:pt x="18" y="37"/>
                  <a:pt x="0" y="0"/>
                </a:cubicBezTo>
                <a:lnTo>
                  <a:pt x="0" y="0"/>
                </a:lnTo>
                <a:lnTo>
                  <a:pt x="118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" name="Line 231"/>
          <p:cNvSpPr>
            <a:spLocks noChangeShapeType="1"/>
          </p:cNvSpPr>
          <p:nvPr/>
        </p:nvSpPr>
        <p:spPr bwMode="auto">
          <a:xfrm flipV="1">
            <a:off x="4140200" y="1455738"/>
            <a:ext cx="346075" cy="15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4" name="Freeform 232"/>
          <p:cNvSpPr>
            <a:spLocks/>
          </p:cNvSpPr>
          <p:nvPr/>
        </p:nvSpPr>
        <p:spPr bwMode="auto">
          <a:xfrm>
            <a:off x="4475163" y="1433513"/>
            <a:ext cx="44450" cy="46038"/>
          </a:xfrm>
          <a:custGeom>
            <a:avLst/>
            <a:gdLst>
              <a:gd name="T0" fmla="*/ 118 w 118"/>
              <a:gd name="T1" fmla="*/ 59 h 118"/>
              <a:gd name="T2" fmla="*/ 0 w 118"/>
              <a:gd name="T3" fmla="*/ 118 h 118"/>
              <a:gd name="T4" fmla="*/ 0 w 118"/>
              <a:gd name="T5" fmla="*/ 0 h 118"/>
              <a:gd name="T6" fmla="*/ 118 w 118"/>
              <a:gd name="T7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" h="118">
                <a:moveTo>
                  <a:pt x="118" y="59"/>
                </a:moveTo>
                <a:lnTo>
                  <a:pt x="0" y="118"/>
                </a:lnTo>
                <a:cubicBezTo>
                  <a:pt x="19" y="81"/>
                  <a:pt x="19" y="37"/>
                  <a:pt x="0" y="0"/>
                </a:cubicBezTo>
                <a:lnTo>
                  <a:pt x="118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5" name="Line 233"/>
          <p:cNvSpPr>
            <a:spLocks noChangeShapeType="1"/>
          </p:cNvSpPr>
          <p:nvPr/>
        </p:nvSpPr>
        <p:spPr bwMode="auto">
          <a:xfrm>
            <a:off x="3917950" y="1603375"/>
            <a:ext cx="182563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6" name="Freeform 234"/>
          <p:cNvSpPr>
            <a:spLocks/>
          </p:cNvSpPr>
          <p:nvPr/>
        </p:nvSpPr>
        <p:spPr bwMode="auto">
          <a:xfrm>
            <a:off x="4087813" y="1576388"/>
            <a:ext cx="52388" cy="52388"/>
          </a:xfrm>
          <a:custGeom>
            <a:avLst/>
            <a:gdLst>
              <a:gd name="T0" fmla="*/ 138 w 138"/>
              <a:gd name="T1" fmla="*/ 69 h 138"/>
              <a:gd name="T2" fmla="*/ 0 w 138"/>
              <a:gd name="T3" fmla="*/ 138 h 138"/>
              <a:gd name="T4" fmla="*/ 0 w 138"/>
              <a:gd name="T5" fmla="*/ 0 h 138"/>
              <a:gd name="T6" fmla="*/ 138 w 138"/>
              <a:gd name="T7" fmla="*/ 69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8" h="138">
                <a:moveTo>
                  <a:pt x="138" y="69"/>
                </a:moveTo>
                <a:lnTo>
                  <a:pt x="0" y="138"/>
                </a:lnTo>
                <a:cubicBezTo>
                  <a:pt x="22" y="94"/>
                  <a:pt x="22" y="43"/>
                  <a:pt x="0" y="0"/>
                </a:cubicBezTo>
                <a:lnTo>
                  <a:pt x="138" y="6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7" name="Rectangle 235"/>
          <p:cNvSpPr>
            <a:spLocks noChangeArrowheads="1"/>
          </p:cNvSpPr>
          <p:nvPr/>
        </p:nvSpPr>
        <p:spPr bwMode="auto">
          <a:xfrm rot="16200000">
            <a:off x="4395788" y="1762125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236"/>
          <p:cNvSpPr>
            <a:spLocks noChangeArrowheads="1"/>
          </p:cNvSpPr>
          <p:nvPr/>
        </p:nvSpPr>
        <p:spPr bwMode="auto">
          <a:xfrm rot="16200000">
            <a:off x="4402138" y="1738313"/>
            <a:ext cx="365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237"/>
          <p:cNvSpPr>
            <a:spLocks noChangeArrowheads="1"/>
          </p:cNvSpPr>
          <p:nvPr/>
        </p:nvSpPr>
        <p:spPr bwMode="auto">
          <a:xfrm rot="16200000">
            <a:off x="4395788" y="1719263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238"/>
          <p:cNvSpPr>
            <a:spLocks noChangeArrowheads="1"/>
          </p:cNvSpPr>
          <p:nvPr/>
        </p:nvSpPr>
        <p:spPr bwMode="auto">
          <a:xfrm rot="16200000">
            <a:off x="4395788" y="1695450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239"/>
          <p:cNvSpPr>
            <a:spLocks noChangeArrowheads="1"/>
          </p:cNvSpPr>
          <p:nvPr/>
        </p:nvSpPr>
        <p:spPr bwMode="auto">
          <a:xfrm rot="16200000">
            <a:off x="4402138" y="1677988"/>
            <a:ext cx="365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240"/>
          <p:cNvSpPr>
            <a:spLocks noChangeArrowheads="1"/>
          </p:cNvSpPr>
          <p:nvPr/>
        </p:nvSpPr>
        <p:spPr bwMode="auto">
          <a:xfrm rot="16200000">
            <a:off x="4398963" y="1662113"/>
            <a:ext cx="4286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241"/>
          <p:cNvSpPr>
            <a:spLocks noChangeArrowheads="1"/>
          </p:cNvSpPr>
          <p:nvPr/>
        </p:nvSpPr>
        <p:spPr bwMode="auto">
          <a:xfrm rot="16200000">
            <a:off x="4391025" y="1635125"/>
            <a:ext cx="6032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242"/>
          <p:cNvSpPr>
            <a:spLocks noChangeArrowheads="1"/>
          </p:cNvSpPr>
          <p:nvPr/>
        </p:nvSpPr>
        <p:spPr bwMode="auto">
          <a:xfrm rot="16200000">
            <a:off x="4292600" y="1817688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243"/>
          <p:cNvSpPr>
            <a:spLocks noChangeArrowheads="1"/>
          </p:cNvSpPr>
          <p:nvPr/>
        </p:nvSpPr>
        <p:spPr bwMode="auto">
          <a:xfrm rot="16200000">
            <a:off x="4298950" y="1793875"/>
            <a:ext cx="365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244"/>
          <p:cNvSpPr>
            <a:spLocks noChangeArrowheads="1"/>
          </p:cNvSpPr>
          <p:nvPr/>
        </p:nvSpPr>
        <p:spPr bwMode="auto">
          <a:xfrm rot="16200000">
            <a:off x="4292600" y="1774825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245"/>
          <p:cNvSpPr>
            <a:spLocks noChangeArrowheads="1"/>
          </p:cNvSpPr>
          <p:nvPr/>
        </p:nvSpPr>
        <p:spPr bwMode="auto">
          <a:xfrm rot="16200000">
            <a:off x="4292600" y="1751013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246"/>
          <p:cNvSpPr>
            <a:spLocks noChangeArrowheads="1"/>
          </p:cNvSpPr>
          <p:nvPr/>
        </p:nvSpPr>
        <p:spPr bwMode="auto">
          <a:xfrm rot="16200000">
            <a:off x="4298950" y="1731963"/>
            <a:ext cx="365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247"/>
          <p:cNvSpPr>
            <a:spLocks noChangeArrowheads="1"/>
          </p:cNvSpPr>
          <p:nvPr/>
        </p:nvSpPr>
        <p:spPr bwMode="auto">
          <a:xfrm rot="16200000">
            <a:off x="4292600" y="1712913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248"/>
          <p:cNvSpPr>
            <a:spLocks noChangeArrowheads="1"/>
          </p:cNvSpPr>
          <p:nvPr/>
        </p:nvSpPr>
        <p:spPr bwMode="auto">
          <a:xfrm rot="16200000">
            <a:off x="4292600" y="1689100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249"/>
          <p:cNvSpPr>
            <a:spLocks noChangeArrowheads="1"/>
          </p:cNvSpPr>
          <p:nvPr/>
        </p:nvSpPr>
        <p:spPr bwMode="auto">
          <a:xfrm rot="16200000">
            <a:off x="4475163" y="1652588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250"/>
          <p:cNvSpPr>
            <a:spLocks noChangeArrowheads="1"/>
          </p:cNvSpPr>
          <p:nvPr/>
        </p:nvSpPr>
        <p:spPr bwMode="auto">
          <a:xfrm rot="16200000">
            <a:off x="4481513" y="1635125"/>
            <a:ext cx="365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251"/>
          <p:cNvSpPr>
            <a:spLocks noChangeArrowheads="1"/>
          </p:cNvSpPr>
          <p:nvPr/>
        </p:nvSpPr>
        <p:spPr bwMode="auto">
          <a:xfrm rot="16200000">
            <a:off x="4475163" y="1616075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252"/>
          <p:cNvSpPr>
            <a:spLocks noChangeArrowheads="1"/>
          </p:cNvSpPr>
          <p:nvPr/>
        </p:nvSpPr>
        <p:spPr bwMode="auto">
          <a:xfrm rot="16200000">
            <a:off x="4475163" y="1585913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253"/>
          <p:cNvSpPr>
            <a:spLocks noChangeArrowheads="1"/>
          </p:cNvSpPr>
          <p:nvPr/>
        </p:nvSpPr>
        <p:spPr bwMode="auto">
          <a:xfrm rot="16200000">
            <a:off x="4481513" y="1566863"/>
            <a:ext cx="365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254"/>
          <p:cNvSpPr>
            <a:spLocks noChangeArrowheads="1"/>
          </p:cNvSpPr>
          <p:nvPr/>
        </p:nvSpPr>
        <p:spPr bwMode="auto">
          <a:xfrm rot="16200000">
            <a:off x="4470400" y="1544638"/>
            <a:ext cx="6032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255"/>
          <p:cNvSpPr>
            <a:spLocks noChangeArrowheads="1"/>
          </p:cNvSpPr>
          <p:nvPr/>
        </p:nvSpPr>
        <p:spPr bwMode="auto">
          <a:xfrm rot="16200000">
            <a:off x="4478338" y="1516063"/>
            <a:ext cx="4286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256"/>
          <p:cNvSpPr>
            <a:spLocks noChangeArrowheads="1"/>
          </p:cNvSpPr>
          <p:nvPr/>
        </p:nvSpPr>
        <p:spPr bwMode="auto">
          <a:xfrm rot="16200000">
            <a:off x="4475163" y="1500188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257"/>
          <p:cNvSpPr>
            <a:spLocks noChangeArrowheads="1"/>
          </p:cNvSpPr>
          <p:nvPr/>
        </p:nvSpPr>
        <p:spPr bwMode="auto">
          <a:xfrm rot="16200000">
            <a:off x="4475163" y="1470025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258"/>
          <p:cNvSpPr>
            <a:spLocks noChangeArrowheads="1"/>
          </p:cNvSpPr>
          <p:nvPr/>
        </p:nvSpPr>
        <p:spPr bwMode="auto">
          <a:xfrm rot="16200000">
            <a:off x="4535488" y="1450975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259"/>
          <p:cNvSpPr>
            <a:spLocks noChangeArrowheads="1"/>
          </p:cNvSpPr>
          <p:nvPr/>
        </p:nvSpPr>
        <p:spPr bwMode="auto">
          <a:xfrm rot="16200000">
            <a:off x="4541838" y="1427163"/>
            <a:ext cx="365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260"/>
          <p:cNvSpPr>
            <a:spLocks noChangeArrowheads="1"/>
          </p:cNvSpPr>
          <p:nvPr/>
        </p:nvSpPr>
        <p:spPr bwMode="auto">
          <a:xfrm rot="16200000">
            <a:off x="4535488" y="1408113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261"/>
          <p:cNvSpPr>
            <a:spLocks noChangeArrowheads="1"/>
          </p:cNvSpPr>
          <p:nvPr/>
        </p:nvSpPr>
        <p:spPr bwMode="auto">
          <a:xfrm rot="16200000">
            <a:off x="4535488" y="1384300"/>
            <a:ext cx="492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262"/>
          <p:cNvSpPr>
            <a:spLocks noChangeArrowheads="1"/>
          </p:cNvSpPr>
          <p:nvPr/>
        </p:nvSpPr>
        <p:spPr bwMode="auto">
          <a:xfrm rot="16200000">
            <a:off x="4541838" y="1365250"/>
            <a:ext cx="365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263"/>
          <p:cNvSpPr>
            <a:spLocks noChangeArrowheads="1"/>
          </p:cNvSpPr>
          <p:nvPr/>
        </p:nvSpPr>
        <p:spPr bwMode="auto">
          <a:xfrm rot="16200000">
            <a:off x="4541838" y="1354138"/>
            <a:ext cx="365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Line 264"/>
          <p:cNvSpPr>
            <a:spLocks noChangeShapeType="1"/>
          </p:cNvSpPr>
          <p:nvPr/>
        </p:nvSpPr>
        <p:spPr bwMode="auto">
          <a:xfrm>
            <a:off x="4140200" y="1600200"/>
            <a:ext cx="284163" cy="31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7" name="Freeform 265"/>
          <p:cNvSpPr>
            <a:spLocks/>
          </p:cNvSpPr>
          <p:nvPr/>
        </p:nvSpPr>
        <p:spPr bwMode="auto">
          <a:xfrm>
            <a:off x="4413250" y="1579563"/>
            <a:ext cx="46038" cy="46038"/>
          </a:xfrm>
          <a:custGeom>
            <a:avLst/>
            <a:gdLst>
              <a:gd name="T0" fmla="*/ 118 w 118"/>
              <a:gd name="T1" fmla="*/ 60 h 118"/>
              <a:gd name="T2" fmla="*/ 0 w 118"/>
              <a:gd name="T3" fmla="*/ 118 h 118"/>
              <a:gd name="T4" fmla="*/ 1 w 118"/>
              <a:gd name="T5" fmla="*/ 0 h 118"/>
              <a:gd name="T6" fmla="*/ 118 w 118"/>
              <a:gd name="T7" fmla="*/ 60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" h="118">
                <a:moveTo>
                  <a:pt x="118" y="60"/>
                </a:moveTo>
                <a:lnTo>
                  <a:pt x="0" y="118"/>
                </a:lnTo>
                <a:cubicBezTo>
                  <a:pt x="19" y="81"/>
                  <a:pt x="19" y="37"/>
                  <a:pt x="1" y="0"/>
                </a:cubicBezTo>
                <a:lnTo>
                  <a:pt x="118" y="6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8" name="Rectangle 266"/>
          <p:cNvSpPr>
            <a:spLocks noChangeArrowheads="1"/>
          </p:cNvSpPr>
          <p:nvPr/>
        </p:nvSpPr>
        <p:spPr bwMode="auto">
          <a:xfrm>
            <a:off x="6681788" y="2560638"/>
            <a:ext cx="12223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267"/>
          <p:cNvSpPr>
            <a:spLocks noChangeArrowheads="1"/>
          </p:cNvSpPr>
          <p:nvPr/>
        </p:nvSpPr>
        <p:spPr bwMode="auto">
          <a:xfrm>
            <a:off x="6681788" y="2774950"/>
            <a:ext cx="12223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Line 268"/>
          <p:cNvSpPr>
            <a:spLocks noChangeShapeType="1"/>
          </p:cNvSpPr>
          <p:nvPr/>
        </p:nvSpPr>
        <p:spPr bwMode="auto">
          <a:xfrm>
            <a:off x="2808288" y="1138238"/>
            <a:ext cx="1257300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1" name="Rectangle 269"/>
          <p:cNvSpPr>
            <a:spLocks noChangeArrowheads="1"/>
          </p:cNvSpPr>
          <p:nvPr/>
        </p:nvSpPr>
        <p:spPr bwMode="auto">
          <a:xfrm>
            <a:off x="3232150" y="1185863"/>
            <a:ext cx="498475" cy="322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2" name="Rectangle 270"/>
          <p:cNvSpPr>
            <a:spLocks noChangeArrowheads="1"/>
          </p:cNvSpPr>
          <p:nvPr/>
        </p:nvSpPr>
        <p:spPr bwMode="auto">
          <a:xfrm>
            <a:off x="3232150" y="1185863"/>
            <a:ext cx="498475" cy="32226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3" name="Rectangle 271"/>
          <p:cNvSpPr>
            <a:spLocks noChangeArrowheads="1"/>
          </p:cNvSpPr>
          <p:nvPr/>
        </p:nvSpPr>
        <p:spPr bwMode="auto">
          <a:xfrm>
            <a:off x="3278188" y="1266825"/>
            <a:ext cx="51276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Decodificação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272"/>
          <p:cNvSpPr>
            <a:spLocks noChangeArrowheads="1"/>
          </p:cNvSpPr>
          <p:nvPr/>
        </p:nvSpPr>
        <p:spPr bwMode="auto">
          <a:xfrm>
            <a:off x="3284538" y="1346200"/>
            <a:ext cx="4699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 Instruções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273"/>
          <p:cNvSpPr>
            <a:spLocks noChangeArrowheads="1"/>
          </p:cNvSpPr>
          <p:nvPr/>
        </p:nvSpPr>
        <p:spPr bwMode="auto">
          <a:xfrm>
            <a:off x="3232150" y="1624013"/>
            <a:ext cx="498475" cy="276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6" name="Rectangle 274"/>
          <p:cNvSpPr>
            <a:spLocks noChangeArrowheads="1"/>
          </p:cNvSpPr>
          <p:nvPr/>
        </p:nvSpPr>
        <p:spPr bwMode="auto">
          <a:xfrm>
            <a:off x="3232150" y="1624013"/>
            <a:ext cx="498475" cy="2762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7" name="Rectangle 275"/>
          <p:cNvSpPr>
            <a:spLocks noChangeArrowheads="1"/>
          </p:cNvSpPr>
          <p:nvPr/>
        </p:nvSpPr>
        <p:spPr bwMode="auto">
          <a:xfrm>
            <a:off x="3278188" y="1704975"/>
            <a:ext cx="433388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Geração de Sinais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276"/>
          <p:cNvSpPr>
            <a:spLocks noChangeArrowheads="1"/>
          </p:cNvSpPr>
          <p:nvPr/>
        </p:nvSpPr>
        <p:spPr bwMode="auto">
          <a:xfrm>
            <a:off x="3357563" y="1760538"/>
            <a:ext cx="268288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 Controle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Line 277"/>
          <p:cNvSpPr>
            <a:spLocks noChangeShapeType="1"/>
          </p:cNvSpPr>
          <p:nvPr/>
        </p:nvSpPr>
        <p:spPr bwMode="auto">
          <a:xfrm>
            <a:off x="3916363" y="1416050"/>
            <a:ext cx="0" cy="484188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0" name="Line 278"/>
          <p:cNvSpPr>
            <a:spLocks noChangeShapeType="1"/>
          </p:cNvSpPr>
          <p:nvPr/>
        </p:nvSpPr>
        <p:spPr bwMode="auto">
          <a:xfrm>
            <a:off x="3730625" y="1462088"/>
            <a:ext cx="1539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1" name="Freeform 279"/>
          <p:cNvSpPr>
            <a:spLocks/>
          </p:cNvSpPr>
          <p:nvPr/>
        </p:nvSpPr>
        <p:spPr bwMode="auto">
          <a:xfrm>
            <a:off x="3873500" y="1439863"/>
            <a:ext cx="44450" cy="44450"/>
          </a:xfrm>
          <a:custGeom>
            <a:avLst/>
            <a:gdLst>
              <a:gd name="T0" fmla="*/ 117 w 117"/>
              <a:gd name="T1" fmla="*/ 59 h 118"/>
              <a:gd name="T2" fmla="*/ 0 w 117"/>
              <a:gd name="T3" fmla="*/ 118 h 118"/>
              <a:gd name="T4" fmla="*/ 0 w 117"/>
              <a:gd name="T5" fmla="*/ 0 h 118"/>
              <a:gd name="T6" fmla="*/ 117 w 117"/>
              <a:gd name="T7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" h="118">
                <a:moveTo>
                  <a:pt x="117" y="59"/>
                </a:moveTo>
                <a:lnTo>
                  <a:pt x="0" y="118"/>
                </a:lnTo>
                <a:cubicBezTo>
                  <a:pt x="18" y="81"/>
                  <a:pt x="18" y="37"/>
                  <a:pt x="0" y="0"/>
                </a:cubicBezTo>
                <a:lnTo>
                  <a:pt x="117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2" name="Line 280"/>
          <p:cNvSpPr>
            <a:spLocks noChangeShapeType="1"/>
          </p:cNvSpPr>
          <p:nvPr/>
        </p:nvSpPr>
        <p:spPr bwMode="auto">
          <a:xfrm>
            <a:off x="3732213" y="1763713"/>
            <a:ext cx="1524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3" name="Freeform 281"/>
          <p:cNvSpPr>
            <a:spLocks/>
          </p:cNvSpPr>
          <p:nvPr/>
        </p:nvSpPr>
        <p:spPr bwMode="auto">
          <a:xfrm>
            <a:off x="3873500" y="1741488"/>
            <a:ext cx="44450" cy="44450"/>
          </a:xfrm>
          <a:custGeom>
            <a:avLst/>
            <a:gdLst>
              <a:gd name="T0" fmla="*/ 117 w 117"/>
              <a:gd name="T1" fmla="*/ 59 h 118"/>
              <a:gd name="T2" fmla="*/ 0 w 117"/>
              <a:gd name="T3" fmla="*/ 118 h 118"/>
              <a:gd name="T4" fmla="*/ 0 w 117"/>
              <a:gd name="T5" fmla="*/ 0 h 118"/>
              <a:gd name="T6" fmla="*/ 0 w 117"/>
              <a:gd name="T7" fmla="*/ 0 h 118"/>
              <a:gd name="T8" fmla="*/ 117 w 117"/>
              <a:gd name="T9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7" h="118">
                <a:moveTo>
                  <a:pt x="117" y="59"/>
                </a:moveTo>
                <a:lnTo>
                  <a:pt x="0" y="118"/>
                </a:lnTo>
                <a:cubicBezTo>
                  <a:pt x="18" y="81"/>
                  <a:pt x="18" y="37"/>
                  <a:pt x="0" y="0"/>
                </a:cubicBezTo>
                <a:lnTo>
                  <a:pt x="0" y="0"/>
                </a:lnTo>
                <a:lnTo>
                  <a:pt x="117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4" name="Line 282"/>
          <p:cNvSpPr>
            <a:spLocks noChangeShapeType="1"/>
          </p:cNvSpPr>
          <p:nvPr/>
        </p:nvSpPr>
        <p:spPr bwMode="auto">
          <a:xfrm>
            <a:off x="3732213" y="1858963"/>
            <a:ext cx="1524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5" name="Freeform 283"/>
          <p:cNvSpPr>
            <a:spLocks/>
          </p:cNvSpPr>
          <p:nvPr/>
        </p:nvSpPr>
        <p:spPr bwMode="auto">
          <a:xfrm>
            <a:off x="3873500" y="1836738"/>
            <a:ext cx="44450" cy="44450"/>
          </a:xfrm>
          <a:custGeom>
            <a:avLst/>
            <a:gdLst>
              <a:gd name="T0" fmla="*/ 117 w 117"/>
              <a:gd name="T1" fmla="*/ 58 h 117"/>
              <a:gd name="T2" fmla="*/ 0 w 117"/>
              <a:gd name="T3" fmla="*/ 117 h 117"/>
              <a:gd name="T4" fmla="*/ 0 w 117"/>
              <a:gd name="T5" fmla="*/ 0 h 117"/>
              <a:gd name="T6" fmla="*/ 117 w 117"/>
              <a:gd name="T7" fmla="*/ 58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" h="117">
                <a:moveTo>
                  <a:pt x="117" y="58"/>
                </a:moveTo>
                <a:lnTo>
                  <a:pt x="0" y="117"/>
                </a:lnTo>
                <a:cubicBezTo>
                  <a:pt x="18" y="80"/>
                  <a:pt x="18" y="37"/>
                  <a:pt x="0" y="0"/>
                </a:cubicBezTo>
                <a:lnTo>
                  <a:pt x="117" y="5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6" name="Line 284"/>
          <p:cNvSpPr>
            <a:spLocks noChangeShapeType="1"/>
          </p:cNvSpPr>
          <p:nvPr/>
        </p:nvSpPr>
        <p:spPr bwMode="auto">
          <a:xfrm>
            <a:off x="3732213" y="1670050"/>
            <a:ext cx="1524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7" name="Freeform 285"/>
          <p:cNvSpPr>
            <a:spLocks/>
          </p:cNvSpPr>
          <p:nvPr/>
        </p:nvSpPr>
        <p:spPr bwMode="auto">
          <a:xfrm>
            <a:off x="3873500" y="1647825"/>
            <a:ext cx="44450" cy="44450"/>
          </a:xfrm>
          <a:custGeom>
            <a:avLst/>
            <a:gdLst>
              <a:gd name="T0" fmla="*/ 117 w 117"/>
              <a:gd name="T1" fmla="*/ 59 h 117"/>
              <a:gd name="T2" fmla="*/ 0 w 117"/>
              <a:gd name="T3" fmla="*/ 117 h 117"/>
              <a:gd name="T4" fmla="*/ 0 w 117"/>
              <a:gd name="T5" fmla="*/ 0 h 117"/>
              <a:gd name="T6" fmla="*/ 117 w 117"/>
              <a:gd name="T7" fmla="*/ 59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" h="117">
                <a:moveTo>
                  <a:pt x="117" y="59"/>
                </a:moveTo>
                <a:lnTo>
                  <a:pt x="0" y="117"/>
                </a:lnTo>
                <a:cubicBezTo>
                  <a:pt x="18" y="80"/>
                  <a:pt x="18" y="37"/>
                  <a:pt x="0" y="0"/>
                </a:cubicBezTo>
                <a:lnTo>
                  <a:pt x="117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8" name="Freeform 286"/>
          <p:cNvSpPr>
            <a:spLocks/>
          </p:cNvSpPr>
          <p:nvPr/>
        </p:nvSpPr>
        <p:spPr bwMode="auto">
          <a:xfrm>
            <a:off x="3657600" y="1462088"/>
            <a:ext cx="104775" cy="127000"/>
          </a:xfrm>
          <a:custGeom>
            <a:avLst/>
            <a:gdLst>
              <a:gd name="T0" fmla="*/ 66 w 66"/>
              <a:gd name="T1" fmla="*/ 0 h 80"/>
              <a:gd name="T2" fmla="*/ 66 w 66"/>
              <a:gd name="T3" fmla="*/ 58 h 80"/>
              <a:gd name="T4" fmla="*/ 0 w 66"/>
              <a:gd name="T5" fmla="*/ 58 h 80"/>
              <a:gd name="T6" fmla="*/ 0 w 66"/>
              <a:gd name="T7" fmla="*/ 8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" h="80">
                <a:moveTo>
                  <a:pt x="66" y="0"/>
                </a:moveTo>
                <a:lnTo>
                  <a:pt x="66" y="58"/>
                </a:lnTo>
                <a:lnTo>
                  <a:pt x="0" y="58"/>
                </a:lnTo>
                <a:lnTo>
                  <a:pt x="0" y="8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9" name="Freeform 287"/>
          <p:cNvSpPr>
            <a:spLocks/>
          </p:cNvSpPr>
          <p:nvPr/>
        </p:nvSpPr>
        <p:spPr bwMode="auto">
          <a:xfrm>
            <a:off x="3635375" y="1577975"/>
            <a:ext cx="46038" cy="46038"/>
          </a:xfrm>
          <a:custGeom>
            <a:avLst/>
            <a:gdLst>
              <a:gd name="T0" fmla="*/ 59 w 118"/>
              <a:gd name="T1" fmla="*/ 119 h 119"/>
              <a:gd name="T2" fmla="*/ 0 w 118"/>
              <a:gd name="T3" fmla="*/ 0 h 119"/>
              <a:gd name="T4" fmla="*/ 118 w 118"/>
              <a:gd name="T5" fmla="*/ 0 h 119"/>
              <a:gd name="T6" fmla="*/ 118 w 118"/>
              <a:gd name="T7" fmla="*/ 0 h 119"/>
              <a:gd name="T8" fmla="*/ 59 w 118"/>
              <a:gd name="T9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" h="119">
                <a:moveTo>
                  <a:pt x="59" y="119"/>
                </a:moveTo>
                <a:lnTo>
                  <a:pt x="0" y="0"/>
                </a:lnTo>
                <a:cubicBezTo>
                  <a:pt x="37" y="19"/>
                  <a:pt x="81" y="19"/>
                  <a:pt x="118" y="0"/>
                </a:cubicBezTo>
                <a:lnTo>
                  <a:pt x="118" y="0"/>
                </a:lnTo>
                <a:lnTo>
                  <a:pt x="59" y="11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0" name="Freeform 288"/>
          <p:cNvSpPr>
            <a:spLocks/>
          </p:cNvSpPr>
          <p:nvPr/>
        </p:nvSpPr>
        <p:spPr bwMode="auto">
          <a:xfrm>
            <a:off x="5922963" y="2038350"/>
            <a:ext cx="138113" cy="120650"/>
          </a:xfrm>
          <a:custGeom>
            <a:avLst/>
            <a:gdLst>
              <a:gd name="T0" fmla="*/ 0 w 87"/>
              <a:gd name="T1" fmla="*/ 0 h 76"/>
              <a:gd name="T2" fmla="*/ 55 w 87"/>
              <a:gd name="T3" fmla="*/ 0 h 76"/>
              <a:gd name="T4" fmla="*/ 55 w 87"/>
              <a:gd name="T5" fmla="*/ 76 h 76"/>
              <a:gd name="T6" fmla="*/ 87 w 87"/>
              <a:gd name="T7" fmla="*/ 76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7" h="76">
                <a:moveTo>
                  <a:pt x="0" y="0"/>
                </a:moveTo>
                <a:lnTo>
                  <a:pt x="55" y="0"/>
                </a:lnTo>
                <a:lnTo>
                  <a:pt x="55" y="76"/>
                </a:lnTo>
                <a:lnTo>
                  <a:pt x="87" y="76"/>
                </a:lnTo>
              </a:path>
            </a:pathLst>
          </a:cu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1" name="Freeform 289"/>
          <p:cNvSpPr>
            <a:spLocks/>
          </p:cNvSpPr>
          <p:nvPr/>
        </p:nvSpPr>
        <p:spPr bwMode="auto">
          <a:xfrm>
            <a:off x="6046788" y="2128838"/>
            <a:ext cx="60325" cy="60325"/>
          </a:xfrm>
          <a:custGeom>
            <a:avLst/>
            <a:gdLst>
              <a:gd name="T0" fmla="*/ 158 w 158"/>
              <a:gd name="T1" fmla="*/ 79 h 158"/>
              <a:gd name="T2" fmla="*/ 0 w 158"/>
              <a:gd name="T3" fmla="*/ 158 h 158"/>
              <a:gd name="T4" fmla="*/ 0 w 158"/>
              <a:gd name="T5" fmla="*/ 0 h 158"/>
              <a:gd name="T6" fmla="*/ 158 w 158"/>
              <a:gd name="T7" fmla="*/ 79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" h="158">
                <a:moveTo>
                  <a:pt x="158" y="79"/>
                </a:moveTo>
                <a:lnTo>
                  <a:pt x="0" y="158"/>
                </a:lnTo>
                <a:cubicBezTo>
                  <a:pt x="25" y="108"/>
                  <a:pt x="25" y="50"/>
                  <a:pt x="0" y="0"/>
                </a:cubicBezTo>
                <a:lnTo>
                  <a:pt x="158" y="7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" name="Rectangle 290"/>
          <p:cNvSpPr>
            <a:spLocks noChangeArrowheads="1"/>
          </p:cNvSpPr>
          <p:nvPr/>
        </p:nvSpPr>
        <p:spPr bwMode="auto">
          <a:xfrm>
            <a:off x="5199063" y="1998663"/>
            <a:ext cx="21907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AdRP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291"/>
          <p:cNvSpPr>
            <a:spLocks noChangeArrowheads="1"/>
          </p:cNvSpPr>
          <p:nvPr/>
        </p:nvSpPr>
        <p:spPr bwMode="auto">
          <a:xfrm>
            <a:off x="5394325" y="1998663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Rectangle 292"/>
          <p:cNvSpPr>
            <a:spLocks noChangeArrowheads="1"/>
          </p:cNvSpPr>
          <p:nvPr/>
        </p:nvSpPr>
        <p:spPr bwMode="auto">
          <a:xfrm>
            <a:off x="5608638" y="1998663"/>
            <a:ext cx="28733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DataRP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293"/>
          <p:cNvSpPr>
            <a:spLocks noChangeArrowheads="1"/>
          </p:cNvSpPr>
          <p:nvPr/>
        </p:nvSpPr>
        <p:spPr bwMode="auto">
          <a:xfrm>
            <a:off x="5864225" y="1998663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Freeform 294"/>
          <p:cNvSpPr>
            <a:spLocks/>
          </p:cNvSpPr>
          <p:nvPr/>
        </p:nvSpPr>
        <p:spPr bwMode="auto">
          <a:xfrm>
            <a:off x="5756275" y="1438275"/>
            <a:ext cx="2030413" cy="522288"/>
          </a:xfrm>
          <a:custGeom>
            <a:avLst/>
            <a:gdLst>
              <a:gd name="T0" fmla="*/ 1226 w 1279"/>
              <a:gd name="T1" fmla="*/ 329 h 329"/>
              <a:gd name="T2" fmla="*/ 1279 w 1279"/>
              <a:gd name="T3" fmla="*/ 329 h 329"/>
              <a:gd name="T4" fmla="*/ 1279 w 1279"/>
              <a:gd name="T5" fmla="*/ 0 h 329"/>
              <a:gd name="T6" fmla="*/ 0 w 1279"/>
              <a:gd name="T7" fmla="*/ 0 h 329"/>
              <a:gd name="T8" fmla="*/ 0 w 1279"/>
              <a:gd name="T9" fmla="*/ 3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9" h="329">
                <a:moveTo>
                  <a:pt x="1226" y="329"/>
                </a:moveTo>
                <a:lnTo>
                  <a:pt x="1279" y="329"/>
                </a:lnTo>
                <a:lnTo>
                  <a:pt x="1279" y="0"/>
                </a:lnTo>
                <a:lnTo>
                  <a:pt x="0" y="0"/>
                </a:lnTo>
                <a:lnTo>
                  <a:pt x="0" y="38"/>
                </a:lnTo>
              </a:path>
            </a:pathLst>
          </a:cu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7" name="Freeform 295"/>
          <p:cNvSpPr>
            <a:spLocks/>
          </p:cNvSpPr>
          <p:nvPr/>
        </p:nvSpPr>
        <p:spPr bwMode="auto">
          <a:xfrm>
            <a:off x="5711825" y="1476375"/>
            <a:ext cx="90488" cy="90488"/>
          </a:xfrm>
          <a:custGeom>
            <a:avLst/>
            <a:gdLst>
              <a:gd name="T0" fmla="*/ 118 w 236"/>
              <a:gd name="T1" fmla="*/ 236 h 236"/>
              <a:gd name="T2" fmla="*/ 0 w 236"/>
              <a:gd name="T3" fmla="*/ 0 h 236"/>
              <a:gd name="T4" fmla="*/ 236 w 236"/>
              <a:gd name="T5" fmla="*/ 0 h 236"/>
              <a:gd name="T6" fmla="*/ 236 w 236"/>
              <a:gd name="T7" fmla="*/ 0 h 236"/>
              <a:gd name="T8" fmla="*/ 118 w 236"/>
              <a:gd name="T9" fmla="*/ 23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" h="236">
                <a:moveTo>
                  <a:pt x="118" y="236"/>
                </a:moveTo>
                <a:lnTo>
                  <a:pt x="0" y="0"/>
                </a:lnTo>
                <a:cubicBezTo>
                  <a:pt x="75" y="37"/>
                  <a:pt x="162" y="37"/>
                  <a:pt x="236" y="0"/>
                </a:cubicBezTo>
                <a:lnTo>
                  <a:pt x="236" y="0"/>
                </a:lnTo>
                <a:lnTo>
                  <a:pt x="118" y="236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8" name="Rectangle 296"/>
          <p:cNvSpPr>
            <a:spLocks noChangeArrowheads="1"/>
          </p:cNvSpPr>
          <p:nvPr/>
        </p:nvSpPr>
        <p:spPr bwMode="auto">
          <a:xfrm>
            <a:off x="5827713" y="1449388"/>
            <a:ext cx="134938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297"/>
          <p:cNvSpPr>
            <a:spLocks noChangeArrowheads="1"/>
          </p:cNvSpPr>
          <p:nvPr/>
        </p:nvSpPr>
        <p:spPr bwMode="auto">
          <a:xfrm>
            <a:off x="5937250" y="1449388"/>
            <a:ext cx="730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Rectangle 298"/>
          <p:cNvSpPr>
            <a:spLocks noChangeArrowheads="1"/>
          </p:cNvSpPr>
          <p:nvPr/>
        </p:nvSpPr>
        <p:spPr bwMode="auto">
          <a:xfrm>
            <a:off x="5973763" y="1449388"/>
            <a:ext cx="17145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Rectangle 299"/>
          <p:cNvSpPr>
            <a:spLocks noChangeArrowheads="1"/>
          </p:cNvSpPr>
          <p:nvPr/>
        </p:nvSpPr>
        <p:spPr bwMode="auto">
          <a:xfrm>
            <a:off x="6383338" y="2341563"/>
            <a:ext cx="1651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" name="Rectangle 300"/>
          <p:cNvSpPr>
            <a:spLocks noChangeArrowheads="1"/>
          </p:cNvSpPr>
          <p:nvPr/>
        </p:nvSpPr>
        <p:spPr bwMode="auto">
          <a:xfrm>
            <a:off x="6499225" y="2341563"/>
            <a:ext cx="492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" name="Rectangle 301"/>
          <p:cNvSpPr>
            <a:spLocks noChangeArrowheads="1"/>
          </p:cNvSpPr>
          <p:nvPr/>
        </p:nvSpPr>
        <p:spPr bwMode="auto">
          <a:xfrm>
            <a:off x="6516688" y="2341563"/>
            <a:ext cx="4921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Line 302"/>
          <p:cNvSpPr>
            <a:spLocks noChangeShapeType="1"/>
          </p:cNvSpPr>
          <p:nvPr/>
        </p:nvSpPr>
        <p:spPr bwMode="auto">
          <a:xfrm>
            <a:off x="5276850" y="2532063"/>
            <a:ext cx="0" cy="492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5" name="Line 303"/>
          <p:cNvSpPr>
            <a:spLocks noChangeShapeType="1"/>
          </p:cNvSpPr>
          <p:nvPr/>
        </p:nvSpPr>
        <p:spPr bwMode="auto">
          <a:xfrm>
            <a:off x="5440363" y="2533650"/>
            <a:ext cx="0" cy="492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6" name="Line 304"/>
          <p:cNvSpPr>
            <a:spLocks noChangeShapeType="1"/>
          </p:cNvSpPr>
          <p:nvPr/>
        </p:nvSpPr>
        <p:spPr bwMode="auto">
          <a:xfrm>
            <a:off x="2312988" y="2389188"/>
            <a:ext cx="0" cy="492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7" name="Line 305"/>
          <p:cNvSpPr>
            <a:spLocks noChangeShapeType="1"/>
          </p:cNvSpPr>
          <p:nvPr/>
        </p:nvSpPr>
        <p:spPr bwMode="auto">
          <a:xfrm>
            <a:off x="2528888" y="2389188"/>
            <a:ext cx="0" cy="492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8" name="Rectangle 306"/>
          <p:cNvSpPr>
            <a:spLocks noChangeArrowheads="1"/>
          </p:cNvSpPr>
          <p:nvPr/>
        </p:nvSpPr>
        <p:spPr bwMode="auto">
          <a:xfrm>
            <a:off x="2239963" y="2420938"/>
            <a:ext cx="19526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clock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307"/>
          <p:cNvSpPr>
            <a:spLocks noChangeArrowheads="1"/>
          </p:cNvSpPr>
          <p:nvPr/>
        </p:nvSpPr>
        <p:spPr bwMode="auto">
          <a:xfrm>
            <a:off x="2454275" y="2420938"/>
            <a:ext cx="19526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reset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Rectangle 308"/>
          <p:cNvSpPr>
            <a:spLocks noChangeArrowheads="1"/>
          </p:cNvSpPr>
          <p:nvPr/>
        </p:nvSpPr>
        <p:spPr bwMode="auto">
          <a:xfrm>
            <a:off x="5205413" y="2560638"/>
            <a:ext cx="19526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clock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Rectangle 309"/>
          <p:cNvSpPr>
            <a:spLocks noChangeArrowheads="1"/>
          </p:cNvSpPr>
          <p:nvPr/>
        </p:nvSpPr>
        <p:spPr bwMode="auto">
          <a:xfrm>
            <a:off x="5370513" y="2560638"/>
            <a:ext cx="195263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reset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Freeform 310"/>
          <p:cNvSpPr>
            <a:spLocks/>
          </p:cNvSpPr>
          <p:nvPr/>
        </p:nvSpPr>
        <p:spPr bwMode="auto">
          <a:xfrm>
            <a:off x="5156200" y="1331913"/>
            <a:ext cx="277813" cy="119063"/>
          </a:xfrm>
          <a:custGeom>
            <a:avLst/>
            <a:gdLst>
              <a:gd name="T0" fmla="*/ 174 w 175"/>
              <a:gd name="T1" fmla="*/ 0 h 75"/>
              <a:gd name="T2" fmla="*/ 175 w 175"/>
              <a:gd name="T3" fmla="*/ 73 h 75"/>
              <a:gd name="T4" fmla="*/ 1 w 175"/>
              <a:gd name="T5" fmla="*/ 75 h 75"/>
              <a:gd name="T6" fmla="*/ 0 w 175"/>
              <a:gd name="T7" fmla="*/ 2 h 75"/>
              <a:gd name="T8" fmla="*/ 174 w 175"/>
              <a:gd name="T9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" h="75">
                <a:moveTo>
                  <a:pt x="174" y="0"/>
                </a:moveTo>
                <a:lnTo>
                  <a:pt x="175" y="73"/>
                </a:lnTo>
                <a:lnTo>
                  <a:pt x="1" y="75"/>
                </a:lnTo>
                <a:lnTo>
                  <a:pt x="0" y="2"/>
                </a:lnTo>
                <a:lnTo>
                  <a:pt x="17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3" name="Freeform 311"/>
          <p:cNvSpPr>
            <a:spLocks/>
          </p:cNvSpPr>
          <p:nvPr/>
        </p:nvSpPr>
        <p:spPr bwMode="auto">
          <a:xfrm>
            <a:off x="5156200" y="1331913"/>
            <a:ext cx="277813" cy="119063"/>
          </a:xfrm>
          <a:custGeom>
            <a:avLst/>
            <a:gdLst>
              <a:gd name="T0" fmla="*/ 174 w 175"/>
              <a:gd name="T1" fmla="*/ 0 h 75"/>
              <a:gd name="T2" fmla="*/ 175 w 175"/>
              <a:gd name="T3" fmla="*/ 73 h 75"/>
              <a:gd name="T4" fmla="*/ 1 w 175"/>
              <a:gd name="T5" fmla="*/ 75 h 75"/>
              <a:gd name="T6" fmla="*/ 0 w 175"/>
              <a:gd name="T7" fmla="*/ 2 h 75"/>
              <a:gd name="T8" fmla="*/ 174 w 175"/>
              <a:gd name="T9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" h="75">
                <a:moveTo>
                  <a:pt x="174" y="0"/>
                </a:moveTo>
                <a:lnTo>
                  <a:pt x="175" y="73"/>
                </a:lnTo>
                <a:lnTo>
                  <a:pt x="1" y="75"/>
                </a:lnTo>
                <a:lnTo>
                  <a:pt x="0" y="2"/>
                </a:lnTo>
                <a:lnTo>
                  <a:pt x="174" y="0"/>
                </a:lnTo>
                <a:close/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4" name="Freeform 312"/>
          <p:cNvSpPr>
            <a:spLocks/>
          </p:cNvSpPr>
          <p:nvPr/>
        </p:nvSpPr>
        <p:spPr bwMode="auto">
          <a:xfrm>
            <a:off x="5156200" y="1331913"/>
            <a:ext cx="276225" cy="117475"/>
          </a:xfrm>
          <a:custGeom>
            <a:avLst/>
            <a:gdLst>
              <a:gd name="T0" fmla="*/ 0 w 174"/>
              <a:gd name="T1" fmla="*/ 2 h 74"/>
              <a:gd name="T2" fmla="*/ 86 w 174"/>
              <a:gd name="T3" fmla="*/ 74 h 74"/>
              <a:gd name="T4" fmla="*/ 174 w 174"/>
              <a:gd name="T5" fmla="*/ 0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4" h="74">
                <a:moveTo>
                  <a:pt x="0" y="2"/>
                </a:moveTo>
                <a:lnTo>
                  <a:pt x="86" y="74"/>
                </a:lnTo>
                <a:lnTo>
                  <a:pt x="174" y="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5" name="Line 313"/>
          <p:cNvSpPr>
            <a:spLocks noChangeShapeType="1"/>
          </p:cNvSpPr>
          <p:nvPr/>
        </p:nvSpPr>
        <p:spPr bwMode="auto">
          <a:xfrm flipV="1">
            <a:off x="5222875" y="1208088"/>
            <a:ext cx="0" cy="58738"/>
          </a:xfrm>
          <a:prstGeom prst="line">
            <a:avLst/>
          </a:pr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6" name="Freeform 314"/>
          <p:cNvSpPr>
            <a:spLocks/>
          </p:cNvSpPr>
          <p:nvPr/>
        </p:nvSpPr>
        <p:spPr bwMode="auto">
          <a:xfrm>
            <a:off x="5178425" y="1244600"/>
            <a:ext cx="88900" cy="90488"/>
          </a:xfrm>
          <a:custGeom>
            <a:avLst/>
            <a:gdLst>
              <a:gd name="T0" fmla="*/ 118 w 236"/>
              <a:gd name="T1" fmla="*/ 236 h 236"/>
              <a:gd name="T2" fmla="*/ 0 w 236"/>
              <a:gd name="T3" fmla="*/ 0 h 236"/>
              <a:gd name="T4" fmla="*/ 236 w 236"/>
              <a:gd name="T5" fmla="*/ 0 h 236"/>
              <a:gd name="T6" fmla="*/ 118 w 236"/>
              <a:gd name="T7" fmla="*/ 23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118" y="236"/>
                </a:moveTo>
                <a:lnTo>
                  <a:pt x="0" y="0"/>
                </a:lnTo>
                <a:cubicBezTo>
                  <a:pt x="74" y="38"/>
                  <a:pt x="162" y="38"/>
                  <a:pt x="236" y="0"/>
                </a:cubicBezTo>
                <a:lnTo>
                  <a:pt x="118" y="236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7" name="Line 315"/>
          <p:cNvSpPr>
            <a:spLocks noChangeShapeType="1"/>
          </p:cNvSpPr>
          <p:nvPr/>
        </p:nvSpPr>
        <p:spPr bwMode="auto">
          <a:xfrm flipH="1">
            <a:off x="4627563" y="1208088"/>
            <a:ext cx="841375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8" name="Freeform 316"/>
          <p:cNvSpPr>
            <a:spLocks/>
          </p:cNvSpPr>
          <p:nvPr/>
        </p:nvSpPr>
        <p:spPr bwMode="auto">
          <a:xfrm>
            <a:off x="4470400" y="1208088"/>
            <a:ext cx="644525" cy="585788"/>
          </a:xfrm>
          <a:custGeom>
            <a:avLst/>
            <a:gdLst>
              <a:gd name="T0" fmla="*/ 0 w 406"/>
              <a:gd name="T1" fmla="*/ 0 h 369"/>
              <a:gd name="T2" fmla="*/ 99 w 406"/>
              <a:gd name="T3" fmla="*/ 0 h 369"/>
              <a:gd name="T4" fmla="*/ 99 w 406"/>
              <a:gd name="T5" fmla="*/ 369 h 369"/>
              <a:gd name="T6" fmla="*/ 406 w 406"/>
              <a:gd name="T7" fmla="*/ 369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6" h="369">
                <a:moveTo>
                  <a:pt x="0" y="0"/>
                </a:moveTo>
                <a:lnTo>
                  <a:pt x="99" y="0"/>
                </a:lnTo>
                <a:lnTo>
                  <a:pt x="99" y="369"/>
                </a:lnTo>
                <a:lnTo>
                  <a:pt x="406" y="369"/>
                </a:lnTo>
              </a:path>
            </a:pathLst>
          </a:cu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9" name="Freeform 317"/>
          <p:cNvSpPr>
            <a:spLocks/>
          </p:cNvSpPr>
          <p:nvPr/>
        </p:nvSpPr>
        <p:spPr bwMode="auto">
          <a:xfrm>
            <a:off x="5094288" y="1749425"/>
            <a:ext cx="88900" cy="90488"/>
          </a:xfrm>
          <a:custGeom>
            <a:avLst/>
            <a:gdLst>
              <a:gd name="T0" fmla="*/ 235 w 235"/>
              <a:gd name="T1" fmla="*/ 118 h 236"/>
              <a:gd name="T2" fmla="*/ 0 w 235"/>
              <a:gd name="T3" fmla="*/ 236 h 236"/>
              <a:gd name="T4" fmla="*/ 0 w 235"/>
              <a:gd name="T5" fmla="*/ 0 h 236"/>
              <a:gd name="T6" fmla="*/ 235 w 235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235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5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0" name="Line 318"/>
          <p:cNvSpPr>
            <a:spLocks noChangeShapeType="1"/>
          </p:cNvSpPr>
          <p:nvPr/>
        </p:nvSpPr>
        <p:spPr bwMode="auto">
          <a:xfrm flipH="1">
            <a:off x="5102225" y="1397000"/>
            <a:ext cx="5556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1" name="Rectangle 319"/>
          <p:cNvSpPr>
            <a:spLocks noChangeArrowheads="1"/>
          </p:cNvSpPr>
          <p:nvPr/>
        </p:nvSpPr>
        <p:spPr bwMode="auto">
          <a:xfrm>
            <a:off x="5383213" y="2182813"/>
            <a:ext cx="3905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Banco de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" name="Rectangle 320"/>
          <p:cNvSpPr>
            <a:spLocks noChangeArrowheads="1"/>
          </p:cNvSpPr>
          <p:nvPr/>
        </p:nvSpPr>
        <p:spPr bwMode="auto">
          <a:xfrm>
            <a:off x="5303838" y="2273300"/>
            <a:ext cx="52387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Registradores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" name="Rectangle 321"/>
          <p:cNvSpPr>
            <a:spLocks noChangeArrowheads="1"/>
          </p:cNvSpPr>
          <p:nvPr/>
        </p:nvSpPr>
        <p:spPr bwMode="auto">
          <a:xfrm>
            <a:off x="3802063" y="1411288"/>
            <a:ext cx="36513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322"/>
          <p:cNvSpPr>
            <a:spLocks noChangeArrowheads="1"/>
          </p:cNvSpPr>
          <p:nvPr/>
        </p:nvSpPr>
        <p:spPr bwMode="auto">
          <a:xfrm>
            <a:off x="3771900" y="1612900"/>
            <a:ext cx="128588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wreg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Rectangle 323"/>
          <p:cNvSpPr>
            <a:spLocks noChangeArrowheads="1"/>
          </p:cNvSpPr>
          <p:nvPr/>
        </p:nvSpPr>
        <p:spPr bwMode="auto">
          <a:xfrm>
            <a:off x="3795713" y="1711325"/>
            <a:ext cx="7937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Rectangle 324"/>
          <p:cNvSpPr>
            <a:spLocks noChangeArrowheads="1"/>
          </p:cNvSpPr>
          <p:nvPr/>
        </p:nvSpPr>
        <p:spPr bwMode="auto">
          <a:xfrm>
            <a:off x="3795713" y="1808163"/>
            <a:ext cx="7302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Line 325"/>
          <p:cNvSpPr>
            <a:spLocks noChangeShapeType="1"/>
          </p:cNvSpPr>
          <p:nvPr/>
        </p:nvSpPr>
        <p:spPr bwMode="auto">
          <a:xfrm>
            <a:off x="5719763" y="2533650"/>
            <a:ext cx="0" cy="492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28" name="Rectangle 164">
            <a:extLst>
              <a:ext uri="{FF2B5EF4-FFF2-40B4-BE49-F238E27FC236}">
                <a16:creationId xmlns:a16="http://schemas.microsoft.com/office/drawing/2014/main" id="{8383EE21-DE80-41CC-B3E1-B27DC70D7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412" y="1354932"/>
            <a:ext cx="1460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500" dirty="0" err="1">
                <a:solidFill>
                  <a:srgbClr val="000000"/>
                </a:solidFill>
              </a:rPr>
              <a:t>instR</a:t>
            </a:r>
            <a:endParaRPr lang="pt-BR" altLang="pt-BR" sz="500" dirty="0">
              <a:solidFill>
                <a:srgbClr val="000000"/>
              </a:solidFill>
            </a:endParaRPr>
          </a:p>
        </p:txBody>
      </p:sp>
      <p:sp>
        <p:nvSpPr>
          <p:cNvPr id="329" name="Rectangle 164">
            <a:extLst>
              <a:ext uri="{FF2B5EF4-FFF2-40B4-BE49-F238E27FC236}">
                <a16:creationId xmlns:a16="http://schemas.microsoft.com/office/drawing/2014/main" id="{F46D0B1E-B6E6-4843-A954-BC5B6B03F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9175" y="2389188"/>
            <a:ext cx="1460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500" dirty="0" err="1">
                <a:solidFill>
                  <a:srgbClr val="000000"/>
                </a:solidFill>
              </a:rPr>
              <a:t>instR</a:t>
            </a:r>
            <a:endParaRPr lang="pt-BR" altLang="pt-BR" sz="500" dirty="0">
              <a:solidFill>
                <a:srgbClr val="000000"/>
              </a:solidFill>
            </a:endParaRPr>
          </a:p>
        </p:txBody>
      </p:sp>
      <p:pic>
        <p:nvPicPr>
          <p:cNvPr id="330" name="Imagem 329">
            <a:extLst>
              <a:ext uri="{FF2B5EF4-FFF2-40B4-BE49-F238E27FC236}">
                <a16:creationId xmlns:a16="http://schemas.microsoft.com/office/drawing/2014/main" id="{5871C30D-1FFC-4360-9748-276C945B3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9645" y="1065209"/>
            <a:ext cx="1125692" cy="307978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33967"/>
            <a:ext cx="8686800" cy="6047833"/>
          </a:xfrm>
        </p:spPr>
        <p:txBody>
          <a:bodyPr>
            <a:normAutofit lnSpcReduction="10000"/>
          </a:bodyPr>
          <a:lstStyle/>
          <a:p>
            <a:r>
              <a:rPr lang="pt-BR" sz="2200" b="1" dirty="0"/>
              <a:t>O fluxo de dados para as Instruções LW / SW</a:t>
            </a:r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4 multiplexadores:</a:t>
            </a:r>
          </a:p>
          <a:p>
            <a:pPr lvl="1"/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&lt;=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instruction(15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11) when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instR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='1'  else</a:t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instruction(20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16) ;</a:t>
            </a:r>
          </a:p>
          <a:p>
            <a:pPr lvl="1"/>
            <a:endParaRPr lang="en-US" sz="14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op2 &lt;=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R2 when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instR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='1' else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ext32;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--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Mux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gera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segunda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entrada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ULA</a:t>
            </a:r>
          </a:p>
          <a:p>
            <a:pPr lvl="1"/>
            <a:endParaRPr lang="en-US" sz="14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ext32 &lt;=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x"FFFF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 &amp; instruction(15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0) when </a:t>
            </a:r>
            <a:b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  (instruction(15)='1’ and (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uins.i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=LW or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uins.i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=SW)) else     x"0000" &amp; instruction(15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0);</a:t>
            </a:r>
          </a:p>
          <a:p>
            <a:pPr lvl="1"/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reg_dest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&lt;=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 when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uins.i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=LW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else result; -- Mux: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gera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entrada da porta de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escrita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do Banco de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Registradores</a:t>
            </a:r>
            <a:endParaRPr lang="pt-BR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13"/>
            <a:ext cx="8229600" cy="722854"/>
          </a:xfrm>
        </p:spPr>
        <p:txBody>
          <a:bodyPr>
            <a:normAutofit fontScale="90000"/>
          </a:bodyPr>
          <a:lstStyle/>
          <a:p>
            <a:r>
              <a:rPr lang="en-US" dirty="0"/>
              <a:t>O </a:t>
            </a:r>
            <a:r>
              <a:rPr lang="en-US" dirty="0" err="1"/>
              <a:t>Bloco</a:t>
            </a:r>
            <a:r>
              <a:rPr lang="en-US" dirty="0"/>
              <a:t> de Dados (BD)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64598" y="722475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</a:rPr>
              <a:t>ENDEREÇO É A SOMA DO REG BASE + DESLOCAMENTO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73937" y="2083258"/>
            <a:ext cx="1740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</a:rPr>
              <a:t>Vermelho: LW/SW</a:t>
            </a:r>
          </a:p>
          <a:p>
            <a:r>
              <a:rPr lang="pt-BR" sz="1600" b="1" dirty="0">
                <a:solidFill>
                  <a:srgbClr val="FF6600"/>
                </a:solidFill>
              </a:rPr>
              <a:t>Laranja: só LW</a:t>
            </a:r>
          </a:p>
          <a:p>
            <a:r>
              <a:rPr lang="pt-BR" sz="1600" b="1" dirty="0">
                <a:solidFill>
                  <a:schemeClr val="accent3">
                    <a:lumMod val="50000"/>
                  </a:schemeClr>
                </a:solidFill>
              </a:rPr>
              <a:t>verdes: só SW</a:t>
            </a:r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990600" y="1099287"/>
            <a:ext cx="6248400" cy="261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4" name="Freeform 6"/>
          <p:cNvSpPr>
            <a:spLocks/>
          </p:cNvSpPr>
          <p:nvPr/>
        </p:nvSpPr>
        <p:spPr bwMode="auto">
          <a:xfrm>
            <a:off x="1003300" y="1316775"/>
            <a:ext cx="6223000" cy="2384425"/>
          </a:xfrm>
          <a:custGeom>
            <a:avLst/>
            <a:gdLst>
              <a:gd name="T0" fmla="*/ 1299 w 3920"/>
              <a:gd name="T1" fmla="*/ 269 h 1502"/>
              <a:gd name="T2" fmla="*/ 1414 w 3920"/>
              <a:gd name="T3" fmla="*/ 269 h 1502"/>
              <a:gd name="T4" fmla="*/ 1414 w 3920"/>
              <a:gd name="T5" fmla="*/ 0 h 1502"/>
              <a:gd name="T6" fmla="*/ 3920 w 3920"/>
              <a:gd name="T7" fmla="*/ 0 h 1502"/>
              <a:gd name="T8" fmla="*/ 3920 w 3920"/>
              <a:gd name="T9" fmla="*/ 1075 h 1502"/>
              <a:gd name="T10" fmla="*/ 3622 w 3920"/>
              <a:gd name="T11" fmla="*/ 1075 h 1502"/>
              <a:gd name="T12" fmla="*/ 3622 w 3920"/>
              <a:gd name="T13" fmla="*/ 443 h 1502"/>
              <a:gd name="T14" fmla="*/ 3121 w 3920"/>
              <a:gd name="T15" fmla="*/ 443 h 1502"/>
              <a:gd name="T16" fmla="*/ 3121 w 3920"/>
              <a:gd name="T17" fmla="*/ 1502 h 1502"/>
              <a:gd name="T18" fmla="*/ 1721 w 3920"/>
              <a:gd name="T19" fmla="*/ 1502 h 1502"/>
              <a:gd name="T20" fmla="*/ 1721 w 3920"/>
              <a:gd name="T21" fmla="*/ 601 h 1502"/>
              <a:gd name="T22" fmla="*/ 585 w 3920"/>
              <a:gd name="T23" fmla="*/ 601 h 1502"/>
              <a:gd name="T24" fmla="*/ 585 w 3920"/>
              <a:gd name="T25" fmla="*/ 996 h 1502"/>
              <a:gd name="T26" fmla="*/ 0 w 3920"/>
              <a:gd name="T27" fmla="*/ 996 h 1502"/>
              <a:gd name="T28" fmla="*/ 0 w 3920"/>
              <a:gd name="T29" fmla="*/ 269 h 1502"/>
              <a:gd name="T30" fmla="*/ 1299 w 3920"/>
              <a:gd name="T31" fmla="*/ 269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20" h="1502">
                <a:moveTo>
                  <a:pt x="1299" y="269"/>
                </a:moveTo>
                <a:lnTo>
                  <a:pt x="1414" y="269"/>
                </a:lnTo>
                <a:lnTo>
                  <a:pt x="1414" y="0"/>
                </a:lnTo>
                <a:lnTo>
                  <a:pt x="3920" y="0"/>
                </a:lnTo>
                <a:lnTo>
                  <a:pt x="3920" y="1075"/>
                </a:lnTo>
                <a:lnTo>
                  <a:pt x="3622" y="1075"/>
                </a:lnTo>
                <a:lnTo>
                  <a:pt x="3622" y="443"/>
                </a:lnTo>
                <a:lnTo>
                  <a:pt x="3121" y="443"/>
                </a:lnTo>
                <a:lnTo>
                  <a:pt x="3121" y="1502"/>
                </a:lnTo>
                <a:lnTo>
                  <a:pt x="1721" y="1502"/>
                </a:lnTo>
                <a:lnTo>
                  <a:pt x="1721" y="601"/>
                </a:lnTo>
                <a:lnTo>
                  <a:pt x="585" y="601"/>
                </a:lnTo>
                <a:lnTo>
                  <a:pt x="585" y="996"/>
                </a:lnTo>
                <a:lnTo>
                  <a:pt x="0" y="996"/>
                </a:lnTo>
                <a:lnTo>
                  <a:pt x="0" y="269"/>
                </a:lnTo>
                <a:lnTo>
                  <a:pt x="1299" y="2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5" name="Rectangle 7"/>
          <p:cNvSpPr>
            <a:spLocks noChangeArrowheads="1"/>
          </p:cNvSpPr>
          <p:nvPr/>
        </p:nvSpPr>
        <p:spPr bwMode="auto">
          <a:xfrm>
            <a:off x="3251200" y="1316775"/>
            <a:ext cx="3987799" cy="23955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7" name="Rectangle 7">
            <a:extLst>
              <a:ext uri="{FF2B5EF4-FFF2-40B4-BE49-F238E27FC236}">
                <a16:creationId xmlns:a16="http://schemas.microsoft.com/office/drawing/2014/main" id="{53D1D902-90D1-4261-89D9-260E363A14E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974396" y="2038055"/>
            <a:ext cx="771843" cy="1678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8" name="Rectangle 7">
            <a:extLst>
              <a:ext uri="{FF2B5EF4-FFF2-40B4-BE49-F238E27FC236}">
                <a16:creationId xmlns:a16="http://schemas.microsoft.com/office/drawing/2014/main" id="{FE28B308-0940-4600-AE3A-BBC827ED681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167378" y="2285467"/>
            <a:ext cx="560072" cy="1428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sp>
        <p:nvSpPr>
          <p:cNvPr id="136" name="Freeform 8"/>
          <p:cNvSpPr>
            <a:spLocks/>
          </p:cNvSpPr>
          <p:nvPr/>
        </p:nvSpPr>
        <p:spPr bwMode="auto">
          <a:xfrm>
            <a:off x="1003300" y="1316775"/>
            <a:ext cx="6223000" cy="2384425"/>
          </a:xfrm>
          <a:custGeom>
            <a:avLst/>
            <a:gdLst>
              <a:gd name="T0" fmla="*/ 1299 w 3920"/>
              <a:gd name="T1" fmla="*/ 269 h 1502"/>
              <a:gd name="T2" fmla="*/ 1414 w 3920"/>
              <a:gd name="T3" fmla="*/ 269 h 1502"/>
              <a:gd name="T4" fmla="*/ 1414 w 3920"/>
              <a:gd name="T5" fmla="*/ 0 h 1502"/>
              <a:gd name="T6" fmla="*/ 3920 w 3920"/>
              <a:gd name="T7" fmla="*/ 0 h 1502"/>
              <a:gd name="T8" fmla="*/ 3920 w 3920"/>
              <a:gd name="T9" fmla="*/ 1075 h 1502"/>
              <a:gd name="T10" fmla="*/ 3622 w 3920"/>
              <a:gd name="T11" fmla="*/ 1075 h 1502"/>
              <a:gd name="T12" fmla="*/ 3622 w 3920"/>
              <a:gd name="T13" fmla="*/ 443 h 1502"/>
              <a:gd name="T14" fmla="*/ 3121 w 3920"/>
              <a:gd name="T15" fmla="*/ 443 h 1502"/>
              <a:gd name="T16" fmla="*/ 3121 w 3920"/>
              <a:gd name="T17" fmla="*/ 1502 h 1502"/>
              <a:gd name="T18" fmla="*/ 1721 w 3920"/>
              <a:gd name="T19" fmla="*/ 1502 h 1502"/>
              <a:gd name="T20" fmla="*/ 1721 w 3920"/>
              <a:gd name="T21" fmla="*/ 601 h 1502"/>
              <a:gd name="T22" fmla="*/ 585 w 3920"/>
              <a:gd name="T23" fmla="*/ 601 h 1502"/>
              <a:gd name="T24" fmla="*/ 585 w 3920"/>
              <a:gd name="T25" fmla="*/ 996 h 1502"/>
              <a:gd name="T26" fmla="*/ 0 w 3920"/>
              <a:gd name="T27" fmla="*/ 996 h 1502"/>
              <a:gd name="T28" fmla="*/ 0 w 3920"/>
              <a:gd name="T29" fmla="*/ 269 h 1502"/>
              <a:gd name="T30" fmla="*/ 1299 w 3920"/>
              <a:gd name="T31" fmla="*/ 269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20" h="1502">
                <a:moveTo>
                  <a:pt x="1299" y="269"/>
                </a:moveTo>
                <a:lnTo>
                  <a:pt x="1414" y="269"/>
                </a:lnTo>
                <a:lnTo>
                  <a:pt x="1414" y="0"/>
                </a:lnTo>
                <a:lnTo>
                  <a:pt x="3920" y="0"/>
                </a:lnTo>
                <a:lnTo>
                  <a:pt x="3920" y="1075"/>
                </a:lnTo>
                <a:lnTo>
                  <a:pt x="3622" y="1075"/>
                </a:lnTo>
                <a:lnTo>
                  <a:pt x="3622" y="443"/>
                </a:lnTo>
                <a:lnTo>
                  <a:pt x="3121" y="443"/>
                </a:lnTo>
                <a:lnTo>
                  <a:pt x="3121" y="1502"/>
                </a:lnTo>
                <a:lnTo>
                  <a:pt x="1721" y="1502"/>
                </a:lnTo>
                <a:lnTo>
                  <a:pt x="1721" y="601"/>
                </a:lnTo>
                <a:lnTo>
                  <a:pt x="585" y="601"/>
                </a:lnTo>
                <a:lnTo>
                  <a:pt x="585" y="996"/>
                </a:lnTo>
                <a:lnTo>
                  <a:pt x="0" y="996"/>
                </a:lnTo>
                <a:lnTo>
                  <a:pt x="0" y="269"/>
                </a:lnTo>
                <a:lnTo>
                  <a:pt x="1299" y="269"/>
                </a:lnTo>
                <a:close/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7" name="Rectangle 9"/>
          <p:cNvSpPr>
            <a:spLocks noChangeArrowheads="1"/>
          </p:cNvSpPr>
          <p:nvPr/>
        </p:nvSpPr>
        <p:spPr bwMode="auto">
          <a:xfrm>
            <a:off x="1003300" y="1413612"/>
            <a:ext cx="939800" cy="17573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8" name="Rectangle 10"/>
          <p:cNvSpPr>
            <a:spLocks noChangeArrowheads="1"/>
          </p:cNvSpPr>
          <p:nvPr/>
        </p:nvSpPr>
        <p:spPr bwMode="auto">
          <a:xfrm>
            <a:off x="1003300" y="1413612"/>
            <a:ext cx="939800" cy="175736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1130300" y="1443775"/>
            <a:ext cx="49688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control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1531938" y="1443775"/>
            <a:ext cx="1333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1" name="Rectangle 13"/>
          <p:cNvSpPr>
            <a:spLocks noChangeArrowheads="1"/>
          </p:cNvSpPr>
          <p:nvPr/>
        </p:nvSpPr>
        <p:spPr bwMode="auto">
          <a:xfrm>
            <a:off x="1595438" y="1443775"/>
            <a:ext cx="30003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2" name="Rectangle 14"/>
          <p:cNvSpPr>
            <a:spLocks noChangeArrowheads="1"/>
          </p:cNvSpPr>
          <p:nvPr/>
        </p:nvSpPr>
        <p:spPr bwMode="auto">
          <a:xfrm>
            <a:off x="1938338" y="1415200"/>
            <a:ext cx="1316038" cy="85248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3" name="Line 15"/>
          <p:cNvSpPr>
            <a:spLocks noChangeShapeType="1"/>
          </p:cNvSpPr>
          <p:nvPr/>
        </p:nvSpPr>
        <p:spPr bwMode="auto">
          <a:xfrm flipH="1">
            <a:off x="3152775" y="2464537"/>
            <a:ext cx="755650" cy="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4" name="Line 16"/>
          <p:cNvSpPr>
            <a:spLocks noChangeShapeType="1"/>
          </p:cNvSpPr>
          <p:nvPr/>
        </p:nvSpPr>
        <p:spPr bwMode="auto">
          <a:xfrm>
            <a:off x="5965825" y="3002700"/>
            <a:ext cx="50800" cy="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5" name="Freeform 17"/>
          <p:cNvSpPr>
            <a:spLocks/>
          </p:cNvSpPr>
          <p:nvPr/>
        </p:nvSpPr>
        <p:spPr bwMode="auto">
          <a:xfrm>
            <a:off x="5994400" y="2956662"/>
            <a:ext cx="93663" cy="93663"/>
          </a:xfrm>
          <a:custGeom>
            <a:avLst/>
            <a:gdLst>
              <a:gd name="T0" fmla="*/ 235 w 235"/>
              <a:gd name="T1" fmla="*/ 118 h 236"/>
              <a:gd name="T2" fmla="*/ 0 w 235"/>
              <a:gd name="T3" fmla="*/ 236 h 236"/>
              <a:gd name="T4" fmla="*/ 0 w 235"/>
              <a:gd name="T5" fmla="*/ 0 h 236"/>
              <a:gd name="T6" fmla="*/ 235 w 235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235" y="118"/>
                </a:moveTo>
                <a:lnTo>
                  <a:pt x="0" y="236"/>
                </a:lnTo>
                <a:cubicBezTo>
                  <a:pt x="37" y="161"/>
                  <a:pt x="37" y="74"/>
                  <a:pt x="0" y="0"/>
                </a:cubicBezTo>
                <a:lnTo>
                  <a:pt x="235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6" name="Line 18"/>
          <p:cNvSpPr>
            <a:spLocks noChangeShapeType="1"/>
          </p:cNvSpPr>
          <p:nvPr/>
        </p:nvSpPr>
        <p:spPr bwMode="auto">
          <a:xfrm>
            <a:off x="5965825" y="3099537"/>
            <a:ext cx="50800" cy="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7" name="Freeform 19"/>
          <p:cNvSpPr>
            <a:spLocks/>
          </p:cNvSpPr>
          <p:nvPr/>
        </p:nvSpPr>
        <p:spPr bwMode="auto">
          <a:xfrm>
            <a:off x="5994400" y="3051912"/>
            <a:ext cx="93663" cy="93663"/>
          </a:xfrm>
          <a:custGeom>
            <a:avLst/>
            <a:gdLst>
              <a:gd name="T0" fmla="*/ 235 w 235"/>
              <a:gd name="T1" fmla="*/ 118 h 235"/>
              <a:gd name="T2" fmla="*/ 0 w 235"/>
              <a:gd name="T3" fmla="*/ 235 h 235"/>
              <a:gd name="T4" fmla="*/ 0 w 235"/>
              <a:gd name="T5" fmla="*/ 0 h 235"/>
              <a:gd name="T6" fmla="*/ 0 w 235"/>
              <a:gd name="T7" fmla="*/ 0 h 235"/>
              <a:gd name="T8" fmla="*/ 235 w 235"/>
              <a:gd name="T9" fmla="*/ 118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5" h="235">
                <a:moveTo>
                  <a:pt x="235" y="118"/>
                </a:moveTo>
                <a:lnTo>
                  <a:pt x="0" y="235"/>
                </a:lnTo>
                <a:cubicBezTo>
                  <a:pt x="37" y="161"/>
                  <a:pt x="37" y="74"/>
                  <a:pt x="0" y="0"/>
                </a:cubicBezTo>
                <a:lnTo>
                  <a:pt x="0" y="0"/>
                </a:lnTo>
                <a:lnTo>
                  <a:pt x="235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8" name="Line 20"/>
          <p:cNvSpPr>
            <a:spLocks noChangeShapeType="1"/>
          </p:cNvSpPr>
          <p:nvPr/>
        </p:nvSpPr>
        <p:spPr bwMode="auto">
          <a:xfrm>
            <a:off x="4811713" y="3231300"/>
            <a:ext cx="157163" cy="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9" name="Freeform 21"/>
          <p:cNvSpPr>
            <a:spLocks/>
          </p:cNvSpPr>
          <p:nvPr/>
        </p:nvSpPr>
        <p:spPr bwMode="auto">
          <a:xfrm>
            <a:off x="4946650" y="3183675"/>
            <a:ext cx="93663" cy="93663"/>
          </a:xfrm>
          <a:custGeom>
            <a:avLst/>
            <a:gdLst>
              <a:gd name="T0" fmla="*/ 236 w 236"/>
              <a:gd name="T1" fmla="*/ 118 h 235"/>
              <a:gd name="T2" fmla="*/ 0 w 236"/>
              <a:gd name="T3" fmla="*/ 235 h 235"/>
              <a:gd name="T4" fmla="*/ 0 w 236"/>
              <a:gd name="T5" fmla="*/ 0 h 235"/>
              <a:gd name="T6" fmla="*/ 0 w 236"/>
              <a:gd name="T7" fmla="*/ 0 h 235"/>
              <a:gd name="T8" fmla="*/ 236 w 236"/>
              <a:gd name="T9" fmla="*/ 118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" h="235">
                <a:moveTo>
                  <a:pt x="236" y="118"/>
                </a:moveTo>
                <a:lnTo>
                  <a:pt x="0" y="235"/>
                </a:lnTo>
                <a:cubicBezTo>
                  <a:pt x="37" y="161"/>
                  <a:pt x="37" y="74"/>
                  <a:pt x="0" y="0"/>
                </a:cubicBezTo>
                <a:lnTo>
                  <a:pt x="0" y="0"/>
                </a:lnTo>
                <a:lnTo>
                  <a:pt x="236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0" name="Line 22"/>
          <p:cNvSpPr>
            <a:spLocks noChangeShapeType="1"/>
          </p:cNvSpPr>
          <p:nvPr/>
        </p:nvSpPr>
        <p:spPr bwMode="auto">
          <a:xfrm>
            <a:off x="4811713" y="3417037"/>
            <a:ext cx="1809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1" name="Freeform 23"/>
          <p:cNvSpPr>
            <a:spLocks/>
          </p:cNvSpPr>
          <p:nvPr/>
        </p:nvSpPr>
        <p:spPr bwMode="auto">
          <a:xfrm>
            <a:off x="4976813" y="3385287"/>
            <a:ext cx="63500" cy="63500"/>
          </a:xfrm>
          <a:custGeom>
            <a:avLst/>
            <a:gdLst>
              <a:gd name="T0" fmla="*/ 159 w 159"/>
              <a:gd name="T1" fmla="*/ 78 h 158"/>
              <a:gd name="T2" fmla="*/ 0 w 159"/>
              <a:gd name="T3" fmla="*/ 158 h 158"/>
              <a:gd name="T4" fmla="*/ 0 w 159"/>
              <a:gd name="T5" fmla="*/ 0 h 158"/>
              <a:gd name="T6" fmla="*/ 0 w 159"/>
              <a:gd name="T7" fmla="*/ 0 h 158"/>
              <a:gd name="T8" fmla="*/ 159 w 159"/>
              <a:gd name="T9" fmla="*/ 78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" h="158">
                <a:moveTo>
                  <a:pt x="159" y="78"/>
                </a:moveTo>
                <a:lnTo>
                  <a:pt x="0" y="158"/>
                </a:lnTo>
                <a:cubicBezTo>
                  <a:pt x="25" y="108"/>
                  <a:pt x="25" y="49"/>
                  <a:pt x="0" y="0"/>
                </a:cubicBezTo>
                <a:lnTo>
                  <a:pt x="0" y="0"/>
                </a:lnTo>
                <a:lnTo>
                  <a:pt x="159" y="7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2" name="Freeform 24"/>
          <p:cNvSpPr>
            <a:spLocks/>
          </p:cNvSpPr>
          <p:nvPr/>
        </p:nvSpPr>
        <p:spPr bwMode="auto">
          <a:xfrm>
            <a:off x="5915025" y="1931137"/>
            <a:ext cx="960438" cy="333375"/>
          </a:xfrm>
          <a:custGeom>
            <a:avLst/>
            <a:gdLst>
              <a:gd name="T0" fmla="*/ 0 w 605"/>
              <a:gd name="T1" fmla="*/ 210 h 210"/>
              <a:gd name="T2" fmla="*/ 0 w 605"/>
              <a:gd name="T3" fmla="*/ 0 h 210"/>
              <a:gd name="T4" fmla="*/ 580 w 605"/>
              <a:gd name="T5" fmla="*/ 0 h 210"/>
              <a:gd name="T6" fmla="*/ 580 w 605"/>
              <a:gd name="T7" fmla="*/ 165 h 210"/>
              <a:gd name="T8" fmla="*/ 605 w 605"/>
              <a:gd name="T9" fmla="*/ 165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5" h="210">
                <a:moveTo>
                  <a:pt x="0" y="210"/>
                </a:moveTo>
                <a:lnTo>
                  <a:pt x="0" y="0"/>
                </a:lnTo>
                <a:lnTo>
                  <a:pt x="580" y="0"/>
                </a:lnTo>
                <a:lnTo>
                  <a:pt x="580" y="165"/>
                </a:lnTo>
                <a:lnTo>
                  <a:pt x="605" y="165"/>
                </a:lnTo>
              </a:path>
            </a:pathLst>
          </a:cu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3" name="Freeform 25"/>
          <p:cNvSpPr>
            <a:spLocks/>
          </p:cNvSpPr>
          <p:nvPr/>
        </p:nvSpPr>
        <p:spPr bwMode="auto">
          <a:xfrm>
            <a:off x="6859588" y="2161325"/>
            <a:ext cx="63500" cy="63500"/>
          </a:xfrm>
          <a:custGeom>
            <a:avLst/>
            <a:gdLst>
              <a:gd name="T0" fmla="*/ 159 w 159"/>
              <a:gd name="T1" fmla="*/ 79 h 158"/>
              <a:gd name="T2" fmla="*/ 0 w 159"/>
              <a:gd name="T3" fmla="*/ 158 h 158"/>
              <a:gd name="T4" fmla="*/ 0 w 159"/>
              <a:gd name="T5" fmla="*/ 0 h 158"/>
              <a:gd name="T6" fmla="*/ 0 w 159"/>
              <a:gd name="T7" fmla="*/ 0 h 158"/>
              <a:gd name="T8" fmla="*/ 159 w 159"/>
              <a:gd name="T9" fmla="*/ 79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" h="158">
                <a:moveTo>
                  <a:pt x="159" y="79"/>
                </a:moveTo>
                <a:lnTo>
                  <a:pt x="0" y="158"/>
                </a:lnTo>
                <a:cubicBezTo>
                  <a:pt x="25" y="108"/>
                  <a:pt x="25" y="50"/>
                  <a:pt x="0" y="0"/>
                </a:cubicBezTo>
                <a:lnTo>
                  <a:pt x="0" y="0"/>
                </a:lnTo>
                <a:lnTo>
                  <a:pt x="159" y="7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4" name="Line 26"/>
          <p:cNvSpPr>
            <a:spLocks noChangeShapeType="1"/>
          </p:cNvSpPr>
          <p:nvPr/>
        </p:nvSpPr>
        <p:spPr bwMode="auto">
          <a:xfrm>
            <a:off x="5741988" y="2515337"/>
            <a:ext cx="0" cy="1666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5" name="Freeform 27"/>
          <p:cNvSpPr>
            <a:spLocks/>
          </p:cNvSpPr>
          <p:nvPr/>
        </p:nvSpPr>
        <p:spPr bwMode="auto">
          <a:xfrm>
            <a:off x="5160963" y="2634400"/>
            <a:ext cx="146050" cy="700088"/>
          </a:xfrm>
          <a:custGeom>
            <a:avLst/>
            <a:gdLst>
              <a:gd name="T0" fmla="*/ 92 w 92"/>
              <a:gd name="T1" fmla="*/ 0 h 441"/>
              <a:gd name="T2" fmla="*/ 47 w 92"/>
              <a:gd name="T3" fmla="*/ 0 h 441"/>
              <a:gd name="T4" fmla="*/ 47 w 92"/>
              <a:gd name="T5" fmla="*/ 441 h 441"/>
              <a:gd name="T6" fmla="*/ 0 w 92"/>
              <a:gd name="T7" fmla="*/ 441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2" h="441">
                <a:moveTo>
                  <a:pt x="92" y="0"/>
                </a:moveTo>
                <a:lnTo>
                  <a:pt x="47" y="0"/>
                </a:lnTo>
                <a:lnTo>
                  <a:pt x="47" y="441"/>
                </a:lnTo>
                <a:lnTo>
                  <a:pt x="0" y="441"/>
                </a:lnTo>
              </a:path>
            </a:pathLst>
          </a:cu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6" name="Freeform 28"/>
          <p:cNvSpPr>
            <a:spLocks/>
          </p:cNvSpPr>
          <p:nvPr/>
        </p:nvSpPr>
        <p:spPr bwMode="auto">
          <a:xfrm>
            <a:off x="5284788" y="2586775"/>
            <a:ext cx="92075" cy="93663"/>
          </a:xfrm>
          <a:custGeom>
            <a:avLst/>
            <a:gdLst>
              <a:gd name="T0" fmla="*/ 235 w 235"/>
              <a:gd name="T1" fmla="*/ 118 h 236"/>
              <a:gd name="T2" fmla="*/ 0 w 235"/>
              <a:gd name="T3" fmla="*/ 236 h 236"/>
              <a:gd name="T4" fmla="*/ 0 w 235"/>
              <a:gd name="T5" fmla="*/ 0 h 236"/>
              <a:gd name="T6" fmla="*/ 235 w 235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235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5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7" name="Line 29"/>
          <p:cNvSpPr>
            <a:spLocks noChangeShapeType="1"/>
          </p:cNvSpPr>
          <p:nvPr/>
        </p:nvSpPr>
        <p:spPr bwMode="auto">
          <a:xfrm>
            <a:off x="2024063" y="2464537"/>
            <a:ext cx="371475" cy="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8" name="Freeform 30"/>
          <p:cNvSpPr>
            <a:spLocks/>
          </p:cNvSpPr>
          <p:nvPr/>
        </p:nvSpPr>
        <p:spPr bwMode="auto">
          <a:xfrm>
            <a:off x="2373313" y="2418500"/>
            <a:ext cx="93663" cy="93663"/>
          </a:xfrm>
          <a:custGeom>
            <a:avLst/>
            <a:gdLst>
              <a:gd name="T0" fmla="*/ 236 w 236"/>
              <a:gd name="T1" fmla="*/ 119 h 236"/>
              <a:gd name="T2" fmla="*/ 0 w 236"/>
              <a:gd name="T3" fmla="*/ 236 h 236"/>
              <a:gd name="T4" fmla="*/ 1 w 236"/>
              <a:gd name="T5" fmla="*/ 0 h 236"/>
              <a:gd name="T6" fmla="*/ 236 w 236"/>
              <a:gd name="T7" fmla="*/ 119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236" y="119"/>
                </a:moveTo>
                <a:lnTo>
                  <a:pt x="0" y="236"/>
                </a:lnTo>
                <a:cubicBezTo>
                  <a:pt x="38" y="162"/>
                  <a:pt x="38" y="74"/>
                  <a:pt x="1" y="0"/>
                </a:cubicBezTo>
                <a:lnTo>
                  <a:pt x="236" y="119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9" name="Rectangle 31"/>
          <p:cNvSpPr>
            <a:spLocks noChangeArrowheads="1"/>
          </p:cNvSpPr>
          <p:nvPr/>
        </p:nvSpPr>
        <p:spPr bwMode="auto">
          <a:xfrm>
            <a:off x="2466975" y="2369287"/>
            <a:ext cx="685800" cy="782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0" name="Rectangle 32"/>
          <p:cNvSpPr>
            <a:spLocks noChangeArrowheads="1"/>
          </p:cNvSpPr>
          <p:nvPr/>
        </p:nvSpPr>
        <p:spPr bwMode="auto">
          <a:xfrm>
            <a:off x="2466975" y="2369287"/>
            <a:ext cx="685800" cy="782638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1" name="Rectangle 33"/>
          <p:cNvSpPr>
            <a:spLocks noChangeArrowheads="1"/>
          </p:cNvSpPr>
          <p:nvPr/>
        </p:nvSpPr>
        <p:spPr bwMode="auto">
          <a:xfrm>
            <a:off x="2563813" y="2547087"/>
            <a:ext cx="35083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2" name="Rectangle 34"/>
          <p:cNvSpPr>
            <a:spLocks noChangeArrowheads="1"/>
          </p:cNvSpPr>
          <p:nvPr/>
        </p:nvSpPr>
        <p:spPr bwMode="auto">
          <a:xfrm>
            <a:off x="2838450" y="2547087"/>
            <a:ext cx="33178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ória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3" name="Rectangle 35"/>
          <p:cNvSpPr>
            <a:spLocks noChangeArrowheads="1"/>
          </p:cNvSpPr>
          <p:nvPr/>
        </p:nvSpPr>
        <p:spPr bwMode="auto">
          <a:xfrm>
            <a:off x="2741613" y="2686787"/>
            <a:ext cx="2095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" name="Rectangle 36"/>
          <p:cNvSpPr>
            <a:spLocks noChangeArrowheads="1"/>
          </p:cNvSpPr>
          <p:nvPr/>
        </p:nvSpPr>
        <p:spPr bwMode="auto">
          <a:xfrm>
            <a:off x="2882900" y="2686787"/>
            <a:ext cx="952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5" name="Rectangle 37"/>
          <p:cNvSpPr>
            <a:spLocks noChangeArrowheads="1"/>
          </p:cNvSpPr>
          <p:nvPr/>
        </p:nvSpPr>
        <p:spPr bwMode="auto">
          <a:xfrm>
            <a:off x="2506663" y="2832837"/>
            <a:ext cx="28733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6" name="Rectangle 38"/>
          <p:cNvSpPr>
            <a:spLocks noChangeArrowheads="1"/>
          </p:cNvSpPr>
          <p:nvPr/>
        </p:nvSpPr>
        <p:spPr bwMode="auto">
          <a:xfrm>
            <a:off x="2722563" y="2832837"/>
            <a:ext cx="47783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ruções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7" name="Rectangle 39"/>
          <p:cNvSpPr>
            <a:spLocks noChangeArrowheads="1"/>
          </p:cNvSpPr>
          <p:nvPr/>
        </p:nvSpPr>
        <p:spPr bwMode="auto">
          <a:xfrm>
            <a:off x="2493963" y="2418500"/>
            <a:ext cx="3063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address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8" name="Rectangle 40"/>
          <p:cNvSpPr>
            <a:spLocks noChangeArrowheads="1"/>
          </p:cNvSpPr>
          <p:nvPr/>
        </p:nvSpPr>
        <p:spPr bwMode="auto">
          <a:xfrm>
            <a:off x="3003550" y="2418500"/>
            <a:ext cx="1778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9" name="Freeform 41"/>
          <p:cNvSpPr>
            <a:spLocks/>
          </p:cNvSpPr>
          <p:nvPr/>
        </p:nvSpPr>
        <p:spPr bwMode="auto">
          <a:xfrm>
            <a:off x="1706563" y="2093062"/>
            <a:ext cx="107950" cy="371475"/>
          </a:xfrm>
          <a:custGeom>
            <a:avLst/>
            <a:gdLst>
              <a:gd name="T0" fmla="*/ 0 w 68"/>
              <a:gd name="T1" fmla="*/ 0 h 234"/>
              <a:gd name="T2" fmla="*/ 68 w 68"/>
              <a:gd name="T3" fmla="*/ 0 h 234"/>
              <a:gd name="T4" fmla="*/ 68 w 68"/>
              <a:gd name="T5" fmla="*/ 234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" h="234">
                <a:moveTo>
                  <a:pt x="0" y="0"/>
                </a:moveTo>
                <a:lnTo>
                  <a:pt x="68" y="0"/>
                </a:lnTo>
                <a:lnTo>
                  <a:pt x="68" y="234"/>
                </a:lnTo>
              </a:path>
            </a:pathLst>
          </a:cu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0" name="Freeform 42"/>
          <p:cNvSpPr>
            <a:spLocks/>
          </p:cNvSpPr>
          <p:nvPr/>
        </p:nvSpPr>
        <p:spPr bwMode="auto">
          <a:xfrm>
            <a:off x="1636713" y="2047025"/>
            <a:ext cx="93663" cy="93663"/>
          </a:xfrm>
          <a:custGeom>
            <a:avLst/>
            <a:gdLst>
              <a:gd name="T0" fmla="*/ 0 w 236"/>
              <a:gd name="T1" fmla="*/ 118 h 236"/>
              <a:gd name="T2" fmla="*/ 236 w 236"/>
              <a:gd name="T3" fmla="*/ 0 h 236"/>
              <a:gd name="T4" fmla="*/ 236 w 236"/>
              <a:gd name="T5" fmla="*/ 236 h 236"/>
              <a:gd name="T6" fmla="*/ 0 w 236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0" y="118"/>
                </a:moveTo>
                <a:lnTo>
                  <a:pt x="236" y="0"/>
                </a:lnTo>
                <a:cubicBezTo>
                  <a:pt x="199" y="74"/>
                  <a:pt x="199" y="162"/>
                  <a:pt x="236" y="236"/>
                </a:cubicBezTo>
                <a:lnTo>
                  <a:pt x="0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1" name="Freeform 43"/>
          <p:cNvSpPr>
            <a:spLocks/>
          </p:cNvSpPr>
          <p:nvPr/>
        </p:nvSpPr>
        <p:spPr bwMode="auto">
          <a:xfrm>
            <a:off x="1109663" y="2088300"/>
            <a:ext cx="382588" cy="376238"/>
          </a:xfrm>
          <a:custGeom>
            <a:avLst/>
            <a:gdLst>
              <a:gd name="T0" fmla="*/ 241 w 241"/>
              <a:gd name="T1" fmla="*/ 0 h 237"/>
              <a:gd name="T2" fmla="*/ 0 w 241"/>
              <a:gd name="T3" fmla="*/ 0 h 237"/>
              <a:gd name="T4" fmla="*/ 0 w 241"/>
              <a:gd name="T5" fmla="*/ 237 h 237"/>
              <a:gd name="T6" fmla="*/ 86 w 241"/>
              <a:gd name="T7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1" h="237">
                <a:moveTo>
                  <a:pt x="241" y="0"/>
                </a:moveTo>
                <a:lnTo>
                  <a:pt x="0" y="0"/>
                </a:lnTo>
                <a:lnTo>
                  <a:pt x="0" y="237"/>
                </a:lnTo>
                <a:lnTo>
                  <a:pt x="86" y="237"/>
                </a:lnTo>
              </a:path>
            </a:pathLst>
          </a:cu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2" name="Freeform 44"/>
          <p:cNvSpPr>
            <a:spLocks/>
          </p:cNvSpPr>
          <p:nvPr/>
        </p:nvSpPr>
        <p:spPr bwMode="auto">
          <a:xfrm>
            <a:off x="1222375" y="2416912"/>
            <a:ext cx="95250" cy="93663"/>
          </a:xfrm>
          <a:custGeom>
            <a:avLst/>
            <a:gdLst>
              <a:gd name="T0" fmla="*/ 236 w 236"/>
              <a:gd name="T1" fmla="*/ 118 h 236"/>
              <a:gd name="T2" fmla="*/ 0 w 236"/>
              <a:gd name="T3" fmla="*/ 236 h 236"/>
              <a:gd name="T4" fmla="*/ 0 w 236"/>
              <a:gd name="T5" fmla="*/ 0 h 236"/>
              <a:gd name="T6" fmla="*/ 236 w 236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236" y="118"/>
                </a:moveTo>
                <a:lnTo>
                  <a:pt x="0" y="236"/>
                </a:lnTo>
                <a:cubicBezTo>
                  <a:pt x="38" y="161"/>
                  <a:pt x="38" y="74"/>
                  <a:pt x="0" y="0"/>
                </a:cubicBezTo>
                <a:lnTo>
                  <a:pt x="236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3" name="Line 45"/>
          <p:cNvSpPr>
            <a:spLocks noChangeShapeType="1"/>
          </p:cNvSpPr>
          <p:nvPr/>
        </p:nvSpPr>
        <p:spPr bwMode="auto">
          <a:xfrm>
            <a:off x="1317625" y="2464537"/>
            <a:ext cx="706438" cy="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4" name="Rectangle 46"/>
          <p:cNvSpPr>
            <a:spLocks noChangeArrowheads="1"/>
          </p:cNvSpPr>
          <p:nvPr/>
        </p:nvSpPr>
        <p:spPr bwMode="auto">
          <a:xfrm>
            <a:off x="1317625" y="2369287"/>
            <a:ext cx="463550" cy="349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5" name="Rectangle 47"/>
          <p:cNvSpPr>
            <a:spLocks noChangeArrowheads="1"/>
          </p:cNvSpPr>
          <p:nvPr/>
        </p:nvSpPr>
        <p:spPr bwMode="auto">
          <a:xfrm>
            <a:off x="1317625" y="2369287"/>
            <a:ext cx="463550" cy="349250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6" name="Rectangle 48"/>
          <p:cNvSpPr>
            <a:spLocks noChangeArrowheads="1"/>
          </p:cNvSpPr>
          <p:nvPr/>
        </p:nvSpPr>
        <p:spPr bwMode="auto">
          <a:xfrm>
            <a:off x="1468438" y="2469300"/>
            <a:ext cx="2413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PC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" name="Freeform 49"/>
          <p:cNvSpPr>
            <a:spLocks/>
          </p:cNvSpPr>
          <p:nvPr/>
        </p:nvSpPr>
        <p:spPr bwMode="auto">
          <a:xfrm>
            <a:off x="1374775" y="2659800"/>
            <a:ext cx="80963" cy="58738"/>
          </a:xfrm>
          <a:custGeom>
            <a:avLst/>
            <a:gdLst>
              <a:gd name="T0" fmla="*/ 0 w 51"/>
              <a:gd name="T1" fmla="*/ 37 h 37"/>
              <a:gd name="T2" fmla="*/ 25 w 51"/>
              <a:gd name="T3" fmla="*/ 0 h 37"/>
              <a:gd name="T4" fmla="*/ 51 w 51"/>
              <a:gd name="T5" fmla="*/ 3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1" h="37">
                <a:moveTo>
                  <a:pt x="0" y="37"/>
                </a:moveTo>
                <a:lnTo>
                  <a:pt x="25" y="0"/>
                </a:lnTo>
                <a:lnTo>
                  <a:pt x="51" y="37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8" name="Rectangle 50"/>
          <p:cNvSpPr>
            <a:spLocks noChangeArrowheads="1"/>
          </p:cNvSpPr>
          <p:nvPr/>
        </p:nvSpPr>
        <p:spPr bwMode="auto">
          <a:xfrm>
            <a:off x="1385888" y="2610587"/>
            <a:ext cx="762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ck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9" name="Rectangle 51"/>
          <p:cNvSpPr>
            <a:spLocks noChangeArrowheads="1"/>
          </p:cNvSpPr>
          <p:nvPr/>
        </p:nvSpPr>
        <p:spPr bwMode="auto">
          <a:xfrm>
            <a:off x="1328738" y="2424850"/>
            <a:ext cx="10160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0" name="Rectangle 52"/>
          <p:cNvSpPr>
            <a:spLocks noChangeArrowheads="1"/>
          </p:cNvSpPr>
          <p:nvPr/>
        </p:nvSpPr>
        <p:spPr bwMode="auto">
          <a:xfrm>
            <a:off x="1697038" y="2424850"/>
            <a:ext cx="1079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" name="Line 53"/>
          <p:cNvSpPr>
            <a:spLocks noChangeShapeType="1"/>
          </p:cNvSpPr>
          <p:nvPr/>
        </p:nvSpPr>
        <p:spPr bwMode="auto">
          <a:xfrm flipV="1">
            <a:off x="4614863" y="1483462"/>
            <a:ext cx="0" cy="9683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2" name="Freeform 54"/>
          <p:cNvSpPr>
            <a:spLocks/>
          </p:cNvSpPr>
          <p:nvPr/>
        </p:nvSpPr>
        <p:spPr bwMode="auto">
          <a:xfrm>
            <a:off x="4591050" y="1569187"/>
            <a:ext cx="47625" cy="46038"/>
          </a:xfrm>
          <a:custGeom>
            <a:avLst/>
            <a:gdLst>
              <a:gd name="T0" fmla="*/ 59 w 118"/>
              <a:gd name="T1" fmla="*/ 118 h 118"/>
              <a:gd name="T2" fmla="*/ 0 w 118"/>
              <a:gd name="T3" fmla="*/ 0 h 118"/>
              <a:gd name="T4" fmla="*/ 118 w 118"/>
              <a:gd name="T5" fmla="*/ 0 h 118"/>
              <a:gd name="T6" fmla="*/ 118 w 118"/>
              <a:gd name="T7" fmla="*/ 0 h 118"/>
              <a:gd name="T8" fmla="*/ 59 w 118"/>
              <a:gd name="T9" fmla="*/ 118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" h="118">
                <a:moveTo>
                  <a:pt x="59" y="118"/>
                </a:moveTo>
                <a:lnTo>
                  <a:pt x="0" y="0"/>
                </a:lnTo>
                <a:cubicBezTo>
                  <a:pt x="38" y="19"/>
                  <a:pt x="81" y="19"/>
                  <a:pt x="118" y="0"/>
                </a:cubicBezTo>
                <a:lnTo>
                  <a:pt x="118" y="0"/>
                </a:lnTo>
                <a:lnTo>
                  <a:pt x="59" y="11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5" name="Line 57"/>
          <p:cNvSpPr>
            <a:spLocks noChangeShapeType="1"/>
          </p:cNvSpPr>
          <p:nvPr/>
        </p:nvSpPr>
        <p:spPr bwMode="auto">
          <a:xfrm flipH="1">
            <a:off x="5186363" y="2088300"/>
            <a:ext cx="374650" cy="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6" name="Freeform 58"/>
          <p:cNvSpPr>
            <a:spLocks/>
          </p:cNvSpPr>
          <p:nvPr/>
        </p:nvSpPr>
        <p:spPr bwMode="auto">
          <a:xfrm>
            <a:off x="5538788" y="2040675"/>
            <a:ext cx="92075" cy="93663"/>
          </a:xfrm>
          <a:custGeom>
            <a:avLst/>
            <a:gdLst>
              <a:gd name="T0" fmla="*/ 235 w 235"/>
              <a:gd name="T1" fmla="*/ 118 h 236"/>
              <a:gd name="T2" fmla="*/ 0 w 235"/>
              <a:gd name="T3" fmla="*/ 236 h 236"/>
              <a:gd name="T4" fmla="*/ 0 w 235"/>
              <a:gd name="T5" fmla="*/ 0 h 236"/>
              <a:gd name="T6" fmla="*/ 235 w 235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235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5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7" name="Rectangle 59"/>
          <p:cNvSpPr>
            <a:spLocks noChangeArrowheads="1"/>
          </p:cNvSpPr>
          <p:nvPr/>
        </p:nvSpPr>
        <p:spPr bwMode="auto">
          <a:xfrm>
            <a:off x="4413250" y="1859700"/>
            <a:ext cx="773113" cy="1009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8" name="Rectangle 60"/>
          <p:cNvSpPr>
            <a:spLocks noChangeArrowheads="1"/>
          </p:cNvSpPr>
          <p:nvPr/>
        </p:nvSpPr>
        <p:spPr bwMode="auto">
          <a:xfrm>
            <a:off x="4413250" y="1859700"/>
            <a:ext cx="773113" cy="1009650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9" name="Freeform 61"/>
          <p:cNvSpPr>
            <a:spLocks/>
          </p:cNvSpPr>
          <p:nvPr/>
        </p:nvSpPr>
        <p:spPr bwMode="auto">
          <a:xfrm>
            <a:off x="3668713" y="1485050"/>
            <a:ext cx="673100" cy="871538"/>
          </a:xfrm>
          <a:custGeom>
            <a:avLst/>
            <a:gdLst>
              <a:gd name="T0" fmla="*/ 0 w 424"/>
              <a:gd name="T1" fmla="*/ 0 h 549"/>
              <a:gd name="T2" fmla="*/ 104 w 424"/>
              <a:gd name="T3" fmla="*/ 0 h 549"/>
              <a:gd name="T4" fmla="*/ 104 w 424"/>
              <a:gd name="T5" fmla="*/ 549 h 549"/>
              <a:gd name="T6" fmla="*/ 424 w 424"/>
              <a:gd name="T7" fmla="*/ 549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4" h="549">
                <a:moveTo>
                  <a:pt x="0" y="0"/>
                </a:moveTo>
                <a:lnTo>
                  <a:pt x="104" y="0"/>
                </a:lnTo>
                <a:lnTo>
                  <a:pt x="104" y="549"/>
                </a:lnTo>
                <a:lnTo>
                  <a:pt x="424" y="549"/>
                </a:lnTo>
              </a:path>
            </a:pathLst>
          </a:custGeom>
          <a:noFill/>
          <a:ln w="25400" cap="rnd">
            <a:solidFill>
              <a:srgbClr val="50632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0" name="Freeform 62"/>
          <p:cNvSpPr>
            <a:spLocks/>
          </p:cNvSpPr>
          <p:nvPr/>
        </p:nvSpPr>
        <p:spPr bwMode="auto">
          <a:xfrm>
            <a:off x="4319588" y="2310550"/>
            <a:ext cx="93663" cy="93663"/>
          </a:xfrm>
          <a:custGeom>
            <a:avLst/>
            <a:gdLst>
              <a:gd name="T0" fmla="*/ 235 w 235"/>
              <a:gd name="T1" fmla="*/ 118 h 236"/>
              <a:gd name="T2" fmla="*/ 0 w 235"/>
              <a:gd name="T3" fmla="*/ 236 h 236"/>
              <a:gd name="T4" fmla="*/ 0 w 235"/>
              <a:gd name="T5" fmla="*/ 0 h 236"/>
              <a:gd name="T6" fmla="*/ 235 w 235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235" y="118"/>
                </a:moveTo>
                <a:lnTo>
                  <a:pt x="0" y="236"/>
                </a:lnTo>
                <a:cubicBezTo>
                  <a:pt x="37" y="162"/>
                  <a:pt x="37" y="75"/>
                  <a:pt x="0" y="0"/>
                </a:cubicBezTo>
                <a:lnTo>
                  <a:pt x="235" y="118"/>
                </a:lnTo>
                <a:close/>
              </a:path>
            </a:pathLst>
          </a:custGeom>
          <a:solidFill>
            <a:srgbClr val="50632A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1" name="Rectangle 63"/>
          <p:cNvSpPr>
            <a:spLocks noChangeArrowheads="1"/>
          </p:cNvSpPr>
          <p:nvPr/>
        </p:nvSpPr>
        <p:spPr bwMode="auto">
          <a:xfrm>
            <a:off x="3978275" y="2016862"/>
            <a:ext cx="114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25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2" name="Rectangle 64"/>
          <p:cNvSpPr>
            <a:spLocks noChangeArrowheads="1"/>
          </p:cNvSpPr>
          <p:nvPr/>
        </p:nvSpPr>
        <p:spPr bwMode="auto">
          <a:xfrm>
            <a:off x="4060825" y="2016862"/>
            <a:ext cx="698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3" name="Rectangle 65"/>
          <p:cNvSpPr>
            <a:spLocks noChangeArrowheads="1"/>
          </p:cNvSpPr>
          <p:nvPr/>
        </p:nvSpPr>
        <p:spPr bwMode="auto">
          <a:xfrm>
            <a:off x="4105275" y="2016862"/>
            <a:ext cx="114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4" name="Rectangle 66"/>
          <p:cNvSpPr>
            <a:spLocks noChangeArrowheads="1"/>
          </p:cNvSpPr>
          <p:nvPr/>
        </p:nvSpPr>
        <p:spPr bwMode="auto">
          <a:xfrm>
            <a:off x="3978275" y="2272450"/>
            <a:ext cx="114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5" name="Rectangle 67"/>
          <p:cNvSpPr>
            <a:spLocks noChangeArrowheads="1"/>
          </p:cNvSpPr>
          <p:nvPr/>
        </p:nvSpPr>
        <p:spPr bwMode="auto">
          <a:xfrm>
            <a:off x="4060825" y="2272450"/>
            <a:ext cx="698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6" name="Rectangle 68"/>
          <p:cNvSpPr>
            <a:spLocks noChangeArrowheads="1"/>
          </p:cNvSpPr>
          <p:nvPr/>
        </p:nvSpPr>
        <p:spPr bwMode="auto">
          <a:xfrm>
            <a:off x="4105275" y="2272450"/>
            <a:ext cx="114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16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7" name="Rectangle 69"/>
          <p:cNvSpPr>
            <a:spLocks noChangeArrowheads="1"/>
          </p:cNvSpPr>
          <p:nvPr/>
        </p:nvSpPr>
        <p:spPr bwMode="auto">
          <a:xfrm>
            <a:off x="4633913" y="1500925"/>
            <a:ext cx="114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15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8" name="Rectangle 70"/>
          <p:cNvSpPr>
            <a:spLocks noChangeArrowheads="1"/>
          </p:cNvSpPr>
          <p:nvPr/>
        </p:nvSpPr>
        <p:spPr bwMode="auto">
          <a:xfrm>
            <a:off x="4716463" y="1500925"/>
            <a:ext cx="698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9" name="Rectangle 71"/>
          <p:cNvSpPr>
            <a:spLocks noChangeArrowheads="1"/>
          </p:cNvSpPr>
          <p:nvPr/>
        </p:nvSpPr>
        <p:spPr bwMode="auto">
          <a:xfrm>
            <a:off x="4760913" y="1500925"/>
            <a:ext cx="114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0" name="Rectangle 72"/>
          <p:cNvSpPr>
            <a:spLocks noChangeArrowheads="1"/>
          </p:cNvSpPr>
          <p:nvPr/>
        </p:nvSpPr>
        <p:spPr bwMode="auto">
          <a:xfrm>
            <a:off x="4213225" y="1507275"/>
            <a:ext cx="114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1" name="Rectangle 73"/>
          <p:cNvSpPr>
            <a:spLocks noChangeArrowheads="1"/>
          </p:cNvSpPr>
          <p:nvPr/>
        </p:nvSpPr>
        <p:spPr bwMode="auto">
          <a:xfrm>
            <a:off x="4302125" y="1507275"/>
            <a:ext cx="698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2" name="Rectangle 74"/>
          <p:cNvSpPr>
            <a:spLocks noChangeArrowheads="1"/>
          </p:cNvSpPr>
          <p:nvPr/>
        </p:nvSpPr>
        <p:spPr bwMode="auto">
          <a:xfrm>
            <a:off x="4340225" y="1507275"/>
            <a:ext cx="114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16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3" name="Rectangle 75"/>
          <p:cNvSpPr>
            <a:spLocks noChangeArrowheads="1"/>
          </p:cNvSpPr>
          <p:nvPr/>
        </p:nvSpPr>
        <p:spPr bwMode="auto">
          <a:xfrm>
            <a:off x="5376863" y="2404212"/>
            <a:ext cx="120650" cy="288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4" name="Rectangle 76"/>
          <p:cNvSpPr>
            <a:spLocks noChangeArrowheads="1"/>
          </p:cNvSpPr>
          <p:nvPr/>
        </p:nvSpPr>
        <p:spPr bwMode="auto">
          <a:xfrm>
            <a:off x="5376863" y="2404212"/>
            <a:ext cx="120650" cy="288925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" name="Freeform 77"/>
          <p:cNvSpPr>
            <a:spLocks/>
          </p:cNvSpPr>
          <p:nvPr/>
        </p:nvSpPr>
        <p:spPr bwMode="auto">
          <a:xfrm>
            <a:off x="5376863" y="2405800"/>
            <a:ext cx="120650" cy="288925"/>
          </a:xfrm>
          <a:custGeom>
            <a:avLst/>
            <a:gdLst>
              <a:gd name="T0" fmla="*/ 0 w 76"/>
              <a:gd name="T1" fmla="*/ 182 h 182"/>
              <a:gd name="T2" fmla="*/ 76 w 76"/>
              <a:gd name="T3" fmla="*/ 93 h 182"/>
              <a:gd name="T4" fmla="*/ 0 w 76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" h="182">
                <a:moveTo>
                  <a:pt x="0" y="182"/>
                </a:moveTo>
                <a:lnTo>
                  <a:pt x="76" y="93"/>
                </a:lnTo>
                <a:lnTo>
                  <a:pt x="0" y="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6" name="Line 78"/>
          <p:cNvSpPr>
            <a:spLocks noChangeShapeType="1"/>
          </p:cNvSpPr>
          <p:nvPr/>
        </p:nvSpPr>
        <p:spPr bwMode="auto">
          <a:xfrm>
            <a:off x="5438775" y="2693137"/>
            <a:ext cx="0" cy="269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7" name="Rectangle 79"/>
          <p:cNvSpPr>
            <a:spLocks noChangeArrowheads="1"/>
          </p:cNvSpPr>
          <p:nvPr/>
        </p:nvSpPr>
        <p:spPr bwMode="auto">
          <a:xfrm>
            <a:off x="4856163" y="2054962"/>
            <a:ext cx="3000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DataRP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" name="Rectangle 80"/>
          <p:cNvSpPr>
            <a:spLocks noChangeArrowheads="1"/>
          </p:cNvSpPr>
          <p:nvPr/>
        </p:nvSpPr>
        <p:spPr bwMode="auto">
          <a:xfrm>
            <a:off x="5124450" y="2054962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9" name="Rectangle 81"/>
          <p:cNvSpPr>
            <a:spLocks noChangeArrowheads="1"/>
          </p:cNvSpPr>
          <p:nvPr/>
        </p:nvSpPr>
        <p:spPr bwMode="auto">
          <a:xfrm>
            <a:off x="4856163" y="1870812"/>
            <a:ext cx="3190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DataWP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0" name="Freeform 82"/>
          <p:cNvSpPr>
            <a:spLocks/>
          </p:cNvSpPr>
          <p:nvPr/>
        </p:nvSpPr>
        <p:spPr bwMode="auto">
          <a:xfrm>
            <a:off x="4475163" y="2832837"/>
            <a:ext cx="71438" cy="36513"/>
          </a:xfrm>
          <a:custGeom>
            <a:avLst/>
            <a:gdLst>
              <a:gd name="T0" fmla="*/ 0 w 45"/>
              <a:gd name="T1" fmla="*/ 23 h 23"/>
              <a:gd name="T2" fmla="*/ 23 w 45"/>
              <a:gd name="T3" fmla="*/ 0 h 23"/>
              <a:gd name="T4" fmla="*/ 45 w 45"/>
              <a:gd name="T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3">
                <a:moveTo>
                  <a:pt x="0" y="23"/>
                </a:moveTo>
                <a:lnTo>
                  <a:pt x="23" y="0"/>
                </a:lnTo>
                <a:lnTo>
                  <a:pt x="45" y="23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1" name="Rectangle 83"/>
          <p:cNvSpPr>
            <a:spLocks noChangeArrowheads="1"/>
          </p:cNvSpPr>
          <p:nvPr/>
        </p:nvSpPr>
        <p:spPr bwMode="auto">
          <a:xfrm>
            <a:off x="4487863" y="2782037"/>
            <a:ext cx="762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ck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2" name="Rectangle 84"/>
          <p:cNvSpPr>
            <a:spLocks noChangeArrowheads="1"/>
          </p:cNvSpPr>
          <p:nvPr/>
        </p:nvSpPr>
        <p:spPr bwMode="auto">
          <a:xfrm>
            <a:off x="4959350" y="2782037"/>
            <a:ext cx="809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3" name="Rectangle 85"/>
          <p:cNvSpPr>
            <a:spLocks noChangeArrowheads="1"/>
          </p:cNvSpPr>
          <p:nvPr/>
        </p:nvSpPr>
        <p:spPr bwMode="auto">
          <a:xfrm>
            <a:off x="4273550" y="3140812"/>
            <a:ext cx="538163" cy="171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4" name="Rectangle 86"/>
          <p:cNvSpPr>
            <a:spLocks noChangeArrowheads="1"/>
          </p:cNvSpPr>
          <p:nvPr/>
        </p:nvSpPr>
        <p:spPr bwMode="auto">
          <a:xfrm>
            <a:off x="4273550" y="3140812"/>
            <a:ext cx="538163" cy="171450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5" name="Rectangle 87"/>
          <p:cNvSpPr>
            <a:spLocks noChangeArrowheads="1"/>
          </p:cNvSpPr>
          <p:nvPr/>
        </p:nvSpPr>
        <p:spPr bwMode="auto">
          <a:xfrm>
            <a:off x="4321175" y="3164625"/>
            <a:ext cx="10795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6" name="Rectangle 88"/>
          <p:cNvSpPr>
            <a:spLocks noChangeArrowheads="1"/>
          </p:cNvSpPr>
          <p:nvPr/>
        </p:nvSpPr>
        <p:spPr bwMode="auto">
          <a:xfrm>
            <a:off x="4379913" y="3164625"/>
            <a:ext cx="13970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7" name="Rectangle 89"/>
          <p:cNvSpPr>
            <a:spLocks noChangeArrowheads="1"/>
          </p:cNvSpPr>
          <p:nvPr/>
        </p:nvSpPr>
        <p:spPr bwMode="auto">
          <a:xfrm>
            <a:off x="4468813" y="3164625"/>
            <a:ext cx="10795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8" name="Rectangle 90"/>
          <p:cNvSpPr>
            <a:spLocks noChangeArrowheads="1"/>
          </p:cNvSpPr>
          <p:nvPr/>
        </p:nvSpPr>
        <p:spPr bwMode="auto">
          <a:xfrm>
            <a:off x="4525963" y="3164625"/>
            <a:ext cx="287338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sinal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9" name="Freeform 91"/>
          <p:cNvSpPr>
            <a:spLocks/>
          </p:cNvSpPr>
          <p:nvPr/>
        </p:nvSpPr>
        <p:spPr bwMode="auto">
          <a:xfrm>
            <a:off x="3908425" y="2464537"/>
            <a:ext cx="293688" cy="766763"/>
          </a:xfrm>
          <a:custGeom>
            <a:avLst/>
            <a:gdLst>
              <a:gd name="T0" fmla="*/ 0 w 185"/>
              <a:gd name="T1" fmla="*/ 0 h 483"/>
              <a:gd name="T2" fmla="*/ 0 w 185"/>
              <a:gd name="T3" fmla="*/ 483 h 483"/>
              <a:gd name="T4" fmla="*/ 185 w 185"/>
              <a:gd name="T5" fmla="*/ 483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5" h="483">
                <a:moveTo>
                  <a:pt x="0" y="0"/>
                </a:moveTo>
                <a:lnTo>
                  <a:pt x="0" y="483"/>
                </a:lnTo>
                <a:lnTo>
                  <a:pt x="185" y="483"/>
                </a:lnTo>
              </a:path>
            </a:pathLst>
          </a:cu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0" name="Freeform 92"/>
          <p:cNvSpPr>
            <a:spLocks/>
          </p:cNvSpPr>
          <p:nvPr/>
        </p:nvSpPr>
        <p:spPr bwMode="auto">
          <a:xfrm>
            <a:off x="4178300" y="3183675"/>
            <a:ext cx="95250" cy="93663"/>
          </a:xfrm>
          <a:custGeom>
            <a:avLst/>
            <a:gdLst>
              <a:gd name="T0" fmla="*/ 236 w 236"/>
              <a:gd name="T1" fmla="*/ 118 h 236"/>
              <a:gd name="T2" fmla="*/ 0 w 236"/>
              <a:gd name="T3" fmla="*/ 236 h 236"/>
              <a:gd name="T4" fmla="*/ 0 w 236"/>
              <a:gd name="T5" fmla="*/ 0 h 236"/>
              <a:gd name="T6" fmla="*/ 236 w 236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236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6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1" name="Line 93"/>
          <p:cNvSpPr>
            <a:spLocks noChangeShapeType="1"/>
          </p:cNvSpPr>
          <p:nvPr/>
        </p:nvSpPr>
        <p:spPr bwMode="auto">
          <a:xfrm>
            <a:off x="5811838" y="2264512"/>
            <a:ext cx="204788" cy="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2" name="Freeform 94"/>
          <p:cNvSpPr>
            <a:spLocks/>
          </p:cNvSpPr>
          <p:nvPr/>
        </p:nvSpPr>
        <p:spPr bwMode="auto">
          <a:xfrm>
            <a:off x="5994400" y="2216887"/>
            <a:ext cx="93663" cy="93663"/>
          </a:xfrm>
          <a:custGeom>
            <a:avLst/>
            <a:gdLst>
              <a:gd name="T0" fmla="*/ 235 w 235"/>
              <a:gd name="T1" fmla="*/ 117 h 235"/>
              <a:gd name="T2" fmla="*/ 0 w 235"/>
              <a:gd name="T3" fmla="*/ 235 h 235"/>
              <a:gd name="T4" fmla="*/ 0 w 235"/>
              <a:gd name="T5" fmla="*/ 0 h 235"/>
              <a:gd name="T6" fmla="*/ 235 w 235"/>
              <a:gd name="T7" fmla="*/ 117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5">
                <a:moveTo>
                  <a:pt x="235" y="117"/>
                </a:moveTo>
                <a:lnTo>
                  <a:pt x="0" y="235"/>
                </a:lnTo>
                <a:cubicBezTo>
                  <a:pt x="37" y="161"/>
                  <a:pt x="37" y="74"/>
                  <a:pt x="0" y="0"/>
                </a:cubicBezTo>
                <a:lnTo>
                  <a:pt x="235" y="117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3" name="Freeform 95"/>
          <p:cNvSpPr>
            <a:spLocks/>
          </p:cNvSpPr>
          <p:nvPr/>
        </p:nvSpPr>
        <p:spPr bwMode="auto">
          <a:xfrm>
            <a:off x="5630863" y="1894625"/>
            <a:ext cx="180975" cy="747713"/>
          </a:xfrm>
          <a:custGeom>
            <a:avLst/>
            <a:gdLst>
              <a:gd name="T0" fmla="*/ 0 w 114"/>
              <a:gd name="T1" fmla="*/ 205 h 471"/>
              <a:gd name="T2" fmla="*/ 0 w 114"/>
              <a:gd name="T3" fmla="*/ 0 h 471"/>
              <a:gd name="T4" fmla="*/ 114 w 114"/>
              <a:gd name="T5" fmla="*/ 84 h 471"/>
              <a:gd name="T6" fmla="*/ 114 w 114"/>
              <a:gd name="T7" fmla="*/ 394 h 471"/>
              <a:gd name="T8" fmla="*/ 0 w 114"/>
              <a:gd name="T9" fmla="*/ 471 h 471"/>
              <a:gd name="T10" fmla="*/ 0 w 114"/>
              <a:gd name="T11" fmla="*/ 259 h 471"/>
              <a:gd name="T12" fmla="*/ 23 w 114"/>
              <a:gd name="T13" fmla="*/ 236 h 471"/>
              <a:gd name="T14" fmla="*/ 0 w 114"/>
              <a:gd name="T15" fmla="*/ 213 h 471"/>
              <a:gd name="T16" fmla="*/ 0 w 114"/>
              <a:gd name="T17" fmla="*/ 205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4" h="471">
                <a:moveTo>
                  <a:pt x="0" y="205"/>
                </a:moveTo>
                <a:lnTo>
                  <a:pt x="0" y="0"/>
                </a:lnTo>
                <a:lnTo>
                  <a:pt x="114" y="84"/>
                </a:lnTo>
                <a:lnTo>
                  <a:pt x="114" y="394"/>
                </a:lnTo>
                <a:lnTo>
                  <a:pt x="0" y="471"/>
                </a:lnTo>
                <a:lnTo>
                  <a:pt x="0" y="259"/>
                </a:lnTo>
                <a:lnTo>
                  <a:pt x="23" y="236"/>
                </a:lnTo>
                <a:lnTo>
                  <a:pt x="0" y="213"/>
                </a:lnTo>
                <a:lnTo>
                  <a:pt x="0" y="2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4" name="Freeform 96"/>
          <p:cNvSpPr>
            <a:spLocks/>
          </p:cNvSpPr>
          <p:nvPr/>
        </p:nvSpPr>
        <p:spPr bwMode="auto">
          <a:xfrm>
            <a:off x="5630863" y="1894625"/>
            <a:ext cx="180975" cy="747713"/>
          </a:xfrm>
          <a:custGeom>
            <a:avLst/>
            <a:gdLst>
              <a:gd name="T0" fmla="*/ 0 w 114"/>
              <a:gd name="T1" fmla="*/ 205 h 471"/>
              <a:gd name="T2" fmla="*/ 0 w 114"/>
              <a:gd name="T3" fmla="*/ 0 h 471"/>
              <a:gd name="T4" fmla="*/ 114 w 114"/>
              <a:gd name="T5" fmla="*/ 84 h 471"/>
              <a:gd name="T6" fmla="*/ 114 w 114"/>
              <a:gd name="T7" fmla="*/ 394 h 471"/>
              <a:gd name="T8" fmla="*/ 0 w 114"/>
              <a:gd name="T9" fmla="*/ 471 h 471"/>
              <a:gd name="T10" fmla="*/ 0 w 114"/>
              <a:gd name="T11" fmla="*/ 259 h 471"/>
              <a:gd name="T12" fmla="*/ 23 w 114"/>
              <a:gd name="T13" fmla="*/ 236 h 471"/>
              <a:gd name="T14" fmla="*/ 0 w 114"/>
              <a:gd name="T15" fmla="*/ 213 h 471"/>
              <a:gd name="T16" fmla="*/ 0 w 114"/>
              <a:gd name="T17" fmla="*/ 205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4" h="471">
                <a:moveTo>
                  <a:pt x="0" y="205"/>
                </a:moveTo>
                <a:lnTo>
                  <a:pt x="0" y="0"/>
                </a:lnTo>
                <a:lnTo>
                  <a:pt x="114" y="84"/>
                </a:lnTo>
                <a:lnTo>
                  <a:pt x="114" y="394"/>
                </a:lnTo>
                <a:lnTo>
                  <a:pt x="0" y="471"/>
                </a:lnTo>
                <a:lnTo>
                  <a:pt x="0" y="259"/>
                </a:lnTo>
                <a:lnTo>
                  <a:pt x="23" y="236"/>
                </a:lnTo>
                <a:lnTo>
                  <a:pt x="0" y="213"/>
                </a:lnTo>
                <a:lnTo>
                  <a:pt x="0" y="205"/>
                </a:lnTo>
                <a:close/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5" name="Rectangle 97"/>
          <p:cNvSpPr>
            <a:spLocks noChangeArrowheads="1"/>
          </p:cNvSpPr>
          <p:nvPr/>
        </p:nvSpPr>
        <p:spPr bwMode="auto">
          <a:xfrm>
            <a:off x="5684838" y="2086712"/>
            <a:ext cx="1143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6" name="Rectangle 98"/>
          <p:cNvSpPr>
            <a:spLocks noChangeArrowheads="1"/>
          </p:cNvSpPr>
          <p:nvPr/>
        </p:nvSpPr>
        <p:spPr bwMode="auto">
          <a:xfrm>
            <a:off x="5691188" y="2208950"/>
            <a:ext cx="1016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" name="Rectangle 99"/>
          <p:cNvSpPr>
            <a:spLocks noChangeArrowheads="1"/>
          </p:cNvSpPr>
          <p:nvPr/>
        </p:nvSpPr>
        <p:spPr bwMode="auto">
          <a:xfrm>
            <a:off x="5684838" y="2329600"/>
            <a:ext cx="1143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8" name="Rectangle 100"/>
          <p:cNvSpPr>
            <a:spLocks noChangeArrowheads="1"/>
          </p:cNvSpPr>
          <p:nvPr/>
        </p:nvSpPr>
        <p:spPr bwMode="auto">
          <a:xfrm>
            <a:off x="6088063" y="2169262"/>
            <a:ext cx="588963" cy="10620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9" name="Rectangle 101"/>
          <p:cNvSpPr>
            <a:spLocks noChangeArrowheads="1"/>
          </p:cNvSpPr>
          <p:nvPr/>
        </p:nvSpPr>
        <p:spPr bwMode="auto">
          <a:xfrm>
            <a:off x="6088063" y="2169262"/>
            <a:ext cx="588963" cy="1062038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0" name="Rectangle 102"/>
          <p:cNvSpPr>
            <a:spLocks noChangeArrowheads="1"/>
          </p:cNvSpPr>
          <p:nvPr/>
        </p:nvSpPr>
        <p:spPr bwMode="auto">
          <a:xfrm>
            <a:off x="6137275" y="2559787"/>
            <a:ext cx="35083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1" name="Rectangle 103"/>
          <p:cNvSpPr>
            <a:spLocks noChangeArrowheads="1"/>
          </p:cNvSpPr>
          <p:nvPr/>
        </p:nvSpPr>
        <p:spPr bwMode="auto">
          <a:xfrm>
            <a:off x="6410325" y="2559787"/>
            <a:ext cx="33178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ória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2" name="Rectangle 104"/>
          <p:cNvSpPr>
            <a:spLocks noChangeArrowheads="1"/>
          </p:cNvSpPr>
          <p:nvPr/>
        </p:nvSpPr>
        <p:spPr bwMode="auto">
          <a:xfrm>
            <a:off x="6315075" y="2699487"/>
            <a:ext cx="2095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3" name="Rectangle 105"/>
          <p:cNvSpPr>
            <a:spLocks noChangeArrowheads="1"/>
          </p:cNvSpPr>
          <p:nvPr/>
        </p:nvSpPr>
        <p:spPr bwMode="auto">
          <a:xfrm>
            <a:off x="6200775" y="2839187"/>
            <a:ext cx="45243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Dados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5" name="Rectangle 107"/>
          <p:cNvSpPr>
            <a:spLocks noChangeArrowheads="1"/>
          </p:cNvSpPr>
          <p:nvPr/>
        </p:nvSpPr>
        <p:spPr bwMode="auto">
          <a:xfrm>
            <a:off x="6048375" y="2086712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6" name="Rectangle 108"/>
          <p:cNvSpPr>
            <a:spLocks noChangeArrowheads="1"/>
          </p:cNvSpPr>
          <p:nvPr/>
        </p:nvSpPr>
        <p:spPr bwMode="auto">
          <a:xfrm>
            <a:off x="5972175" y="2121637"/>
            <a:ext cx="3857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600" b="1" dirty="0" err="1">
                <a:solidFill>
                  <a:srgbClr val="000000"/>
                </a:solidFill>
              </a:rPr>
              <a:t>d</a:t>
            </a:r>
            <a:r>
              <a:rPr kumimoji="0" lang="pt-BR" altLang="pt-BR" sz="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_address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7" name="Rectangle 109"/>
          <p:cNvSpPr>
            <a:spLocks noChangeArrowheads="1"/>
          </p:cNvSpPr>
          <p:nvPr/>
        </p:nvSpPr>
        <p:spPr bwMode="auto">
          <a:xfrm>
            <a:off x="6731000" y="2228000"/>
            <a:ext cx="1968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8" name="Line 110"/>
          <p:cNvSpPr>
            <a:spLocks noChangeShapeType="1"/>
          </p:cNvSpPr>
          <p:nvPr/>
        </p:nvSpPr>
        <p:spPr bwMode="auto">
          <a:xfrm flipV="1">
            <a:off x="6827838" y="2513750"/>
            <a:ext cx="0" cy="179388"/>
          </a:xfrm>
          <a:prstGeom prst="line">
            <a:avLst/>
          </a:prstGeom>
          <a:noFill/>
          <a:ln w="25400" cap="rnd">
            <a:solidFill>
              <a:srgbClr val="50632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9" name="Freeform 111"/>
          <p:cNvSpPr>
            <a:spLocks/>
          </p:cNvSpPr>
          <p:nvPr/>
        </p:nvSpPr>
        <p:spPr bwMode="auto">
          <a:xfrm>
            <a:off x="6794500" y="2569312"/>
            <a:ext cx="66675" cy="69850"/>
          </a:xfrm>
          <a:custGeom>
            <a:avLst/>
            <a:gdLst>
              <a:gd name="T0" fmla="*/ 42 w 42"/>
              <a:gd name="T1" fmla="*/ 44 h 44"/>
              <a:gd name="T2" fmla="*/ 0 w 42"/>
              <a:gd name="T3" fmla="*/ 44 h 44"/>
              <a:gd name="T4" fmla="*/ 21 w 42"/>
              <a:gd name="T5" fmla="*/ 0 h 44"/>
              <a:gd name="T6" fmla="*/ 42 w 42"/>
              <a:gd name="T7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44">
                <a:moveTo>
                  <a:pt x="42" y="44"/>
                </a:moveTo>
                <a:lnTo>
                  <a:pt x="0" y="44"/>
                </a:lnTo>
                <a:lnTo>
                  <a:pt x="21" y="0"/>
                </a:lnTo>
                <a:lnTo>
                  <a:pt x="42" y="4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0" name="Freeform 112"/>
          <p:cNvSpPr>
            <a:spLocks/>
          </p:cNvSpPr>
          <p:nvPr/>
        </p:nvSpPr>
        <p:spPr bwMode="auto">
          <a:xfrm>
            <a:off x="6794500" y="2569312"/>
            <a:ext cx="66675" cy="69850"/>
          </a:xfrm>
          <a:custGeom>
            <a:avLst/>
            <a:gdLst>
              <a:gd name="T0" fmla="*/ 42 w 42"/>
              <a:gd name="T1" fmla="*/ 44 h 44"/>
              <a:gd name="T2" fmla="*/ 0 w 42"/>
              <a:gd name="T3" fmla="*/ 44 h 44"/>
              <a:gd name="T4" fmla="*/ 21 w 42"/>
              <a:gd name="T5" fmla="*/ 0 h 44"/>
              <a:gd name="T6" fmla="*/ 42 w 42"/>
              <a:gd name="T7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44">
                <a:moveTo>
                  <a:pt x="42" y="44"/>
                </a:moveTo>
                <a:lnTo>
                  <a:pt x="0" y="44"/>
                </a:lnTo>
                <a:lnTo>
                  <a:pt x="21" y="0"/>
                </a:lnTo>
                <a:lnTo>
                  <a:pt x="42" y="44"/>
                </a:lnTo>
                <a:close/>
              </a:path>
            </a:pathLst>
          </a:custGeom>
          <a:noFill/>
          <a:ln w="25400" cap="rnd">
            <a:solidFill>
              <a:srgbClr val="50632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1" name="Line 113"/>
          <p:cNvSpPr>
            <a:spLocks noChangeShapeType="1"/>
          </p:cNvSpPr>
          <p:nvPr/>
        </p:nvSpPr>
        <p:spPr bwMode="auto">
          <a:xfrm>
            <a:off x="6843713" y="2602650"/>
            <a:ext cx="12700" cy="0"/>
          </a:xfrm>
          <a:prstGeom prst="line">
            <a:avLst/>
          </a:prstGeom>
          <a:noFill/>
          <a:ln w="25400" cap="rnd">
            <a:solidFill>
              <a:srgbClr val="50632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2" name="Line 114"/>
          <p:cNvSpPr>
            <a:spLocks noChangeShapeType="1"/>
          </p:cNvSpPr>
          <p:nvPr/>
        </p:nvSpPr>
        <p:spPr bwMode="auto">
          <a:xfrm flipH="1" flipV="1">
            <a:off x="6819900" y="2351825"/>
            <a:ext cx="7938" cy="161925"/>
          </a:xfrm>
          <a:prstGeom prst="line">
            <a:avLst/>
          </a:prstGeom>
          <a:noFill/>
          <a:ln w="25400" cap="rnd">
            <a:solidFill>
              <a:srgbClr val="50632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3" name="Freeform 115"/>
          <p:cNvSpPr>
            <a:spLocks noEditPoints="1"/>
          </p:cNvSpPr>
          <p:nvPr/>
        </p:nvSpPr>
        <p:spPr bwMode="auto">
          <a:xfrm>
            <a:off x="6856413" y="2585187"/>
            <a:ext cx="130175" cy="33338"/>
          </a:xfrm>
          <a:custGeom>
            <a:avLst/>
            <a:gdLst>
              <a:gd name="T0" fmla="*/ 82 w 82"/>
              <a:gd name="T1" fmla="*/ 0 h 21"/>
              <a:gd name="T2" fmla="*/ 41 w 82"/>
              <a:gd name="T3" fmla="*/ 0 h 21"/>
              <a:gd name="T4" fmla="*/ 82 w 82"/>
              <a:gd name="T5" fmla="*/ 21 h 21"/>
              <a:gd name="T6" fmla="*/ 41 w 82"/>
              <a:gd name="T7" fmla="*/ 21 h 21"/>
              <a:gd name="T8" fmla="*/ 0 w 82"/>
              <a:gd name="T9" fmla="*/ 11 h 21"/>
              <a:gd name="T10" fmla="*/ 41 w 82"/>
              <a:gd name="T11" fmla="*/ 1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" h="21">
                <a:moveTo>
                  <a:pt x="82" y="0"/>
                </a:moveTo>
                <a:lnTo>
                  <a:pt x="41" y="0"/>
                </a:lnTo>
                <a:moveTo>
                  <a:pt x="82" y="21"/>
                </a:moveTo>
                <a:lnTo>
                  <a:pt x="41" y="21"/>
                </a:lnTo>
                <a:moveTo>
                  <a:pt x="0" y="11"/>
                </a:moveTo>
                <a:lnTo>
                  <a:pt x="41" y="11"/>
                </a:lnTo>
              </a:path>
            </a:pathLst>
          </a:custGeom>
          <a:noFill/>
          <a:ln w="25400" cap="rnd">
            <a:solidFill>
              <a:srgbClr val="50632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4" name="Freeform 116"/>
          <p:cNvSpPr>
            <a:spLocks/>
          </p:cNvSpPr>
          <p:nvPr/>
        </p:nvSpPr>
        <p:spPr bwMode="auto">
          <a:xfrm>
            <a:off x="6880225" y="2569312"/>
            <a:ext cx="84138" cy="65088"/>
          </a:xfrm>
          <a:custGeom>
            <a:avLst/>
            <a:gdLst>
              <a:gd name="T0" fmla="*/ 0 w 212"/>
              <a:gd name="T1" fmla="*/ 82 h 164"/>
              <a:gd name="T2" fmla="*/ 149 w 212"/>
              <a:gd name="T3" fmla="*/ 164 h 164"/>
              <a:gd name="T4" fmla="*/ 212 w 212"/>
              <a:gd name="T5" fmla="*/ 164 h 164"/>
              <a:gd name="T6" fmla="*/ 212 w 212"/>
              <a:gd name="T7" fmla="*/ 0 h 164"/>
              <a:gd name="T8" fmla="*/ 212 w 212"/>
              <a:gd name="T9" fmla="*/ 0 h 164"/>
              <a:gd name="T10" fmla="*/ 149 w 212"/>
              <a:gd name="T11" fmla="*/ 0 h 164"/>
              <a:gd name="T12" fmla="*/ 0 w 212"/>
              <a:gd name="T13" fmla="*/ 82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2" h="164">
                <a:moveTo>
                  <a:pt x="0" y="82"/>
                </a:moveTo>
                <a:cubicBezTo>
                  <a:pt x="25" y="122"/>
                  <a:pt x="81" y="153"/>
                  <a:pt x="149" y="164"/>
                </a:cubicBezTo>
                <a:lnTo>
                  <a:pt x="212" y="164"/>
                </a:lnTo>
                <a:cubicBezTo>
                  <a:pt x="173" y="112"/>
                  <a:pt x="173" y="52"/>
                  <a:pt x="212" y="0"/>
                </a:cubicBezTo>
                <a:lnTo>
                  <a:pt x="212" y="0"/>
                </a:lnTo>
                <a:lnTo>
                  <a:pt x="149" y="0"/>
                </a:lnTo>
                <a:cubicBezTo>
                  <a:pt x="80" y="11"/>
                  <a:pt x="25" y="42"/>
                  <a:pt x="0" y="82"/>
                </a:cubicBez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5" name="Freeform 117"/>
          <p:cNvSpPr>
            <a:spLocks/>
          </p:cNvSpPr>
          <p:nvPr/>
        </p:nvSpPr>
        <p:spPr bwMode="auto">
          <a:xfrm>
            <a:off x="6880225" y="2569312"/>
            <a:ext cx="84138" cy="65088"/>
          </a:xfrm>
          <a:custGeom>
            <a:avLst/>
            <a:gdLst>
              <a:gd name="T0" fmla="*/ 0 w 212"/>
              <a:gd name="T1" fmla="*/ 82 h 164"/>
              <a:gd name="T2" fmla="*/ 149 w 212"/>
              <a:gd name="T3" fmla="*/ 164 h 164"/>
              <a:gd name="T4" fmla="*/ 212 w 212"/>
              <a:gd name="T5" fmla="*/ 164 h 164"/>
              <a:gd name="T6" fmla="*/ 212 w 212"/>
              <a:gd name="T7" fmla="*/ 0 h 164"/>
              <a:gd name="T8" fmla="*/ 212 w 212"/>
              <a:gd name="T9" fmla="*/ 0 h 164"/>
              <a:gd name="T10" fmla="*/ 149 w 212"/>
              <a:gd name="T11" fmla="*/ 0 h 164"/>
              <a:gd name="T12" fmla="*/ 0 w 212"/>
              <a:gd name="T13" fmla="*/ 82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2" h="164">
                <a:moveTo>
                  <a:pt x="0" y="82"/>
                </a:moveTo>
                <a:cubicBezTo>
                  <a:pt x="25" y="122"/>
                  <a:pt x="81" y="153"/>
                  <a:pt x="149" y="164"/>
                </a:cubicBezTo>
                <a:lnTo>
                  <a:pt x="212" y="164"/>
                </a:lnTo>
                <a:cubicBezTo>
                  <a:pt x="173" y="112"/>
                  <a:pt x="173" y="52"/>
                  <a:pt x="212" y="0"/>
                </a:cubicBezTo>
                <a:lnTo>
                  <a:pt x="212" y="0"/>
                </a:lnTo>
                <a:lnTo>
                  <a:pt x="149" y="0"/>
                </a:lnTo>
                <a:cubicBezTo>
                  <a:pt x="80" y="11"/>
                  <a:pt x="25" y="42"/>
                  <a:pt x="0" y="82"/>
                </a:cubicBezTo>
                <a:close/>
              </a:path>
            </a:pathLst>
          </a:custGeom>
          <a:noFill/>
          <a:ln w="25400" cap="rnd">
            <a:solidFill>
              <a:srgbClr val="50632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6" name="Freeform 118"/>
          <p:cNvSpPr>
            <a:spLocks/>
          </p:cNvSpPr>
          <p:nvPr/>
        </p:nvSpPr>
        <p:spPr bwMode="auto">
          <a:xfrm>
            <a:off x="6880225" y="2569312"/>
            <a:ext cx="84138" cy="65088"/>
          </a:xfrm>
          <a:custGeom>
            <a:avLst/>
            <a:gdLst>
              <a:gd name="T0" fmla="*/ 82 w 212"/>
              <a:gd name="T1" fmla="*/ 164 h 164"/>
              <a:gd name="T2" fmla="*/ 212 w 212"/>
              <a:gd name="T3" fmla="*/ 164 h 164"/>
              <a:gd name="T4" fmla="*/ 212 w 212"/>
              <a:gd name="T5" fmla="*/ 0 h 164"/>
              <a:gd name="T6" fmla="*/ 82 w 212"/>
              <a:gd name="T7" fmla="*/ 0 h 164"/>
              <a:gd name="T8" fmla="*/ 0 w 212"/>
              <a:gd name="T9" fmla="*/ 82 h 164"/>
              <a:gd name="T10" fmla="*/ 82 w 212"/>
              <a:gd name="T11" fmla="*/ 164 h 164"/>
              <a:gd name="T12" fmla="*/ 82 w 212"/>
              <a:gd name="T13" fmla="*/ 164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2" h="164">
                <a:moveTo>
                  <a:pt x="82" y="164"/>
                </a:moveTo>
                <a:lnTo>
                  <a:pt x="212" y="164"/>
                </a:lnTo>
                <a:lnTo>
                  <a:pt x="212" y="0"/>
                </a:lnTo>
                <a:lnTo>
                  <a:pt x="82" y="0"/>
                </a:lnTo>
                <a:cubicBezTo>
                  <a:pt x="37" y="0"/>
                  <a:pt x="0" y="37"/>
                  <a:pt x="0" y="82"/>
                </a:cubicBezTo>
                <a:cubicBezTo>
                  <a:pt x="0" y="127"/>
                  <a:pt x="37" y="164"/>
                  <a:pt x="82" y="164"/>
                </a:cubicBezTo>
                <a:cubicBezTo>
                  <a:pt x="82" y="164"/>
                  <a:pt x="82" y="164"/>
                  <a:pt x="82" y="164"/>
                </a:cubicBez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7" name="Freeform 119"/>
          <p:cNvSpPr>
            <a:spLocks/>
          </p:cNvSpPr>
          <p:nvPr/>
        </p:nvSpPr>
        <p:spPr bwMode="auto">
          <a:xfrm>
            <a:off x="6880225" y="2569312"/>
            <a:ext cx="84138" cy="65088"/>
          </a:xfrm>
          <a:custGeom>
            <a:avLst/>
            <a:gdLst>
              <a:gd name="T0" fmla="*/ 82 w 212"/>
              <a:gd name="T1" fmla="*/ 164 h 164"/>
              <a:gd name="T2" fmla="*/ 212 w 212"/>
              <a:gd name="T3" fmla="*/ 164 h 164"/>
              <a:gd name="T4" fmla="*/ 212 w 212"/>
              <a:gd name="T5" fmla="*/ 0 h 164"/>
              <a:gd name="T6" fmla="*/ 82 w 212"/>
              <a:gd name="T7" fmla="*/ 0 h 164"/>
              <a:gd name="T8" fmla="*/ 0 w 212"/>
              <a:gd name="T9" fmla="*/ 82 h 164"/>
              <a:gd name="T10" fmla="*/ 82 w 212"/>
              <a:gd name="T11" fmla="*/ 164 h 164"/>
              <a:gd name="T12" fmla="*/ 82 w 212"/>
              <a:gd name="T13" fmla="*/ 164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2" h="164">
                <a:moveTo>
                  <a:pt x="82" y="164"/>
                </a:moveTo>
                <a:lnTo>
                  <a:pt x="212" y="164"/>
                </a:lnTo>
                <a:lnTo>
                  <a:pt x="212" y="0"/>
                </a:lnTo>
                <a:lnTo>
                  <a:pt x="82" y="0"/>
                </a:lnTo>
                <a:cubicBezTo>
                  <a:pt x="37" y="0"/>
                  <a:pt x="0" y="37"/>
                  <a:pt x="0" y="82"/>
                </a:cubicBezTo>
                <a:cubicBezTo>
                  <a:pt x="0" y="127"/>
                  <a:pt x="37" y="164"/>
                  <a:pt x="82" y="164"/>
                </a:cubicBezTo>
                <a:cubicBezTo>
                  <a:pt x="82" y="164"/>
                  <a:pt x="82" y="164"/>
                  <a:pt x="82" y="164"/>
                </a:cubicBezTo>
                <a:close/>
              </a:path>
            </a:pathLst>
          </a:custGeom>
          <a:noFill/>
          <a:ln w="25400" cap="rnd">
            <a:solidFill>
              <a:srgbClr val="50632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8" name="Rectangle 120"/>
          <p:cNvSpPr>
            <a:spLocks noChangeArrowheads="1"/>
          </p:cNvSpPr>
          <p:nvPr/>
        </p:nvSpPr>
        <p:spPr bwMode="auto">
          <a:xfrm>
            <a:off x="7035800" y="2591537"/>
            <a:ext cx="12065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9" name="Rectangle 121"/>
          <p:cNvSpPr>
            <a:spLocks noChangeArrowheads="1"/>
          </p:cNvSpPr>
          <p:nvPr/>
        </p:nvSpPr>
        <p:spPr bwMode="auto">
          <a:xfrm>
            <a:off x="7131050" y="2591537"/>
            <a:ext cx="381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0" name="Rectangle 122"/>
          <p:cNvSpPr>
            <a:spLocks noChangeArrowheads="1"/>
          </p:cNvSpPr>
          <p:nvPr/>
        </p:nvSpPr>
        <p:spPr bwMode="auto">
          <a:xfrm>
            <a:off x="7143750" y="2591537"/>
            <a:ext cx="762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1" name="Rectangle 123"/>
          <p:cNvSpPr>
            <a:spLocks noChangeArrowheads="1"/>
          </p:cNvSpPr>
          <p:nvPr/>
        </p:nvSpPr>
        <p:spPr bwMode="auto">
          <a:xfrm>
            <a:off x="7035800" y="2551850"/>
            <a:ext cx="12065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2" name="Rectangle 124"/>
          <p:cNvSpPr>
            <a:spLocks noChangeArrowheads="1"/>
          </p:cNvSpPr>
          <p:nvPr/>
        </p:nvSpPr>
        <p:spPr bwMode="auto">
          <a:xfrm>
            <a:off x="7131050" y="2551850"/>
            <a:ext cx="381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angle 125"/>
          <p:cNvSpPr>
            <a:spLocks noChangeArrowheads="1"/>
          </p:cNvSpPr>
          <p:nvPr/>
        </p:nvSpPr>
        <p:spPr bwMode="auto">
          <a:xfrm>
            <a:off x="7143750" y="2551850"/>
            <a:ext cx="762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angle 126"/>
          <p:cNvSpPr>
            <a:spLocks noChangeArrowheads="1"/>
          </p:cNvSpPr>
          <p:nvPr/>
        </p:nvSpPr>
        <p:spPr bwMode="auto">
          <a:xfrm>
            <a:off x="5365750" y="1870812"/>
            <a:ext cx="889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angle 127"/>
          <p:cNvSpPr>
            <a:spLocks noChangeArrowheads="1"/>
          </p:cNvSpPr>
          <p:nvPr/>
        </p:nvSpPr>
        <p:spPr bwMode="auto">
          <a:xfrm>
            <a:off x="5418138" y="1870812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6" name="Rectangle 128"/>
          <p:cNvSpPr>
            <a:spLocks noChangeArrowheads="1"/>
          </p:cNvSpPr>
          <p:nvPr/>
        </p:nvSpPr>
        <p:spPr bwMode="auto">
          <a:xfrm>
            <a:off x="5289550" y="2285150"/>
            <a:ext cx="889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7" name="Rectangle 129"/>
          <p:cNvSpPr>
            <a:spLocks noChangeArrowheads="1"/>
          </p:cNvSpPr>
          <p:nvPr/>
        </p:nvSpPr>
        <p:spPr bwMode="auto">
          <a:xfrm>
            <a:off x="5340350" y="2285150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8" name="Rectangle 130"/>
          <p:cNvSpPr>
            <a:spLocks noChangeArrowheads="1"/>
          </p:cNvSpPr>
          <p:nvPr/>
        </p:nvSpPr>
        <p:spPr bwMode="auto">
          <a:xfrm>
            <a:off x="6773863" y="2680437"/>
            <a:ext cx="889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9" name="Rectangle 131"/>
          <p:cNvSpPr>
            <a:spLocks noChangeArrowheads="1"/>
          </p:cNvSpPr>
          <p:nvPr/>
        </p:nvSpPr>
        <p:spPr bwMode="auto">
          <a:xfrm>
            <a:off x="6831013" y="2680437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0" name="Rectangle 132"/>
          <p:cNvSpPr>
            <a:spLocks noChangeArrowheads="1"/>
          </p:cNvSpPr>
          <p:nvPr/>
        </p:nvSpPr>
        <p:spPr bwMode="auto">
          <a:xfrm>
            <a:off x="4278313" y="3342425"/>
            <a:ext cx="533400" cy="1571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1" name="Rectangle 133"/>
          <p:cNvSpPr>
            <a:spLocks noChangeArrowheads="1"/>
          </p:cNvSpPr>
          <p:nvPr/>
        </p:nvSpPr>
        <p:spPr bwMode="auto">
          <a:xfrm>
            <a:off x="4278313" y="3342425"/>
            <a:ext cx="533400" cy="157163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2" name="Rectangle 134"/>
          <p:cNvSpPr>
            <a:spLocks noChangeArrowheads="1"/>
          </p:cNvSpPr>
          <p:nvPr/>
        </p:nvSpPr>
        <p:spPr bwMode="auto">
          <a:xfrm>
            <a:off x="4418013" y="3355125"/>
            <a:ext cx="10795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3" name="Rectangle 135"/>
          <p:cNvSpPr>
            <a:spLocks noChangeArrowheads="1"/>
          </p:cNvSpPr>
          <p:nvPr/>
        </p:nvSpPr>
        <p:spPr bwMode="auto">
          <a:xfrm>
            <a:off x="4468813" y="3355125"/>
            <a:ext cx="13970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4" name="Rectangle 136"/>
          <p:cNvSpPr>
            <a:spLocks noChangeArrowheads="1"/>
          </p:cNvSpPr>
          <p:nvPr/>
        </p:nvSpPr>
        <p:spPr bwMode="auto">
          <a:xfrm>
            <a:off x="4564063" y="3355125"/>
            <a:ext cx="10795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5" name="Rectangle 137"/>
          <p:cNvSpPr>
            <a:spLocks noChangeArrowheads="1"/>
          </p:cNvSpPr>
          <p:nvPr/>
        </p:nvSpPr>
        <p:spPr bwMode="auto">
          <a:xfrm>
            <a:off x="4621213" y="3355125"/>
            <a:ext cx="10795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6" name="Rectangle 138"/>
          <p:cNvSpPr>
            <a:spLocks noChangeArrowheads="1"/>
          </p:cNvSpPr>
          <p:nvPr/>
        </p:nvSpPr>
        <p:spPr bwMode="auto">
          <a:xfrm>
            <a:off x="5040313" y="3156687"/>
            <a:ext cx="12065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7" name="Rectangle 139"/>
          <p:cNvSpPr>
            <a:spLocks noChangeArrowheads="1"/>
          </p:cNvSpPr>
          <p:nvPr/>
        </p:nvSpPr>
        <p:spPr bwMode="auto">
          <a:xfrm>
            <a:off x="5040313" y="3156687"/>
            <a:ext cx="120650" cy="342900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8" name="Freeform 140"/>
          <p:cNvSpPr>
            <a:spLocks/>
          </p:cNvSpPr>
          <p:nvPr/>
        </p:nvSpPr>
        <p:spPr bwMode="auto">
          <a:xfrm>
            <a:off x="5040313" y="3156687"/>
            <a:ext cx="120650" cy="342900"/>
          </a:xfrm>
          <a:custGeom>
            <a:avLst/>
            <a:gdLst>
              <a:gd name="T0" fmla="*/ 0 w 76"/>
              <a:gd name="T1" fmla="*/ 216 h 216"/>
              <a:gd name="T2" fmla="*/ 76 w 76"/>
              <a:gd name="T3" fmla="*/ 111 h 216"/>
              <a:gd name="T4" fmla="*/ 0 w 76"/>
              <a:gd name="T5" fmla="*/ 0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" h="216">
                <a:moveTo>
                  <a:pt x="0" y="216"/>
                </a:moveTo>
                <a:lnTo>
                  <a:pt x="76" y="111"/>
                </a:lnTo>
                <a:lnTo>
                  <a:pt x="0" y="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9" name="Line 141"/>
          <p:cNvSpPr>
            <a:spLocks noChangeShapeType="1"/>
          </p:cNvSpPr>
          <p:nvPr/>
        </p:nvSpPr>
        <p:spPr bwMode="auto">
          <a:xfrm>
            <a:off x="5100638" y="3499587"/>
            <a:ext cx="0" cy="3333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0" name="Freeform 142"/>
          <p:cNvSpPr>
            <a:spLocks/>
          </p:cNvSpPr>
          <p:nvPr/>
        </p:nvSpPr>
        <p:spPr bwMode="auto">
          <a:xfrm>
            <a:off x="3908425" y="3139225"/>
            <a:ext cx="320675" cy="285750"/>
          </a:xfrm>
          <a:custGeom>
            <a:avLst/>
            <a:gdLst>
              <a:gd name="T0" fmla="*/ 0 w 202"/>
              <a:gd name="T1" fmla="*/ 0 h 180"/>
              <a:gd name="T2" fmla="*/ 0 w 202"/>
              <a:gd name="T3" fmla="*/ 180 h 180"/>
              <a:gd name="T4" fmla="*/ 202 w 202"/>
              <a:gd name="T5" fmla="*/ 18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2" h="180">
                <a:moveTo>
                  <a:pt x="0" y="0"/>
                </a:moveTo>
                <a:lnTo>
                  <a:pt x="0" y="180"/>
                </a:lnTo>
                <a:lnTo>
                  <a:pt x="202" y="180"/>
                </a:lnTo>
              </a:path>
            </a:pathLst>
          </a:cu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1" name="Freeform 143"/>
          <p:cNvSpPr>
            <a:spLocks/>
          </p:cNvSpPr>
          <p:nvPr/>
        </p:nvSpPr>
        <p:spPr bwMode="auto">
          <a:xfrm>
            <a:off x="4214813" y="3393225"/>
            <a:ext cx="63500" cy="61913"/>
          </a:xfrm>
          <a:custGeom>
            <a:avLst/>
            <a:gdLst>
              <a:gd name="T0" fmla="*/ 159 w 159"/>
              <a:gd name="T1" fmla="*/ 79 h 158"/>
              <a:gd name="T2" fmla="*/ 0 w 159"/>
              <a:gd name="T3" fmla="*/ 158 h 158"/>
              <a:gd name="T4" fmla="*/ 0 w 159"/>
              <a:gd name="T5" fmla="*/ 0 h 158"/>
              <a:gd name="T6" fmla="*/ 159 w 159"/>
              <a:gd name="T7" fmla="*/ 79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" h="158">
                <a:moveTo>
                  <a:pt x="159" y="79"/>
                </a:moveTo>
                <a:lnTo>
                  <a:pt x="0" y="158"/>
                </a:lnTo>
                <a:cubicBezTo>
                  <a:pt x="25" y="109"/>
                  <a:pt x="25" y="50"/>
                  <a:pt x="0" y="0"/>
                </a:cubicBezTo>
                <a:lnTo>
                  <a:pt x="159" y="7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2" name="Rectangle 144"/>
          <p:cNvSpPr>
            <a:spLocks noChangeArrowheads="1"/>
          </p:cNvSpPr>
          <p:nvPr/>
        </p:nvSpPr>
        <p:spPr bwMode="auto">
          <a:xfrm>
            <a:off x="6923088" y="2123225"/>
            <a:ext cx="120650" cy="287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3" name="Rectangle 145"/>
          <p:cNvSpPr>
            <a:spLocks noChangeArrowheads="1"/>
          </p:cNvSpPr>
          <p:nvPr/>
        </p:nvSpPr>
        <p:spPr bwMode="auto">
          <a:xfrm>
            <a:off x="6923088" y="2123225"/>
            <a:ext cx="120650" cy="287338"/>
          </a:xfrm>
          <a:prstGeom prst="rect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4" name="Freeform 146"/>
          <p:cNvSpPr>
            <a:spLocks/>
          </p:cNvSpPr>
          <p:nvPr/>
        </p:nvSpPr>
        <p:spPr bwMode="auto">
          <a:xfrm>
            <a:off x="6923088" y="2123225"/>
            <a:ext cx="120650" cy="287338"/>
          </a:xfrm>
          <a:custGeom>
            <a:avLst/>
            <a:gdLst>
              <a:gd name="T0" fmla="*/ 0 w 76"/>
              <a:gd name="T1" fmla="*/ 181 h 181"/>
              <a:gd name="T2" fmla="*/ 76 w 76"/>
              <a:gd name="T3" fmla="*/ 93 h 181"/>
              <a:gd name="T4" fmla="*/ 0 w 76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" h="181">
                <a:moveTo>
                  <a:pt x="0" y="181"/>
                </a:moveTo>
                <a:lnTo>
                  <a:pt x="76" y="93"/>
                </a:lnTo>
                <a:lnTo>
                  <a:pt x="0" y="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5" name="Line 147"/>
          <p:cNvSpPr>
            <a:spLocks noChangeShapeType="1"/>
          </p:cNvSpPr>
          <p:nvPr/>
        </p:nvSpPr>
        <p:spPr bwMode="auto">
          <a:xfrm>
            <a:off x="6983413" y="2410562"/>
            <a:ext cx="0" cy="285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6" name="Rectangle 148"/>
          <p:cNvSpPr>
            <a:spLocks noChangeArrowheads="1"/>
          </p:cNvSpPr>
          <p:nvPr/>
        </p:nvSpPr>
        <p:spPr bwMode="auto">
          <a:xfrm>
            <a:off x="5830888" y="2462950"/>
            <a:ext cx="12065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zero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7" name="Line 149"/>
          <p:cNvSpPr>
            <a:spLocks noChangeShapeType="1"/>
          </p:cNvSpPr>
          <p:nvPr/>
        </p:nvSpPr>
        <p:spPr bwMode="auto">
          <a:xfrm>
            <a:off x="5811838" y="2448662"/>
            <a:ext cx="6191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8" name="Freeform 150"/>
          <p:cNvSpPr>
            <a:spLocks/>
          </p:cNvSpPr>
          <p:nvPr/>
        </p:nvSpPr>
        <p:spPr bwMode="auto">
          <a:xfrm>
            <a:off x="5862638" y="2424850"/>
            <a:ext cx="47625" cy="47625"/>
          </a:xfrm>
          <a:custGeom>
            <a:avLst/>
            <a:gdLst>
              <a:gd name="T0" fmla="*/ 118 w 118"/>
              <a:gd name="T1" fmla="*/ 59 h 118"/>
              <a:gd name="T2" fmla="*/ 0 w 118"/>
              <a:gd name="T3" fmla="*/ 118 h 118"/>
              <a:gd name="T4" fmla="*/ 0 w 118"/>
              <a:gd name="T5" fmla="*/ 0 h 118"/>
              <a:gd name="T6" fmla="*/ 0 w 118"/>
              <a:gd name="T7" fmla="*/ 0 h 118"/>
              <a:gd name="T8" fmla="*/ 118 w 118"/>
              <a:gd name="T9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" h="118">
                <a:moveTo>
                  <a:pt x="118" y="59"/>
                </a:moveTo>
                <a:lnTo>
                  <a:pt x="0" y="118"/>
                </a:lnTo>
                <a:cubicBezTo>
                  <a:pt x="19" y="81"/>
                  <a:pt x="19" y="37"/>
                  <a:pt x="0" y="0"/>
                </a:cubicBezTo>
                <a:lnTo>
                  <a:pt x="0" y="0"/>
                </a:lnTo>
                <a:lnTo>
                  <a:pt x="118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9" name="Rectangle 151"/>
          <p:cNvSpPr>
            <a:spLocks noChangeArrowheads="1"/>
          </p:cNvSpPr>
          <p:nvPr/>
        </p:nvSpPr>
        <p:spPr bwMode="auto">
          <a:xfrm>
            <a:off x="1443038" y="1907325"/>
            <a:ext cx="192088" cy="3603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0" name="Rectangle 152"/>
          <p:cNvSpPr>
            <a:spLocks noChangeArrowheads="1"/>
          </p:cNvSpPr>
          <p:nvPr/>
        </p:nvSpPr>
        <p:spPr bwMode="auto">
          <a:xfrm>
            <a:off x="1443038" y="1907325"/>
            <a:ext cx="192088" cy="36036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1" name="Rectangle 153"/>
          <p:cNvSpPr>
            <a:spLocks noChangeArrowheads="1"/>
          </p:cNvSpPr>
          <p:nvPr/>
        </p:nvSpPr>
        <p:spPr bwMode="auto">
          <a:xfrm>
            <a:off x="1481138" y="2023212"/>
            <a:ext cx="10795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2" name="Rectangle 154"/>
          <p:cNvSpPr>
            <a:spLocks noChangeArrowheads="1"/>
          </p:cNvSpPr>
          <p:nvPr/>
        </p:nvSpPr>
        <p:spPr bwMode="auto">
          <a:xfrm>
            <a:off x="1538288" y="2023212"/>
            <a:ext cx="10795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3" name="Rectangle 155"/>
          <p:cNvSpPr>
            <a:spLocks noChangeArrowheads="1"/>
          </p:cNvSpPr>
          <p:nvPr/>
        </p:nvSpPr>
        <p:spPr bwMode="auto">
          <a:xfrm>
            <a:off x="1990725" y="2374050"/>
            <a:ext cx="571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4" name="Rectangle 156"/>
          <p:cNvSpPr>
            <a:spLocks noChangeArrowheads="1"/>
          </p:cNvSpPr>
          <p:nvPr/>
        </p:nvSpPr>
        <p:spPr bwMode="auto">
          <a:xfrm>
            <a:off x="2009775" y="2374050"/>
            <a:ext cx="825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5" name="Rectangle 157"/>
          <p:cNvSpPr>
            <a:spLocks noChangeArrowheads="1"/>
          </p:cNvSpPr>
          <p:nvPr/>
        </p:nvSpPr>
        <p:spPr bwMode="auto">
          <a:xfrm>
            <a:off x="2054225" y="2374050"/>
            <a:ext cx="3317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address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6" name="Rectangle 158"/>
          <p:cNvSpPr>
            <a:spLocks noChangeArrowheads="1"/>
          </p:cNvSpPr>
          <p:nvPr/>
        </p:nvSpPr>
        <p:spPr bwMode="auto">
          <a:xfrm>
            <a:off x="3219450" y="2374050"/>
            <a:ext cx="4333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instruction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7" name="Freeform 159"/>
          <p:cNvSpPr>
            <a:spLocks/>
          </p:cNvSpPr>
          <p:nvPr/>
        </p:nvSpPr>
        <p:spPr bwMode="auto">
          <a:xfrm>
            <a:off x="2957513" y="1485050"/>
            <a:ext cx="876300" cy="979488"/>
          </a:xfrm>
          <a:custGeom>
            <a:avLst/>
            <a:gdLst>
              <a:gd name="T0" fmla="*/ 552 w 552"/>
              <a:gd name="T1" fmla="*/ 617 h 617"/>
              <a:gd name="T2" fmla="*/ 552 w 552"/>
              <a:gd name="T3" fmla="*/ 0 h 617"/>
              <a:gd name="T4" fmla="*/ 0 w 552"/>
              <a:gd name="T5" fmla="*/ 0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2" h="617">
                <a:moveTo>
                  <a:pt x="552" y="617"/>
                </a:moveTo>
                <a:lnTo>
                  <a:pt x="552" y="0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8" name="Freeform 160"/>
          <p:cNvSpPr>
            <a:spLocks/>
          </p:cNvSpPr>
          <p:nvPr/>
        </p:nvSpPr>
        <p:spPr bwMode="auto">
          <a:xfrm>
            <a:off x="2895600" y="1445362"/>
            <a:ext cx="80963" cy="80963"/>
          </a:xfrm>
          <a:custGeom>
            <a:avLst/>
            <a:gdLst>
              <a:gd name="T0" fmla="*/ 0 w 204"/>
              <a:gd name="T1" fmla="*/ 102 h 204"/>
              <a:gd name="T2" fmla="*/ 204 w 204"/>
              <a:gd name="T3" fmla="*/ 0 h 204"/>
              <a:gd name="T4" fmla="*/ 204 w 204"/>
              <a:gd name="T5" fmla="*/ 204 h 204"/>
              <a:gd name="T6" fmla="*/ 204 w 204"/>
              <a:gd name="T7" fmla="*/ 204 h 204"/>
              <a:gd name="T8" fmla="*/ 0 w 204"/>
              <a:gd name="T9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" h="204">
                <a:moveTo>
                  <a:pt x="0" y="102"/>
                </a:moveTo>
                <a:lnTo>
                  <a:pt x="204" y="0"/>
                </a:lnTo>
                <a:cubicBezTo>
                  <a:pt x="172" y="64"/>
                  <a:pt x="172" y="140"/>
                  <a:pt x="204" y="204"/>
                </a:cubicBezTo>
                <a:lnTo>
                  <a:pt x="204" y="204"/>
                </a:lnTo>
                <a:lnTo>
                  <a:pt x="0" y="102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8" name="Rectangle 170"/>
          <p:cNvSpPr>
            <a:spLocks noChangeArrowheads="1"/>
          </p:cNvSpPr>
          <p:nvPr/>
        </p:nvSpPr>
        <p:spPr bwMode="auto">
          <a:xfrm>
            <a:off x="3921125" y="2921737"/>
            <a:ext cx="114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15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9" name="Rectangle 171"/>
          <p:cNvSpPr>
            <a:spLocks noChangeArrowheads="1"/>
          </p:cNvSpPr>
          <p:nvPr/>
        </p:nvSpPr>
        <p:spPr bwMode="auto">
          <a:xfrm>
            <a:off x="4010025" y="2921737"/>
            <a:ext cx="698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0" name="Rectangle 172"/>
          <p:cNvSpPr>
            <a:spLocks noChangeArrowheads="1"/>
          </p:cNvSpPr>
          <p:nvPr/>
        </p:nvSpPr>
        <p:spPr bwMode="auto">
          <a:xfrm>
            <a:off x="4048125" y="2921737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1" name="Rectangle 173"/>
          <p:cNvSpPr>
            <a:spLocks noChangeArrowheads="1"/>
          </p:cNvSpPr>
          <p:nvPr/>
        </p:nvSpPr>
        <p:spPr bwMode="auto">
          <a:xfrm>
            <a:off x="5251450" y="2909037"/>
            <a:ext cx="1333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2" name="Rectangle 174"/>
          <p:cNvSpPr>
            <a:spLocks noChangeArrowheads="1"/>
          </p:cNvSpPr>
          <p:nvPr/>
        </p:nvSpPr>
        <p:spPr bwMode="auto">
          <a:xfrm>
            <a:off x="5353050" y="2909037"/>
            <a:ext cx="114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3" name="Rectangle 175"/>
          <p:cNvSpPr>
            <a:spLocks noChangeArrowheads="1"/>
          </p:cNvSpPr>
          <p:nvPr/>
        </p:nvSpPr>
        <p:spPr bwMode="auto">
          <a:xfrm>
            <a:off x="5022850" y="3540862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4" name="Rectangle 176"/>
          <p:cNvSpPr>
            <a:spLocks noChangeArrowheads="1"/>
          </p:cNvSpPr>
          <p:nvPr/>
        </p:nvSpPr>
        <p:spPr bwMode="auto">
          <a:xfrm>
            <a:off x="5143500" y="3540862"/>
            <a:ext cx="508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5" name="Rectangle 177"/>
          <p:cNvSpPr>
            <a:spLocks noChangeArrowheads="1"/>
          </p:cNvSpPr>
          <p:nvPr/>
        </p:nvSpPr>
        <p:spPr bwMode="auto">
          <a:xfrm>
            <a:off x="5162550" y="3540862"/>
            <a:ext cx="44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6" name="Rectangle 178"/>
          <p:cNvSpPr>
            <a:spLocks noChangeArrowheads="1"/>
          </p:cNvSpPr>
          <p:nvPr/>
        </p:nvSpPr>
        <p:spPr bwMode="auto">
          <a:xfrm>
            <a:off x="5602288" y="2947137"/>
            <a:ext cx="2286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7" name="Rectangle 179"/>
          <p:cNvSpPr>
            <a:spLocks noChangeArrowheads="1"/>
          </p:cNvSpPr>
          <p:nvPr/>
        </p:nvSpPr>
        <p:spPr bwMode="auto">
          <a:xfrm>
            <a:off x="5786438" y="2947137"/>
            <a:ext cx="698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8" name="Rectangle 180"/>
          <p:cNvSpPr>
            <a:spLocks noChangeArrowheads="1"/>
          </p:cNvSpPr>
          <p:nvPr/>
        </p:nvSpPr>
        <p:spPr bwMode="auto">
          <a:xfrm>
            <a:off x="5818188" y="2947137"/>
            <a:ext cx="1524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9" name="Rectangle 181"/>
          <p:cNvSpPr>
            <a:spLocks noChangeArrowheads="1"/>
          </p:cNvSpPr>
          <p:nvPr/>
        </p:nvSpPr>
        <p:spPr bwMode="auto">
          <a:xfrm>
            <a:off x="5595938" y="3037625"/>
            <a:ext cx="2286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0" name="Rectangle 182"/>
          <p:cNvSpPr>
            <a:spLocks noChangeArrowheads="1"/>
          </p:cNvSpPr>
          <p:nvPr/>
        </p:nvSpPr>
        <p:spPr bwMode="auto">
          <a:xfrm>
            <a:off x="5786438" y="3037625"/>
            <a:ext cx="698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1" name="Rectangle 183"/>
          <p:cNvSpPr>
            <a:spLocks noChangeArrowheads="1"/>
          </p:cNvSpPr>
          <p:nvPr/>
        </p:nvSpPr>
        <p:spPr bwMode="auto">
          <a:xfrm>
            <a:off x="5811838" y="3037625"/>
            <a:ext cx="1524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2" name="Line 184"/>
          <p:cNvSpPr>
            <a:spLocks noChangeShapeType="1"/>
          </p:cNvSpPr>
          <p:nvPr/>
        </p:nvSpPr>
        <p:spPr bwMode="auto">
          <a:xfrm>
            <a:off x="6677025" y="2351825"/>
            <a:ext cx="174625" cy="0"/>
          </a:xfrm>
          <a:prstGeom prst="line">
            <a:avLst/>
          </a:prstGeom>
          <a:noFill/>
          <a:ln w="25400" cap="rnd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3" name="Freeform 185"/>
          <p:cNvSpPr>
            <a:spLocks/>
          </p:cNvSpPr>
          <p:nvPr/>
        </p:nvSpPr>
        <p:spPr bwMode="auto">
          <a:xfrm>
            <a:off x="6829425" y="2304200"/>
            <a:ext cx="93663" cy="93663"/>
          </a:xfrm>
          <a:custGeom>
            <a:avLst/>
            <a:gdLst>
              <a:gd name="T0" fmla="*/ 236 w 236"/>
              <a:gd name="T1" fmla="*/ 118 h 236"/>
              <a:gd name="T2" fmla="*/ 0 w 236"/>
              <a:gd name="T3" fmla="*/ 236 h 236"/>
              <a:gd name="T4" fmla="*/ 0 w 236"/>
              <a:gd name="T5" fmla="*/ 0 h 236"/>
              <a:gd name="T6" fmla="*/ 236 w 236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236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6" y="11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4" name="Rectangle 186"/>
          <p:cNvSpPr>
            <a:spLocks noChangeArrowheads="1"/>
          </p:cNvSpPr>
          <p:nvPr/>
        </p:nvSpPr>
        <p:spPr bwMode="auto">
          <a:xfrm>
            <a:off x="3748088" y="1124687"/>
            <a:ext cx="517525" cy="144463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5" name="Rectangle 187"/>
          <p:cNvSpPr>
            <a:spLocks noChangeArrowheads="1"/>
          </p:cNvSpPr>
          <p:nvPr/>
        </p:nvSpPr>
        <p:spPr bwMode="auto">
          <a:xfrm>
            <a:off x="3792538" y="1137387"/>
            <a:ext cx="2936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MIPS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6" name="Rectangle 188"/>
          <p:cNvSpPr>
            <a:spLocks noChangeArrowheads="1"/>
          </p:cNvSpPr>
          <p:nvPr/>
        </p:nvSpPr>
        <p:spPr bwMode="auto">
          <a:xfrm>
            <a:off x="4041775" y="1137387"/>
            <a:ext cx="1016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7" name="Rectangle 189"/>
          <p:cNvSpPr>
            <a:spLocks noChangeArrowheads="1"/>
          </p:cNvSpPr>
          <p:nvPr/>
        </p:nvSpPr>
        <p:spPr bwMode="auto">
          <a:xfrm>
            <a:off x="4098925" y="1137387"/>
            <a:ext cx="1143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8" name="Rectangle 190"/>
          <p:cNvSpPr>
            <a:spLocks noChangeArrowheads="1"/>
          </p:cNvSpPr>
          <p:nvPr/>
        </p:nvSpPr>
        <p:spPr bwMode="auto">
          <a:xfrm>
            <a:off x="4162425" y="1137387"/>
            <a:ext cx="1016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" name="Rectangle 191"/>
          <p:cNvSpPr>
            <a:spLocks noChangeArrowheads="1"/>
          </p:cNvSpPr>
          <p:nvPr/>
        </p:nvSpPr>
        <p:spPr bwMode="auto">
          <a:xfrm>
            <a:off x="4851400" y="2905862"/>
            <a:ext cx="2730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500" dirty="0" err="1">
                <a:solidFill>
                  <a:srgbClr val="000000"/>
                </a:solidFill>
              </a:rPr>
              <a:t>u</a:t>
            </a:r>
            <a:r>
              <a:rPr kumimoji="0" lang="pt-BR" altLang="pt-BR" sz="5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ins.wreg</a:t>
            </a:r>
            <a:endParaRPr kumimoji="0" lang="pt-BR" altLang="pt-BR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0" name="Rectangle 192"/>
          <p:cNvSpPr>
            <a:spLocks noChangeArrowheads="1"/>
          </p:cNvSpPr>
          <p:nvPr/>
        </p:nvSpPr>
        <p:spPr bwMode="auto">
          <a:xfrm>
            <a:off x="4965700" y="2889987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2" name="Rectangle 194"/>
          <p:cNvSpPr>
            <a:spLocks noChangeArrowheads="1"/>
          </p:cNvSpPr>
          <p:nvPr/>
        </p:nvSpPr>
        <p:spPr bwMode="auto">
          <a:xfrm>
            <a:off x="4652963" y="2813787"/>
            <a:ext cx="8255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rst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3" name="Rectangle 195"/>
          <p:cNvSpPr>
            <a:spLocks noChangeArrowheads="1"/>
          </p:cNvSpPr>
          <p:nvPr/>
        </p:nvSpPr>
        <p:spPr bwMode="auto">
          <a:xfrm>
            <a:off x="1614488" y="2667737"/>
            <a:ext cx="8255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rst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4" name="Rectangle 196"/>
          <p:cNvSpPr>
            <a:spLocks noChangeArrowheads="1"/>
          </p:cNvSpPr>
          <p:nvPr/>
        </p:nvSpPr>
        <p:spPr bwMode="auto">
          <a:xfrm>
            <a:off x="1193800" y="2004162"/>
            <a:ext cx="2095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incpc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5" name="Rectangle 197"/>
          <p:cNvSpPr>
            <a:spLocks noChangeArrowheads="1"/>
          </p:cNvSpPr>
          <p:nvPr/>
        </p:nvSpPr>
        <p:spPr bwMode="auto">
          <a:xfrm>
            <a:off x="6583363" y="1354875"/>
            <a:ext cx="59213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datapath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6" name="Oval 198"/>
          <p:cNvSpPr>
            <a:spLocks noChangeArrowheads="1"/>
          </p:cNvSpPr>
          <p:nvPr/>
        </p:nvSpPr>
        <p:spPr bwMode="auto">
          <a:xfrm>
            <a:off x="6964363" y="2575662"/>
            <a:ext cx="17463" cy="17463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7" name="Oval 199"/>
          <p:cNvSpPr>
            <a:spLocks noChangeArrowheads="1"/>
          </p:cNvSpPr>
          <p:nvPr/>
        </p:nvSpPr>
        <p:spPr bwMode="auto">
          <a:xfrm>
            <a:off x="6964363" y="2575662"/>
            <a:ext cx="17463" cy="17463"/>
          </a:xfrm>
          <a:prstGeom prst="ellips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8" name="Line 200"/>
          <p:cNvSpPr>
            <a:spLocks noChangeShapeType="1"/>
          </p:cNvSpPr>
          <p:nvPr/>
        </p:nvSpPr>
        <p:spPr bwMode="auto">
          <a:xfrm>
            <a:off x="6986588" y="2585187"/>
            <a:ext cx="30163" cy="0"/>
          </a:xfrm>
          <a:prstGeom prst="line">
            <a:avLst/>
          </a:prstGeom>
          <a:noFill/>
          <a:ln w="25400" cap="rnd">
            <a:solidFill>
              <a:srgbClr val="50632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9" name="Line 201"/>
          <p:cNvSpPr>
            <a:spLocks noChangeShapeType="1"/>
          </p:cNvSpPr>
          <p:nvPr/>
        </p:nvSpPr>
        <p:spPr bwMode="auto">
          <a:xfrm>
            <a:off x="6986588" y="2618525"/>
            <a:ext cx="30163" cy="0"/>
          </a:xfrm>
          <a:prstGeom prst="line">
            <a:avLst/>
          </a:prstGeom>
          <a:noFill/>
          <a:ln w="25400" cap="rnd">
            <a:solidFill>
              <a:srgbClr val="50632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0" name="Line 202"/>
          <p:cNvSpPr>
            <a:spLocks noChangeShapeType="1"/>
          </p:cNvSpPr>
          <p:nvPr/>
        </p:nvSpPr>
        <p:spPr bwMode="auto">
          <a:xfrm flipH="1">
            <a:off x="5497513" y="2553437"/>
            <a:ext cx="63500" cy="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1" name="Freeform 203"/>
          <p:cNvSpPr>
            <a:spLocks/>
          </p:cNvSpPr>
          <p:nvPr/>
        </p:nvSpPr>
        <p:spPr bwMode="auto">
          <a:xfrm>
            <a:off x="5537200" y="2505812"/>
            <a:ext cx="93663" cy="93663"/>
          </a:xfrm>
          <a:custGeom>
            <a:avLst/>
            <a:gdLst>
              <a:gd name="T0" fmla="*/ 236 w 236"/>
              <a:gd name="T1" fmla="*/ 116 h 236"/>
              <a:gd name="T2" fmla="*/ 2 w 236"/>
              <a:gd name="T3" fmla="*/ 236 h 236"/>
              <a:gd name="T4" fmla="*/ 0 w 236"/>
              <a:gd name="T5" fmla="*/ 0 h 236"/>
              <a:gd name="T6" fmla="*/ 236 w 236"/>
              <a:gd name="T7" fmla="*/ 11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236" y="116"/>
                </a:moveTo>
                <a:lnTo>
                  <a:pt x="2" y="236"/>
                </a:lnTo>
                <a:cubicBezTo>
                  <a:pt x="38" y="161"/>
                  <a:pt x="38" y="74"/>
                  <a:pt x="0" y="0"/>
                </a:cubicBezTo>
                <a:lnTo>
                  <a:pt x="236" y="116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2" name="Rectangle 204"/>
          <p:cNvSpPr>
            <a:spLocks noChangeArrowheads="1"/>
          </p:cNvSpPr>
          <p:nvPr/>
        </p:nvSpPr>
        <p:spPr bwMode="auto">
          <a:xfrm>
            <a:off x="3308350" y="1399325"/>
            <a:ext cx="4333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instruction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4" name="Freeform 56"/>
          <p:cNvSpPr>
            <a:spLocks/>
          </p:cNvSpPr>
          <p:nvPr/>
        </p:nvSpPr>
        <p:spPr bwMode="auto">
          <a:xfrm>
            <a:off x="4481513" y="1764450"/>
            <a:ext cx="93663" cy="95250"/>
          </a:xfrm>
          <a:custGeom>
            <a:avLst/>
            <a:gdLst>
              <a:gd name="T0" fmla="*/ 124 w 235"/>
              <a:gd name="T1" fmla="*/ 239 h 239"/>
              <a:gd name="T2" fmla="*/ 0 w 235"/>
              <a:gd name="T3" fmla="*/ 6 h 239"/>
              <a:gd name="T4" fmla="*/ 235 w 235"/>
              <a:gd name="T5" fmla="*/ 0 h 239"/>
              <a:gd name="T6" fmla="*/ 235 w 235"/>
              <a:gd name="T7" fmla="*/ 0 h 239"/>
              <a:gd name="T8" fmla="*/ 124 w 235"/>
              <a:gd name="T9" fmla="*/ 239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5" h="239">
                <a:moveTo>
                  <a:pt x="124" y="239"/>
                </a:moveTo>
                <a:lnTo>
                  <a:pt x="0" y="6"/>
                </a:lnTo>
                <a:cubicBezTo>
                  <a:pt x="75" y="42"/>
                  <a:pt x="162" y="39"/>
                  <a:pt x="235" y="0"/>
                </a:cubicBezTo>
                <a:lnTo>
                  <a:pt x="235" y="0"/>
                </a:lnTo>
                <a:lnTo>
                  <a:pt x="124" y="239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sp>
        <p:nvSpPr>
          <p:cNvPr id="16" name="Rectangle 210"/>
          <p:cNvSpPr>
            <a:spLocks noChangeArrowheads="1"/>
          </p:cNvSpPr>
          <p:nvPr/>
        </p:nvSpPr>
        <p:spPr bwMode="auto">
          <a:xfrm>
            <a:off x="6016625" y="1839062"/>
            <a:ext cx="687388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600" dirty="0" err="1">
                <a:solidFill>
                  <a:srgbClr val="000000"/>
                </a:solidFill>
              </a:rPr>
              <a:t>r</a:t>
            </a:r>
            <a:r>
              <a:rPr kumimoji="0" lang="pt-BR" altLang="pt-BR" sz="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esult</a:t>
            </a:r>
            <a:r>
              <a:rPr kumimoji="0" lang="pt-BR" altLang="pt-BR" sz="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</a:t>
            </a:r>
            <a:r>
              <a:rPr kumimoji="0" lang="pt-BR" altLang="pt-BR" sz="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d_address</a:t>
            </a:r>
            <a:endParaRPr kumimoji="0" lang="pt-BR" altLang="pt-B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211"/>
          <p:cNvSpPr>
            <a:spLocks noChangeArrowheads="1"/>
          </p:cNvSpPr>
          <p:nvPr/>
        </p:nvSpPr>
        <p:spPr bwMode="auto">
          <a:xfrm>
            <a:off x="1838325" y="2093062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12"/>
          <p:cNvSpPr>
            <a:spLocks noChangeArrowheads="1"/>
          </p:cNvSpPr>
          <p:nvPr/>
        </p:nvSpPr>
        <p:spPr bwMode="auto">
          <a:xfrm>
            <a:off x="1876425" y="2093062"/>
            <a:ext cx="698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13"/>
          <p:cNvSpPr>
            <a:spLocks noChangeArrowheads="1"/>
          </p:cNvSpPr>
          <p:nvPr/>
        </p:nvSpPr>
        <p:spPr bwMode="auto">
          <a:xfrm>
            <a:off x="1908175" y="2093062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14"/>
          <p:cNvSpPr>
            <a:spLocks noChangeArrowheads="1"/>
          </p:cNvSpPr>
          <p:nvPr/>
        </p:nvSpPr>
        <p:spPr bwMode="auto">
          <a:xfrm>
            <a:off x="1946275" y="2093062"/>
            <a:ext cx="44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5"/>
          <p:cNvSpPr>
            <a:spLocks noChangeArrowheads="1"/>
          </p:cNvSpPr>
          <p:nvPr/>
        </p:nvSpPr>
        <p:spPr bwMode="auto">
          <a:xfrm>
            <a:off x="1965325" y="2093062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16"/>
          <p:cNvSpPr>
            <a:spLocks noChangeArrowheads="1"/>
          </p:cNvSpPr>
          <p:nvPr/>
        </p:nvSpPr>
        <p:spPr bwMode="auto">
          <a:xfrm>
            <a:off x="1997075" y="2093062"/>
            <a:ext cx="3063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address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17"/>
          <p:cNvSpPr>
            <a:spLocks noChangeArrowheads="1"/>
          </p:cNvSpPr>
          <p:nvPr/>
        </p:nvSpPr>
        <p:spPr bwMode="auto">
          <a:xfrm>
            <a:off x="4424363" y="1870812"/>
            <a:ext cx="2540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AdWP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8"/>
          <p:cNvSpPr>
            <a:spLocks noChangeArrowheads="1"/>
          </p:cNvSpPr>
          <p:nvPr/>
        </p:nvSpPr>
        <p:spPr bwMode="auto">
          <a:xfrm>
            <a:off x="4430713" y="2054962"/>
            <a:ext cx="2286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AdRP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19"/>
          <p:cNvSpPr>
            <a:spLocks noChangeArrowheads="1"/>
          </p:cNvSpPr>
          <p:nvPr/>
        </p:nvSpPr>
        <p:spPr bwMode="auto">
          <a:xfrm>
            <a:off x="4633913" y="2054962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20"/>
          <p:cNvSpPr>
            <a:spLocks noChangeArrowheads="1"/>
          </p:cNvSpPr>
          <p:nvPr/>
        </p:nvSpPr>
        <p:spPr bwMode="auto">
          <a:xfrm>
            <a:off x="4324350" y="1762862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21"/>
          <p:cNvSpPr>
            <a:spLocks noChangeArrowheads="1"/>
          </p:cNvSpPr>
          <p:nvPr/>
        </p:nvSpPr>
        <p:spPr bwMode="auto">
          <a:xfrm rot="5400000">
            <a:off x="5510212" y="2370875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22"/>
          <p:cNvSpPr>
            <a:spLocks noChangeArrowheads="1"/>
          </p:cNvSpPr>
          <p:nvPr/>
        </p:nvSpPr>
        <p:spPr bwMode="auto">
          <a:xfrm rot="5400000">
            <a:off x="5510212" y="2408975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23"/>
          <p:cNvSpPr>
            <a:spLocks noChangeArrowheads="1"/>
          </p:cNvSpPr>
          <p:nvPr/>
        </p:nvSpPr>
        <p:spPr bwMode="auto">
          <a:xfrm rot="5400000">
            <a:off x="5510212" y="2453425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24"/>
          <p:cNvSpPr>
            <a:spLocks noChangeArrowheads="1"/>
          </p:cNvSpPr>
          <p:nvPr/>
        </p:nvSpPr>
        <p:spPr bwMode="auto">
          <a:xfrm>
            <a:off x="3105150" y="1820012"/>
            <a:ext cx="190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uins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Line 225"/>
          <p:cNvSpPr>
            <a:spLocks noChangeShapeType="1"/>
          </p:cNvSpPr>
          <p:nvPr/>
        </p:nvSpPr>
        <p:spPr bwMode="auto">
          <a:xfrm>
            <a:off x="3324225" y="1669200"/>
            <a:ext cx="0" cy="498475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" name="Line 226"/>
          <p:cNvSpPr>
            <a:spLocks noChangeShapeType="1"/>
          </p:cNvSpPr>
          <p:nvPr/>
        </p:nvSpPr>
        <p:spPr bwMode="auto">
          <a:xfrm>
            <a:off x="3324225" y="1989875"/>
            <a:ext cx="219075" cy="15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5" name="Line 312">
            <a:extLst>
              <a:ext uri="{FF2B5EF4-FFF2-40B4-BE49-F238E27FC236}">
                <a16:creationId xmlns:a16="http://schemas.microsoft.com/office/drawing/2014/main" id="{82553BFA-B11E-4025-B27C-A648077135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25963" y="1729525"/>
            <a:ext cx="0" cy="61913"/>
          </a:xfrm>
          <a:prstGeom prst="line">
            <a:avLst/>
          </a:prstGeom>
          <a:noFill/>
          <a:ln w="25400" cap="rnd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" name="Freeform 227"/>
          <p:cNvSpPr>
            <a:spLocks/>
          </p:cNvSpPr>
          <p:nvPr/>
        </p:nvSpPr>
        <p:spPr bwMode="auto">
          <a:xfrm>
            <a:off x="3532188" y="1967650"/>
            <a:ext cx="47625" cy="46038"/>
          </a:xfrm>
          <a:custGeom>
            <a:avLst/>
            <a:gdLst>
              <a:gd name="T0" fmla="*/ 118 w 118"/>
              <a:gd name="T1" fmla="*/ 59 h 118"/>
              <a:gd name="T2" fmla="*/ 0 w 118"/>
              <a:gd name="T3" fmla="*/ 118 h 118"/>
              <a:gd name="T4" fmla="*/ 0 w 118"/>
              <a:gd name="T5" fmla="*/ 118 h 118"/>
              <a:gd name="T6" fmla="*/ 0 w 118"/>
              <a:gd name="T7" fmla="*/ 0 h 118"/>
              <a:gd name="T8" fmla="*/ 0 w 118"/>
              <a:gd name="T9" fmla="*/ 0 h 118"/>
              <a:gd name="T10" fmla="*/ 118 w 118"/>
              <a:gd name="T11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8" h="118">
                <a:moveTo>
                  <a:pt x="118" y="59"/>
                </a:moveTo>
                <a:lnTo>
                  <a:pt x="0" y="118"/>
                </a:lnTo>
                <a:lnTo>
                  <a:pt x="0" y="118"/>
                </a:lnTo>
                <a:cubicBezTo>
                  <a:pt x="18" y="81"/>
                  <a:pt x="18" y="37"/>
                  <a:pt x="0" y="0"/>
                </a:cubicBezTo>
                <a:lnTo>
                  <a:pt x="0" y="0"/>
                </a:lnTo>
                <a:lnTo>
                  <a:pt x="118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4" name="Line 228"/>
          <p:cNvSpPr>
            <a:spLocks noChangeShapeType="1"/>
          </p:cNvSpPr>
          <p:nvPr/>
        </p:nvSpPr>
        <p:spPr bwMode="auto">
          <a:xfrm>
            <a:off x="3324225" y="2101000"/>
            <a:ext cx="111125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5" name="Freeform 229"/>
          <p:cNvSpPr>
            <a:spLocks/>
          </p:cNvSpPr>
          <p:nvPr/>
        </p:nvSpPr>
        <p:spPr bwMode="auto">
          <a:xfrm>
            <a:off x="3424238" y="2077187"/>
            <a:ext cx="47625" cy="47625"/>
          </a:xfrm>
          <a:custGeom>
            <a:avLst/>
            <a:gdLst>
              <a:gd name="T0" fmla="*/ 118 w 118"/>
              <a:gd name="T1" fmla="*/ 59 h 118"/>
              <a:gd name="T2" fmla="*/ 0 w 118"/>
              <a:gd name="T3" fmla="*/ 118 h 118"/>
              <a:gd name="T4" fmla="*/ 0 w 118"/>
              <a:gd name="T5" fmla="*/ 0 h 118"/>
              <a:gd name="T6" fmla="*/ 0 w 118"/>
              <a:gd name="T7" fmla="*/ 0 h 118"/>
              <a:gd name="T8" fmla="*/ 118 w 118"/>
              <a:gd name="T9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" h="118">
                <a:moveTo>
                  <a:pt x="118" y="59"/>
                </a:moveTo>
                <a:lnTo>
                  <a:pt x="0" y="118"/>
                </a:lnTo>
                <a:cubicBezTo>
                  <a:pt x="18" y="81"/>
                  <a:pt x="18" y="37"/>
                  <a:pt x="0" y="0"/>
                </a:cubicBezTo>
                <a:lnTo>
                  <a:pt x="0" y="0"/>
                </a:lnTo>
                <a:lnTo>
                  <a:pt x="118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6" name="Line 230"/>
          <p:cNvSpPr>
            <a:spLocks noChangeShapeType="1"/>
          </p:cNvSpPr>
          <p:nvPr/>
        </p:nvSpPr>
        <p:spPr bwMode="auto">
          <a:xfrm flipV="1">
            <a:off x="3324225" y="1743812"/>
            <a:ext cx="361950" cy="15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7" name="Freeform 231"/>
          <p:cNvSpPr>
            <a:spLocks/>
          </p:cNvSpPr>
          <p:nvPr/>
        </p:nvSpPr>
        <p:spPr bwMode="auto">
          <a:xfrm>
            <a:off x="3673475" y="1721587"/>
            <a:ext cx="47625" cy="46038"/>
          </a:xfrm>
          <a:custGeom>
            <a:avLst/>
            <a:gdLst>
              <a:gd name="T0" fmla="*/ 118 w 118"/>
              <a:gd name="T1" fmla="*/ 59 h 118"/>
              <a:gd name="T2" fmla="*/ 0 w 118"/>
              <a:gd name="T3" fmla="*/ 118 h 118"/>
              <a:gd name="T4" fmla="*/ 0 w 118"/>
              <a:gd name="T5" fmla="*/ 0 h 118"/>
              <a:gd name="T6" fmla="*/ 118 w 118"/>
              <a:gd name="T7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" h="118">
                <a:moveTo>
                  <a:pt x="118" y="59"/>
                </a:moveTo>
                <a:lnTo>
                  <a:pt x="0" y="118"/>
                </a:lnTo>
                <a:cubicBezTo>
                  <a:pt x="19" y="81"/>
                  <a:pt x="19" y="37"/>
                  <a:pt x="0" y="0"/>
                </a:cubicBezTo>
                <a:lnTo>
                  <a:pt x="118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8" name="Line 232"/>
          <p:cNvSpPr>
            <a:spLocks noChangeShapeType="1"/>
          </p:cNvSpPr>
          <p:nvPr/>
        </p:nvSpPr>
        <p:spPr bwMode="auto">
          <a:xfrm>
            <a:off x="3092450" y="1897800"/>
            <a:ext cx="190500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9" name="Freeform 233"/>
          <p:cNvSpPr>
            <a:spLocks/>
          </p:cNvSpPr>
          <p:nvPr/>
        </p:nvSpPr>
        <p:spPr bwMode="auto">
          <a:xfrm>
            <a:off x="3270250" y="1870812"/>
            <a:ext cx="55563" cy="53975"/>
          </a:xfrm>
          <a:custGeom>
            <a:avLst/>
            <a:gdLst>
              <a:gd name="T0" fmla="*/ 138 w 138"/>
              <a:gd name="T1" fmla="*/ 69 h 138"/>
              <a:gd name="T2" fmla="*/ 0 w 138"/>
              <a:gd name="T3" fmla="*/ 138 h 138"/>
              <a:gd name="T4" fmla="*/ 0 w 138"/>
              <a:gd name="T5" fmla="*/ 0 h 138"/>
              <a:gd name="T6" fmla="*/ 138 w 138"/>
              <a:gd name="T7" fmla="*/ 69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8" h="138">
                <a:moveTo>
                  <a:pt x="138" y="69"/>
                </a:moveTo>
                <a:lnTo>
                  <a:pt x="0" y="138"/>
                </a:lnTo>
                <a:cubicBezTo>
                  <a:pt x="22" y="94"/>
                  <a:pt x="22" y="43"/>
                  <a:pt x="0" y="0"/>
                </a:cubicBezTo>
                <a:lnTo>
                  <a:pt x="138" y="6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" name="Rectangle 234"/>
          <p:cNvSpPr>
            <a:spLocks noChangeArrowheads="1"/>
          </p:cNvSpPr>
          <p:nvPr/>
        </p:nvSpPr>
        <p:spPr bwMode="auto">
          <a:xfrm rot="16200000">
            <a:off x="3598862" y="206448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235"/>
          <p:cNvSpPr>
            <a:spLocks noChangeArrowheads="1"/>
          </p:cNvSpPr>
          <p:nvPr/>
        </p:nvSpPr>
        <p:spPr bwMode="auto">
          <a:xfrm rot="16200000">
            <a:off x="3605212" y="2039087"/>
            <a:ext cx="381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236"/>
          <p:cNvSpPr>
            <a:spLocks noChangeArrowheads="1"/>
          </p:cNvSpPr>
          <p:nvPr/>
        </p:nvSpPr>
        <p:spPr bwMode="auto">
          <a:xfrm rot="16200000">
            <a:off x="3598862" y="202003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237"/>
          <p:cNvSpPr>
            <a:spLocks noChangeArrowheads="1"/>
          </p:cNvSpPr>
          <p:nvPr/>
        </p:nvSpPr>
        <p:spPr bwMode="auto">
          <a:xfrm rot="16200000">
            <a:off x="3598862" y="199463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238"/>
          <p:cNvSpPr>
            <a:spLocks noChangeArrowheads="1"/>
          </p:cNvSpPr>
          <p:nvPr/>
        </p:nvSpPr>
        <p:spPr bwMode="auto">
          <a:xfrm rot="16200000">
            <a:off x="3605212" y="1975587"/>
            <a:ext cx="381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239"/>
          <p:cNvSpPr>
            <a:spLocks noChangeArrowheads="1"/>
          </p:cNvSpPr>
          <p:nvPr/>
        </p:nvSpPr>
        <p:spPr bwMode="auto">
          <a:xfrm rot="16200000">
            <a:off x="3602037" y="1959712"/>
            <a:ext cx="4445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240"/>
          <p:cNvSpPr>
            <a:spLocks noChangeArrowheads="1"/>
          </p:cNvSpPr>
          <p:nvPr/>
        </p:nvSpPr>
        <p:spPr bwMode="auto">
          <a:xfrm rot="16200000">
            <a:off x="3592512" y="1931137"/>
            <a:ext cx="635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241"/>
          <p:cNvSpPr>
            <a:spLocks noChangeArrowheads="1"/>
          </p:cNvSpPr>
          <p:nvPr/>
        </p:nvSpPr>
        <p:spPr bwMode="auto">
          <a:xfrm rot="16200000">
            <a:off x="3490912" y="212163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242"/>
          <p:cNvSpPr>
            <a:spLocks noChangeArrowheads="1"/>
          </p:cNvSpPr>
          <p:nvPr/>
        </p:nvSpPr>
        <p:spPr bwMode="auto">
          <a:xfrm rot="16200000">
            <a:off x="3497262" y="2096237"/>
            <a:ext cx="381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243"/>
          <p:cNvSpPr>
            <a:spLocks noChangeArrowheads="1"/>
          </p:cNvSpPr>
          <p:nvPr/>
        </p:nvSpPr>
        <p:spPr bwMode="auto">
          <a:xfrm rot="16200000">
            <a:off x="3490912" y="207718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244"/>
          <p:cNvSpPr>
            <a:spLocks noChangeArrowheads="1"/>
          </p:cNvSpPr>
          <p:nvPr/>
        </p:nvSpPr>
        <p:spPr bwMode="auto">
          <a:xfrm rot="16200000">
            <a:off x="3490912" y="205178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245"/>
          <p:cNvSpPr>
            <a:spLocks noChangeArrowheads="1"/>
          </p:cNvSpPr>
          <p:nvPr/>
        </p:nvSpPr>
        <p:spPr bwMode="auto">
          <a:xfrm rot="16200000">
            <a:off x="3497262" y="2032737"/>
            <a:ext cx="381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246"/>
          <p:cNvSpPr>
            <a:spLocks noChangeArrowheads="1"/>
          </p:cNvSpPr>
          <p:nvPr/>
        </p:nvSpPr>
        <p:spPr bwMode="auto">
          <a:xfrm rot="16200000">
            <a:off x="3490912" y="201368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247"/>
          <p:cNvSpPr>
            <a:spLocks noChangeArrowheads="1"/>
          </p:cNvSpPr>
          <p:nvPr/>
        </p:nvSpPr>
        <p:spPr bwMode="auto">
          <a:xfrm rot="16200000">
            <a:off x="3490912" y="198828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248"/>
          <p:cNvSpPr>
            <a:spLocks noChangeArrowheads="1"/>
          </p:cNvSpPr>
          <p:nvPr/>
        </p:nvSpPr>
        <p:spPr bwMode="auto">
          <a:xfrm rot="16200000">
            <a:off x="3681412" y="195018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249"/>
          <p:cNvSpPr>
            <a:spLocks noChangeArrowheads="1"/>
          </p:cNvSpPr>
          <p:nvPr/>
        </p:nvSpPr>
        <p:spPr bwMode="auto">
          <a:xfrm rot="16200000">
            <a:off x="3687762" y="1931137"/>
            <a:ext cx="381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250"/>
          <p:cNvSpPr>
            <a:spLocks noChangeArrowheads="1"/>
          </p:cNvSpPr>
          <p:nvPr/>
        </p:nvSpPr>
        <p:spPr bwMode="auto">
          <a:xfrm rot="16200000">
            <a:off x="3681412" y="191208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251"/>
          <p:cNvSpPr>
            <a:spLocks noChangeArrowheads="1"/>
          </p:cNvSpPr>
          <p:nvPr/>
        </p:nvSpPr>
        <p:spPr bwMode="auto">
          <a:xfrm rot="16200000">
            <a:off x="3681412" y="188033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252"/>
          <p:cNvSpPr>
            <a:spLocks noChangeArrowheads="1"/>
          </p:cNvSpPr>
          <p:nvPr/>
        </p:nvSpPr>
        <p:spPr bwMode="auto">
          <a:xfrm rot="16200000">
            <a:off x="3687762" y="1861287"/>
            <a:ext cx="381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253"/>
          <p:cNvSpPr>
            <a:spLocks noChangeArrowheads="1"/>
          </p:cNvSpPr>
          <p:nvPr/>
        </p:nvSpPr>
        <p:spPr bwMode="auto">
          <a:xfrm rot="16200000">
            <a:off x="3675062" y="1835887"/>
            <a:ext cx="635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254"/>
          <p:cNvSpPr>
            <a:spLocks noChangeArrowheads="1"/>
          </p:cNvSpPr>
          <p:nvPr/>
        </p:nvSpPr>
        <p:spPr bwMode="auto">
          <a:xfrm rot="16200000">
            <a:off x="3684587" y="1807312"/>
            <a:ext cx="4445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255"/>
          <p:cNvSpPr>
            <a:spLocks noChangeArrowheads="1"/>
          </p:cNvSpPr>
          <p:nvPr/>
        </p:nvSpPr>
        <p:spPr bwMode="auto">
          <a:xfrm rot="16200000">
            <a:off x="3681412" y="179143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256"/>
          <p:cNvSpPr>
            <a:spLocks noChangeArrowheads="1"/>
          </p:cNvSpPr>
          <p:nvPr/>
        </p:nvSpPr>
        <p:spPr bwMode="auto">
          <a:xfrm rot="16200000">
            <a:off x="3681412" y="175968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257"/>
          <p:cNvSpPr>
            <a:spLocks noChangeArrowheads="1"/>
          </p:cNvSpPr>
          <p:nvPr/>
        </p:nvSpPr>
        <p:spPr bwMode="auto">
          <a:xfrm rot="16200000">
            <a:off x="3744912" y="1740637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258"/>
          <p:cNvSpPr>
            <a:spLocks noChangeArrowheads="1"/>
          </p:cNvSpPr>
          <p:nvPr/>
        </p:nvSpPr>
        <p:spPr bwMode="auto">
          <a:xfrm rot="16200000">
            <a:off x="3751262" y="1715237"/>
            <a:ext cx="381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259"/>
          <p:cNvSpPr>
            <a:spLocks noChangeArrowheads="1"/>
          </p:cNvSpPr>
          <p:nvPr/>
        </p:nvSpPr>
        <p:spPr bwMode="auto">
          <a:xfrm rot="16200000">
            <a:off x="3744912" y="1694600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260"/>
          <p:cNvSpPr>
            <a:spLocks noChangeArrowheads="1"/>
          </p:cNvSpPr>
          <p:nvPr/>
        </p:nvSpPr>
        <p:spPr bwMode="auto">
          <a:xfrm rot="16200000">
            <a:off x="3744912" y="1669200"/>
            <a:ext cx="508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261"/>
          <p:cNvSpPr>
            <a:spLocks noChangeArrowheads="1"/>
          </p:cNvSpPr>
          <p:nvPr/>
        </p:nvSpPr>
        <p:spPr bwMode="auto">
          <a:xfrm rot="16200000">
            <a:off x="3751262" y="1650150"/>
            <a:ext cx="381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262"/>
          <p:cNvSpPr>
            <a:spLocks noChangeArrowheads="1"/>
          </p:cNvSpPr>
          <p:nvPr/>
        </p:nvSpPr>
        <p:spPr bwMode="auto">
          <a:xfrm rot="16200000">
            <a:off x="3751262" y="1637450"/>
            <a:ext cx="381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Line 263"/>
          <p:cNvSpPr>
            <a:spLocks noChangeShapeType="1"/>
          </p:cNvSpPr>
          <p:nvPr/>
        </p:nvSpPr>
        <p:spPr bwMode="auto">
          <a:xfrm>
            <a:off x="3324225" y="1894625"/>
            <a:ext cx="296863" cy="31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0" name="Freeform 264"/>
          <p:cNvSpPr>
            <a:spLocks/>
          </p:cNvSpPr>
          <p:nvPr/>
        </p:nvSpPr>
        <p:spPr bwMode="auto">
          <a:xfrm>
            <a:off x="3609975" y="1873987"/>
            <a:ext cx="47625" cy="46038"/>
          </a:xfrm>
          <a:custGeom>
            <a:avLst/>
            <a:gdLst>
              <a:gd name="T0" fmla="*/ 118 w 118"/>
              <a:gd name="T1" fmla="*/ 60 h 118"/>
              <a:gd name="T2" fmla="*/ 0 w 118"/>
              <a:gd name="T3" fmla="*/ 118 h 118"/>
              <a:gd name="T4" fmla="*/ 1 w 118"/>
              <a:gd name="T5" fmla="*/ 0 h 118"/>
              <a:gd name="T6" fmla="*/ 118 w 118"/>
              <a:gd name="T7" fmla="*/ 60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" h="118">
                <a:moveTo>
                  <a:pt x="118" y="60"/>
                </a:moveTo>
                <a:lnTo>
                  <a:pt x="0" y="118"/>
                </a:lnTo>
                <a:cubicBezTo>
                  <a:pt x="19" y="81"/>
                  <a:pt x="19" y="37"/>
                  <a:pt x="1" y="0"/>
                </a:cubicBezTo>
                <a:lnTo>
                  <a:pt x="118" y="6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1" name="Rectangle 265"/>
          <p:cNvSpPr>
            <a:spLocks noChangeArrowheads="1"/>
          </p:cNvSpPr>
          <p:nvPr/>
        </p:nvSpPr>
        <p:spPr bwMode="auto">
          <a:xfrm>
            <a:off x="5978525" y="2896337"/>
            <a:ext cx="1206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266"/>
          <p:cNvSpPr>
            <a:spLocks noChangeArrowheads="1"/>
          </p:cNvSpPr>
          <p:nvPr/>
        </p:nvSpPr>
        <p:spPr bwMode="auto">
          <a:xfrm>
            <a:off x="5978525" y="3120175"/>
            <a:ext cx="1270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Line 267"/>
          <p:cNvSpPr>
            <a:spLocks noChangeShapeType="1"/>
          </p:cNvSpPr>
          <p:nvPr/>
        </p:nvSpPr>
        <p:spPr bwMode="auto">
          <a:xfrm>
            <a:off x="1935163" y="1413612"/>
            <a:ext cx="1311275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4" name="Rectangle 268"/>
          <p:cNvSpPr>
            <a:spLocks noChangeArrowheads="1"/>
          </p:cNvSpPr>
          <p:nvPr/>
        </p:nvSpPr>
        <p:spPr bwMode="auto">
          <a:xfrm>
            <a:off x="2374900" y="1461237"/>
            <a:ext cx="520700" cy="3365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5" name="Rectangle 269"/>
          <p:cNvSpPr>
            <a:spLocks noChangeArrowheads="1"/>
          </p:cNvSpPr>
          <p:nvPr/>
        </p:nvSpPr>
        <p:spPr bwMode="auto">
          <a:xfrm>
            <a:off x="2374900" y="1461237"/>
            <a:ext cx="520700" cy="3365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6" name="Rectangle 270"/>
          <p:cNvSpPr>
            <a:spLocks noChangeArrowheads="1"/>
          </p:cNvSpPr>
          <p:nvPr/>
        </p:nvSpPr>
        <p:spPr bwMode="auto">
          <a:xfrm>
            <a:off x="2424113" y="1545375"/>
            <a:ext cx="5349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Decodificação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271"/>
          <p:cNvSpPr>
            <a:spLocks noChangeArrowheads="1"/>
          </p:cNvSpPr>
          <p:nvPr/>
        </p:nvSpPr>
        <p:spPr bwMode="auto">
          <a:xfrm>
            <a:off x="2430463" y="1627925"/>
            <a:ext cx="4905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 Instruções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272"/>
          <p:cNvSpPr>
            <a:spLocks noChangeArrowheads="1"/>
          </p:cNvSpPr>
          <p:nvPr/>
        </p:nvSpPr>
        <p:spPr bwMode="auto">
          <a:xfrm>
            <a:off x="2374900" y="1918437"/>
            <a:ext cx="520700" cy="288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9" name="Rectangle 273"/>
          <p:cNvSpPr>
            <a:spLocks noChangeArrowheads="1"/>
          </p:cNvSpPr>
          <p:nvPr/>
        </p:nvSpPr>
        <p:spPr bwMode="auto">
          <a:xfrm>
            <a:off x="2374900" y="1918437"/>
            <a:ext cx="520700" cy="2889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0" name="Rectangle 274"/>
          <p:cNvSpPr>
            <a:spLocks noChangeArrowheads="1"/>
          </p:cNvSpPr>
          <p:nvPr/>
        </p:nvSpPr>
        <p:spPr bwMode="auto">
          <a:xfrm>
            <a:off x="2424113" y="2004162"/>
            <a:ext cx="452438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Geração de Sinais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275"/>
          <p:cNvSpPr>
            <a:spLocks noChangeArrowheads="1"/>
          </p:cNvSpPr>
          <p:nvPr/>
        </p:nvSpPr>
        <p:spPr bwMode="auto">
          <a:xfrm>
            <a:off x="2506663" y="2061312"/>
            <a:ext cx="280988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 Controle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Line 276"/>
          <p:cNvSpPr>
            <a:spLocks noChangeShapeType="1"/>
          </p:cNvSpPr>
          <p:nvPr/>
        </p:nvSpPr>
        <p:spPr bwMode="auto">
          <a:xfrm>
            <a:off x="3090863" y="1702537"/>
            <a:ext cx="0" cy="504825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3" name="Line 277"/>
          <p:cNvSpPr>
            <a:spLocks noChangeShapeType="1"/>
          </p:cNvSpPr>
          <p:nvPr/>
        </p:nvSpPr>
        <p:spPr bwMode="auto">
          <a:xfrm>
            <a:off x="2895600" y="1750162"/>
            <a:ext cx="161925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4" name="Freeform 278"/>
          <p:cNvSpPr>
            <a:spLocks/>
          </p:cNvSpPr>
          <p:nvPr/>
        </p:nvSpPr>
        <p:spPr bwMode="auto">
          <a:xfrm>
            <a:off x="3046413" y="1726350"/>
            <a:ext cx="46038" cy="47625"/>
          </a:xfrm>
          <a:custGeom>
            <a:avLst/>
            <a:gdLst>
              <a:gd name="T0" fmla="*/ 117 w 117"/>
              <a:gd name="T1" fmla="*/ 59 h 118"/>
              <a:gd name="T2" fmla="*/ 0 w 117"/>
              <a:gd name="T3" fmla="*/ 118 h 118"/>
              <a:gd name="T4" fmla="*/ 0 w 117"/>
              <a:gd name="T5" fmla="*/ 0 h 118"/>
              <a:gd name="T6" fmla="*/ 117 w 117"/>
              <a:gd name="T7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" h="118">
                <a:moveTo>
                  <a:pt x="117" y="59"/>
                </a:moveTo>
                <a:lnTo>
                  <a:pt x="0" y="118"/>
                </a:lnTo>
                <a:cubicBezTo>
                  <a:pt x="18" y="81"/>
                  <a:pt x="18" y="37"/>
                  <a:pt x="0" y="0"/>
                </a:cubicBezTo>
                <a:lnTo>
                  <a:pt x="117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5" name="Line 279"/>
          <p:cNvSpPr>
            <a:spLocks noChangeShapeType="1"/>
          </p:cNvSpPr>
          <p:nvPr/>
        </p:nvSpPr>
        <p:spPr bwMode="auto">
          <a:xfrm>
            <a:off x="2898775" y="2066075"/>
            <a:ext cx="15875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6" name="Freeform 280"/>
          <p:cNvSpPr>
            <a:spLocks/>
          </p:cNvSpPr>
          <p:nvPr/>
        </p:nvSpPr>
        <p:spPr bwMode="auto">
          <a:xfrm>
            <a:off x="3046413" y="2042262"/>
            <a:ext cx="46038" cy="47625"/>
          </a:xfrm>
          <a:custGeom>
            <a:avLst/>
            <a:gdLst>
              <a:gd name="T0" fmla="*/ 117 w 117"/>
              <a:gd name="T1" fmla="*/ 59 h 118"/>
              <a:gd name="T2" fmla="*/ 0 w 117"/>
              <a:gd name="T3" fmla="*/ 118 h 118"/>
              <a:gd name="T4" fmla="*/ 0 w 117"/>
              <a:gd name="T5" fmla="*/ 0 h 118"/>
              <a:gd name="T6" fmla="*/ 0 w 117"/>
              <a:gd name="T7" fmla="*/ 0 h 118"/>
              <a:gd name="T8" fmla="*/ 117 w 117"/>
              <a:gd name="T9" fmla="*/ 5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7" h="118">
                <a:moveTo>
                  <a:pt x="117" y="59"/>
                </a:moveTo>
                <a:lnTo>
                  <a:pt x="0" y="118"/>
                </a:lnTo>
                <a:cubicBezTo>
                  <a:pt x="18" y="81"/>
                  <a:pt x="18" y="37"/>
                  <a:pt x="0" y="0"/>
                </a:cubicBezTo>
                <a:lnTo>
                  <a:pt x="0" y="0"/>
                </a:lnTo>
                <a:lnTo>
                  <a:pt x="117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7" name="Line 281"/>
          <p:cNvSpPr>
            <a:spLocks noChangeShapeType="1"/>
          </p:cNvSpPr>
          <p:nvPr/>
        </p:nvSpPr>
        <p:spPr bwMode="auto">
          <a:xfrm>
            <a:off x="2898775" y="2164500"/>
            <a:ext cx="15875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8" name="Freeform 282"/>
          <p:cNvSpPr>
            <a:spLocks/>
          </p:cNvSpPr>
          <p:nvPr/>
        </p:nvSpPr>
        <p:spPr bwMode="auto">
          <a:xfrm>
            <a:off x="3046413" y="2140687"/>
            <a:ext cx="46038" cy="47625"/>
          </a:xfrm>
          <a:custGeom>
            <a:avLst/>
            <a:gdLst>
              <a:gd name="T0" fmla="*/ 117 w 117"/>
              <a:gd name="T1" fmla="*/ 58 h 117"/>
              <a:gd name="T2" fmla="*/ 0 w 117"/>
              <a:gd name="T3" fmla="*/ 117 h 117"/>
              <a:gd name="T4" fmla="*/ 0 w 117"/>
              <a:gd name="T5" fmla="*/ 0 h 117"/>
              <a:gd name="T6" fmla="*/ 117 w 117"/>
              <a:gd name="T7" fmla="*/ 58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" h="117">
                <a:moveTo>
                  <a:pt x="117" y="58"/>
                </a:moveTo>
                <a:lnTo>
                  <a:pt x="0" y="117"/>
                </a:lnTo>
                <a:cubicBezTo>
                  <a:pt x="18" y="80"/>
                  <a:pt x="18" y="37"/>
                  <a:pt x="0" y="0"/>
                </a:cubicBezTo>
                <a:lnTo>
                  <a:pt x="117" y="5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9" name="Line 283"/>
          <p:cNvSpPr>
            <a:spLocks noChangeShapeType="1"/>
          </p:cNvSpPr>
          <p:nvPr/>
        </p:nvSpPr>
        <p:spPr bwMode="auto">
          <a:xfrm>
            <a:off x="2898775" y="1967650"/>
            <a:ext cx="15875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0" name="Freeform 284"/>
          <p:cNvSpPr>
            <a:spLocks/>
          </p:cNvSpPr>
          <p:nvPr/>
        </p:nvSpPr>
        <p:spPr bwMode="auto">
          <a:xfrm>
            <a:off x="3046413" y="1943837"/>
            <a:ext cx="46038" cy="46038"/>
          </a:xfrm>
          <a:custGeom>
            <a:avLst/>
            <a:gdLst>
              <a:gd name="T0" fmla="*/ 117 w 117"/>
              <a:gd name="T1" fmla="*/ 59 h 117"/>
              <a:gd name="T2" fmla="*/ 0 w 117"/>
              <a:gd name="T3" fmla="*/ 117 h 117"/>
              <a:gd name="T4" fmla="*/ 0 w 117"/>
              <a:gd name="T5" fmla="*/ 0 h 117"/>
              <a:gd name="T6" fmla="*/ 117 w 117"/>
              <a:gd name="T7" fmla="*/ 59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" h="117">
                <a:moveTo>
                  <a:pt x="117" y="59"/>
                </a:moveTo>
                <a:lnTo>
                  <a:pt x="0" y="117"/>
                </a:lnTo>
                <a:cubicBezTo>
                  <a:pt x="18" y="80"/>
                  <a:pt x="18" y="37"/>
                  <a:pt x="0" y="0"/>
                </a:cubicBezTo>
                <a:lnTo>
                  <a:pt x="117" y="5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1" name="Freeform 285"/>
          <p:cNvSpPr>
            <a:spLocks/>
          </p:cNvSpPr>
          <p:nvPr/>
        </p:nvSpPr>
        <p:spPr bwMode="auto">
          <a:xfrm>
            <a:off x="2820988" y="1750162"/>
            <a:ext cx="107950" cy="133350"/>
          </a:xfrm>
          <a:custGeom>
            <a:avLst/>
            <a:gdLst>
              <a:gd name="T0" fmla="*/ 68 w 68"/>
              <a:gd name="T1" fmla="*/ 0 h 84"/>
              <a:gd name="T2" fmla="*/ 68 w 68"/>
              <a:gd name="T3" fmla="*/ 61 h 84"/>
              <a:gd name="T4" fmla="*/ 0 w 68"/>
              <a:gd name="T5" fmla="*/ 61 h 84"/>
              <a:gd name="T6" fmla="*/ 0 w 68"/>
              <a:gd name="T7" fmla="*/ 8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" h="84">
                <a:moveTo>
                  <a:pt x="68" y="0"/>
                </a:moveTo>
                <a:lnTo>
                  <a:pt x="68" y="61"/>
                </a:lnTo>
                <a:lnTo>
                  <a:pt x="0" y="61"/>
                </a:lnTo>
                <a:lnTo>
                  <a:pt x="0" y="84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" name="Freeform 286"/>
          <p:cNvSpPr>
            <a:spLocks/>
          </p:cNvSpPr>
          <p:nvPr/>
        </p:nvSpPr>
        <p:spPr bwMode="auto">
          <a:xfrm>
            <a:off x="2797175" y="1872400"/>
            <a:ext cx="47625" cy="46038"/>
          </a:xfrm>
          <a:custGeom>
            <a:avLst/>
            <a:gdLst>
              <a:gd name="T0" fmla="*/ 59 w 118"/>
              <a:gd name="T1" fmla="*/ 119 h 119"/>
              <a:gd name="T2" fmla="*/ 0 w 118"/>
              <a:gd name="T3" fmla="*/ 0 h 119"/>
              <a:gd name="T4" fmla="*/ 118 w 118"/>
              <a:gd name="T5" fmla="*/ 0 h 119"/>
              <a:gd name="T6" fmla="*/ 118 w 118"/>
              <a:gd name="T7" fmla="*/ 0 h 119"/>
              <a:gd name="T8" fmla="*/ 59 w 118"/>
              <a:gd name="T9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" h="119">
                <a:moveTo>
                  <a:pt x="59" y="119"/>
                </a:moveTo>
                <a:lnTo>
                  <a:pt x="0" y="0"/>
                </a:lnTo>
                <a:cubicBezTo>
                  <a:pt x="37" y="19"/>
                  <a:pt x="81" y="19"/>
                  <a:pt x="118" y="0"/>
                </a:cubicBezTo>
                <a:lnTo>
                  <a:pt x="118" y="0"/>
                </a:lnTo>
                <a:lnTo>
                  <a:pt x="59" y="11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3" name="Freeform 287"/>
          <p:cNvSpPr>
            <a:spLocks/>
          </p:cNvSpPr>
          <p:nvPr/>
        </p:nvSpPr>
        <p:spPr bwMode="auto">
          <a:xfrm>
            <a:off x="5186363" y="2351825"/>
            <a:ext cx="120650" cy="125413"/>
          </a:xfrm>
          <a:custGeom>
            <a:avLst/>
            <a:gdLst>
              <a:gd name="T0" fmla="*/ 0 w 76"/>
              <a:gd name="T1" fmla="*/ 0 h 79"/>
              <a:gd name="T2" fmla="*/ 57 w 76"/>
              <a:gd name="T3" fmla="*/ 0 h 79"/>
              <a:gd name="T4" fmla="*/ 57 w 76"/>
              <a:gd name="T5" fmla="*/ 79 h 79"/>
              <a:gd name="T6" fmla="*/ 76 w 76"/>
              <a:gd name="T7" fmla="*/ 79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79">
                <a:moveTo>
                  <a:pt x="0" y="0"/>
                </a:moveTo>
                <a:lnTo>
                  <a:pt x="57" y="0"/>
                </a:lnTo>
                <a:lnTo>
                  <a:pt x="57" y="79"/>
                </a:lnTo>
                <a:lnTo>
                  <a:pt x="76" y="79"/>
                </a:lnTo>
              </a:path>
            </a:pathLst>
          </a:custGeom>
          <a:noFill/>
          <a:ln w="25400" cap="rnd">
            <a:solidFill>
              <a:srgbClr val="50632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4" name="Freeform 288"/>
          <p:cNvSpPr>
            <a:spLocks/>
          </p:cNvSpPr>
          <p:nvPr/>
        </p:nvSpPr>
        <p:spPr bwMode="auto">
          <a:xfrm>
            <a:off x="5284788" y="2429612"/>
            <a:ext cx="93663" cy="95250"/>
          </a:xfrm>
          <a:custGeom>
            <a:avLst/>
            <a:gdLst>
              <a:gd name="T0" fmla="*/ 235 w 235"/>
              <a:gd name="T1" fmla="*/ 118 h 236"/>
              <a:gd name="T2" fmla="*/ 0 w 235"/>
              <a:gd name="T3" fmla="*/ 236 h 236"/>
              <a:gd name="T4" fmla="*/ 0 w 235"/>
              <a:gd name="T5" fmla="*/ 0 h 236"/>
              <a:gd name="T6" fmla="*/ 235 w 235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235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5" y="118"/>
                </a:lnTo>
                <a:close/>
              </a:path>
            </a:pathLst>
          </a:custGeom>
          <a:solidFill>
            <a:srgbClr val="50632A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5" name="Rectangle 289"/>
          <p:cNvSpPr>
            <a:spLocks noChangeArrowheads="1"/>
          </p:cNvSpPr>
          <p:nvPr/>
        </p:nvSpPr>
        <p:spPr bwMode="auto">
          <a:xfrm>
            <a:off x="4430713" y="2310550"/>
            <a:ext cx="2286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AdRP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290"/>
          <p:cNvSpPr>
            <a:spLocks noChangeArrowheads="1"/>
          </p:cNvSpPr>
          <p:nvPr/>
        </p:nvSpPr>
        <p:spPr bwMode="auto">
          <a:xfrm>
            <a:off x="4633913" y="2310550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ectangle 291"/>
          <p:cNvSpPr>
            <a:spLocks noChangeArrowheads="1"/>
          </p:cNvSpPr>
          <p:nvPr/>
        </p:nvSpPr>
        <p:spPr bwMode="auto">
          <a:xfrm>
            <a:off x="4856163" y="2310550"/>
            <a:ext cx="3000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DataRP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Rectangle 292"/>
          <p:cNvSpPr>
            <a:spLocks noChangeArrowheads="1"/>
          </p:cNvSpPr>
          <p:nvPr/>
        </p:nvSpPr>
        <p:spPr bwMode="auto">
          <a:xfrm>
            <a:off x="5124450" y="2310550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Freeform 293"/>
          <p:cNvSpPr>
            <a:spLocks/>
          </p:cNvSpPr>
          <p:nvPr/>
        </p:nvSpPr>
        <p:spPr bwMode="auto">
          <a:xfrm>
            <a:off x="5011738" y="1726350"/>
            <a:ext cx="2119313" cy="544513"/>
          </a:xfrm>
          <a:custGeom>
            <a:avLst/>
            <a:gdLst>
              <a:gd name="T0" fmla="*/ 1280 w 1335"/>
              <a:gd name="T1" fmla="*/ 343 h 343"/>
              <a:gd name="T2" fmla="*/ 1335 w 1335"/>
              <a:gd name="T3" fmla="*/ 343 h 343"/>
              <a:gd name="T4" fmla="*/ 1335 w 1335"/>
              <a:gd name="T5" fmla="*/ 0 h 343"/>
              <a:gd name="T6" fmla="*/ 0 w 1335"/>
              <a:gd name="T7" fmla="*/ 0 h 343"/>
              <a:gd name="T8" fmla="*/ 0 w 1335"/>
              <a:gd name="T9" fmla="*/ 39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35" h="343">
                <a:moveTo>
                  <a:pt x="1280" y="343"/>
                </a:moveTo>
                <a:lnTo>
                  <a:pt x="1335" y="343"/>
                </a:lnTo>
                <a:lnTo>
                  <a:pt x="1335" y="0"/>
                </a:lnTo>
                <a:lnTo>
                  <a:pt x="0" y="0"/>
                </a:lnTo>
                <a:lnTo>
                  <a:pt x="0" y="39"/>
                </a:lnTo>
              </a:path>
            </a:pathLst>
          </a:custGeom>
          <a:noFill/>
          <a:ln w="25400" cap="rnd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0" name="Freeform 294"/>
          <p:cNvSpPr>
            <a:spLocks/>
          </p:cNvSpPr>
          <p:nvPr/>
        </p:nvSpPr>
        <p:spPr bwMode="auto">
          <a:xfrm>
            <a:off x="4964113" y="1766037"/>
            <a:ext cx="95250" cy="93663"/>
          </a:xfrm>
          <a:custGeom>
            <a:avLst/>
            <a:gdLst>
              <a:gd name="T0" fmla="*/ 118 w 236"/>
              <a:gd name="T1" fmla="*/ 236 h 236"/>
              <a:gd name="T2" fmla="*/ 0 w 236"/>
              <a:gd name="T3" fmla="*/ 0 h 236"/>
              <a:gd name="T4" fmla="*/ 236 w 236"/>
              <a:gd name="T5" fmla="*/ 0 h 236"/>
              <a:gd name="T6" fmla="*/ 236 w 236"/>
              <a:gd name="T7" fmla="*/ 0 h 236"/>
              <a:gd name="T8" fmla="*/ 118 w 236"/>
              <a:gd name="T9" fmla="*/ 23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" h="236">
                <a:moveTo>
                  <a:pt x="118" y="236"/>
                </a:moveTo>
                <a:lnTo>
                  <a:pt x="0" y="0"/>
                </a:lnTo>
                <a:cubicBezTo>
                  <a:pt x="75" y="37"/>
                  <a:pt x="162" y="37"/>
                  <a:pt x="236" y="0"/>
                </a:cubicBezTo>
                <a:lnTo>
                  <a:pt x="236" y="0"/>
                </a:lnTo>
                <a:lnTo>
                  <a:pt x="118" y="236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1" name="Rectangle 295"/>
          <p:cNvSpPr>
            <a:spLocks noChangeArrowheads="1"/>
          </p:cNvSpPr>
          <p:nvPr/>
        </p:nvSpPr>
        <p:spPr bwMode="auto">
          <a:xfrm>
            <a:off x="5086350" y="1737462"/>
            <a:ext cx="1397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" name="Rectangle 296"/>
          <p:cNvSpPr>
            <a:spLocks noChangeArrowheads="1"/>
          </p:cNvSpPr>
          <p:nvPr/>
        </p:nvSpPr>
        <p:spPr bwMode="auto">
          <a:xfrm>
            <a:off x="5200650" y="1737462"/>
            <a:ext cx="76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" name="Rectangle 297"/>
          <p:cNvSpPr>
            <a:spLocks noChangeArrowheads="1"/>
          </p:cNvSpPr>
          <p:nvPr/>
        </p:nvSpPr>
        <p:spPr bwMode="auto">
          <a:xfrm>
            <a:off x="5238750" y="1737462"/>
            <a:ext cx="1778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Rectangle 299"/>
          <p:cNvSpPr>
            <a:spLocks noChangeArrowheads="1"/>
          </p:cNvSpPr>
          <p:nvPr/>
        </p:nvSpPr>
        <p:spPr bwMode="auto">
          <a:xfrm>
            <a:off x="5786438" y="2667737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Rectangle 300"/>
          <p:cNvSpPr>
            <a:spLocks noChangeArrowheads="1"/>
          </p:cNvSpPr>
          <p:nvPr/>
        </p:nvSpPr>
        <p:spPr bwMode="auto">
          <a:xfrm>
            <a:off x="5805488" y="2667737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Line 301"/>
          <p:cNvSpPr>
            <a:spLocks noChangeShapeType="1"/>
          </p:cNvSpPr>
          <p:nvPr/>
        </p:nvSpPr>
        <p:spPr bwMode="auto">
          <a:xfrm>
            <a:off x="4511675" y="2867762"/>
            <a:ext cx="0" cy="5080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8" name="Line 302"/>
          <p:cNvSpPr>
            <a:spLocks noChangeShapeType="1"/>
          </p:cNvSpPr>
          <p:nvPr/>
        </p:nvSpPr>
        <p:spPr bwMode="auto">
          <a:xfrm>
            <a:off x="4681538" y="2867762"/>
            <a:ext cx="0" cy="523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9" name="Line 303"/>
          <p:cNvSpPr>
            <a:spLocks noChangeShapeType="1"/>
          </p:cNvSpPr>
          <p:nvPr/>
        </p:nvSpPr>
        <p:spPr bwMode="auto">
          <a:xfrm>
            <a:off x="1416050" y="2718537"/>
            <a:ext cx="0" cy="5080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0" name="Line 304"/>
          <p:cNvSpPr>
            <a:spLocks noChangeShapeType="1"/>
          </p:cNvSpPr>
          <p:nvPr/>
        </p:nvSpPr>
        <p:spPr bwMode="auto">
          <a:xfrm>
            <a:off x="1643063" y="2718537"/>
            <a:ext cx="0" cy="5080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1" name="Rectangle 305"/>
          <p:cNvSpPr>
            <a:spLocks noChangeArrowheads="1"/>
          </p:cNvSpPr>
          <p:nvPr/>
        </p:nvSpPr>
        <p:spPr bwMode="auto">
          <a:xfrm>
            <a:off x="1341438" y="2750287"/>
            <a:ext cx="203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clock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Rectangle 306"/>
          <p:cNvSpPr>
            <a:spLocks noChangeArrowheads="1"/>
          </p:cNvSpPr>
          <p:nvPr/>
        </p:nvSpPr>
        <p:spPr bwMode="auto">
          <a:xfrm>
            <a:off x="1563688" y="2750287"/>
            <a:ext cx="203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reset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3" name="Rectangle 307"/>
          <p:cNvSpPr>
            <a:spLocks noChangeArrowheads="1"/>
          </p:cNvSpPr>
          <p:nvPr/>
        </p:nvSpPr>
        <p:spPr bwMode="auto">
          <a:xfrm>
            <a:off x="4437063" y="2905862"/>
            <a:ext cx="1460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clock</a:t>
            </a:r>
            <a:endParaRPr kumimoji="0" lang="pt-BR" altLang="pt-BR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4" name="Rectangle 308"/>
          <p:cNvSpPr>
            <a:spLocks noChangeArrowheads="1"/>
          </p:cNvSpPr>
          <p:nvPr/>
        </p:nvSpPr>
        <p:spPr bwMode="auto">
          <a:xfrm>
            <a:off x="4629150" y="2910625"/>
            <a:ext cx="141288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reset</a:t>
            </a:r>
            <a:endParaRPr kumimoji="0" lang="pt-BR" altLang="pt-BR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Freeform 309"/>
          <p:cNvSpPr>
            <a:spLocks/>
          </p:cNvSpPr>
          <p:nvPr/>
        </p:nvSpPr>
        <p:spPr bwMode="auto">
          <a:xfrm>
            <a:off x="4384675" y="1613637"/>
            <a:ext cx="290513" cy="123825"/>
          </a:xfrm>
          <a:custGeom>
            <a:avLst/>
            <a:gdLst>
              <a:gd name="T0" fmla="*/ 182 w 183"/>
              <a:gd name="T1" fmla="*/ 0 h 78"/>
              <a:gd name="T2" fmla="*/ 183 w 183"/>
              <a:gd name="T3" fmla="*/ 76 h 78"/>
              <a:gd name="T4" fmla="*/ 1 w 183"/>
              <a:gd name="T5" fmla="*/ 78 h 78"/>
              <a:gd name="T6" fmla="*/ 0 w 183"/>
              <a:gd name="T7" fmla="*/ 3 h 78"/>
              <a:gd name="T8" fmla="*/ 182 w 183"/>
              <a:gd name="T9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78">
                <a:moveTo>
                  <a:pt x="182" y="0"/>
                </a:moveTo>
                <a:lnTo>
                  <a:pt x="183" y="76"/>
                </a:lnTo>
                <a:lnTo>
                  <a:pt x="1" y="78"/>
                </a:lnTo>
                <a:lnTo>
                  <a:pt x="0" y="3"/>
                </a:lnTo>
                <a:lnTo>
                  <a:pt x="18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6" name="Freeform 310"/>
          <p:cNvSpPr>
            <a:spLocks/>
          </p:cNvSpPr>
          <p:nvPr/>
        </p:nvSpPr>
        <p:spPr bwMode="auto">
          <a:xfrm>
            <a:off x="4384675" y="1613637"/>
            <a:ext cx="290513" cy="123825"/>
          </a:xfrm>
          <a:custGeom>
            <a:avLst/>
            <a:gdLst>
              <a:gd name="T0" fmla="*/ 182 w 183"/>
              <a:gd name="T1" fmla="*/ 0 h 78"/>
              <a:gd name="T2" fmla="*/ 183 w 183"/>
              <a:gd name="T3" fmla="*/ 76 h 78"/>
              <a:gd name="T4" fmla="*/ 1 w 183"/>
              <a:gd name="T5" fmla="*/ 78 h 78"/>
              <a:gd name="T6" fmla="*/ 0 w 183"/>
              <a:gd name="T7" fmla="*/ 3 h 78"/>
              <a:gd name="T8" fmla="*/ 182 w 183"/>
              <a:gd name="T9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78">
                <a:moveTo>
                  <a:pt x="182" y="0"/>
                </a:moveTo>
                <a:lnTo>
                  <a:pt x="183" y="76"/>
                </a:lnTo>
                <a:lnTo>
                  <a:pt x="1" y="78"/>
                </a:lnTo>
                <a:lnTo>
                  <a:pt x="0" y="3"/>
                </a:lnTo>
                <a:lnTo>
                  <a:pt x="182" y="0"/>
                </a:lnTo>
                <a:close/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7" name="Freeform 311"/>
          <p:cNvSpPr>
            <a:spLocks/>
          </p:cNvSpPr>
          <p:nvPr/>
        </p:nvSpPr>
        <p:spPr bwMode="auto">
          <a:xfrm>
            <a:off x="4384675" y="1613637"/>
            <a:ext cx="288925" cy="122238"/>
          </a:xfrm>
          <a:custGeom>
            <a:avLst/>
            <a:gdLst>
              <a:gd name="T0" fmla="*/ 0 w 182"/>
              <a:gd name="T1" fmla="*/ 3 h 77"/>
              <a:gd name="T2" fmla="*/ 90 w 182"/>
              <a:gd name="T3" fmla="*/ 77 h 77"/>
              <a:gd name="T4" fmla="*/ 182 w 182"/>
              <a:gd name="T5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" h="77">
                <a:moveTo>
                  <a:pt x="0" y="3"/>
                </a:moveTo>
                <a:lnTo>
                  <a:pt x="90" y="77"/>
                </a:lnTo>
                <a:lnTo>
                  <a:pt x="182" y="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8" name="Line 312"/>
          <p:cNvSpPr>
            <a:spLocks noChangeShapeType="1"/>
          </p:cNvSpPr>
          <p:nvPr/>
        </p:nvSpPr>
        <p:spPr bwMode="auto">
          <a:xfrm flipV="1">
            <a:off x="4454525" y="1485050"/>
            <a:ext cx="0" cy="61913"/>
          </a:xfrm>
          <a:prstGeom prst="line">
            <a:avLst/>
          </a:prstGeom>
          <a:noFill/>
          <a:ln w="25400" cap="rnd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9" name="Freeform 313"/>
          <p:cNvSpPr>
            <a:spLocks/>
          </p:cNvSpPr>
          <p:nvPr/>
        </p:nvSpPr>
        <p:spPr bwMode="auto">
          <a:xfrm>
            <a:off x="4406900" y="1523150"/>
            <a:ext cx="95250" cy="93663"/>
          </a:xfrm>
          <a:custGeom>
            <a:avLst/>
            <a:gdLst>
              <a:gd name="T0" fmla="*/ 118 w 236"/>
              <a:gd name="T1" fmla="*/ 236 h 236"/>
              <a:gd name="T2" fmla="*/ 0 w 236"/>
              <a:gd name="T3" fmla="*/ 0 h 236"/>
              <a:gd name="T4" fmla="*/ 236 w 236"/>
              <a:gd name="T5" fmla="*/ 0 h 236"/>
              <a:gd name="T6" fmla="*/ 118 w 236"/>
              <a:gd name="T7" fmla="*/ 23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36">
                <a:moveTo>
                  <a:pt x="118" y="236"/>
                </a:moveTo>
                <a:lnTo>
                  <a:pt x="0" y="0"/>
                </a:lnTo>
                <a:cubicBezTo>
                  <a:pt x="74" y="38"/>
                  <a:pt x="162" y="38"/>
                  <a:pt x="236" y="0"/>
                </a:cubicBezTo>
                <a:lnTo>
                  <a:pt x="118" y="236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0" name="Line 314"/>
          <p:cNvSpPr>
            <a:spLocks noChangeShapeType="1"/>
          </p:cNvSpPr>
          <p:nvPr/>
        </p:nvSpPr>
        <p:spPr bwMode="auto">
          <a:xfrm flipH="1">
            <a:off x="3833813" y="1485050"/>
            <a:ext cx="876300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1" name="Freeform 315"/>
          <p:cNvSpPr>
            <a:spLocks/>
          </p:cNvSpPr>
          <p:nvPr/>
        </p:nvSpPr>
        <p:spPr bwMode="auto">
          <a:xfrm>
            <a:off x="3668713" y="1485050"/>
            <a:ext cx="673100" cy="612775"/>
          </a:xfrm>
          <a:custGeom>
            <a:avLst/>
            <a:gdLst>
              <a:gd name="T0" fmla="*/ 0 w 424"/>
              <a:gd name="T1" fmla="*/ 0 h 386"/>
              <a:gd name="T2" fmla="*/ 104 w 424"/>
              <a:gd name="T3" fmla="*/ 0 h 386"/>
              <a:gd name="T4" fmla="*/ 104 w 424"/>
              <a:gd name="T5" fmla="*/ 386 h 386"/>
              <a:gd name="T6" fmla="*/ 424 w 424"/>
              <a:gd name="T7" fmla="*/ 386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4" h="386">
                <a:moveTo>
                  <a:pt x="0" y="0"/>
                </a:moveTo>
                <a:lnTo>
                  <a:pt x="104" y="0"/>
                </a:lnTo>
                <a:lnTo>
                  <a:pt x="104" y="386"/>
                </a:lnTo>
                <a:lnTo>
                  <a:pt x="424" y="386"/>
                </a:lnTo>
              </a:path>
            </a:pathLst>
          </a:cu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" name="Freeform 316"/>
          <p:cNvSpPr>
            <a:spLocks/>
          </p:cNvSpPr>
          <p:nvPr/>
        </p:nvSpPr>
        <p:spPr bwMode="auto">
          <a:xfrm>
            <a:off x="4319588" y="2050200"/>
            <a:ext cx="93663" cy="93663"/>
          </a:xfrm>
          <a:custGeom>
            <a:avLst/>
            <a:gdLst>
              <a:gd name="T0" fmla="*/ 235 w 235"/>
              <a:gd name="T1" fmla="*/ 118 h 236"/>
              <a:gd name="T2" fmla="*/ 0 w 235"/>
              <a:gd name="T3" fmla="*/ 236 h 236"/>
              <a:gd name="T4" fmla="*/ 0 w 235"/>
              <a:gd name="T5" fmla="*/ 0 h 236"/>
              <a:gd name="T6" fmla="*/ 235 w 235"/>
              <a:gd name="T7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236">
                <a:moveTo>
                  <a:pt x="235" y="118"/>
                </a:moveTo>
                <a:lnTo>
                  <a:pt x="0" y="236"/>
                </a:lnTo>
                <a:cubicBezTo>
                  <a:pt x="37" y="162"/>
                  <a:pt x="37" y="74"/>
                  <a:pt x="0" y="0"/>
                </a:cubicBezTo>
                <a:lnTo>
                  <a:pt x="235" y="118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3" name="Line 317"/>
          <p:cNvSpPr>
            <a:spLocks noChangeShapeType="1"/>
          </p:cNvSpPr>
          <p:nvPr/>
        </p:nvSpPr>
        <p:spPr bwMode="auto">
          <a:xfrm flipH="1">
            <a:off x="4329113" y="1683487"/>
            <a:ext cx="5715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4" name="Rectangle 318"/>
          <p:cNvSpPr>
            <a:spLocks noChangeArrowheads="1"/>
          </p:cNvSpPr>
          <p:nvPr/>
        </p:nvSpPr>
        <p:spPr bwMode="auto">
          <a:xfrm>
            <a:off x="4621213" y="2501050"/>
            <a:ext cx="4016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Banco de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Rectangle 319"/>
          <p:cNvSpPr>
            <a:spLocks noChangeArrowheads="1"/>
          </p:cNvSpPr>
          <p:nvPr/>
        </p:nvSpPr>
        <p:spPr bwMode="auto">
          <a:xfrm>
            <a:off x="4538663" y="2597887"/>
            <a:ext cx="5540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Registradores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Rectangle 320"/>
          <p:cNvSpPr>
            <a:spLocks noChangeArrowheads="1"/>
          </p:cNvSpPr>
          <p:nvPr/>
        </p:nvSpPr>
        <p:spPr bwMode="auto">
          <a:xfrm>
            <a:off x="2971800" y="1697775"/>
            <a:ext cx="381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Rectangle 321"/>
          <p:cNvSpPr>
            <a:spLocks noChangeArrowheads="1"/>
          </p:cNvSpPr>
          <p:nvPr/>
        </p:nvSpPr>
        <p:spPr bwMode="auto">
          <a:xfrm>
            <a:off x="2940050" y="1908912"/>
            <a:ext cx="13335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wreg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" name="Rectangle 322"/>
          <p:cNvSpPr>
            <a:spLocks noChangeArrowheads="1"/>
          </p:cNvSpPr>
          <p:nvPr/>
        </p:nvSpPr>
        <p:spPr bwMode="auto">
          <a:xfrm>
            <a:off x="2965450" y="2010512"/>
            <a:ext cx="762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rw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" name="Rectangle 323"/>
          <p:cNvSpPr>
            <a:spLocks noChangeArrowheads="1"/>
          </p:cNvSpPr>
          <p:nvPr/>
        </p:nvSpPr>
        <p:spPr bwMode="auto">
          <a:xfrm>
            <a:off x="2965450" y="2112112"/>
            <a:ext cx="7620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Line 324"/>
          <p:cNvSpPr>
            <a:spLocks noChangeShapeType="1"/>
          </p:cNvSpPr>
          <p:nvPr/>
        </p:nvSpPr>
        <p:spPr bwMode="auto">
          <a:xfrm>
            <a:off x="4973638" y="2869350"/>
            <a:ext cx="0" cy="50800"/>
          </a:xfrm>
          <a:prstGeom prst="line">
            <a:avLst/>
          </a:prstGeom>
          <a:noFill/>
          <a:ln w="25400" cap="rnd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1" name="Line 325"/>
          <p:cNvSpPr>
            <a:spLocks noChangeShapeType="1"/>
          </p:cNvSpPr>
          <p:nvPr/>
        </p:nvSpPr>
        <p:spPr bwMode="auto">
          <a:xfrm>
            <a:off x="6748463" y="2351825"/>
            <a:ext cx="80963" cy="0"/>
          </a:xfrm>
          <a:prstGeom prst="line">
            <a:avLst/>
          </a:prstGeom>
          <a:noFill/>
          <a:ln w="25400" cap="rnd">
            <a:solidFill>
              <a:srgbClr val="50632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2" name="Freeform 326"/>
          <p:cNvSpPr>
            <a:spLocks/>
          </p:cNvSpPr>
          <p:nvPr/>
        </p:nvSpPr>
        <p:spPr bwMode="auto">
          <a:xfrm>
            <a:off x="6677025" y="2304200"/>
            <a:ext cx="93663" cy="93663"/>
          </a:xfrm>
          <a:custGeom>
            <a:avLst/>
            <a:gdLst>
              <a:gd name="T0" fmla="*/ 0 w 235"/>
              <a:gd name="T1" fmla="*/ 118 h 236"/>
              <a:gd name="T2" fmla="*/ 235 w 235"/>
              <a:gd name="T3" fmla="*/ 0 h 236"/>
              <a:gd name="T4" fmla="*/ 235 w 235"/>
              <a:gd name="T5" fmla="*/ 236 h 236"/>
              <a:gd name="T6" fmla="*/ 235 w 235"/>
              <a:gd name="T7" fmla="*/ 236 h 236"/>
              <a:gd name="T8" fmla="*/ 0 w 235"/>
              <a:gd name="T9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5" h="236">
                <a:moveTo>
                  <a:pt x="0" y="118"/>
                </a:moveTo>
                <a:lnTo>
                  <a:pt x="235" y="0"/>
                </a:lnTo>
                <a:cubicBezTo>
                  <a:pt x="198" y="74"/>
                  <a:pt x="198" y="162"/>
                  <a:pt x="235" y="236"/>
                </a:cubicBezTo>
                <a:lnTo>
                  <a:pt x="235" y="236"/>
                </a:lnTo>
                <a:lnTo>
                  <a:pt x="0" y="118"/>
                </a:lnTo>
                <a:close/>
              </a:path>
            </a:pathLst>
          </a:custGeom>
          <a:solidFill>
            <a:srgbClr val="50632A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8" name="Straight Arrow Connector 7"/>
          <p:cNvCxnSpPr>
            <a:endCxn id="27" idx="0"/>
          </p:cNvCxnSpPr>
          <p:nvPr/>
        </p:nvCxnSpPr>
        <p:spPr>
          <a:xfrm flipH="1">
            <a:off x="5602287" y="1221312"/>
            <a:ext cx="2737644" cy="1203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491163" y="1202475"/>
            <a:ext cx="1345406" cy="830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Rectangle 164">
            <a:extLst>
              <a:ext uri="{FF2B5EF4-FFF2-40B4-BE49-F238E27FC236}">
                <a16:creationId xmlns:a16="http://schemas.microsoft.com/office/drawing/2014/main" id="{00EC04AB-0022-4555-8904-D73DBE0BE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7506" y="1636601"/>
            <a:ext cx="1460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500" dirty="0" err="1">
                <a:solidFill>
                  <a:srgbClr val="000000"/>
                </a:solidFill>
              </a:rPr>
              <a:t>instR</a:t>
            </a:r>
            <a:endParaRPr lang="pt-BR" altLang="pt-BR" sz="500" dirty="0">
              <a:solidFill>
                <a:srgbClr val="000000"/>
              </a:solidFill>
            </a:endParaRPr>
          </a:p>
        </p:txBody>
      </p:sp>
      <p:sp>
        <p:nvSpPr>
          <p:cNvPr id="334" name="Rectangle 164">
            <a:extLst>
              <a:ext uri="{FF2B5EF4-FFF2-40B4-BE49-F238E27FC236}">
                <a16:creationId xmlns:a16="http://schemas.microsoft.com/office/drawing/2014/main" id="{57AD571A-8983-4FE5-BA6E-9C2645B70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701811"/>
            <a:ext cx="1460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500" dirty="0" err="1">
                <a:solidFill>
                  <a:srgbClr val="000000"/>
                </a:solidFill>
              </a:rPr>
              <a:t>instR</a:t>
            </a:r>
            <a:endParaRPr lang="pt-BR" altLang="pt-BR" sz="500" dirty="0">
              <a:solidFill>
                <a:srgbClr val="000000"/>
              </a:solidFill>
            </a:endParaRPr>
          </a:p>
        </p:txBody>
      </p:sp>
      <p:sp>
        <p:nvSpPr>
          <p:cNvPr id="336" name="Rectangle 164">
            <a:extLst>
              <a:ext uri="{FF2B5EF4-FFF2-40B4-BE49-F238E27FC236}">
                <a16:creationId xmlns:a16="http://schemas.microsoft.com/office/drawing/2014/main" id="{B126386D-FACD-4DAB-B480-D4EC24A7E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1" y="2430350"/>
            <a:ext cx="149080" cy="7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500" dirty="0" err="1">
                <a:solidFill>
                  <a:srgbClr val="000000"/>
                </a:solidFill>
              </a:rPr>
              <a:t>uins.i</a:t>
            </a:r>
            <a:endParaRPr lang="pt-BR" altLang="pt-BR" sz="500" dirty="0">
              <a:solidFill>
                <a:srgbClr val="000000"/>
              </a:solidFill>
            </a:endParaRPr>
          </a:p>
        </p:txBody>
      </p:sp>
      <p:pic>
        <p:nvPicPr>
          <p:cNvPr id="321" name="Imagem 320">
            <a:extLst>
              <a:ext uri="{FF2B5EF4-FFF2-40B4-BE49-F238E27FC236}">
                <a16:creationId xmlns:a16="http://schemas.microsoft.com/office/drawing/2014/main" id="{02B55A9D-EDBE-49EA-B43F-7D7E63653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5649" y="1363601"/>
            <a:ext cx="1125692" cy="307978"/>
          </a:xfrm>
          <a:prstGeom prst="rect">
            <a:avLst/>
          </a:prstGeom>
        </p:spPr>
      </p:pic>
      <p:sp>
        <p:nvSpPr>
          <p:cNvPr id="339" name="Rectangle 7">
            <a:extLst>
              <a:ext uri="{FF2B5EF4-FFF2-40B4-BE49-F238E27FC236}">
                <a16:creationId xmlns:a16="http://schemas.microsoft.com/office/drawing/2014/main" id="{563453D2-5F0F-48F2-A5F8-E7677380E3E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748461" y="3038053"/>
            <a:ext cx="484185" cy="709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pt-BR" dirty="0"/>
              <a:t>O Código VHDL do BD</a:t>
            </a:r>
          </a:p>
        </p:txBody>
      </p:sp>
      <p:sp>
        <p:nvSpPr>
          <p:cNvPr id="5" name="Rectangle 4"/>
          <p:cNvSpPr/>
          <p:nvPr/>
        </p:nvSpPr>
        <p:spPr>
          <a:xfrm>
            <a:off x="342900" y="1219200"/>
            <a:ext cx="8458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--++++++++++++++++++++++++++++++++++++++++++++++++++++++++++++++++++++++++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Descricao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 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Bloco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 Dados (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Datapath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--++++++++++++++++++++++++++++++++++++++++++++++++++++++++++++++++++++++++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IEEE;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IEEE.Std_Logic_1164.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work. p_MIPS_V0.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datapath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	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		instruction : 	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wires32;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d_address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	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wires32;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data : 		</a:t>
            </a:r>
            <a:r>
              <a:rPr 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wires32;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		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microinstruction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);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datapath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architecture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datapath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datapath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result, R1, R2, ext32, op2,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reg_dest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wires32;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		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(4 </a:t>
            </a:r>
            <a:r>
              <a:rPr 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 ;   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zero 	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       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t-B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Botão de Ação: Voltar ou Anterior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55E198E-153E-4C2F-93E6-F8F0FDD35BA0}"/>
              </a:ext>
            </a:extLst>
          </p:cNvPr>
          <p:cNvSpPr/>
          <p:nvPr/>
        </p:nvSpPr>
        <p:spPr>
          <a:xfrm>
            <a:off x="8077200" y="5867400"/>
            <a:ext cx="533400" cy="4889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pt-BR" dirty="0"/>
              <a:t>O Código VHDL do BD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67200" y="1524000"/>
            <a:ext cx="4724400" cy="1752600"/>
          </a:xfrm>
        </p:spPr>
        <p:txBody>
          <a:bodyPr>
            <a:noAutofit/>
          </a:bodyPr>
          <a:lstStyle/>
          <a:p>
            <a:r>
              <a:rPr lang="pt-BR" sz="2400" dirty="0">
                <a:solidFill>
                  <a:srgbClr val="FF0000"/>
                </a:solidFill>
              </a:rPr>
              <a:t>Lembrando: a memória de instruções é externa ao processador – ver o código do </a:t>
            </a:r>
            <a:r>
              <a:rPr lang="pt-BR" sz="2400" i="1" dirty="0" err="1">
                <a:solidFill>
                  <a:srgbClr val="FF0000"/>
                </a:solidFill>
              </a:rPr>
              <a:t>testbench</a:t>
            </a:r>
            <a:endParaRPr lang="pt-BR" sz="2400" i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900" y="3733800"/>
            <a:ext cx="8458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--==== hardware do banco de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registradores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extensao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sinal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 0 ==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instruction(15 </a:t>
            </a:r>
            <a:r>
              <a:rPr lang="en-US" sz="12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11) 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='1'  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instruction(20 </a:t>
            </a:r>
            <a:r>
              <a:rPr lang="en-US" sz="12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16);           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REGS: entity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work.reg_bank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port map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uins.wreg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AdRP1=&gt;instruction(25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21),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AdRP2=&gt;instruction(20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16),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AdWP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DataWP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reg_dest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DataRP1=&gt;R1, DataRP2=&gt;R2);</a:t>
            </a:r>
          </a:p>
          <a:p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</a:p>
          <a:p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--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Extensao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 0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extensao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 signal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ext32 &lt;=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x"FFFF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&amp; instruction(15 </a:t>
            </a:r>
            <a:r>
              <a:rPr lang="en-US" sz="12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 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(instruction(15)=‘1’</a:t>
            </a:r>
          </a:p>
          <a:p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uins.i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=LW 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uins.i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=SW)) 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	-- LW e SW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usam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extensao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sinal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ORI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usa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extensao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 0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x"0000" &amp; instruction(15 </a:t>
            </a:r>
            <a:r>
              <a:rPr lang="en-US" sz="12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--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outras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instrucoes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nao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usam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esta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informacao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-- 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logo,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qualquer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coisa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serve,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extensao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 0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sinal</a:t>
            </a:r>
            <a:endParaRPr lang="en-US" sz="12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29" name="Imagem 328"/>
          <p:cNvPicPr>
            <a:picLocks noChangeAspect="1"/>
          </p:cNvPicPr>
          <p:nvPr/>
        </p:nvPicPr>
        <p:blipFill rotWithShape="1">
          <a:blip r:embed="rId2"/>
          <a:srcRect l="35834" t="14464" r="25832" b="7957"/>
          <a:stretch/>
        </p:blipFill>
        <p:spPr>
          <a:xfrm>
            <a:off x="879231" y="1066800"/>
            <a:ext cx="2965938" cy="2514600"/>
          </a:xfrm>
          <a:prstGeom prst="rect">
            <a:avLst/>
          </a:prstGeom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pt-BR" dirty="0"/>
              <a:t>O Código VHDL do BD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4038600"/>
            <a:ext cx="54864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--=========  hardware da ALU e </a:t>
            </a:r>
            <a:r>
              <a:rPr lang="en-US" sz="105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volta</a:t>
            </a:r>
            <a:r>
              <a:rPr lang="en-US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dela</a:t>
            </a:r>
            <a:endParaRPr lang="en-US" sz="105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op2 &lt;= R2 </a:t>
            </a:r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='1' </a:t>
            </a:r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ext32; 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inst_alu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work.alu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(op1=&gt;R1, op2=&gt;op2,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outalu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=&gt;result, zero=&gt;zero,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op_alu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uins.i</a:t>
            </a:r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</a:t>
            </a:r>
          </a:p>
          <a:p>
            <a:r>
              <a:rPr lang="en-US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</a:t>
            </a:r>
            <a:r>
              <a:rPr lang="en-US" sz="105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operacao</a:t>
            </a:r>
            <a:r>
              <a:rPr lang="en-US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 a </a:t>
            </a:r>
            <a:r>
              <a:rPr lang="en-US" sz="105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memoria</a:t>
            </a:r>
            <a:r>
              <a:rPr lang="en-US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 dados    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d_address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result;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data &lt;= R2 </a:t>
            </a:r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uins.ce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='1' </a:t>
            </a:r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uins.rw='0' </a:t>
            </a:r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others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=&gt;'Z');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reg_dest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 data </a:t>
            </a:r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uins.i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=LW </a:t>
            </a:r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result;</a:t>
            </a:r>
          </a:p>
          <a:p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datapath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pic>
        <p:nvPicPr>
          <p:cNvPr id="328" name="Imagem 327"/>
          <p:cNvPicPr>
            <a:picLocks noChangeAspect="1"/>
          </p:cNvPicPr>
          <p:nvPr/>
        </p:nvPicPr>
        <p:blipFill rotWithShape="1">
          <a:blip r:embed="rId2"/>
          <a:srcRect l="35833" t="6755" b="14222"/>
          <a:stretch/>
        </p:blipFill>
        <p:spPr>
          <a:xfrm>
            <a:off x="1617083" y="1101261"/>
            <a:ext cx="5545717" cy="2861139"/>
          </a:xfrm>
          <a:prstGeom prst="rect">
            <a:avLst/>
          </a:prstGeom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pt-BR" dirty="0"/>
              <a:t>MIPS-V0: A Hierarquia da Organização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957684-46CB-4B52-8297-8DD7128C3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VHDL Auxiliar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Um </a:t>
            </a:r>
            <a:r>
              <a:rPr lang="pt-BR" i="1" dirty="0" err="1">
                <a:solidFill>
                  <a:srgbClr val="FF0000"/>
                </a:solidFill>
                <a:sym typeface="Wingdings" panose="05000000000000000000" pitchFamily="2" charset="2"/>
              </a:rPr>
              <a:t>package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 de definições </a:t>
            </a:r>
            <a:endParaRPr lang="pt-BR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pt-BR" dirty="0"/>
              <a:t>Cada bloco mencionado abaixo: Um par </a:t>
            </a:r>
            <a:r>
              <a:rPr lang="pt-BR" i="1" dirty="0" err="1"/>
              <a:t>entity</a:t>
            </a:r>
            <a:r>
              <a:rPr lang="pt-BR" i="1" dirty="0"/>
              <a:t>/</a:t>
            </a:r>
            <a:r>
              <a:rPr lang="pt-BR" i="1" dirty="0" err="1"/>
              <a:t>architecture</a:t>
            </a:r>
            <a:r>
              <a:rPr lang="pt-BR" i="1" dirty="0"/>
              <a:t> </a:t>
            </a:r>
            <a:r>
              <a:rPr lang="pt-BR" dirty="0"/>
              <a:t>(E/A) em VHDL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Registrador genérico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pt-BR" dirty="0">
                <a:solidFill>
                  <a:srgbClr val="FF0000"/>
                </a:solidFill>
              </a:rPr>
              <a:t>usado para o PC e para o banco (32x)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ULA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Banco de registradores = 32 registradores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Bloco de Controle = registrador PC + </a:t>
            </a:r>
            <a:r>
              <a:rPr lang="pt-BR" dirty="0">
                <a:solidFill>
                  <a:srgbClr val="FF0000"/>
                </a:solidFill>
              </a:rPr>
              <a:t>código VHDL para incrementar PC, decodificar instruções e gerar sinais de controle para o Bloco de Dados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0000"/>
                </a:solidFill>
              </a:rPr>
              <a:t>Bloco de Dados = Banco de registradores + ULA + código VHDL com estruturas auxiliares</a:t>
            </a:r>
            <a:endParaRPr lang="pt-BR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971550" lvl="1" indent="-514350">
              <a:buFont typeface="+mj-lt"/>
              <a:buAutoNum type="alphaLcParenR" startAt="6"/>
            </a:pPr>
            <a:r>
              <a:rPr lang="pt-BR" dirty="0"/>
              <a:t>O Processador </a:t>
            </a:r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Junção Bloco de Dados + Bloco de Controle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pt-BR" dirty="0"/>
              <a:t>Total: 6 pares E/A distintos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73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r>
              <a:rPr lang="pt-BR" dirty="0"/>
              <a:t>MIPS-V0: Especificação Temporal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957684-46CB-4B52-8297-8DD7128C3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08550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Hardware síncrono (</a:t>
            </a:r>
            <a:r>
              <a:rPr lang="pt-B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clock</a:t>
            </a:r>
            <a:r>
              <a:rPr lang="pt-BR" dirty="0"/>
              <a:t>) com inicialização assíncrona (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pt-BR" dirty="0"/>
              <a:t>)</a:t>
            </a:r>
          </a:p>
          <a:p>
            <a:endParaRPr lang="pt-BR" dirty="0"/>
          </a:p>
          <a:p>
            <a:r>
              <a:rPr lang="pt-BR" dirty="0"/>
              <a:t>Processador </a:t>
            </a:r>
            <a:r>
              <a:rPr lang="pt-BR" b="1" dirty="0"/>
              <a:t>monociclo</a:t>
            </a:r>
            <a:r>
              <a:rPr lang="pt-BR" dirty="0"/>
              <a:t>, ou seja, cada instrução gasta 1 ciclo de relógio (</a:t>
            </a:r>
            <a:r>
              <a:rPr lang="pt-B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clock</a:t>
            </a:r>
            <a:r>
              <a:rPr lang="pt-BR" dirty="0"/>
              <a:t>) para executar</a:t>
            </a:r>
          </a:p>
          <a:p>
            <a:endParaRPr lang="pt-BR" dirty="0"/>
          </a:p>
          <a:p>
            <a:r>
              <a:rPr lang="pt-BR" dirty="0"/>
              <a:t>Sistema Digital sensível apenas à borda de subida do sinal de relógio</a:t>
            </a:r>
          </a:p>
          <a:p>
            <a:endParaRPr lang="pt-BR" dirty="0"/>
          </a:p>
          <a:p>
            <a:r>
              <a:rPr lang="pt-BR" dirty="0"/>
              <a:t>Cada borda de subida do relógio com inicialização desativada (Reset=0) </a:t>
            </a:r>
            <a:r>
              <a:rPr lang="pt-BR" dirty="0">
                <a:sym typeface="Wingdings" panose="05000000000000000000" pitchFamily="2" charset="2"/>
              </a:rPr>
              <a:t> </a:t>
            </a:r>
            <a:r>
              <a:rPr lang="pt-BR" dirty="0"/>
              <a:t>conclui execução de uma instrução e inicia a próxima</a:t>
            </a:r>
          </a:p>
          <a:p>
            <a:endParaRPr lang="pt-BR" dirty="0"/>
          </a:p>
          <a:p>
            <a:r>
              <a:rPr lang="pt-BR" dirty="0"/>
              <a:t>Cada instrução executada </a:t>
            </a:r>
            <a:r>
              <a:rPr lang="pt-BR" dirty="0">
                <a:sym typeface="Wingdings" panose="05000000000000000000" pitchFamily="2" charset="2"/>
              </a:rPr>
              <a:t> escrita do PC com seu valor anterior incrementado de 4 </a:t>
            </a:r>
            <a:r>
              <a:rPr lang="pt-BR" u="sng" dirty="0">
                <a:sym typeface="Wingdings" panose="05000000000000000000" pitchFamily="2" charset="2"/>
              </a:rPr>
              <a:t>e</a:t>
            </a:r>
            <a:r>
              <a:rPr lang="pt-BR" dirty="0">
                <a:sym typeface="Wingdings" panose="05000000000000000000" pitchFamily="2" charset="2"/>
              </a:rPr>
              <a:t> escrita em algum registrador ou na memória (</a:t>
            </a:r>
            <a:r>
              <a:rPr lang="pt-BR" b="1" dirty="0">
                <a:solidFill>
                  <a:srgbClr val="FF0000"/>
                </a:solidFill>
                <a:sym typeface="Wingdings" panose="05000000000000000000" pitchFamily="2" charset="2"/>
              </a:rPr>
              <a:t>nunca em ambos [registrador e memória] no mesmo ciclo!</a:t>
            </a:r>
            <a:r>
              <a:rPr lang="pt-BR" dirty="0">
                <a:sym typeface="Wingdings" panose="05000000000000000000" pitchFamily="2" charset="2"/>
              </a:rPr>
              <a:t>)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788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03" y="76200"/>
            <a:ext cx="8229600" cy="563562"/>
          </a:xfrm>
        </p:spPr>
        <p:txBody>
          <a:bodyPr>
            <a:noAutofit/>
          </a:bodyPr>
          <a:lstStyle/>
          <a:p>
            <a:r>
              <a:rPr lang="pt-BR" sz="3200" dirty="0"/>
              <a:t>O Módulo MIPS_V0 (Processador Completo)</a:t>
            </a:r>
          </a:p>
        </p:txBody>
      </p:sp>
      <p:sp>
        <p:nvSpPr>
          <p:cNvPr id="5" name="Rectangle 4"/>
          <p:cNvSpPr/>
          <p:nvPr/>
        </p:nvSpPr>
        <p:spPr>
          <a:xfrm>
            <a:off x="240384" y="1060877"/>
            <a:ext cx="8751216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IEEE;</a:t>
            </a:r>
          </a:p>
          <a:p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IEEE.Std_Logic_1164.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work. p_MIPS_V0.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MIPS_V0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clock, reset: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i_address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wires32;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instruction: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wires32;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d_address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wires32;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data: </a:t>
            </a:r>
            <a:r>
              <a:rPr lang="en-US" sz="11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inout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wires32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);</a:t>
            </a:r>
          </a:p>
          <a:p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MIPS_V0;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architecture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MIPS_V0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MIPS_V0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</a:p>
          <a:p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signal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microinstruction;</a:t>
            </a:r>
          </a:p>
          <a:p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work.datapath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</a:p>
          <a:p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(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ck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=&gt;clock,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=&gt;reset, instruction=&gt;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instruction,uins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d_address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d_address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data=&gt;data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);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work.control_unit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(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ck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=&gt;clock,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=&gt;reset,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i_address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i_address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instruction=&gt;instruction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);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uins.ce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uins.rw;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MIPS_V0;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6" name="Botão de Ação: Voltar ou Anterior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6C97D81-28C7-4F50-B439-AC369BE6AEE7}"/>
              </a:ext>
            </a:extLst>
          </p:cNvPr>
          <p:cNvSpPr/>
          <p:nvPr/>
        </p:nvSpPr>
        <p:spPr>
          <a:xfrm>
            <a:off x="8077200" y="5867400"/>
            <a:ext cx="533400" cy="4889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r>
              <a:rPr lang="pt-BR" dirty="0"/>
              <a:t>MIPS-V0: </a:t>
            </a:r>
            <a:r>
              <a:rPr lang="pt-BR"/>
              <a:t>Operação Típica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78B008F1-09BB-412E-B100-3C1CB8EB2D4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3400" y="1752600"/>
            <a:ext cx="8297863" cy="4114800"/>
            <a:chOff x="336" y="1104"/>
            <a:chExt cx="5227" cy="2592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F4D349FA-8B9C-42B4-83E8-C960B9EAF8C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6" y="1104"/>
              <a:ext cx="5227" cy="2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grpSp>
          <p:nvGrpSpPr>
            <p:cNvPr id="7" name="Group 205">
              <a:extLst>
                <a:ext uri="{FF2B5EF4-FFF2-40B4-BE49-F238E27FC236}">
                  <a16:creationId xmlns:a16="http://schemas.microsoft.com/office/drawing/2014/main" id="{A33439E3-8C93-44DE-B25D-E57F4425C5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1" y="1150"/>
              <a:ext cx="5165" cy="2532"/>
              <a:chOff x="401" y="1150"/>
              <a:chExt cx="5165" cy="2532"/>
            </a:xfrm>
          </p:grpSpPr>
          <p:sp>
            <p:nvSpPr>
              <p:cNvPr id="100" name="Rectangle 5">
                <a:extLst>
                  <a:ext uri="{FF2B5EF4-FFF2-40B4-BE49-F238E27FC236}">
                    <a16:creationId xmlns:a16="http://schemas.microsoft.com/office/drawing/2014/main" id="{9DDA1244-A23E-445E-AC30-179EAD6385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7" y="1455"/>
                <a:ext cx="270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reset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6">
                <a:extLst>
                  <a:ext uri="{FF2B5EF4-FFF2-40B4-BE49-F238E27FC236}">
                    <a16:creationId xmlns:a16="http://schemas.microsoft.com/office/drawing/2014/main" id="{170F1778-BCA6-4964-88CD-D4A7C06BF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1679"/>
                <a:ext cx="270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clock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2" name="Rectangle 7">
                <a:extLst>
                  <a:ext uri="{FF2B5EF4-FFF2-40B4-BE49-F238E27FC236}">
                    <a16:creationId xmlns:a16="http://schemas.microsoft.com/office/drawing/2014/main" id="{D881AD75-D430-48AB-80AB-C0A8C908BD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" y="1950"/>
                <a:ext cx="24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pt-BR" altLang="pt-BR" sz="13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i</a:t>
                </a:r>
                <a:endPara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8">
                <a:extLst>
                  <a:ext uri="{FF2B5EF4-FFF2-40B4-BE49-F238E27FC236}">
                    <a16:creationId xmlns:a16="http://schemas.microsoft.com/office/drawing/2014/main" id="{CDF0B540-DFDF-4E63-8FF8-E098165FCB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" y="1950"/>
                <a:ext cx="104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_</a:t>
                </a:r>
                <a:endPara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9">
                <a:extLst>
                  <a:ext uri="{FF2B5EF4-FFF2-40B4-BE49-F238E27FC236}">
                    <a16:creationId xmlns:a16="http://schemas.microsoft.com/office/drawing/2014/main" id="{D598F1EB-429E-41E7-BC12-337B7FFD2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1950"/>
                <a:ext cx="381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3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address</a:t>
                </a:r>
                <a:endPara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10">
                <a:extLst>
                  <a:ext uri="{FF2B5EF4-FFF2-40B4-BE49-F238E27FC236}">
                    <a16:creationId xmlns:a16="http://schemas.microsoft.com/office/drawing/2014/main" id="{ABFF5A86-3733-45D1-B1A4-A9E643FF0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4" y="1950"/>
                <a:ext cx="95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/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11">
                <a:extLst>
                  <a:ext uri="{FF2B5EF4-FFF2-40B4-BE49-F238E27FC236}">
                    <a16:creationId xmlns:a16="http://schemas.microsoft.com/office/drawing/2014/main" id="{9E308299-77C8-419F-B9DC-C5A7AE58D4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5" y="1950"/>
                <a:ext cx="167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PC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12">
                <a:extLst>
                  <a:ext uri="{FF2B5EF4-FFF2-40B4-BE49-F238E27FC236}">
                    <a16:creationId xmlns:a16="http://schemas.microsoft.com/office/drawing/2014/main" id="{A1F9F549-7B33-4D69-8DB6-437F53AC09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" y="2206"/>
                <a:ext cx="508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instruction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Line 13">
                <a:extLst>
                  <a:ext uri="{FF2B5EF4-FFF2-40B4-BE49-F238E27FC236}">
                    <a16:creationId xmlns:a16="http://schemas.microsoft.com/office/drawing/2014/main" id="{6BE89EAD-00A6-4F78-8219-33951ACFB0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" y="1183"/>
                <a:ext cx="0" cy="180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" name="Rectangle 14">
                <a:extLst>
                  <a:ext uri="{FF2B5EF4-FFF2-40B4-BE49-F238E27FC236}">
                    <a16:creationId xmlns:a16="http://schemas.microsoft.com/office/drawing/2014/main" id="{628B9FE3-4E4D-43FE-B3A5-4C324EF818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3" y="2953"/>
                <a:ext cx="126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Line 15">
                <a:extLst>
                  <a:ext uri="{FF2B5EF4-FFF2-40B4-BE49-F238E27FC236}">
                    <a16:creationId xmlns:a16="http://schemas.microsoft.com/office/drawing/2014/main" id="{A4A3B2D9-F88C-458E-B271-B085626452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4" y="2835"/>
                <a:ext cx="4223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" name="Rectangle 16">
                <a:extLst>
                  <a:ext uri="{FF2B5EF4-FFF2-40B4-BE49-F238E27FC236}">
                    <a16:creationId xmlns:a16="http://schemas.microsoft.com/office/drawing/2014/main" id="{3EAEA1B2-ED05-44DF-BA50-3DCD70447A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5" y="2759"/>
                <a:ext cx="341" cy="15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" name="Rectangle 17">
                <a:extLst>
                  <a:ext uri="{FF2B5EF4-FFF2-40B4-BE49-F238E27FC236}">
                    <a16:creationId xmlns:a16="http://schemas.microsoft.com/office/drawing/2014/main" id="{53594057-DBE1-43DB-9997-8C4BE634BD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9" y="2759"/>
                <a:ext cx="404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tempo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Freeform 18">
                <a:extLst>
                  <a:ext uri="{FF2B5EF4-FFF2-40B4-BE49-F238E27FC236}">
                    <a16:creationId xmlns:a16="http://schemas.microsoft.com/office/drawing/2014/main" id="{D8E40FAA-3B43-456D-A287-6CC9B52F61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9" y="2778"/>
                <a:ext cx="58" cy="57"/>
              </a:xfrm>
              <a:custGeom>
                <a:avLst/>
                <a:gdLst>
                  <a:gd name="T0" fmla="*/ 8 w 58"/>
                  <a:gd name="T1" fmla="*/ 57 h 57"/>
                  <a:gd name="T2" fmla="*/ 58 w 58"/>
                  <a:gd name="T3" fmla="*/ 57 h 57"/>
                  <a:gd name="T4" fmla="*/ 0 w 58"/>
                  <a:gd name="T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57">
                    <a:moveTo>
                      <a:pt x="8" y="57"/>
                    </a:moveTo>
                    <a:lnTo>
                      <a:pt x="58" y="57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" name="Line 19">
                <a:extLst>
                  <a:ext uri="{FF2B5EF4-FFF2-40B4-BE49-F238E27FC236}">
                    <a16:creationId xmlns:a16="http://schemas.microsoft.com/office/drawing/2014/main" id="{02F2087F-1415-4037-B3DB-AC748DB9EA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27" y="2835"/>
                <a:ext cx="50" cy="76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" name="Freeform 20">
                <a:extLst>
                  <a:ext uri="{FF2B5EF4-FFF2-40B4-BE49-F238E27FC236}">
                    <a16:creationId xmlns:a16="http://schemas.microsoft.com/office/drawing/2014/main" id="{AEFB09C5-A573-4055-B332-556AC2ECD3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0" y="1408"/>
                <a:ext cx="3747" cy="150"/>
              </a:xfrm>
              <a:custGeom>
                <a:avLst/>
                <a:gdLst>
                  <a:gd name="T0" fmla="*/ 0 w 3747"/>
                  <a:gd name="T1" fmla="*/ 0 h 150"/>
                  <a:gd name="T2" fmla="*/ 224 w 3747"/>
                  <a:gd name="T3" fmla="*/ 0 h 150"/>
                  <a:gd name="T4" fmla="*/ 224 w 3747"/>
                  <a:gd name="T5" fmla="*/ 150 h 150"/>
                  <a:gd name="T6" fmla="*/ 3747 w 3747"/>
                  <a:gd name="T7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7" h="150">
                    <a:moveTo>
                      <a:pt x="0" y="0"/>
                    </a:moveTo>
                    <a:lnTo>
                      <a:pt x="224" y="0"/>
                    </a:lnTo>
                    <a:lnTo>
                      <a:pt x="224" y="150"/>
                    </a:lnTo>
                    <a:lnTo>
                      <a:pt x="3747" y="15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" name="Freeform 21">
                <a:extLst>
                  <a:ext uri="{FF2B5EF4-FFF2-40B4-BE49-F238E27FC236}">
                    <a16:creationId xmlns:a16="http://schemas.microsoft.com/office/drawing/2014/main" id="{95C21F52-186D-48BE-BEDB-7F32958276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0" y="1633"/>
                <a:ext cx="1948" cy="151"/>
              </a:xfrm>
              <a:custGeom>
                <a:avLst/>
                <a:gdLst>
                  <a:gd name="T0" fmla="*/ 0 w 1948"/>
                  <a:gd name="T1" fmla="*/ 151 h 151"/>
                  <a:gd name="T2" fmla="*/ 374 w 1948"/>
                  <a:gd name="T3" fmla="*/ 151 h 151"/>
                  <a:gd name="T4" fmla="*/ 374 w 1948"/>
                  <a:gd name="T5" fmla="*/ 0 h 151"/>
                  <a:gd name="T6" fmla="*/ 599 w 1948"/>
                  <a:gd name="T7" fmla="*/ 0 h 151"/>
                  <a:gd name="T8" fmla="*/ 599 w 1948"/>
                  <a:gd name="T9" fmla="*/ 151 h 151"/>
                  <a:gd name="T10" fmla="*/ 824 w 1948"/>
                  <a:gd name="T11" fmla="*/ 151 h 151"/>
                  <a:gd name="T12" fmla="*/ 824 w 1948"/>
                  <a:gd name="T13" fmla="*/ 0 h 151"/>
                  <a:gd name="T14" fmla="*/ 1049 w 1948"/>
                  <a:gd name="T15" fmla="*/ 0 h 151"/>
                  <a:gd name="T16" fmla="*/ 1049 w 1948"/>
                  <a:gd name="T17" fmla="*/ 151 h 151"/>
                  <a:gd name="T18" fmla="*/ 1274 w 1948"/>
                  <a:gd name="T19" fmla="*/ 151 h 151"/>
                  <a:gd name="T20" fmla="*/ 1274 w 1948"/>
                  <a:gd name="T21" fmla="*/ 0 h 151"/>
                  <a:gd name="T22" fmla="*/ 1498 w 1948"/>
                  <a:gd name="T23" fmla="*/ 0 h 151"/>
                  <a:gd name="T24" fmla="*/ 1498 w 1948"/>
                  <a:gd name="T25" fmla="*/ 151 h 151"/>
                  <a:gd name="T26" fmla="*/ 1723 w 1948"/>
                  <a:gd name="T27" fmla="*/ 151 h 151"/>
                  <a:gd name="T28" fmla="*/ 1723 w 1948"/>
                  <a:gd name="T29" fmla="*/ 0 h 151"/>
                  <a:gd name="T30" fmla="*/ 1948 w 1948"/>
                  <a:gd name="T31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48" h="151">
                    <a:moveTo>
                      <a:pt x="0" y="151"/>
                    </a:moveTo>
                    <a:lnTo>
                      <a:pt x="374" y="151"/>
                    </a:lnTo>
                    <a:lnTo>
                      <a:pt x="374" y="0"/>
                    </a:lnTo>
                    <a:lnTo>
                      <a:pt x="599" y="0"/>
                    </a:lnTo>
                    <a:lnTo>
                      <a:pt x="599" y="151"/>
                    </a:lnTo>
                    <a:lnTo>
                      <a:pt x="824" y="151"/>
                    </a:lnTo>
                    <a:lnTo>
                      <a:pt x="824" y="0"/>
                    </a:lnTo>
                    <a:lnTo>
                      <a:pt x="1049" y="0"/>
                    </a:lnTo>
                    <a:lnTo>
                      <a:pt x="1049" y="151"/>
                    </a:lnTo>
                    <a:lnTo>
                      <a:pt x="1274" y="151"/>
                    </a:lnTo>
                    <a:lnTo>
                      <a:pt x="1274" y="0"/>
                    </a:lnTo>
                    <a:lnTo>
                      <a:pt x="1498" y="0"/>
                    </a:lnTo>
                    <a:lnTo>
                      <a:pt x="1498" y="151"/>
                    </a:lnTo>
                    <a:lnTo>
                      <a:pt x="1723" y="151"/>
                    </a:lnTo>
                    <a:lnTo>
                      <a:pt x="1723" y="0"/>
                    </a:lnTo>
                    <a:lnTo>
                      <a:pt x="1948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" name="Line 22">
                <a:extLst>
                  <a:ext uri="{FF2B5EF4-FFF2-40B4-BE49-F238E27FC236}">
                    <a16:creationId xmlns:a16="http://schemas.microsoft.com/office/drawing/2014/main" id="{AE89FAE1-C5A2-4144-BBD7-A18FEAF782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" y="1934"/>
                <a:ext cx="37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" name="Rectangle 23">
                <a:extLst>
                  <a:ext uri="{FF2B5EF4-FFF2-40B4-BE49-F238E27FC236}">
                    <a16:creationId xmlns:a16="http://schemas.microsoft.com/office/drawing/2014/main" id="{F45B187E-41BC-439E-A5F4-50E6C3A2E2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2" y="1968"/>
                <a:ext cx="64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9" name="Rectangle 24">
                <a:extLst>
                  <a:ext uri="{FF2B5EF4-FFF2-40B4-BE49-F238E27FC236}">
                    <a16:creationId xmlns:a16="http://schemas.microsoft.com/office/drawing/2014/main" id="{D2A80948-F99F-432A-B33F-9E57F3DD71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4" y="1968"/>
                <a:ext cx="56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0" name="Rectangle 25">
                <a:extLst>
                  <a:ext uri="{FF2B5EF4-FFF2-40B4-BE49-F238E27FC236}">
                    <a16:creationId xmlns:a16="http://schemas.microsoft.com/office/drawing/2014/main" id="{FBC99933-ECC3-4380-AF3A-52D9FC371F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2" y="1968"/>
                <a:ext cx="285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00400000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" name="Freeform 26">
                <a:extLst>
                  <a:ext uri="{FF2B5EF4-FFF2-40B4-BE49-F238E27FC236}">
                    <a16:creationId xmlns:a16="http://schemas.microsoft.com/office/drawing/2014/main" id="{F92B5282-8D38-4F4A-8C69-44AB593149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9" y="1633"/>
                <a:ext cx="150" cy="76"/>
              </a:xfrm>
              <a:custGeom>
                <a:avLst/>
                <a:gdLst>
                  <a:gd name="T0" fmla="*/ 0 w 150"/>
                  <a:gd name="T1" fmla="*/ 76 h 76"/>
                  <a:gd name="T2" fmla="*/ 75 w 150"/>
                  <a:gd name="T3" fmla="*/ 0 h 76"/>
                  <a:gd name="T4" fmla="*/ 150 w 150"/>
                  <a:gd name="T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76">
                    <a:moveTo>
                      <a:pt x="0" y="76"/>
                    </a:moveTo>
                    <a:lnTo>
                      <a:pt x="75" y="0"/>
                    </a:lnTo>
                    <a:lnTo>
                      <a:pt x="150" y="7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2" name="Freeform 27">
                <a:extLst>
                  <a:ext uri="{FF2B5EF4-FFF2-40B4-BE49-F238E27FC236}">
                    <a16:creationId xmlns:a16="http://schemas.microsoft.com/office/drawing/2014/main" id="{EB594FB3-BE2A-470A-B587-DF91F3387F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9" y="1633"/>
                <a:ext cx="150" cy="76"/>
              </a:xfrm>
              <a:custGeom>
                <a:avLst/>
                <a:gdLst>
                  <a:gd name="T0" fmla="*/ 0 w 150"/>
                  <a:gd name="T1" fmla="*/ 76 h 76"/>
                  <a:gd name="T2" fmla="*/ 75 w 150"/>
                  <a:gd name="T3" fmla="*/ 0 h 76"/>
                  <a:gd name="T4" fmla="*/ 150 w 150"/>
                  <a:gd name="T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76">
                    <a:moveTo>
                      <a:pt x="0" y="76"/>
                    </a:moveTo>
                    <a:lnTo>
                      <a:pt x="75" y="0"/>
                    </a:lnTo>
                    <a:lnTo>
                      <a:pt x="150" y="7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3" name="Freeform 28">
                <a:extLst>
                  <a:ext uri="{FF2B5EF4-FFF2-40B4-BE49-F238E27FC236}">
                    <a16:creationId xmlns:a16="http://schemas.microsoft.com/office/drawing/2014/main" id="{F85B3E05-DCC2-4F55-82B8-6FBE8B52B6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9" y="1633"/>
                <a:ext cx="149" cy="76"/>
              </a:xfrm>
              <a:custGeom>
                <a:avLst/>
                <a:gdLst>
                  <a:gd name="T0" fmla="*/ 0 w 149"/>
                  <a:gd name="T1" fmla="*/ 76 h 76"/>
                  <a:gd name="T2" fmla="*/ 75 w 149"/>
                  <a:gd name="T3" fmla="*/ 0 h 76"/>
                  <a:gd name="T4" fmla="*/ 149 w 149"/>
                  <a:gd name="T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9" h="76">
                    <a:moveTo>
                      <a:pt x="0" y="76"/>
                    </a:moveTo>
                    <a:lnTo>
                      <a:pt x="75" y="0"/>
                    </a:lnTo>
                    <a:lnTo>
                      <a:pt x="149" y="7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4" name="Freeform 29">
                <a:extLst>
                  <a:ext uri="{FF2B5EF4-FFF2-40B4-BE49-F238E27FC236}">
                    <a16:creationId xmlns:a16="http://schemas.microsoft.com/office/drawing/2014/main" id="{556F41EE-37B3-434D-A1EB-C0C37AE12C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8" y="1633"/>
                <a:ext cx="150" cy="76"/>
              </a:xfrm>
              <a:custGeom>
                <a:avLst/>
                <a:gdLst>
                  <a:gd name="T0" fmla="*/ 0 w 150"/>
                  <a:gd name="T1" fmla="*/ 76 h 76"/>
                  <a:gd name="T2" fmla="*/ 75 w 150"/>
                  <a:gd name="T3" fmla="*/ 0 h 76"/>
                  <a:gd name="T4" fmla="*/ 150 w 150"/>
                  <a:gd name="T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76">
                    <a:moveTo>
                      <a:pt x="0" y="76"/>
                    </a:moveTo>
                    <a:lnTo>
                      <a:pt x="75" y="0"/>
                    </a:lnTo>
                    <a:lnTo>
                      <a:pt x="150" y="7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5" name="Freeform 30">
                <a:extLst>
                  <a:ext uri="{FF2B5EF4-FFF2-40B4-BE49-F238E27FC236}">
                    <a16:creationId xmlns:a16="http://schemas.microsoft.com/office/drawing/2014/main" id="{40E51D20-1D5F-4694-B660-994E91D2D8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8" y="1633"/>
                <a:ext cx="1799" cy="151"/>
              </a:xfrm>
              <a:custGeom>
                <a:avLst/>
                <a:gdLst>
                  <a:gd name="T0" fmla="*/ 0 w 1799"/>
                  <a:gd name="T1" fmla="*/ 0 h 151"/>
                  <a:gd name="T2" fmla="*/ 0 w 1799"/>
                  <a:gd name="T3" fmla="*/ 151 h 151"/>
                  <a:gd name="T4" fmla="*/ 225 w 1799"/>
                  <a:gd name="T5" fmla="*/ 151 h 151"/>
                  <a:gd name="T6" fmla="*/ 225 w 1799"/>
                  <a:gd name="T7" fmla="*/ 0 h 151"/>
                  <a:gd name="T8" fmla="*/ 450 w 1799"/>
                  <a:gd name="T9" fmla="*/ 0 h 151"/>
                  <a:gd name="T10" fmla="*/ 450 w 1799"/>
                  <a:gd name="T11" fmla="*/ 151 h 151"/>
                  <a:gd name="T12" fmla="*/ 674 w 1799"/>
                  <a:gd name="T13" fmla="*/ 151 h 151"/>
                  <a:gd name="T14" fmla="*/ 674 w 1799"/>
                  <a:gd name="T15" fmla="*/ 0 h 151"/>
                  <a:gd name="T16" fmla="*/ 900 w 1799"/>
                  <a:gd name="T17" fmla="*/ 0 h 151"/>
                  <a:gd name="T18" fmla="*/ 900 w 1799"/>
                  <a:gd name="T19" fmla="*/ 151 h 151"/>
                  <a:gd name="T20" fmla="*/ 1124 w 1799"/>
                  <a:gd name="T21" fmla="*/ 151 h 151"/>
                  <a:gd name="T22" fmla="*/ 1124 w 1799"/>
                  <a:gd name="T23" fmla="*/ 0 h 151"/>
                  <a:gd name="T24" fmla="*/ 1349 w 1799"/>
                  <a:gd name="T25" fmla="*/ 0 h 151"/>
                  <a:gd name="T26" fmla="*/ 1349 w 1799"/>
                  <a:gd name="T27" fmla="*/ 151 h 151"/>
                  <a:gd name="T28" fmla="*/ 1574 w 1799"/>
                  <a:gd name="T29" fmla="*/ 151 h 151"/>
                  <a:gd name="T30" fmla="*/ 1574 w 1799"/>
                  <a:gd name="T31" fmla="*/ 0 h 151"/>
                  <a:gd name="T32" fmla="*/ 1799 w 1799"/>
                  <a:gd name="T3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799" h="151">
                    <a:moveTo>
                      <a:pt x="0" y="0"/>
                    </a:moveTo>
                    <a:lnTo>
                      <a:pt x="0" y="151"/>
                    </a:lnTo>
                    <a:lnTo>
                      <a:pt x="225" y="151"/>
                    </a:lnTo>
                    <a:lnTo>
                      <a:pt x="225" y="0"/>
                    </a:lnTo>
                    <a:lnTo>
                      <a:pt x="450" y="0"/>
                    </a:lnTo>
                    <a:lnTo>
                      <a:pt x="450" y="151"/>
                    </a:lnTo>
                    <a:lnTo>
                      <a:pt x="674" y="151"/>
                    </a:lnTo>
                    <a:lnTo>
                      <a:pt x="674" y="0"/>
                    </a:lnTo>
                    <a:lnTo>
                      <a:pt x="900" y="0"/>
                    </a:lnTo>
                    <a:lnTo>
                      <a:pt x="900" y="151"/>
                    </a:lnTo>
                    <a:lnTo>
                      <a:pt x="1124" y="151"/>
                    </a:lnTo>
                    <a:lnTo>
                      <a:pt x="1124" y="0"/>
                    </a:lnTo>
                    <a:lnTo>
                      <a:pt x="1349" y="0"/>
                    </a:lnTo>
                    <a:lnTo>
                      <a:pt x="1349" y="151"/>
                    </a:lnTo>
                    <a:lnTo>
                      <a:pt x="1574" y="151"/>
                    </a:lnTo>
                    <a:lnTo>
                      <a:pt x="1574" y="0"/>
                    </a:lnTo>
                    <a:lnTo>
                      <a:pt x="1799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6" name="Line 31">
                <a:extLst>
                  <a:ext uri="{FF2B5EF4-FFF2-40B4-BE49-F238E27FC236}">
                    <a16:creationId xmlns:a16="http://schemas.microsoft.com/office/drawing/2014/main" id="{BE55F7ED-A4EC-4F87-8227-FD45FB8D16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54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7" name="Line 32">
                <a:extLst>
                  <a:ext uri="{FF2B5EF4-FFF2-40B4-BE49-F238E27FC236}">
                    <a16:creationId xmlns:a16="http://schemas.microsoft.com/office/drawing/2014/main" id="{863C6BDB-0F48-4711-922C-4BFEC3163D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54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8" name="Line 33">
                <a:extLst>
                  <a:ext uri="{FF2B5EF4-FFF2-40B4-BE49-F238E27FC236}">
                    <a16:creationId xmlns:a16="http://schemas.microsoft.com/office/drawing/2014/main" id="{77275C05-7EA5-4C7D-BB54-B352983D5C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" y="2085"/>
                <a:ext cx="37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9" name="Line 34">
                <a:extLst>
                  <a:ext uri="{FF2B5EF4-FFF2-40B4-BE49-F238E27FC236}">
                    <a16:creationId xmlns:a16="http://schemas.microsoft.com/office/drawing/2014/main" id="{01C38E1A-C6B1-4942-B560-5B41E18582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9" y="193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0" name="Line 35">
                <a:extLst>
                  <a:ext uri="{FF2B5EF4-FFF2-40B4-BE49-F238E27FC236}">
                    <a16:creationId xmlns:a16="http://schemas.microsoft.com/office/drawing/2014/main" id="{9A282531-672A-4289-B519-3F0786E11C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04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1" name="Line 36">
                <a:extLst>
                  <a:ext uri="{FF2B5EF4-FFF2-40B4-BE49-F238E27FC236}">
                    <a16:creationId xmlns:a16="http://schemas.microsoft.com/office/drawing/2014/main" id="{AE0A1FAF-2C77-4575-BC5C-96E897B36E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04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2" name="Line 37">
                <a:extLst>
                  <a:ext uri="{FF2B5EF4-FFF2-40B4-BE49-F238E27FC236}">
                    <a16:creationId xmlns:a16="http://schemas.microsoft.com/office/drawing/2014/main" id="{DE27C8E1-9800-49CA-8FF2-1BAD45D58D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9" y="2085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3" name="Line 38">
                <a:extLst>
                  <a:ext uri="{FF2B5EF4-FFF2-40B4-BE49-F238E27FC236}">
                    <a16:creationId xmlns:a16="http://schemas.microsoft.com/office/drawing/2014/main" id="{F7434CB2-23AB-406F-AF63-7F3C15667C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9" y="193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4" name="Line 39">
                <a:extLst>
                  <a:ext uri="{FF2B5EF4-FFF2-40B4-BE49-F238E27FC236}">
                    <a16:creationId xmlns:a16="http://schemas.microsoft.com/office/drawing/2014/main" id="{0618AB4D-E734-42A6-A315-A2D94A359E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54" y="1934"/>
                <a:ext cx="74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5" name="Line 40">
                <a:extLst>
                  <a:ext uri="{FF2B5EF4-FFF2-40B4-BE49-F238E27FC236}">
                    <a16:creationId xmlns:a16="http://schemas.microsoft.com/office/drawing/2014/main" id="{D928B9F7-12BA-4662-A115-75FA6A8E79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4" y="1934"/>
                <a:ext cx="74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6" name="Line 41">
                <a:extLst>
                  <a:ext uri="{FF2B5EF4-FFF2-40B4-BE49-F238E27FC236}">
                    <a16:creationId xmlns:a16="http://schemas.microsoft.com/office/drawing/2014/main" id="{9A5F6421-FB6F-48EF-8F1D-4412DD4D57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9" y="2085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7" name="Line 42">
                <a:extLst>
                  <a:ext uri="{FF2B5EF4-FFF2-40B4-BE49-F238E27FC236}">
                    <a16:creationId xmlns:a16="http://schemas.microsoft.com/office/drawing/2014/main" id="{0A5F2BC9-57A5-437D-9CB4-A30439D017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8" y="193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8" name="Line 43">
                <a:extLst>
                  <a:ext uri="{FF2B5EF4-FFF2-40B4-BE49-F238E27FC236}">
                    <a16:creationId xmlns:a16="http://schemas.microsoft.com/office/drawing/2014/main" id="{447D8D51-ABF8-4A78-910E-AFFC5B8701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03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9" name="Line 44">
                <a:extLst>
                  <a:ext uri="{FF2B5EF4-FFF2-40B4-BE49-F238E27FC236}">
                    <a16:creationId xmlns:a16="http://schemas.microsoft.com/office/drawing/2014/main" id="{6EE807EF-E16B-4EA9-AF72-05C3761FEF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3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0" name="Line 45">
                <a:extLst>
                  <a:ext uri="{FF2B5EF4-FFF2-40B4-BE49-F238E27FC236}">
                    <a16:creationId xmlns:a16="http://schemas.microsoft.com/office/drawing/2014/main" id="{12EB90DE-965A-4B6E-BFF0-DA660C252C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8" y="2085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1" name="Freeform 46">
                <a:extLst>
                  <a:ext uri="{FF2B5EF4-FFF2-40B4-BE49-F238E27FC236}">
                    <a16:creationId xmlns:a16="http://schemas.microsoft.com/office/drawing/2014/main" id="{56819923-DBC1-4400-AF68-A81574BE8D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8" y="1633"/>
                <a:ext cx="150" cy="76"/>
              </a:xfrm>
              <a:custGeom>
                <a:avLst/>
                <a:gdLst>
                  <a:gd name="T0" fmla="*/ 0 w 150"/>
                  <a:gd name="T1" fmla="*/ 76 h 76"/>
                  <a:gd name="T2" fmla="*/ 75 w 150"/>
                  <a:gd name="T3" fmla="*/ 0 h 76"/>
                  <a:gd name="T4" fmla="*/ 150 w 150"/>
                  <a:gd name="T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76">
                    <a:moveTo>
                      <a:pt x="0" y="76"/>
                    </a:moveTo>
                    <a:lnTo>
                      <a:pt x="75" y="0"/>
                    </a:lnTo>
                    <a:lnTo>
                      <a:pt x="150" y="7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2" name="Freeform 47">
                <a:extLst>
                  <a:ext uri="{FF2B5EF4-FFF2-40B4-BE49-F238E27FC236}">
                    <a16:creationId xmlns:a16="http://schemas.microsoft.com/office/drawing/2014/main" id="{910E2712-FB93-4F44-9E23-E4D3724609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8" y="1633"/>
                <a:ext cx="149" cy="76"/>
              </a:xfrm>
              <a:custGeom>
                <a:avLst/>
                <a:gdLst>
                  <a:gd name="T0" fmla="*/ 0 w 149"/>
                  <a:gd name="T1" fmla="*/ 76 h 76"/>
                  <a:gd name="T2" fmla="*/ 74 w 149"/>
                  <a:gd name="T3" fmla="*/ 0 h 76"/>
                  <a:gd name="T4" fmla="*/ 149 w 149"/>
                  <a:gd name="T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9" h="76">
                    <a:moveTo>
                      <a:pt x="0" y="76"/>
                    </a:moveTo>
                    <a:lnTo>
                      <a:pt x="74" y="0"/>
                    </a:lnTo>
                    <a:lnTo>
                      <a:pt x="149" y="7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3" name="Freeform 48">
                <a:extLst>
                  <a:ext uri="{FF2B5EF4-FFF2-40B4-BE49-F238E27FC236}">
                    <a16:creationId xmlns:a16="http://schemas.microsoft.com/office/drawing/2014/main" id="{A54D724E-6C84-49EC-B5B3-34ACE33C75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7" y="1633"/>
                <a:ext cx="150" cy="76"/>
              </a:xfrm>
              <a:custGeom>
                <a:avLst/>
                <a:gdLst>
                  <a:gd name="T0" fmla="*/ 0 w 150"/>
                  <a:gd name="T1" fmla="*/ 76 h 76"/>
                  <a:gd name="T2" fmla="*/ 75 w 150"/>
                  <a:gd name="T3" fmla="*/ 0 h 76"/>
                  <a:gd name="T4" fmla="*/ 150 w 150"/>
                  <a:gd name="T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76">
                    <a:moveTo>
                      <a:pt x="0" y="76"/>
                    </a:moveTo>
                    <a:lnTo>
                      <a:pt x="75" y="0"/>
                    </a:lnTo>
                    <a:lnTo>
                      <a:pt x="150" y="7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4" name="Freeform 49">
                <a:extLst>
                  <a:ext uri="{FF2B5EF4-FFF2-40B4-BE49-F238E27FC236}">
                    <a16:creationId xmlns:a16="http://schemas.microsoft.com/office/drawing/2014/main" id="{C755A453-45A1-41CC-8BBB-F14C4EBF57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7" y="1633"/>
                <a:ext cx="150" cy="76"/>
              </a:xfrm>
              <a:custGeom>
                <a:avLst/>
                <a:gdLst>
                  <a:gd name="T0" fmla="*/ 0 w 150"/>
                  <a:gd name="T1" fmla="*/ 76 h 76"/>
                  <a:gd name="T2" fmla="*/ 75 w 150"/>
                  <a:gd name="T3" fmla="*/ 0 h 76"/>
                  <a:gd name="T4" fmla="*/ 150 w 150"/>
                  <a:gd name="T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76">
                    <a:moveTo>
                      <a:pt x="0" y="76"/>
                    </a:moveTo>
                    <a:lnTo>
                      <a:pt x="75" y="0"/>
                    </a:lnTo>
                    <a:lnTo>
                      <a:pt x="150" y="7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5" name="Line 50">
                <a:extLst>
                  <a:ext uri="{FF2B5EF4-FFF2-40B4-BE49-F238E27FC236}">
                    <a16:creationId xmlns:a16="http://schemas.microsoft.com/office/drawing/2014/main" id="{B00DC2BA-731D-4078-A069-3E956E0029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78" y="193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6" name="Line 51">
                <a:extLst>
                  <a:ext uri="{FF2B5EF4-FFF2-40B4-BE49-F238E27FC236}">
                    <a16:creationId xmlns:a16="http://schemas.microsoft.com/office/drawing/2014/main" id="{F53A93FA-8734-4D9D-834C-5D370F6874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53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7" name="Line 52">
                <a:extLst>
                  <a:ext uri="{FF2B5EF4-FFF2-40B4-BE49-F238E27FC236}">
                    <a16:creationId xmlns:a16="http://schemas.microsoft.com/office/drawing/2014/main" id="{FACDF9F6-1D9E-496A-8BCE-B1CBF4F70F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53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8" name="Line 53">
                <a:extLst>
                  <a:ext uri="{FF2B5EF4-FFF2-40B4-BE49-F238E27FC236}">
                    <a16:creationId xmlns:a16="http://schemas.microsoft.com/office/drawing/2014/main" id="{39569FA8-0FDE-478E-BB73-2843DE0A55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78" y="2085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9" name="Line 54">
                <a:extLst>
                  <a:ext uri="{FF2B5EF4-FFF2-40B4-BE49-F238E27FC236}">
                    <a16:creationId xmlns:a16="http://schemas.microsoft.com/office/drawing/2014/main" id="{A10DE188-01AA-4223-9515-7773A22B44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8" y="1934"/>
                <a:ext cx="37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0" name="Line 55">
                <a:extLst>
                  <a:ext uri="{FF2B5EF4-FFF2-40B4-BE49-F238E27FC236}">
                    <a16:creationId xmlns:a16="http://schemas.microsoft.com/office/drawing/2014/main" id="{1C9FF077-6AFB-4788-BDBC-5C74037841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02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1" name="Line 56">
                <a:extLst>
                  <a:ext uri="{FF2B5EF4-FFF2-40B4-BE49-F238E27FC236}">
                    <a16:creationId xmlns:a16="http://schemas.microsoft.com/office/drawing/2014/main" id="{302043C3-EDDE-4595-9D7A-51FCC0CD32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02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2" name="Line 57">
                <a:extLst>
                  <a:ext uri="{FF2B5EF4-FFF2-40B4-BE49-F238E27FC236}">
                    <a16:creationId xmlns:a16="http://schemas.microsoft.com/office/drawing/2014/main" id="{E8270A3B-3553-4A61-908D-94FFD747BF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8" y="2085"/>
                <a:ext cx="37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3" name="Line 58">
                <a:extLst>
                  <a:ext uri="{FF2B5EF4-FFF2-40B4-BE49-F238E27FC236}">
                    <a16:creationId xmlns:a16="http://schemas.microsoft.com/office/drawing/2014/main" id="{72C8532B-2C83-4A9E-A279-0823E1F683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7" y="193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4" name="Line 59">
                <a:extLst>
                  <a:ext uri="{FF2B5EF4-FFF2-40B4-BE49-F238E27FC236}">
                    <a16:creationId xmlns:a16="http://schemas.microsoft.com/office/drawing/2014/main" id="{CA8D79DB-B966-4C08-B9EC-9512B6A940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52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5" name="Line 60">
                <a:extLst>
                  <a:ext uri="{FF2B5EF4-FFF2-40B4-BE49-F238E27FC236}">
                    <a16:creationId xmlns:a16="http://schemas.microsoft.com/office/drawing/2014/main" id="{559BD89D-3CE9-4E2E-A08E-4B2D402045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2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6" name="Line 61">
                <a:extLst>
                  <a:ext uri="{FF2B5EF4-FFF2-40B4-BE49-F238E27FC236}">
                    <a16:creationId xmlns:a16="http://schemas.microsoft.com/office/drawing/2014/main" id="{BE3CC809-504B-4995-9D40-4854E2D1DA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7" y="2085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7" name="Line 62">
                <a:extLst>
                  <a:ext uri="{FF2B5EF4-FFF2-40B4-BE49-F238E27FC236}">
                    <a16:creationId xmlns:a16="http://schemas.microsoft.com/office/drawing/2014/main" id="{19B4040F-4361-487C-9A87-264FE8E9D7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7" y="193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8" name="Line 63">
                <a:extLst>
                  <a:ext uri="{FF2B5EF4-FFF2-40B4-BE49-F238E27FC236}">
                    <a16:creationId xmlns:a16="http://schemas.microsoft.com/office/drawing/2014/main" id="{A6A7DBA1-DD43-4FD4-8281-5FDD6229D8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02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9" name="Line 64">
                <a:extLst>
                  <a:ext uri="{FF2B5EF4-FFF2-40B4-BE49-F238E27FC236}">
                    <a16:creationId xmlns:a16="http://schemas.microsoft.com/office/drawing/2014/main" id="{1B97F3D6-0CAC-4A36-8603-4DD6602A82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2" y="1934"/>
                <a:ext cx="75" cy="15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0" name="Line 65">
                <a:extLst>
                  <a:ext uri="{FF2B5EF4-FFF2-40B4-BE49-F238E27FC236}">
                    <a16:creationId xmlns:a16="http://schemas.microsoft.com/office/drawing/2014/main" id="{E94503D2-7617-448D-800B-47F2095F5D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7" y="2085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1" name="Rectangle 66">
                <a:extLst>
                  <a:ext uri="{FF2B5EF4-FFF2-40B4-BE49-F238E27FC236}">
                    <a16:creationId xmlns:a16="http://schemas.microsoft.com/office/drawing/2014/main" id="{839F262C-59FA-474C-B005-A83AB26B6C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1" y="1968"/>
                <a:ext cx="63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2" name="Rectangle 67">
                <a:extLst>
                  <a:ext uri="{FF2B5EF4-FFF2-40B4-BE49-F238E27FC236}">
                    <a16:creationId xmlns:a16="http://schemas.microsoft.com/office/drawing/2014/main" id="{BEE4A2F0-666B-4B1F-9827-EA958EBB9A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3" y="1968"/>
                <a:ext cx="55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3" name="Rectangle 68">
                <a:extLst>
                  <a:ext uri="{FF2B5EF4-FFF2-40B4-BE49-F238E27FC236}">
                    <a16:creationId xmlns:a16="http://schemas.microsoft.com/office/drawing/2014/main" id="{325E5035-507A-4A18-98B2-7C62325D54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0" y="1968"/>
                <a:ext cx="254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0040000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4" name="Rectangle 69">
                <a:extLst>
                  <a:ext uri="{FF2B5EF4-FFF2-40B4-BE49-F238E27FC236}">
                    <a16:creationId xmlns:a16="http://schemas.microsoft.com/office/drawing/2014/main" id="{1B2D362F-8380-4B35-B018-B9A6D136BA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5" y="1968"/>
                <a:ext cx="64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5" name="Rectangle 70">
                <a:extLst>
                  <a:ext uri="{FF2B5EF4-FFF2-40B4-BE49-F238E27FC236}">
                    <a16:creationId xmlns:a16="http://schemas.microsoft.com/office/drawing/2014/main" id="{CF5F8741-FDB9-40A6-94ED-FB6E7A9F43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0" y="1968"/>
                <a:ext cx="64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6" name="Rectangle 71">
                <a:extLst>
                  <a:ext uri="{FF2B5EF4-FFF2-40B4-BE49-F238E27FC236}">
                    <a16:creationId xmlns:a16="http://schemas.microsoft.com/office/drawing/2014/main" id="{606BA7D6-A590-4051-A60D-7EBF28EAB9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2" y="1968"/>
                <a:ext cx="56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7" name="Rectangle 72">
                <a:extLst>
                  <a:ext uri="{FF2B5EF4-FFF2-40B4-BE49-F238E27FC236}">
                    <a16:creationId xmlns:a16="http://schemas.microsoft.com/office/drawing/2014/main" id="{43D1F003-1B0A-493F-B189-A68574EF10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0" y="1968"/>
                <a:ext cx="254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0040000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8" name="Rectangle 73">
                <a:extLst>
                  <a:ext uri="{FF2B5EF4-FFF2-40B4-BE49-F238E27FC236}">
                    <a16:creationId xmlns:a16="http://schemas.microsoft.com/office/drawing/2014/main" id="{F674FBC0-240E-4A1C-8016-58340B0F2F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5" y="1968"/>
                <a:ext cx="63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9" name="Rectangle 74">
                <a:extLst>
                  <a:ext uri="{FF2B5EF4-FFF2-40B4-BE49-F238E27FC236}">
                    <a16:creationId xmlns:a16="http://schemas.microsoft.com/office/drawing/2014/main" id="{5E4E2162-2A8F-4484-9925-963C21A1B7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9" y="1968"/>
                <a:ext cx="63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0" name="Rectangle 75">
                <a:extLst>
                  <a:ext uri="{FF2B5EF4-FFF2-40B4-BE49-F238E27FC236}">
                    <a16:creationId xmlns:a16="http://schemas.microsoft.com/office/drawing/2014/main" id="{80A133CF-2CE3-454F-92D7-EB84E337BF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1" y="1968"/>
                <a:ext cx="56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1" name="Rectangle 76">
                <a:extLst>
                  <a:ext uri="{FF2B5EF4-FFF2-40B4-BE49-F238E27FC236}">
                    <a16:creationId xmlns:a16="http://schemas.microsoft.com/office/drawing/2014/main" id="{F6BCB97F-9EF0-4090-8DCE-1DCB65A16B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9" y="1968"/>
                <a:ext cx="253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0040000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2" name="Rectangle 77">
                <a:extLst>
                  <a:ext uri="{FF2B5EF4-FFF2-40B4-BE49-F238E27FC236}">
                    <a16:creationId xmlns:a16="http://schemas.microsoft.com/office/drawing/2014/main" id="{4B5F01EF-1ACF-4AD0-B62D-06D72AD614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4" y="1968"/>
                <a:ext cx="63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C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3" name="Rectangle 78">
                <a:extLst>
                  <a:ext uri="{FF2B5EF4-FFF2-40B4-BE49-F238E27FC236}">
                    <a16:creationId xmlns:a16="http://schemas.microsoft.com/office/drawing/2014/main" id="{15AF14D3-725A-42D9-B4D4-DD7ED55439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0" y="1968"/>
                <a:ext cx="63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4" name="Rectangle 79">
                <a:extLst>
                  <a:ext uri="{FF2B5EF4-FFF2-40B4-BE49-F238E27FC236}">
                    <a16:creationId xmlns:a16="http://schemas.microsoft.com/office/drawing/2014/main" id="{1D18BDA2-D5EF-4B4F-BBC1-A6466B16CB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2" y="1968"/>
                <a:ext cx="55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5" name="Rectangle 80">
                <a:extLst>
                  <a:ext uri="{FF2B5EF4-FFF2-40B4-BE49-F238E27FC236}">
                    <a16:creationId xmlns:a16="http://schemas.microsoft.com/office/drawing/2014/main" id="{373CC9BB-4F6F-4EBA-8C46-8D71019767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9" y="1968"/>
                <a:ext cx="222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004000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6" name="Rectangle 81">
                <a:extLst>
                  <a:ext uri="{FF2B5EF4-FFF2-40B4-BE49-F238E27FC236}">
                    <a16:creationId xmlns:a16="http://schemas.microsoft.com/office/drawing/2014/main" id="{1762393C-51F8-49D6-8644-8C567DD650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2" y="1968"/>
                <a:ext cx="95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7" name="Rectangle 82">
                <a:extLst>
                  <a:ext uri="{FF2B5EF4-FFF2-40B4-BE49-F238E27FC236}">
                    <a16:creationId xmlns:a16="http://schemas.microsoft.com/office/drawing/2014/main" id="{DCB56ED0-20E3-4626-A88F-0D37537999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9" y="1968"/>
                <a:ext cx="64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8" name="Rectangle 83">
                <a:extLst>
                  <a:ext uri="{FF2B5EF4-FFF2-40B4-BE49-F238E27FC236}">
                    <a16:creationId xmlns:a16="http://schemas.microsoft.com/office/drawing/2014/main" id="{A0113D06-61D7-417A-8C13-32CCB4B902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1" y="1968"/>
                <a:ext cx="56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9" name="Rectangle 84">
                <a:extLst>
                  <a:ext uri="{FF2B5EF4-FFF2-40B4-BE49-F238E27FC236}">
                    <a16:creationId xmlns:a16="http://schemas.microsoft.com/office/drawing/2014/main" id="{7F344A0C-C5E0-4B1F-A6CA-5FF4EAE76F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9" y="1968"/>
                <a:ext cx="222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004000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0" name="Rectangle 85">
                <a:extLst>
                  <a:ext uri="{FF2B5EF4-FFF2-40B4-BE49-F238E27FC236}">
                    <a16:creationId xmlns:a16="http://schemas.microsoft.com/office/drawing/2014/main" id="{379A3859-BFF6-4E34-A6A3-30D3226D25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2" y="1968"/>
                <a:ext cx="95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14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1" name="Rectangle 86">
                <a:extLst>
                  <a:ext uri="{FF2B5EF4-FFF2-40B4-BE49-F238E27FC236}">
                    <a16:creationId xmlns:a16="http://schemas.microsoft.com/office/drawing/2014/main" id="{F80B3DD1-8081-44AF-A19F-8E2F452EF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8" y="1968"/>
                <a:ext cx="63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2" name="Rectangle 87">
                <a:extLst>
                  <a:ext uri="{FF2B5EF4-FFF2-40B4-BE49-F238E27FC236}">
                    <a16:creationId xmlns:a16="http://schemas.microsoft.com/office/drawing/2014/main" id="{7633C5AE-7151-4856-AA60-ED35D3EE1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0" y="1968"/>
                <a:ext cx="56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3" name="Rectangle 88">
                <a:extLst>
                  <a:ext uri="{FF2B5EF4-FFF2-40B4-BE49-F238E27FC236}">
                    <a16:creationId xmlns:a16="http://schemas.microsoft.com/office/drawing/2014/main" id="{3F79567D-1682-4C25-83AD-FF5C6A873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968"/>
                <a:ext cx="222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004000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4" name="Rectangle 89">
                <a:extLst>
                  <a:ext uri="{FF2B5EF4-FFF2-40B4-BE49-F238E27FC236}">
                    <a16:creationId xmlns:a16="http://schemas.microsoft.com/office/drawing/2014/main" id="{136FB119-3C25-4DC5-80E3-E4459B4C0E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1" y="1968"/>
                <a:ext cx="63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5" name="Rectangle 90">
                <a:extLst>
                  <a:ext uri="{FF2B5EF4-FFF2-40B4-BE49-F238E27FC236}">
                    <a16:creationId xmlns:a16="http://schemas.microsoft.com/office/drawing/2014/main" id="{399E0EA0-6A72-4B5A-BFE1-274DF233D8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3" y="1968"/>
                <a:ext cx="63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C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6" name="Rectangle 91">
                <a:extLst>
                  <a:ext uri="{FF2B5EF4-FFF2-40B4-BE49-F238E27FC236}">
                    <a16:creationId xmlns:a16="http://schemas.microsoft.com/office/drawing/2014/main" id="{A9400142-52F3-410F-86E8-C6B6AE1DA8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9" y="1968"/>
                <a:ext cx="63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7" name="Rectangle 92">
                <a:extLst>
                  <a:ext uri="{FF2B5EF4-FFF2-40B4-BE49-F238E27FC236}">
                    <a16:creationId xmlns:a16="http://schemas.microsoft.com/office/drawing/2014/main" id="{B55514FA-0512-4337-B005-EBD3D5DD8E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1" y="1968"/>
                <a:ext cx="55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8" name="Rectangle 93">
                <a:extLst>
                  <a:ext uri="{FF2B5EF4-FFF2-40B4-BE49-F238E27FC236}">
                    <a16:creationId xmlns:a16="http://schemas.microsoft.com/office/drawing/2014/main" id="{DE84D6FF-A65B-4789-9757-DA7D1A99CC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8" y="1968"/>
                <a:ext cx="222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004000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9" name="Rectangle 94">
                <a:extLst>
                  <a:ext uri="{FF2B5EF4-FFF2-40B4-BE49-F238E27FC236}">
                    <a16:creationId xmlns:a16="http://schemas.microsoft.com/office/drawing/2014/main" id="{5297D9B7-C150-4946-BD9A-7B79A346BA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1" y="1968"/>
                <a:ext cx="95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20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0" name="Rectangle 95">
                <a:extLst>
                  <a:ext uri="{FF2B5EF4-FFF2-40B4-BE49-F238E27FC236}">
                    <a16:creationId xmlns:a16="http://schemas.microsoft.com/office/drawing/2014/main" id="{255CFFD3-5474-48D5-9C8D-405FBB8DEE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" y="1968"/>
                <a:ext cx="64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1" name="Rectangle 96">
                <a:extLst>
                  <a:ext uri="{FF2B5EF4-FFF2-40B4-BE49-F238E27FC236}">
                    <a16:creationId xmlns:a16="http://schemas.microsoft.com/office/drawing/2014/main" id="{DD55C456-D995-4824-ADB0-CC203C411D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6" y="1968"/>
                <a:ext cx="55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x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2" name="Rectangle 97">
                <a:extLst>
                  <a:ext uri="{FF2B5EF4-FFF2-40B4-BE49-F238E27FC236}">
                    <a16:creationId xmlns:a16="http://schemas.microsoft.com/office/drawing/2014/main" id="{B5AA5EAB-EA73-4E61-AB4C-B3B13BEEFB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3" y="1968"/>
                <a:ext cx="222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004000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3" name="Rectangle 98">
                <a:extLst>
                  <a:ext uri="{FF2B5EF4-FFF2-40B4-BE49-F238E27FC236}">
                    <a16:creationId xmlns:a16="http://schemas.microsoft.com/office/drawing/2014/main" id="{E4EC6FD0-917E-4FEF-80F0-BB4D76D50F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6" y="1968"/>
                <a:ext cx="95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24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4" name="Rectangle 99">
                <a:extLst>
                  <a:ext uri="{FF2B5EF4-FFF2-40B4-BE49-F238E27FC236}">
                    <a16:creationId xmlns:a16="http://schemas.microsoft.com/office/drawing/2014/main" id="{FD3B8E09-760C-4FFD-8AE8-6CC616927E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5" y="1150"/>
                <a:ext cx="3348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Diagrama de Tempos Genérico do Processador Monociclo MIPS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5" name="Rectangle 100">
                <a:extLst>
                  <a:ext uri="{FF2B5EF4-FFF2-40B4-BE49-F238E27FC236}">
                    <a16:creationId xmlns:a16="http://schemas.microsoft.com/office/drawing/2014/main" id="{C904CA93-BA04-4F9B-83DF-D533A907D2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150"/>
                <a:ext cx="126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_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6" name="Rectangle 101">
                <a:extLst>
                  <a:ext uri="{FF2B5EF4-FFF2-40B4-BE49-F238E27FC236}">
                    <a16:creationId xmlns:a16="http://schemas.microsoft.com/office/drawing/2014/main" id="{B577C137-DC28-4007-9888-C977AD2873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150"/>
                <a:ext cx="135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V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7" name="Rectangle 102">
                <a:extLst>
                  <a:ext uri="{FF2B5EF4-FFF2-40B4-BE49-F238E27FC236}">
                    <a16:creationId xmlns:a16="http://schemas.microsoft.com/office/drawing/2014/main" id="{57A364B6-F3A2-4AA5-9EAB-EEFFF0B4B6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4" y="1150"/>
                <a:ext cx="127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8" name="Line 103">
                <a:extLst>
                  <a:ext uri="{FF2B5EF4-FFF2-40B4-BE49-F238E27FC236}">
                    <a16:creationId xmlns:a16="http://schemas.microsoft.com/office/drawing/2014/main" id="{82BBCC6C-A3DE-4110-B398-ADBC17718C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" y="2190"/>
                <a:ext cx="37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9" name="Rectangle 104">
                <a:extLst>
                  <a:ext uri="{FF2B5EF4-FFF2-40B4-BE49-F238E27FC236}">
                    <a16:creationId xmlns:a16="http://schemas.microsoft.com/office/drawing/2014/main" id="{33223446-CBEA-4269-8483-A22AC1BF8F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6" y="2224"/>
                <a:ext cx="15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Instr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0" name="Rectangle 105">
                <a:extLst>
                  <a:ext uri="{FF2B5EF4-FFF2-40B4-BE49-F238E27FC236}">
                    <a16:creationId xmlns:a16="http://schemas.microsoft.com/office/drawing/2014/main" id="{F226DB88-75BF-4219-90F1-1BBAA48FF6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3" y="2224"/>
                <a:ext cx="6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1" name="Line 106">
                <a:extLst>
                  <a:ext uri="{FF2B5EF4-FFF2-40B4-BE49-F238E27FC236}">
                    <a16:creationId xmlns:a16="http://schemas.microsoft.com/office/drawing/2014/main" id="{670A31DA-C0CD-46CC-B989-36DB4EC5BF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54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2" name="Line 107">
                <a:extLst>
                  <a:ext uri="{FF2B5EF4-FFF2-40B4-BE49-F238E27FC236}">
                    <a16:creationId xmlns:a16="http://schemas.microsoft.com/office/drawing/2014/main" id="{FBAC42D6-0DD7-41FF-9FDA-D8393C5AD4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54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3" name="Line 108">
                <a:extLst>
                  <a:ext uri="{FF2B5EF4-FFF2-40B4-BE49-F238E27FC236}">
                    <a16:creationId xmlns:a16="http://schemas.microsoft.com/office/drawing/2014/main" id="{4D3CF0D0-C247-4966-8D23-3858AF7D46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" y="2340"/>
                <a:ext cx="37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4" name="Line 109">
                <a:extLst>
                  <a:ext uri="{FF2B5EF4-FFF2-40B4-BE49-F238E27FC236}">
                    <a16:creationId xmlns:a16="http://schemas.microsoft.com/office/drawing/2014/main" id="{84D8D38F-0EE8-48F4-A492-C6D7038603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9" y="2190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5" name="Line 110">
                <a:extLst>
                  <a:ext uri="{FF2B5EF4-FFF2-40B4-BE49-F238E27FC236}">
                    <a16:creationId xmlns:a16="http://schemas.microsoft.com/office/drawing/2014/main" id="{D05EB0BE-1F6C-4FB1-BB3C-5E3FC5181E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04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6" name="Line 111">
                <a:extLst>
                  <a:ext uri="{FF2B5EF4-FFF2-40B4-BE49-F238E27FC236}">
                    <a16:creationId xmlns:a16="http://schemas.microsoft.com/office/drawing/2014/main" id="{F3428571-145F-47E4-B03B-39B4CFFD79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04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7" name="Line 112">
                <a:extLst>
                  <a:ext uri="{FF2B5EF4-FFF2-40B4-BE49-F238E27FC236}">
                    <a16:creationId xmlns:a16="http://schemas.microsoft.com/office/drawing/2014/main" id="{DE4C88C3-3F3F-493B-8BCA-1BAE665CEC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9" y="2340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8" name="Line 113">
                <a:extLst>
                  <a:ext uri="{FF2B5EF4-FFF2-40B4-BE49-F238E27FC236}">
                    <a16:creationId xmlns:a16="http://schemas.microsoft.com/office/drawing/2014/main" id="{B301E730-AC63-4646-BBA0-FB32996A20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9" y="2190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9" name="Line 114">
                <a:extLst>
                  <a:ext uri="{FF2B5EF4-FFF2-40B4-BE49-F238E27FC236}">
                    <a16:creationId xmlns:a16="http://schemas.microsoft.com/office/drawing/2014/main" id="{C9AC45B2-712A-4B4C-8D4D-E9D226D111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54" y="2190"/>
                <a:ext cx="74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0" name="Line 115">
                <a:extLst>
                  <a:ext uri="{FF2B5EF4-FFF2-40B4-BE49-F238E27FC236}">
                    <a16:creationId xmlns:a16="http://schemas.microsoft.com/office/drawing/2014/main" id="{E317C760-984C-4C78-AE66-376AD21A63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4" y="2190"/>
                <a:ext cx="74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1" name="Line 116">
                <a:extLst>
                  <a:ext uri="{FF2B5EF4-FFF2-40B4-BE49-F238E27FC236}">
                    <a16:creationId xmlns:a16="http://schemas.microsoft.com/office/drawing/2014/main" id="{CFD1F909-6BE3-40E9-837D-9CFD176554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9" y="2340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2" name="Line 117">
                <a:extLst>
                  <a:ext uri="{FF2B5EF4-FFF2-40B4-BE49-F238E27FC236}">
                    <a16:creationId xmlns:a16="http://schemas.microsoft.com/office/drawing/2014/main" id="{6BA0219A-11B5-4A50-B280-4B1AE1F1AE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8" y="2190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3" name="Line 118">
                <a:extLst>
                  <a:ext uri="{FF2B5EF4-FFF2-40B4-BE49-F238E27FC236}">
                    <a16:creationId xmlns:a16="http://schemas.microsoft.com/office/drawing/2014/main" id="{4C413BF7-5A64-417B-8910-E336B9CAE4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03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4" name="Line 119">
                <a:extLst>
                  <a:ext uri="{FF2B5EF4-FFF2-40B4-BE49-F238E27FC236}">
                    <a16:creationId xmlns:a16="http://schemas.microsoft.com/office/drawing/2014/main" id="{D3E4EAB1-2B60-49A9-9E52-C941344C83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3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5" name="Line 120">
                <a:extLst>
                  <a:ext uri="{FF2B5EF4-FFF2-40B4-BE49-F238E27FC236}">
                    <a16:creationId xmlns:a16="http://schemas.microsoft.com/office/drawing/2014/main" id="{EACA0268-60EC-4540-B708-4DDC84F840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8" y="2340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6" name="Line 121">
                <a:extLst>
                  <a:ext uri="{FF2B5EF4-FFF2-40B4-BE49-F238E27FC236}">
                    <a16:creationId xmlns:a16="http://schemas.microsoft.com/office/drawing/2014/main" id="{42D7E814-968D-47B2-A027-3CD72D6D61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78" y="2190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7" name="Line 122">
                <a:extLst>
                  <a:ext uri="{FF2B5EF4-FFF2-40B4-BE49-F238E27FC236}">
                    <a16:creationId xmlns:a16="http://schemas.microsoft.com/office/drawing/2014/main" id="{D019137C-3161-47FD-8799-2E7F14ADBF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53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8" name="Line 123">
                <a:extLst>
                  <a:ext uri="{FF2B5EF4-FFF2-40B4-BE49-F238E27FC236}">
                    <a16:creationId xmlns:a16="http://schemas.microsoft.com/office/drawing/2014/main" id="{1CE9CA15-3483-4D07-858D-0019315E96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53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9" name="Line 124">
                <a:extLst>
                  <a:ext uri="{FF2B5EF4-FFF2-40B4-BE49-F238E27FC236}">
                    <a16:creationId xmlns:a16="http://schemas.microsoft.com/office/drawing/2014/main" id="{C16044B6-DEDD-4D2F-81BC-E2BBE80F5A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78" y="2340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0" name="Line 125">
                <a:extLst>
                  <a:ext uri="{FF2B5EF4-FFF2-40B4-BE49-F238E27FC236}">
                    <a16:creationId xmlns:a16="http://schemas.microsoft.com/office/drawing/2014/main" id="{AB2FDA1F-BC09-48DD-88A8-AB10E3BC20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8" y="2190"/>
                <a:ext cx="37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1" name="Line 126">
                <a:extLst>
                  <a:ext uri="{FF2B5EF4-FFF2-40B4-BE49-F238E27FC236}">
                    <a16:creationId xmlns:a16="http://schemas.microsoft.com/office/drawing/2014/main" id="{DE75C5D8-39DE-4854-8DDB-C8B5CB57DE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02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2" name="Line 127">
                <a:extLst>
                  <a:ext uri="{FF2B5EF4-FFF2-40B4-BE49-F238E27FC236}">
                    <a16:creationId xmlns:a16="http://schemas.microsoft.com/office/drawing/2014/main" id="{71DB7689-644D-4AEA-8389-66FA0E1886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02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3" name="Line 128">
                <a:extLst>
                  <a:ext uri="{FF2B5EF4-FFF2-40B4-BE49-F238E27FC236}">
                    <a16:creationId xmlns:a16="http://schemas.microsoft.com/office/drawing/2014/main" id="{2322DE6C-8FF8-4C31-8F65-636DD09DA4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8" y="2340"/>
                <a:ext cx="37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4" name="Line 129">
                <a:extLst>
                  <a:ext uri="{FF2B5EF4-FFF2-40B4-BE49-F238E27FC236}">
                    <a16:creationId xmlns:a16="http://schemas.microsoft.com/office/drawing/2014/main" id="{FB4D77F8-84E2-4D58-9C4C-2D08F45F68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7" y="2190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5" name="Line 130">
                <a:extLst>
                  <a:ext uri="{FF2B5EF4-FFF2-40B4-BE49-F238E27FC236}">
                    <a16:creationId xmlns:a16="http://schemas.microsoft.com/office/drawing/2014/main" id="{D96B47E8-033C-4FA5-8C3B-789780FC4F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52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6" name="Line 131">
                <a:extLst>
                  <a:ext uri="{FF2B5EF4-FFF2-40B4-BE49-F238E27FC236}">
                    <a16:creationId xmlns:a16="http://schemas.microsoft.com/office/drawing/2014/main" id="{2E88C51F-E868-4398-A642-80C11ACDA0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2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7" name="Line 132">
                <a:extLst>
                  <a:ext uri="{FF2B5EF4-FFF2-40B4-BE49-F238E27FC236}">
                    <a16:creationId xmlns:a16="http://schemas.microsoft.com/office/drawing/2014/main" id="{D7FC7A9A-E604-4113-B8EF-F7AFB597B0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7" y="2340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8" name="Line 133">
                <a:extLst>
                  <a:ext uri="{FF2B5EF4-FFF2-40B4-BE49-F238E27FC236}">
                    <a16:creationId xmlns:a16="http://schemas.microsoft.com/office/drawing/2014/main" id="{96AE6A4D-43C6-4005-9399-62CCA5B755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7" y="2190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9" name="Line 134">
                <a:extLst>
                  <a:ext uri="{FF2B5EF4-FFF2-40B4-BE49-F238E27FC236}">
                    <a16:creationId xmlns:a16="http://schemas.microsoft.com/office/drawing/2014/main" id="{A1023048-E2DD-4FA1-AA10-5B694A983B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02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0" name="Line 135">
                <a:extLst>
                  <a:ext uri="{FF2B5EF4-FFF2-40B4-BE49-F238E27FC236}">
                    <a16:creationId xmlns:a16="http://schemas.microsoft.com/office/drawing/2014/main" id="{4CDFCC3E-7597-4AD9-BE60-A1582A57CF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2" y="2190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1" name="Line 136">
                <a:extLst>
                  <a:ext uri="{FF2B5EF4-FFF2-40B4-BE49-F238E27FC236}">
                    <a16:creationId xmlns:a16="http://schemas.microsoft.com/office/drawing/2014/main" id="{917A36D0-9984-42C3-AB70-4FB1D7A8D0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7" y="2340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2" name="Rectangle 137">
                <a:extLst>
                  <a:ext uri="{FF2B5EF4-FFF2-40B4-BE49-F238E27FC236}">
                    <a16:creationId xmlns:a16="http://schemas.microsoft.com/office/drawing/2014/main" id="{F34BCA57-B708-4E4E-A047-8B2A5A12F9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5" y="2224"/>
                <a:ext cx="15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instr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3" name="Rectangle 138">
                <a:extLst>
                  <a:ext uri="{FF2B5EF4-FFF2-40B4-BE49-F238E27FC236}">
                    <a16:creationId xmlns:a16="http://schemas.microsoft.com/office/drawing/2014/main" id="{3F3C0D71-DA1E-449E-BE64-8F702B872F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1" y="2224"/>
                <a:ext cx="63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4" name="Rectangle 139">
                <a:extLst>
                  <a:ext uri="{FF2B5EF4-FFF2-40B4-BE49-F238E27FC236}">
                    <a16:creationId xmlns:a16="http://schemas.microsoft.com/office/drawing/2014/main" id="{95C03309-F112-4B4C-A2DB-3AF2E44BED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5" y="2224"/>
                <a:ext cx="15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instr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5" name="Rectangle 140">
                <a:extLst>
                  <a:ext uri="{FF2B5EF4-FFF2-40B4-BE49-F238E27FC236}">
                    <a16:creationId xmlns:a16="http://schemas.microsoft.com/office/drawing/2014/main" id="{2DD1D803-C322-4497-B4BC-8850CEA43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1" y="2224"/>
                <a:ext cx="63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6" name="Rectangle 141">
                <a:extLst>
                  <a:ext uri="{FF2B5EF4-FFF2-40B4-BE49-F238E27FC236}">
                    <a16:creationId xmlns:a16="http://schemas.microsoft.com/office/drawing/2014/main" id="{FD26C267-3851-4648-AFCF-4429E6EB87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4" y="2224"/>
                <a:ext cx="15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instr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7" name="Rectangle 142">
                <a:extLst>
                  <a:ext uri="{FF2B5EF4-FFF2-40B4-BE49-F238E27FC236}">
                    <a16:creationId xmlns:a16="http://schemas.microsoft.com/office/drawing/2014/main" id="{089229A1-18D9-4079-9BE7-5D77A8B4DC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0" y="2224"/>
                <a:ext cx="6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8" name="Rectangle 143">
                <a:extLst>
                  <a:ext uri="{FF2B5EF4-FFF2-40B4-BE49-F238E27FC236}">
                    <a16:creationId xmlns:a16="http://schemas.microsoft.com/office/drawing/2014/main" id="{8F679DFC-3818-4DA7-B13B-D3B2B29B39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4" y="2224"/>
                <a:ext cx="15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instr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9" name="Rectangle 144">
                <a:extLst>
                  <a:ext uri="{FF2B5EF4-FFF2-40B4-BE49-F238E27FC236}">
                    <a16:creationId xmlns:a16="http://schemas.microsoft.com/office/drawing/2014/main" id="{8DC02E8E-984E-4057-A5E5-4D09D9409D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0" y="2224"/>
                <a:ext cx="63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5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0" name="Rectangle 145">
                <a:extLst>
                  <a:ext uri="{FF2B5EF4-FFF2-40B4-BE49-F238E27FC236}">
                    <a16:creationId xmlns:a16="http://schemas.microsoft.com/office/drawing/2014/main" id="{286D9841-4055-4342-A24B-BEBBFD7131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4" y="2224"/>
                <a:ext cx="15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instr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1" name="Rectangle 146">
                <a:extLst>
                  <a:ext uri="{FF2B5EF4-FFF2-40B4-BE49-F238E27FC236}">
                    <a16:creationId xmlns:a16="http://schemas.microsoft.com/office/drawing/2014/main" id="{BB754CF3-EB86-46CD-A789-5982021B24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0" y="2224"/>
                <a:ext cx="63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2" name="Rectangle 147">
                <a:extLst>
                  <a:ext uri="{FF2B5EF4-FFF2-40B4-BE49-F238E27FC236}">
                    <a16:creationId xmlns:a16="http://schemas.microsoft.com/office/drawing/2014/main" id="{3BA6F26C-6597-416E-941A-94B65B5A47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3" y="2224"/>
                <a:ext cx="15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instr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3" name="Rectangle 148">
                <a:extLst>
                  <a:ext uri="{FF2B5EF4-FFF2-40B4-BE49-F238E27FC236}">
                    <a16:creationId xmlns:a16="http://schemas.microsoft.com/office/drawing/2014/main" id="{ED35C6BF-FE61-4B51-AD99-DF914B28B0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2224"/>
                <a:ext cx="6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7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4" name="Rectangle 149">
                <a:extLst>
                  <a:ext uri="{FF2B5EF4-FFF2-40B4-BE49-F238E27FC236}">
                    <a16:creationId xmlns:a16="http://schemas.microsoft.com/office/drawing/2014/main" id="{6EEFA03F-9407-4761-BA2A-13CF3CF73F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3" y="2224"/>
                <a:ext cx="15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instr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5" name="Rectangle 150">
                <a:extLst>
                  <a:ext uri="{FF2B5EF4-FFF2-40B4-BE49-F238E27FC236}">
                    <a16:creationId xmlns:a16="http://schemas.microsoft.com/office/drawing/2014/main" id="{656EFF6C-A132-4DA0-968D-7EAF6A66D5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2224"/>
                <a:ext cx="63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6" name="Rectangle 151">
                <a:extLst>
                  <a:ext uri="{FF2B5EF4-FFF2-40B4-BE49-F238E27FC236}">
                    <a16:creationId xmlns:a16="http://schemas.microsoft.com/office/drawing/2014/main" id="{68A045D2-E491-4DCF-AB7A-19000058D3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8" y="2224"/>
                <a:ext cx="15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instr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7" name="Rectangle 152">
                <a:extLst>
                  <a:ext uri="{FF2B5EF4-FFF2-40B4-BE49-F238E27FC236}">
                    <a16:creationId xmlns:a16="http://schemas.microsoft.com/office/drawing/2014/main" id="{21DF0C4F-2701-446C-992F-99818106ED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4" y="2224"/>
                <a:ext cx="63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8" name="Line 153">
                <a:extLst>
                  <a:ext uri="{FF2B5EF4-FFF2-40B4-BE49-F238E27FC236}">
                    <a16:creationId xmlns:a16="http://schemas.microsoft.com/office/drawing/2014/main" id="{FDA66300-88D4-4654-9103-1A36D7FEAA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54" y="1788"/>
                <a:ext cx="0" cy="1366"/>
              </a:xfrm>
              <a:prstGeom prst="line">
                <a:avLst/>
              </a:prstGeom>
              <a:noFill/>
              <a:ln w="12700" cap="rnd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9" name="Rectangle 154">
                <a:extLst>
                  <a:ext uri="{FF2B5EF4-FFF2-40B4-BE49-F238E27FC236}">
                    <a16:creationId xmlns:a16="http://schemas.microsoft.com/office/drawing/2014/main" id="{1E870A21-FC7A-47D6-B75F-4DF44D0905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2" y="3005"/>
                <a:ext cx="1475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0066FF"/>
                    </a:solidFill>
                    <a:effectLst/>
                    <a:latin typeface="Calibri" panose="020F0502020204030204" pitchFamily="34" charset="0"/>
                  </a:rPr>
                  <a:t>Escreve o resultado de executar instr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0" name="Rectangle 155">
                <a:extLst>
                  <a:ext uri="{FF2B5EF4-FFF2-40B4-BE49-F238E27FC236}">
                    <a16:creationId xmlns:a16="http://schemas.microsoft.com/office/drawing/2014/main" id="{405FC5CB-F852-4422-A25F-306F2F54DF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0" y="3005"/>
                <a:ext cx="119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0066FF"/>
                    </a:solidFill>
                    <a:effectLst/>
                    <a:latin typeface="Calibri" panose="020F0502020204030204" pitchFamily="34" charset="0"/>
                  </a:rPr>
                  <a:t>1 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1" name="Rectangle 156">
                <a:extLst>
                  <a:ext uri="{FF2B5EF4-FFF2-40B4-BE49-F238E27FC236}">
                    <a16:creationId xmlns:a16="http://schemas.microsoft.com/office/drawing/2014/main" id="{7FD5DE5D-C09A-4932-96D6-E9F2DFC799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0" y="3005"/>
                <a:ext cx="404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0066FF"/>
                    </a:solidFill>
                    <a:effectLst/>
                    <a:latin typeface="Calibri" panose="020F0502020204030204" pitchFamily="34" charset="0"/>
                  </a:rPr>
                  <a:t>no banco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2" name="Rectangle 157">
                <a:extLst>
                  <a:ext uri="{FF2B5EF4-FFF2-40B4-BE49-F238E27FC236}">
                    <a16:creationId xmlns:a16="http://schemas.microsoft.com/office/drawing/2014/main" id="{0C8C0335-987B-46FE-8D06-650676D50B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8" y="3005"/>
                <a:ext cx="87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0066FF"/>
                    </a:solidFill>
                    <a:effectLst/>
                    <a:latin typeface="Calibri" panose="020F0502020204030204" pitchFamily="34" charset="0"/>
                  </a:rPr>
                  <a:t>/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3" name="Rectangle 158">
                <a:extLst>
                  <a:ext uri="{FF2B5EF4-FFF2-40B4-BE49-F238E27FC236}">
                    <a16:creationId xmlns:a16="http://schemas.microsoft.com/office/drawing/2014/main" id="{31E8D7E0-FD4A-4B37-820B-F9B08537FA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4" y="3005"/>
                <a:ext cx="1246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0066FF"/>
                    </a:solidFill>
                    <a:effectLst/>
                    <a:latin typeface="Calibri" panose="020F0502020204030204" pitchFamily="34" charset="0"/>
                  </a:rPr>
                  <a:t>na memória e incrementa o PC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4" name="Line 159">
                <a:extLst>
                  <a:ext uri="{FF2B5EF4-FFF2-40B4-BE49-F238E27FC236}">
                    <a16:creationId xmlns:a16="http://schemas.microsoft.com/office/drawing/2014/main" id="{0DC5C87F-5E18-441F-B7A0-DE851BAC96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04" y="1784"/>
                <a:ext cx="0" cy="1615"/>
              </a:xfrm>
              <a:prstGeom prst="line">
                <a:avLst/>
              </a:prstGeom>
              <a:noFill/>
              <a:ln w="12700" cap="rnd">
                <a:solidFill>
                  <a:srgbClr val="FF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5" name="Rectangle 160">
                <a:extLst>
                  <a:ext uri="{FF2B5EF4-FFF2-40B4-BE49-F238E27FC236}">
                    <a16:creationId xmlns:a16="http://schemas.microsoft.com/office/drawing/2014/main" id="{160970E0-F419-4FA6-9B75-7B52CD405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6" y="3321"/>
                <a:ext cx="1475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FF66FF"/>
                    </a:solidFill>
                    <a:effectLst/>
                    <a:latin typeface="Calibri" panose="020F0502020204030204" pitchFamily="34" charset="0"/>
                  </a:rPr>
                  <a:t>Escreve o resultado de executar instr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6" name="Rectangle 161">
                <a:extLst>
                  <a:ext uri="{FF2B5EF4-FFF2-40B4-BE49-F238E27FC236}">
                    <a16:creationId xmlns:a16="http://schemas.microsoft.com/office/drawing/2014/main" id="{168138D4-E896-4487-B66E-A3494069B0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3321"/>
                <a:ext cx="119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FF66FF"/>
                    </a:solidFill>
                    <a:effectLst/>
                    <a:latin typeface="Calibri" panose="020F0502020204030204" pitchFamily="34" charset="0"/>
                  </a:rPr>
                  <a:t>2 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7" name="Rectangle 162">
                <a:extLst>
                  <a:ext uri="{FF2B5EF4-FFF2-40B4-BE49-F238E27FC236}">
                    <a16:creationId xmlns:a16="http://schemas.microsoft.com/office/drawing/2014/main" id="{9DDDD7E1-5B04-4AA2-9148-800607D5E9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4" y="3321"/>
                <a:ext cx="404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FF66FF"/>
                    </a:solidFill>
                    <a:effectLst/>
                    <a:latin typeface="Calibri" panose="020F0502020204030204" pitchFamily="34" charset="0"/>
                  </a:rPr>
                  <a:t>no banco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8" name="Rectangle 163">
                <a:extLst>
                  <a:ext uri="{FF2B5EF4-FFF2-40B4-BE49-F238E27FC236}">
                    <a16:creationId xmlns:a16="http://schemas.microsoft.com/office/drawing/2014/main" id="{7BA9EEA4-5C18-4E74-A1F4-0BB7329010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2" y="3321"/>
                <a:ext cx="87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FF66FF"/>
                    </a:solidFill>
                    <a:effectLst/>
                    <a:latin typeface="Calibri" panose="020F0502020204030204" pitchFamily="34" charset="0"/>
                  </a:rPr>
                  <a:t>/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9" name="Rectangle 164">
                <a:extLst>
                  <a:ext uri="{FF2B5EF4-FFF2-40B4-BE49-F238E27FC236}">
                    <a16:creationId xmlns:a16="http://schemas.microsoft.com/office/drawing/2014/main" id="{A952AAA5-E112-4927-8512-FA149E2067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3321"/>
                <a:ext cx="1246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FF66FF"/>
                    </a:solidFill>
                    <a:effectLst/>
                    <a:latin typeface="Calibri" panose="020F0502020204030204" pitchFamily="34" charset="0"/>
                  </a:rPr>
                  <a:t>na memória e incrementa o PC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0" name="Line 165">
                <a:extLst>
                  <a:ext uri="{FF2B5EF4-FFF2-40B4-BE49-F238E27FC236}">
                    <a16:creationId xmlns:a16="http://schemas.microsoft.com/office/drawing/2014/main" id="{68B5B450-3A7B-4029-9F41-E1B6D113C5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4" y="1859"/>
                <a:ext cx="150" cy="0"/>
              </a:xfrm>
              <a:prstGeom prst="line">
                <a:avLst/>
              </a:prstGeom>
              <a:noFill/>
              <a:ln w="12700" cap="rnd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61" name="Line 166">
                <a:extLst>
                  <a:ext uri="{FF2B5EF4-FFF2-40B4-BE49-F238E27FC236}">
                    <a16:creationId xmlns:a16="http://schemas.microsoft.com/office/drawing/2014/main" id="{1FBBC908-A809-4460-90B5-EE495C55F8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4" y="1784"/>
                <a:ext cx="0" cy="1878"/>
              </a:xfrm>
              <a:prstGeom prst="line">
                <a:avLst/>
              </a:prstGeom>
              <a:noFill/>
              <a:ln w="12700" cap="rnd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62" name="Rectangle 167">
                <a:extLst>
                  <a:ext uri="{FF2B5EF4-FFF2-40B4-BE49-F238E27FC236}">
                    <a16:creationId xmlns:a16="http://schemas.microsoft.com/office/drawing/2014/main" id="{5D5787E7-ACA2-4271-A19F-017935DD37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9" y="3531"/>
                <a:ext cx="1475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00FF00"/>
                    </a:solidFill>
                    <a:effectLst/>
                    <a:latin typeface="Calibri" panose="020F0502020204030204" pitchFamily="34" charset="0"/>
                  </a:rPr>
                  <a:t>Escreve o resultado de executar instr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3" name="Rectangle 168">
                <a:extLst>
                  <a:ext uri="{FF2B5EF4-FFF2-40B4-BE49-F238E27FC236}">
                    <a16:creationId xmlns:a16="http://schemas.microsoft.com/office/drawing/2014/main" id="{FEAFE3D2-F6F3-43D7-BF3C-5B9DCF23CB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7" y="3531"/>
                <a:ext cx="119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00FF00"/>
                    </a:solidFill>
                    <a:effectLst/>
                    <a:latin typeface="Calibri" panose="020F0502020204030204" pitchFamily="34" charset="0"/>
                  </a:rPr>
                  <a:t>3 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4" name="Rectangle 169">
                <a:extLst>
                  <a:ext uri="{FF2B5EF4-FFF2-40B4-BE49-F238E27FC236}">
                    <a16:creationId xmlns:a16="http://schemas.microsoft.com/office/drawing/2014/main" id="{B2AF831E-8343-4ACC-BDB9-328FF78658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7" y="3531"/>
                <a:ext cx="404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00FF00"/>
                    </a:solidFill>
                    <a:effectLst/>
                    <a:latin typeface="Calibri" panose="020F0502020204030204" pitchFamily="34" charset="0"/>
                  </a:rPr>
                  <a:t>no banco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5" name="Rectangle 170">
                <a:extLst>
                  <a:ext uri="{FF2B5EF4-FFF2-40B4-BE49-F238E27FC236}">
                    <a16:creationId xmlns:a16="http://schemas.microsoft.com/office/drawing/2014/main" id="{29DC85B5-25CD-4FBC-B6B2-17F1913C92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4" y="3531"/>
                <a:ext cx="88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00FF00"/>
                    </a:solidFill>
                    <a:effectLst/>
                    <a:latin typeface="Calibri" panose="020F0502020204030204" pitchFamily="34" charset="0"/>
                  </a:rPr>
                  <a:t>/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6" name="Rectangle 171">
                <a:extLst>
                  <a:ext uri="{FF2B5EF4-FFF2-40B4-BE49-F238E27FC236}">
                    <a16:creationId xmlns:a16="http://schemas.microsoft.com/office/drawing/2014/main" id="{D9179D52-9430-42EE-AB9C-A63376413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1" y="3531"/>
                <a:ext cx="1245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200" b="0" i="0" u="none" strike="noStrike" cap="none" normalizeH="0" baseline="0">
                    <a:ln>
                      <a:noFill/>
                    </a:ln>
                    <a:solidFill>
                      <a:srgbClr val="00FF00"/>
                    </a:solidFill>
                    <a:effectLst/>
                    <a:latin typeface="Calibri" panose="020F0502020204030204" pitchFamily="34" charset="0"/>
                  </a:rPr>
                  <a:t>na memória e incrementa o PC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7" name="Line 172">
                <a:extLst>
                  <a:ext uri="{FF2B5EF4-FFF2-40B4-BE49-F238E27FC236}">
                    <a16:creationId xmlns:a16="http://schemas.microsoft.com/office/drawing/2014/main" id="{DC5556E1-6AC2-4349-A6BC-56B7310847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4" y="1633"/>
                <a:ext cx="0" cy="1367"/>
              </a:xfrm>
              <a:prstGeom prst="line">
                <a:avLst/>
              </a:prstGeom>
              <a:noFill/>
              <a:ln w="12700" cap="rnd">
                <a:solidFill>
                  <a:srgbClr val="D9958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68" name="Rectangle 173">
                <a:extLst>
                  <a:ext uri="{FF2B5EF4-FFF2-40B4-BE49-F238E27FC236}">
                    <a16:creationId xmlns:a16="http://schemas.microsoft.com/office/drawing/2014/main" id="{09CAD45F-209B-417B-A087-830F5BB5BF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9" y="2445"/>
                <a:ext cx="150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9" name="Rectangle 174">
                <a:extLst>
                  <a:ext uri="{FF2B5EF4-FFF2-40B4-BE49-F238E27FC236}">
                    <a16:creationId xmlns:a16="http://schemas.microsoft.com/office/drawing/2014/main" id="{6D81D49A-B960-4B0B-BFD4-0A1D5CE50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4" y="2669"/>
                <a:ext cx="166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rw</a:t>
                </a:r>
                <a:endParaRPr kumimoji="0" lang="pt-BR" altLang="pt-B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0" name="Line 175">
                <a:extLst>
                  <a:ext uri="{FF2B5EF4-FFF2-40B4-BE49-F238E27FC236}">
                    <a16:creationId xmlns:a16="http://schemas.microsoft.com/office/drawing/2014/main" id="{4697C1B7-9685-43FF-80B1-42DDAD1429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" y="2549"/>
                <a:ext cx="22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1" name="Line 176">
                <a:extLst>
                  <a:ext uri="{FF2B5EF4-FFF2-40B4-BE49-F238E27FC236}">
                    <a16:creationId xmlns:a16="http://schemas.microsoft.com/office/drawing/2014/main" id="{D572CA29-7E3D-4F43-9E4D-27771689E1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54" y="1859"/>
                <a:ext cx="450" cy="0"/>
              </a:xfrm>
              <a:prstGeom prst="line">
                <a:avLst/>
              </a:prstGeom>
              <a:noFill/>
              <a:ln w="12700" cap="rnd">
                <a:solidFill>
                  <a:srgbClr val="FF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2" name="Line 177">
                <a:extLst>
                  <a:ext uri="{FF2B5EF4-FFF2-40B4-BE49-F238E27FC236}">
                    <a16:creationId xmlns:a16="http://schemas.microsoft.com/office/drawing/2014/main" id="{93EF9594-AB93-40F8-8324-FB270E4BF0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04" y="1859"/>
                <a:ext cx="450" cy="0"/>
              </a:xfrm>
              <a:prstGeom prst="line">
                <a:avLst/>
              </a:prstGeom>
              <a:noFill/>
              <a:ln w="12700" cap="rnd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3" name="Line 178">
                <a:extLst>
                  <a:ext uri="{FF2B5EF4-FFF2-40B4-BE49-F238E27FC236}">
                    <a16:creationId xmlns:a16="http://schemas.microsoft.com/office/drawing/2014/main" id="{B7F94CC7-6C46-44F8-9002-62D45EFF36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" y="2774"/>
                <a:ext cx="22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4" name="Freeform 179">
                <a:extLst>
                  <a:ext uri="{FF2B5EF4-FFF2-40B4-BE49-F238E27FC236}">
                    <a16:creationId xmlns:a16="http://schemas.microsoft.com/office/drawing/2014/main" id="{3E7DB844-EACE-420C-A13F-7FDB046318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4" y="2624"/>
                <a:ext cx="150" cy="150"/>
              </a:xfrm>
              <a:custGeom>
                <a:avLst/>
                <a:gdLst>
                  <a:gd name="T0" fmla="*/ 0 w 150"/>
                  <a:gd name="T1" fmla="*/ 150 h 150"/>
                  <a:gd name="T2" fmla="*/ 0 w 150"/>
                  <a:gd name="T3" fmla="*/ 0 h 150"/>
                  <a:gd name="T4" fmla="*/ 150 w 150"/>
                  <a:gd name="T5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150">
                    <a:moveTo>
                      <a:pt x="0" y="150"/>
                    </a:moveTo>
                    <a:lnTo>
                      <a:pt x="0" y="0"/>
                    </a:lnTo>
                    <a:lnTo>
                      <a:pt x="15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5" name="Line 180">
                <a:extLst>
                  <a:ext uri="{FF2B5EF4-FFF2-40B4-BE49-F238E27FC236}">
                    <a16:creationId xmlns:a16="http://schemas.microsoft.com/office/drawing/2014/main" id="{06F5D96A-E57A-469E-A4CE-9295FB3EFE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4" y="2774"/>
                <a:ext cx="150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6" name="Line 181">
                <a:extLst>
                  <a:ext uri="{FF2B5EF4-FFF2-40B4-BE49-F238E27FC236}">
                    <a16:creationId xmlns:a16="http://schemas.microsoft.com/office/drawing/2014/main" id="{17505E13-3071-485E-A626-E2C5950AAE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54" y="2624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7" name="Line 182">
                <a:extLst>
                  <a:ext uri="{FF2B5EF4-FFF2-40B4-BE49-F238E27FC236}">
                    <a16:creationId xmlns:a16="http://schemas.microsoft.com/office/drawing/2014/main" id="{FD72CC72-A4A1-46C4-98D9-B400CE0C07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54" y="2624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8" name="Line 183">
                <a:extLst>
                  <a:ext uri="{FF2B5EF4-FFF2-40B4-BE49-F238E27FC236}">
                    <a16:creationId xmlns:a16="http://schemas.microsoft.com/office/drawing/2014/main" id="{D2BF3D04-6B71-46BC-8E12-3E560EEADF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9" y="262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9" name="Line 184">
                <a:extLst>
                  <a:ext uri="{FF2B5EF4-FFF2-40B4-BE49-F238E27FC236}">
                    <a16:creationId xmlns:a16="http://schemas.microsoft.com/office/drawing/2014/main" id="{1A1CF178-9D07-4EB8-8F2D-F501EC6CC9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04" y="2624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0" name="Line 185">
                <a:extLst>
                  <a:ext uri="{FF2B5EF4-FFF2-40B4-BE49-F238E27FC236}">
                    <a16:creationId xmlns:a16="http://schemas.microsoft.com/office/drawing/2014/main" id="{D0961354-7CD6-4FE6-B324-76D83C44DB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04" y="2624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1" name="Line 186">
                <a:extLst>
                  <a:ext uri="{FF2B5EF4-FFF2-40B4-BE49-F238E27FC236}">
                    <a16:creationId xmlns:a16="http://schemas.microsoft.com/office/drawing/2014/main" id="{1E9326EE-AC55-4F54-BE1A-588766FDFB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9" y="277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2" name="Line 187">
                <a:extLst>
                  <a:ext uri="{FF2B5EF4-FFF2-40B4-BE49-F238E27FC236}">
                    <a16:creationId xmlns:a16="http://schemas.microsoft.com/office/drawing/2014/main" id="{EEB11A4C-CC5E-429E-8267-CCF5DBA398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9" y="262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3" name="Line 188">
                <a:extLst>
                  <a:ext uri="{FF2B5EF4-FFF2-40B4-BE49-F238E27FC236}">
                    <a16:creationId xmlns:a16="http://schemas.microsoft.com/office/drawing/2014/main" id="{BE5C6F74-7C79-4549-B33B-55E1C9EBB8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54" y="2624"/>
                <a:ext cx="74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4" name="Line 189">
                <a:extLst>
                  <a:ext uri="{FF2B5EF4-FFF2-40B4-BE49-F238E27FC236}">
                    <a16:creationId xmlns:a16="http://schemas.microsoft.com/office/drawing/2014/main" id="{42E34B0F-EB4F-4DEC-AA6F-ABC838D1CD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4" y="2624"/>
                <a:ext cx="74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5" name="Line 190">
                <a:extLst>
                  <a:ext uri="{FF2B5EF4-FFF2-40B4-BE49-F238E27FC236}">
                    <a16:creationId xmlns:a16="http://schemas.microsoft.com/office/drawing/2014/main" id="{A60B211A-5DAC-4195-B640-DCF08D1521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9" y="277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6" name="Line 191">
                <a:extLst>
                  <a:ext uri="{FF2B5EF4-FFF2-40B4-BE49-F238E27FC236}">
                    <a16:creationId xmlns:a16="http://schemas.microsoft.com/office/drawing/2014/main" id="{051B2813-09A6-4924-943C-77C32EF531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8" y="262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7" name="Line 192">
                <a:extLst>
                  <a:ext uri="{FF2B5EF4-FFF2-40B4-BE49-F238E27FC236}">
                    <a16:creationId xmlns:a16="http://schemas.microsoft.com/office/drawing/2014/main" id="{82CACADD-1A45-4F3C-AB32-820F7709D3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03" y="2624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8" name="Line 193">
                <a:extLst>
                  <a:ext uri="{FF2B5EF4-FFF2-40B4-BE49-F238E27FC236}">
                    <a16:creationId xmlns:a16="http://schemas.microsoft.com/office/drawing/2014/main" id="{4C77AA7F-8A82-40CC-A06D-069AF773B6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3" y="2624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9" name="Line 194">
                <a:extLst>
                  <a:ext uri="{FF2B5EF4-FFF2-40B4-BE49-F238E27FC236}">
                    <a16:creationId xmlns:a16="http://schemas.microsoft.com/office/drawing/2014/main" id="{BDA06D25-3AEB-46F7-B085-1202838B45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8" y="277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0" name="Line 195">
                <a:extLst>
                  <a:ext uri="{FF2B5EF4-FFF2-40B4-BE49-F238E27FC236}">
                    <a16:creationId xmlns:a16="http://schemas.microsoft.com/office/drawing/2014/main" id="{18899100-3E47-412B-A468-549DB027A7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78" y="262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1" name="Line 196">
                <a:extLst>
                  <a:ext uri="{FF2B5EF4-FFF2-40B4-BE49-F238E27FC236}">
                    <a16:creationId xmlns:a16="http://schemas.microsoft.com/office/drawing/2014/main" id="{A593000E-3613-46F2-9B00-A403A5065F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53" y="2624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2" name="Line 197">
                <a:extLst>
                  <a:ext uri="{FF2B5EF4-FFF2-40B4-BE49-F238E27FC236}">
                    <a16:creationId xmlns:a16="http://schemas.microsoft.com/office/drawing/2014/main" id="{0DDBF73E-E9D3-4AD7-A36A-6E8030B4C8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53" y="2624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3" name="Line 198">
                <a:extLst>
                  <a:ext uri="{FF2B5EF4-FFF2-40B4-BE49-F238E27FC236}">
                    <a16:creationId xmlns:a16="http://schemas.microsoft.com/office/drawing/2014/main" id="{2EDB6725-664D-4C65-AA9F-C3C8365963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78" y="277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4" name="Line 199">
                <a:extLst>
                  <a:ext uri="{FF2B5EF4-FFF2-40B4-BE49-F238E27FC236}">
                    <a16:creationId xmlns:a16="http://schemas.microsoft.com/office/drawing/2014/main" id="{158B9E9D-32C1-42BE-9A8E-C6CC3B1D01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8" y="2624"/>
                <a:ext cx="37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5" name="Line 200">
                <a:extLst>
                  <a:ext uri="{FF2B5EF4-FFF2-40B4-BE49-F238E27FC236}">
                    <a16:creationId xmlns:a16="http://schemas.microsoft.com/office/drawing/2014/main" id="{7599B62D-2032-4D52-9471-7CE33758C2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02" y="2624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6" name="Line 201">
                <a:extLst>
                  <a:ext uri="{FF2B5EF4-FFF2-40B4-BE49-F238E27FC236}">
                    <a16:creationId xmlns:a16="http://schemas.microsoft.com/office/drawing/2014/main" id="{619D89A5-F0B3-4A16-9290-3BE7573929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02" y="2624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7" name="Line 202">
                <a:extLst>
                  <a:ext uri="{FF2B5EF4-FFF2-40B4-BE49-F238E27FC236}">
                    <a16:creationId xmlns:a16="http://schemas.microsoft.com/office/drawing/2014/main" id="{5B45F161-D73F-4277-935A-D5B869674C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8" y="2774"/>
                <a:ext cx="37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8" name="Line 203">
                <a:extLst>
                  <a:ext uri="{FF2B5EF4-FFF2-40B4-BE49-F238E27FC236}">
                    <a16:creationId xmlns:a16="http://schemas.microsoft.com/office/drawing/2014/main" id="{4EAA719C-83DA-442D-9827-5FAB743F0B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7" y="2624"/>
                <a:ext cx="375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9" name="Line 204">
                <a:extLst>
                  <a:ext uri="{FF2B5EF4-FFF2-40B4-BE49-F238E27FC236}">
                    <a16:creationId xmlns:a16="http://schemas.microsoft.com/office/drawing/2014/main" id="{232233DF-8822-498D-9533-CC511E6A1A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52" y="2624"/>
                <a:ext cx="75" cy="15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  <p:sp>
          <p:nvSpPr>
            <p:cNvPr id="8" name="Line 206">
              <a:extLst>
                <a:ext uri="{FF2B5EF4-FFF2-40B4-BE49-F238E27FC236}">
                  <a16:creationId xmlns:a16="http://schemas.microsoft.com/office/drawing/2014/main" id="{B2F7865A-0956-4B20-96D4-2DAD0183FA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2" y="2624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" name="Line 207">
              <a:extLst>
                <a:ext uri="{FF2B5EF4-FFF2-40B4-BE49-F238E27FC236}">
                  <a16:creationId xmlns:a16="http://schemas.microsoft.com/office/drawing/2014/main" id="{D876AC13-C21C-4EB3-B1BD-FB20D64600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7" y="2774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" name="Line 208">
              <a:extLst>
                <a:ext uri="{FF2B5EF4-FFF2-40B4-BE49-F238E27FC236}">
                  <a16:creationId xmlns:a16="http://schemas.microsoft.com/office/drawing/2014/main" id="{8BD3B6C1-CAE6-43A3-A045-AF950ECB80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7" y="2624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Line 209">
              <a:extLst>
                <a:ext uri="{FF2B5EF4-FFF2-40B4-BE49-F238E27FC236}">
                  <a16:creationId xmlns:a16="http://schemas.microsoft.com/office/drawing/2014/main" id="{9C0EAF3E-2EB2-426C-AED3-1203455687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02" y="2624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Line 210">
              <a:extLst>
                <a:ext uri="{FF2B5EF4-FFF2-40B4-BE49-F238E27FC236}">
                  <a16:creationId xmlns:a16="http://schemas.microsoft.com/office/drawing/2014/main" id="{1E8AE5A0-7ECC-448C-BE85-15CF80AB64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2" y="2624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Line 211">
              <a:extLst>
                <a:ext uri="{FF2B5EF4-FFF2-40B4-BE49-F238E27FC236}">
                  <a16:creationId xmlns:a16="http://schemas.microsoft.com/office/drawing/2014/main" id="{BEB58AB3-CA33-4502-A0A9-E62FA393C3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7" y="2774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Rectangle 212">
              <a:extLst>
                <a:ext uri="{FF2B5EF4-FFF2-40B4-BE49-F238E27FC236}">
                  <a16:creationId xmlns:a16="http://schemas.microsoft.com/office/drawing/2014/main" id="{CF37E6CF-0D6C-478C-A2EB-958E4EA6F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659"/>
              <a:ext cx="7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213">
              <a:extLst>
                <a:ext uri="{FF2B5EF4-FFF2-40B4-BE49-F238E27FC236}">
                  <a16:creationId xmlns:a16="http://schemas.microsoft.com/office/drawing/2014/main" id="{2AB4FF13-976C-49D0-AF40-F595BEA5A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8" y="2659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214">
              <a:extLst>
                <a:ext uri="{FF2B5EF4-FFF2-40B4-BE49-F238E27FC236}">
                  <a16:creationId xmlns:a16="http://schemas.microsoft.com/office/drawing/2014/main" id="{175E9B98-E760-4AE9-95AF-D1143DC97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7" y="2659"/>
              <a:ext cx="63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215">
              <a:extLst>
                <a:ext uri="{FF2B5EF4-FFF2-40B4-BE49-F238E27FC236}">
                  <a16:creationId xmlns:a16="http://schemas.microsoft.com/office/drawing/2014/main" id="{C50F3B1F-C40D-491A-BB22-C1B718AFB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1" y="2659"/>
              <a:ext cx="80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216">
              <a:extLst>
                <a:ext uri="{FF2B5EF4-FFF2-40B4-BE49-F238E27FC236}">
                  <a16:creationId xmlns:a16="http://schemas.microsoft.com/office/drawing/2014/main" id="{B580ED6C-29A4-4EE4-919E-B8D588886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8" y="2659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17">
              <a:extLst>
                <a:ext uri="{FF2B5EF4-FFF2-40B4-BE49-F238E27FC236}">
                  <a16:creationId xmlns:a16="http://schemas.microsoft.com/office/drawing/2014/main" id="{AEC98206-275E-4028-AEE5-82A040023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6" y="2659"/>
              <a:ext cx="64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18">
              <a:extLst>
                <a:ext uri="{FF2B5EF4-FFF2-40B4-BE49-F238E27FC236}">
                  <a16:creationId xmlns:a16="http://schemas.microsoft.com/office/drawing/2014/main" id="{FE45D842-E2F6-4660-A329-C5AE1FF55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1" y="2659"/>
              <a:ext cx="7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9">
              <a:extLst>
                <a:ext uri="{FF2B5EF4-FFF2-40B4-BE49-F238E27FC236}">
                  <a16:creationId xmlns:a16="http://schemas.microsoft.com/office/drawing/2014/main" id="{EA7A5946-09E1-405D-AA54-6A249214F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" y="2659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20">
              <a:extLst>
                <a:ext uri="{FF2B5EF4-FFF2-40B4-BE49-F238E27FC236}">
                  <a16:creationId xmlns:a16="http://schemas.microsoft.com/office/drawing/2014/main" id="{5ECACB10-69E3-418F-B238-FD918A26B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2659"/>
              <a:ext cx="64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21">
              <a:extLst>
                <a:ext uri="{FF2B5EF4-FFF2-40B4-BE49-F238E27FC236}">
                  <a16:creationId xmlns:a16="http://schemas.microsoft.com/office/drawing/2014/main" id="{0AAB7546-C38D-470B-B1E2-CAABCD468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1" y="2659"/>
              <a:ext cx="7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22">
              <a:extLst>
                <a:ext uri="{FF2B5EF4-FFF2-40B4-BE49-F238E27FC236}">
                  <a16:creationId xmlns:a16="http://schemas.microsoft.com/office/drawing/2014/main" id="{857B3D31-98D6-4A3B-8AD5-6CE929225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7" y="2659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3">
              <a:extLst>
                <a:ext uri="{FF2B5EF4-FFF2-40B4-BE49-F238E27FC236}">
                  <a16:creationId xmlns:a16="http://schemas.microsoft.com/office/drawing/2014/main" id="{567A6FF0-6B5A-44A1-95F4-EA3B1BA85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6" y="2659"/>
              <a:ext cx="63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4">
              <a:extLst>
                <a:ext uri="{FF2B5EF4-FFF2-40B4-BE49-F238E27FC236}">
                  <a16:creationId xmlns:a16="http://schemas.microsoft.com/office/drawing/2014/main" id="{CDF19932-7173-47E4-B69E-DBD987D68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0" y="2659"/>
              <a:ext cx="80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25">
              <a:extLst>
                <a:ext uri="{FF2B5EF4-FFF2-40B4-BE49-F238E27FC236}">
                  <a16:creationId xmlns:a16="http://schemas.microsoft.com/office/drawing/2014/main" id="{57AC00D1-D14C-43CF-B79D-8196A5111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" y="2659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26">
              <a:extLst>
                <a:ext uri="{FF2B5EF4-FFF2-40B4-BE49-F238E27FC236}">
                  <a16:creationId xmlns:a16="http://schemas.microsoft.com/office/drawing/2014/main" id="{2D313533-E313-4CD0-8DF8-945B5B526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5" y="2659"/>
              <a:ext cx="64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27">
              <a:extLst>
                <a:ext uri="{FF2B5EF4-FFF2-40B4-BE49-F238E27FC236}">
                  <a16:creationId xmlns:a16="http://schemas.microsoft.com/office/drawing/2014/main" id="{94F3849D-221E-410A-886C-70B36C9135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0" y="2659"/>
              <a:ext cx="7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28">
              <a:extLst>
                <a:ext uri="{FF2B5EF4-FFF2-40B4-BE49-F238E27FC236}">
                  <a16:creationId xmlns:a16="http://schemas.microsoft.com/office/drawing/2014/main" id="{4772BA21-DE4E-4A8B-93AC-CC40BA586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6" y="2659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29">
              <a:extLst>
                <a:ext uri="{FF2B5EF4-FFF2-40B4-BE49-F238E27FC236}">
                  <a16:creationId xmlns:a16="http://schemas.microsoft.com/office/drawing/2014/main" id="{12BDA303-EF33-4004-B985-B8BE52320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5" y="2659"/>
              <a:ext cx="64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30">
              <a:extLst>
                <a:ext uri="{FF2B5EF4-FFF2-40B4-BE49-F238E27FC236}">
                  <a16:creationId xmlns:a16="http://schemas.microsoft.com/office/drawing/2014/main" id="{5DDF8944-BDBE-4D22-B215-AE97622FC4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0" y="2659"/>
              <a:ext cx="7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31">
              <a:extLst>
                <a:ext uri="{FF2B5EF4-FFF2-40B4-BE49-F238E27FC236}">
                  <a16:creationId xmlns:a16="http://schemas.microsoft.com/office/drawing/2014/main" id="{6872E366-9EAF-4827-A0D2-7156E026B4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6" y="2659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32">
              <a:extLst>
                <a:ext uri="{FF2B5EF4-FFF2-40B4-BE49-F238E27FC236}">
                  <a16:creationId xmlns:a16="http://schemas.microsoft.com/office/drawing/2014/main" id="{9172166F-AC39-444B-A93D-9BB1D5EED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5" y="2659"/>
              <a:ext cx="63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233">
              <a:extLst>
                <a:ext uri="{FF2B5EF4-FFF2-40B4-BE49-F238E27FC236}">
                  <a16:creationId xmlns:a16="http://schemas.microsoft.com/office/drawing/2014/main" id="{9C27346C-E9D8-4BD0-B4DB-91DB3A78AB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3" y="2658"/>
              <a:ext cx="7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34">
              <a:extLst>
                <a:ext uri="{FF2B5EF4-FFF2-40B4-BE49-F238E27FC236}">
                  <a16:creationId xmlns:a16="http://schemas.microsoft.com/office/drawing/2014/main" id="{4E3D9D85-22B8-4A7A-BEB2-C286F235A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0" y="2658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35">
              <a:extLst>
                <a:ext uri="{FF2B5EF4-FFF2-40B4-BE49-F238E27FC236}">
                  <a16:creationId xmlns:a16="http://schemas.microsoft.com/office/drawing/2014/main" id="{338526D7-4C4E-490D-B83F-E563585FB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8" y="2658"/>
              <a:ext cx="64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Freeform 236">
              <a:extLst>
                <a:ext uri="{FF2B5EF4-FFF2-40B4-BE49-F238E27FC236}">
                  <a16:creationId xmlns:a16="http://schemas.microsoft.com/office/drawing/2014/main" id="{DF981480-8A55-43CC-9F42-2DC17791D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4" y="2398"/>
              <a:ext cx="150" cy="150"/>
            </a:xfrm>
            <a:custGeom>
              <a:avLst/>
              <a:gdLst>
                <a:gd name="T0" fmla="*/ 0 w 150"/>
                <a:gd name="T1" fmla="*/ 150 h 150"/>
                <a:gd name="T2" fmla="*/ 0 w 150"/>
                <a:gd name="T3" fmla="*/ 0 h 150"/>
                <a:gd name="T4" fmla="*/ 150 w 150"/>
                <a:gd name="T5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150">
                  <a:moveTo>
                    <a:pt x="0" y="150"/>
                  </a:moveTo>
                  <a:lnTo>
                    <a:pt x="0" y="0"/>
                  </a:lnTo>
                  <a:lnTo>
                    <a:pt x="15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9" name="Line 237">
              <a:extLst>
                <a:ext uri="{FF2B5EF4-FFF2-40B4-BE49-F238E27FC236}">
                  <a16:creationId xmlns:a16="http://schemas.microsoft.com/office/drawing/2014/main" id="{7226853C-4B76-4D60-BC87-93631BBEB2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4" y="2548"/>
              <a:ext cx="15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0" name="Line 238">
              <a:extLst>
                <a:ext uri="{FF2B5EF4-FFF2-40B4-BE49-F238E27FC236}">
                  <a16:creationId xmlns:a16="http://schemas.microsoft.com/office/drawing/2014/main" id="{49CDACA4-2FD0-4E80-A177-1F9D8EDAA9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54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" name="Line 239">
              <a:extLst>
                <a:ext uri="{FF2B5EF4-FFF2-40B4-BE49-F238E27FC236}">
                  <a16:creationId xmlns:a16="http://schemas.microsoft.com/office/drawing/2014/main" id="{1081D183-D5F4-4A52-A452-6823C20780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4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" name="Line 240">
              <a:extLst>
                <a:ext uri="{FF2B5EF4-FFF2-40B4-BE49-F238E27FC236}">
                  <a16:creationId xmlns:a16="http://schemas.microsoft.com/office/drawing/2014/main" id="{AB76911A-B131-4E79-A5AF-DC1895BCBE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9" y="2398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" name="Line 241">
              <a:extLst>
                <a:ext uri="{FF2B5EF4-FFF2-40B4-BE49-F238E27FC236}">
                  <a16:creationId xmlns:a16="http://schemas.microsoft.com/office/drawing/2014/main" id="{6CF28F50-7989-49B6-80BA-6848831A5A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04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4" name="Line 242">
              <a:extLst>
                <a:ext uri="{FF2B5EF4-FFF2-40B4-BE49-F238E27FC236}">
                  <a16:creationId xmlns:a16="http://schemas.microsoft.com/office/drawing/2014/main" id="{EEACFCE8-3082-44AE-ABB1-6D0899DEE1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4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5" name="Line 243">
              <a:extLst>
                <a:ext uri="{FF2B5EF4-FFF2-40B4-BE49-F238E27FC236}">
                  <a16:creationId xmlns:a16="http://schemas.microsoft.com/office/drawing/2014/main" id="{7C4C7AA5-4D1A-45CE-BCAA-1D41CB0F33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9" y="2548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6" name="Line 244">
              <a:extLst>
                <a:ext uri="{FF2B5EF4-FFF2-40B4-BE49-F238E27FC236}">
                  <a16:creationId xmlns:a16="http://schemas.microsoft.com/office/drawing/2014/main" id="{12AF04E2-C7E6-496C-B426-9C2B15A142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9" y="2398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7" name="Line 245">
              <a:extLst>
                <a:ext uri="{FF2B5EF4-FFF2-40B4-BE49-F238E27FC236}">
                  <a16:creationId xmlns:a16="http://schemas.microsoft.com/office/drawing/2014/main" id="{37CED2A5-2C22-4EEC-A17C-4C2ABEB15F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54" y="2398"/>
              <a:ext cx="74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8" name="Line 246">
              <a:extLst>
                <a:ext uri="{FF2B5EF4-FFF2-40B4-BE49-F238E27FC236}">
                  <a16:creationId xmlns:a16="http://schemas.microsoft.com/office/drawing/2014/main" id="{37AAB500-8B92-4F80-BA15-05BE2AA39C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4" y="2398"/>
              <a:ext cx="74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9" name="Line 247">
              <a:extLst>
                <a:ext uri="{FF2B5EF4-FFF2-40B4-BE49-F238E27FC236}">
                  <a16:creationId xmlns:a16="http://schemas.microsoft.com/office/drawing/2014/main" id="{7221CEA0-FCE1-4FC6-A143-238604C9B5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9" y="2548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0" name="Line 248">
              <a:extLst>
                <a:ext uri="{FF2B5EF4-FFF2-40B4-BE49-F238E27FC236}">
                  <a16:creationId xmlns:a16="http://schemas.microsoft.com/office/drawing/2014/main" id="{F12DA39F-2981-4314-9D20-F9A4A6529A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8" y="2398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1" name="Line 249">
              <a:extLst>
                <a:ext uri="{FF2B5EF4-FFF2-40B4-BE49-F238E27FC236}">
                  <a16:creationId xmlns:a16="http://schemas.microsoft.com/office/drawing/2014/main" id="{418C0EAB-A960-4DEA-A420-8D81169582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03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2" name="Line 250">
              <a:extLst>
                <a:ext uri="{FF2B5EF4-FFF2-40B4-BE49-F238E27FC236}">
                  <a16:creationId xmlns:a16="http://schemas.microsoft.com/office/drawing/2014/main" id="{2AC69F4A-B1A6-498B-93AE-6CD96D47BE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3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3" name="Line 251">
              <a:extLst>
                <a:ext uri="{FF2B5EF4-FFF2-40B4-BE49-F238E27FC236}">
                  <a16:creationId xmlns:a16="http://schemas.microsoft.com/office/drawing/2014/main" id="{545F096B-AFBC-4600-846C-4B326C7F9D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8" y="2548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4" name="Line 252">
              <a:extLst>
                <a:ext uri="{FF2B5EF4-FFF2-40B4-BE49-F238E27FC236}">
                  <a16:creationId xmlns:a16="http://schemas.microsoft.com/office/drawing/2014/main" id="{D64E3634-3B89-448E-A18A-333902D891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8" y="2398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5" name="Line 253">
              <a:extLst>
                <a:ext uri="{FF2B5EF4-FFF2-40B4-BE49-F238E27FC236}">
                  <a16:creationId xmlns:a16="http://schemas.microsoft.com/office/drawing/2014/main" id="{1D3E0089-BB2C-4438-B936-6C3B66AAE4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53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6" name="Line 254">
              <a:extLst>
                <a:ext uri="{FF2B5EF4-FFF2-40B4-BE49-F238E27FC236}">
                  <a16:creationId xmlns:a16="http://schemas.microsoft.com/office/drawing/2014/main" id="{F668CC8F-ACAD-4407-8EC4-1A76878A5A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53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7" name="Line 255">
              <a:extLst>
                <a:ext uri="{FF2B5EF4-FFF2-40B4-BE49-F238E27FC236}">
                  <a16:creationId xmlns:a16="http://schemas.microsoft.com/office/drawing/2014/main" id="{F22DDBC2-A8AA-4F5C-AD0F-BC524498F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8" y="2548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8" name="Line 256">
              <a:extLst>
                <a:ext uri="{FF2B5EF4-FFF2-40B4-BE49-F238E27FC236}">
                  <a16:creationId xmlns:a16="http://schemas.microsoft.com/office/drawing/2014/main" id="{3B329CB6-D7B1-4D9E-A2EA-228E365AE9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" y="2398"/>
              <a:ext cx="374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9" name="Line 257">
              <a:extLst>
                <a:ext uri="{FF2B5EF4-FFF2-40B4-BE49-F238E27FC236}">
                  <a16:creationId xmlns:a16="http://schemas.microsoft.com/office/drawing/2014/main" id="{25170CE5-159B-454C-9540-4182F7ABD4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02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0" name="Line 258">
              <a:extLst>
                <a:ext uri="{FF2B5EF4-FFF2-40B4-BE49-F238E27FC236}">
                  <a16:creationId xmlns:a16="http://schemas.microsoft.com/office/drawing/2014/main" id="{7BB9D97B-47DA-4EC0-B557-DB611492D2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2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1" name="Line 259">
              <a:extLst>
                <a:ext uri="{FF2B5EF4-FFF2-40B4-BE49-F238E27FC236}">
                  <a16:creationId xmlns:a16="http://schemas.microsoft.com/office/drawing/2014/main" id="{6C01C09A-5902-421C-9A4F-44B1582552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" y="2548"/>
              <a:ext cx="374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2" name="Line 260">
              <a:extLst>
                <a:ext uri="{FF2B5EF4-FFF2-40B4-BE49-F238E27FC236}">
                  <a16:creationId xmlns:a16="http://schemas.microsoft.com/office/drawing/2014/main" id="{B90CFCBB-60E5-4618-8C6D-2A05EF973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7" y="2398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3" name="Line 261">
              <a:extLst>
                <a:ext uri="{FF2B5EF4-FFF2-40B4-BE49-F238E27FC236}">
                  <a16:creationId xmlns:a16="http://schemas.microsoft.com/office/drawing/2014/main" id="{9D4E2D80-6FE6-48E7-96F8-A502406C6C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52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4" name="Line 262">
              <a:extLst>
                <a:ext uri="{FF2B5EF4-FFF2-40B4-BE49-F238E27FC236}">
                  <a16:creationId xmlns:a16="http://schemas.microsoft.com/office/drawing/2014/main" id="{1691AB88-922A-4C7E-98DF-16F63846E2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2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5" name="Line 263">
              <a:extLst>
                <a:ext uri="{FF2B5EF4-FFF2-40B4-BE49-F238E27FC236}">
                  <a16:creationId xmlns:a16="http://schemas.microsoft.com/office/drawing/2014/main" id="{4995BEF6-14D5-4CA2-85CF-D93EB8BAD8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7" y="2548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6" name="Line 264">
              <a:extLst>
                <a:ext uri="{FF2B5EF4-FFF2-40B4-BE49-F238E27FC236}">
                  <a16:creationId xmlns:a16="http://schemas.microsoft.com/office/drawing/2014/main" id="{DC5D7652-FA1B-4606-95CB-B5C43C4E48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7" y="2398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7" name="Line 265">
              <a:extLst>
                <a:ext uri="{FF2B5EF4-FFF2-40B4-BE49-F238E27FC236}">
                  <a16:creationId xmlns:a16="http://schemas.microsoft.com/office/drawing/2014/main" id="{73216D4A-219D-42E7-B3F4-89CDABFF03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02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8" name="Line 266">
              <a:extLst>
                <a:ext uri="{FF2B5EF4-FFF2-40B4-BE49-F238E27FC236}">
                  <a16:creationId xmlns:a16="http://schemas.microsoft.com/office/drawing/2014/main" id="{63838171-26FC-41D8-883C-67C5CD54FB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2" y="2398"/>
              <a:ext cx="75" cy="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9" name="Line 267">
              <a:extLst>
                <a:ext uri="{FF2B5EF4-FFF2-40B4-BE49-F238E27FC236}">
                  <a16:creationId xmlns:a16="http://schemas.microsoft.com/office/drawing/2014/main" id="{948DF1F3-D9CA-4803-837C-21DB7636D8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7" y="2548"/>
              <a:ext cx="37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70" name="Rectangle 268">
              <a:extLst>
                <a:ext uri="{FF2B5EF4-FFF2-40B4-BE49-F238E27FC236}">
                  <a16:creationId xmlns:a16="http://schemas.microsoft.com/office/drawing/2014/main" id="{4AA2A88B-D268-453B-959E-169C209B7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432"/>
              <a:ext cx="7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269">
              <a:extLst>
                <a:ext uri="{FF2B5EF4-FFF2-40B4-BE49-F238E27FC236}">
                  <a16:creationId xmlns:a16="http://schemas.microsoft.com/office/drawing/2014/main" id="{F869D59F-4924-43FA-A597-3877A0DE5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8" y="2432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270">
              <a:extLst>
                <a:ext uri="{FF2B5EF4-FFF2-40B4-BE49-F238E27FC236}">
                  <a16:creationId xmlns:a16="http://schemas.microsoft.com/office/drawing/2014/main" id="{A966BDC1-4180-4891-96D4-219444281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7" y="2432"/>
              <a:ext cx="63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271">
              <a:extLst>
                <a:ext uri="{FF2B5EF4-FFF2-40B4-BE49-F238E27FC236}">
                  <a16:creationId xmlns:a16="http://schemas.microsoft.com/office/drawing/2014/main" id="{FE5FBA9B-A706-421B-B33C-5BAA369DE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1" y="2432"/>
              <a:ext cx="80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272">
              <a:extLst>
                <a:ext uri="{FF2B5EF4-FFF2-40B4-BE49-F238E27FC236}">
                  <a16:creationId xmlns:a16="http://schemas.microsoft.com/office/drawing/2014/main" id="{F5662F65-BB91-4BC2-867E-EA0AC149E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8" y="2432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273">
              <a:extLst>
                <a:ext uri="{FF2B5EF4-FFF2-40B4-BE49-F238E27FC236}">
                  <a16:creationId xmlns:a16="http://schemas.microsoft.com/office/drawing/2014/main" id="{2454CC90-E2C5-4FDB-9A6C-D9866DA13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6" y="2432"/>
              <a:ext cx="64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274">
              <a:extLst>
                <a:ext uri="{FF2B5EF4-FFF2-40B4-BE49-F238E27FC236}">
                  <a16:creationId xmlns:a16="http://schemas.microsoft.com/office/drawing/2014/main" id="{00135483-9E53-418B-AC29-093B2AAC5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1" y="2432"/>
              <a:ext cx="7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275">
              <a:extLst>
                <a:ext uri="{FF2B5EF4-FFF2-40B4-BE49-F238E27FC236}">
                  <a16:creationId xmlns:a16="http://schemas.microsoft.com/office/drawing/2014/main" id="{3AEA0B67-6CF4-4556-934C-2DA7B2A33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" y="2432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276">
              <a:extLst>
                <a:ext uri="{FF2B5EF4-FFF2-40B4-BE49-F238E27FC236}">
                  <a16:creationId xmlns:a16="http://schemas.microsoft.com/office/drawing/2014/main" id="{755DE2E8-6FEE-4458-A2B3-88AC087CC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2432"/>
              <a:ext cx="64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277">
              <a:extLst>
                <a:ext uri="{FF2B5EF4-FFF2-40B4-BE49-F238E27FC236}">
                  <a16:creationId xmlns:a16="http://schemas.microsoft.com/office/drawing/2014/main" id="{D1A5B781-79E4-4254-9E4D-C1F5A07D8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1" y="2432"/>
              <a:ext cx="7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278">
              <a:extLst>
                <a:ext uri="{FF2B5EF4-FFF2-40B4-BE49-F238E27FC236}">
                  <a16:creationId xmlns:a16="http://schemas.microsoft.com/office/drawing/2014/main" id="{9A08C98F-EEF2-4FD7-8AD3-FD23F91D7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7" y="2432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279">
              <a:extLst>
                <a:ext uri="{FF2B5EF4-FFF2-40B4-BE49-F238E27FC236}">
                  <a16:creationId xmlns:a16="http://schemas.microsoft.com/office/drawing/2014/main" id="{0152D0EA-27E9-413A-A96B-C826909210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6" y="2432"/>
              <a:ext cx="63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280">
              <a:extLst>
                <a:ext uri="{FF2B5EF4-FFF2-40B4-BE49-F238E27FC236}">
                  <a16:creationId xmlns:a16="http://schemas.microsoft.com/office/drawing/2014/main" id="{4D2F7334-A077-4D41-A4BE-5DD7487AE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0" y="2432"/>
              <a:ext cx="80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281">
              <a:extLst>
                <a:ext uri="{FF2B5EF4-FFF2-40B4-BE49-F238E27FC236}">
                  <a16:creationId xmlns:a16="http://schemas.microsoft.com/office/drawing/2014/main" id="{B63EBA8C-ACD8-4E2A-9C0B-89EE967EC3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" y="2432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282">
              <a:extLst>
                <a:ext uri="{FF2B5EF4-FFF2-40B4-BE49-F238E27FC236}">
                  <a16:creationId xmlns:a16="http://schemas.microsoft.com/office/drawing/2014/main" id="{71C751DE-DD82-4346-9104-533446879C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5" y="2432"/>
              <a:ext cx="64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283">
              <a:extLst>
                <a:ext uri="{FF2B5EF4-FFF2-40B4-BE49-F238E27FC236}">
                  <a16:creationId xmlns:a16="http://schemas.microsoft.com/office/drawing/2014/main" id="{FC3E04FA-49DF-4901-A397-C4798DB85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0" y="2432"/>
              <a:ext cx="7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284">
              <a:extLst>
                <a:ext uri="{FF2B5EF4-FFF2-40B4-BE49-F238E27FC236}">
                  <a16:creationId xmlns:a16="http://schemas.microsoft.com/office/drawing/2014/main" id="{D70674DA-0300-4C99-825E-CC0FC4DCF1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6" y="2432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285">
              <a:extLst>
                <a:ext uri="{FF2B5EF4-FFF2-40B4-BE49-F238E27FC236}">
                  <a16:creationId xmlns:a16="http://schemas.microsoft.com/office/drawing/2014/main" id="{9D44637A-E075-42C5-AF02-7D24A415E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5" y="2432"/>
              <a:ext cx="64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286">
              <a:extLst>
                <a:ext uri="{FF2B5EF4-FFF2-40B4-BE49-F238E27FC236}">
                  <a16:creationId xmlns:a16="http://schemas.microsoft.com/office/drawing/2014/main" id="{A1DC6999-3EC3-4763-AA0D-F490B3273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0" y="2432"/>
              <a:ext cx="7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287">
              <a:extLst>
                <a:ext uri="{FF2B5EF4-FFF2-40B4-BE49-F238E27FC236}">
                  <a16:creationId xmlns:a16="http://schemas.microsoft.com/office/drawing/2014/main" id="{D5104CA0-C541-4E09-A98D-41A5ED1D0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6" y="2432"/>
              <a:ext cx="12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288">
              <a:extLst>
                <a:ext uri="{FF2B5EF4-FFF2-40B4-BE49-F238E27FC236}">
                  <a16:creationId xmlns:a16="http://schemas.microsoft.com/office/drawing/2014/main" id="{E6791434-3780-465D-A508-F3EB84F87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5" y="2432"/>
              <a:ext cx="63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289">
              <a:extLst>
                <a:ext uri="{FF2B5EF4-FFF2-40B4-BE49-F238E27FC236}">
                  <a16:creationId xmlns:a16="http://schemas.microsoft.com/office/drawing/2014/main" id="{C2D54629-E927-4261-B741-DDBCEA430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3" y="2432"/>
              <a:ext cx="7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290">
              <a:extLst>
                <a:ext uri="{FF2B5EF4-FFF2-40B4-BE49-F238E27FC236}">
                  <a16:creationId xmlns:a16="http://schemas.microsoft.com/office/drawing/2014/main" id="{A334F88A-3741-4044-A2DA-14486C579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0" y="2432"/>
              <a:ext cx="12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291">
              <a:extLst>
                <a:ext uri="{FF2B5EF4-FFF2-40B4-BE49-F238E27FC236}">
                  <a16:creationId xmlns:a16="http://schemas.microsoft.com/office/drawing/2014/main" id="{8DD23ED1-8C0C-4050-8296-3B9F82AD8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8" y="2432"/>
              <a:ext cx="6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292">
              <a:extLst>
                <a:ext uri="{FF2B5EF4-FFF2-40B4-BE49-F238E27FC236}">
                  <a16:creationId xmlns:a16="http://schemas.microsoft.com/office/drawing/2014/main" id="{6E48D7BB-E549-4035-A083-64F639623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" y="2675"/>
              <a:ext cx="55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293">
              <a:extLst>
                <a:ext uri="{FF2B5EF4-FFF2-40B4-BE49-F238E27FC236}">
                  <a16:creationId xmlns:a16="http://schemas.microsoft.com/office/drawing/2014/main" id="{AA6B86BF-E1F4-46BD-9EC6-42B59D478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5" y="2675"/>
              <a:ext cx="87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294">
              <a:extLst>
                <a:ext uri="{FF2B5EF4-FFF2-40B4-BE49-F238E27FC236}">
                  <a16:creationId xmlns:a16="http://schemas.microsoft.com/office/drawing/2014/main" id="{FEAD700F-87E9-4ADA-8F6A-AEEC3A26E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1" y="2675"/>
              <a:ext cx="47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295">
              <a:extLst>
                <a:ext uri="{FF2B5EF4-FFF2-40B4-BE49-F238E27FC236}">
                  <a16:creationId xmlns:a16="http://schemas.microsoft.com/office/drawing/2014/main" id="{26EE6CD1-39AD-4D8F-A0ED-031E65DB0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" y="2451"/>
              <a:ext cx="5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296">
              <a:extLst>
                <a:ext uri="{FF2B5EF4-FFF2-40B4-BE49-F238E27FC236}">
                  <a16:creationId xmlns:a16="http://schemas.microsoft.com/office/drawing/2014/main" id="{025D5B71-23B3-4F4D-92D8-EACF2E10E1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5" y="2451"/>
              <a:ext cx="87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297">
              <a:extLst>
                <a:ext uri="{FF2B5EF4-FFF2-40B4-BE49-F238E27FC236}">
                  <a16:creationId xmlns:a16="http://schemas.microsoft.com/office/drawing/2014/main" id="{2BCD4004-2ACD-456C-AADF-975A37079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1" y="2451"/>
              <a:ext cx="47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3032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8530"/>
          </a:xfrm>
        </p:spPr>
        <p:txBody>
          <a:bodyPr>
            <a:noAutofit/>
          </a:bodyPr>
          <a:lstStyle/>
          <a:p>
            <a:r>
              <a:rPr lang="pt-BR" sz="3200" dirty="0"/>
              <a:t>MIPS-V0: Especificação da Interface Processador-Memória – Organização Harvard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957684-46CB-4B52-8297-8DD7128C3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1538632"/>
          </a:xfrm>
        </p:spPr>
        <p:txBody>
          <a:bodyPr>
            <a:normAutofit fontScale="62500" lnSpcReduction="20000"/>
          </a:bodyPr>
          <a:lstStyle/>
          <a:p>
            <a:r>
              <a:rPr lang="pt-BR" dirty="0"/>
              <a:t>Memórias endereçadas a byte – endereços de 32 bits</a:t>
            </a:r>
          </a:p>
          <a:p>
            <a:r>
              <a:rPr lang="pt-BR" dirty="0">
                <a:solidFill>
                  <a:srgbClr val="FF0000"/>
                </a:solidFill>
              </a:rPr>
              <a:t>Barramento de Dados </a:t>
            </a:r>
            <a:r>
              <a:rPr lang="pt-BR" dirty="0"/>
              <a:t>único para a memória de dados – bidirecional, 32 bits</a:t>
            </a:r>
          </a:p>
          <a:p>
            <a:r>
              <a:rPr lang="pt-BR" dirty="0"/>
              <a:t>Dois sinais de controle para acesso à memória de dados: CE, RW</a:t>
            </a:r>
          </a:p>
          <a:p>
            <a:r>
              <a:rPr lang="pt-BR" dirty="0"/>
              <a:t>Na MIPS_V0, cada leitura (e/ou escrita) faz acesso a 4 posições consecutivas de memória (a partir do endereço especificado em um </a:t>
            </a:r>
            <a:r>
              <a:rPr lang="pt-BR" dirty="0">
                <a:solidFill>
                  <a:srgbClr val="0000FF"/>
                </a:solidFill>
              </a:rPr>
              <a:t>Barramento de Endereços</a:t>
            </a:r>
            <a:r>
              <a:rPr lang="pt-BR" dirty="0"/>
              <a:t>)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91B59BB-3E8F-4152-AC2C-FB591963648E}"/>
              </a:ext>
            </a:extLst>
          </p:cNvPr>
          <p:cNvSpPr/>
          <p:nvPr/>
        </p:nvSpPr>
        <p:spPr>
          <a:xfrm>
            <a:off x="251615" y="3200400"/>
            <a:ext cx="1481470" cy="3276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Processador MIPS-V0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4424721-98F3-4755-BC9A-F5C4CD0687D5}"/>
              </a:ext>
            </a:extLst>
          </p:cNvPr>
          <p:cNvSpPr/>
          <p:nvPr/>
        </p:nvSpPr>
        <p:spPr>
          <a:xfrm>
            <a:off x="4529806" y="3240518"/>
            <a:ext cx="1513009" cy="12606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Memória de Instruções (ROM)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id="{AC9A8EED-C86A-4CD8-8E79-A7CFE9E7FA43}"/>
              </a:ext>
            </a:extLst>
          </p:cNvPr>
          <p:cNvSpPr/>
          <p:nvPr/>
        </p:nvSpPr>
        <p:spPr>
          <a:xfrm>
            <a:off x="1733086" y="3385662"/>
            <a:ext cx="2772750" cy="475488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Endereço de Instruções</a:t>
            </a:r>
            <a:endParaRPr lang="en-US" dirty="0"/>
          </a:p>
        </p:txBody>
      </p:sp>
      <p:sp>
        <p:nvSpPr>
          <p:cNvPr id="8" name="Seta: da Esquerda para a Direita 7">
            <a:extLst>
              <a:ext uri="{FF2B5EF4-FFF2-40B4-BE49-F238E27FC236}">
                <a16:creationId xmlns:a16="http://schemas.microsoft.com/office/drawing/2014/main" id="{9E97F133-7B1A-454C-AB3C-7CB7C4937B35}"/>
              </a:ext>
            </a:extLst>
          </p:cNvPr>
          <p:cNvSpPr/>
          <p:nvPr/>
        </p:nvSpPr>
        <p:spPr>
          <a:xfrm>
            <a:off x="1754695" y="5925312"/>
            <a:ext cx="2753787" cy="47548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Dados</a:t>
            </a:r>
            <a:endParaRPr lang="en-US" dirty="0"/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A99146DA-83CD-4D76-8506-0E547D9FAF33}"/>
              </a:ext>
            </a:extLst>
          </p:cNvPr>
          <p:cNvCxnSpPr/>
          <p:nvPr/>
        </p:nvCxnSpPr>
        <p:spPr>
          <a:xfrm>
            <a:off x="1733085" y="5327437"/>
            <a:ext cx="2796721" cy="0"/>
          </a:xfrm>
          <a:prstGeom prst="straightConnector1">
            <a:avLst/>
          </a:prstGeom>
          <a:ln w="381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E5A4C39B-1E35-4360-AC6C-83052CE6B3B8}"/>
              </a:ext>
            </a:extLst>
          </p:cNvPr>
          <p:cNvCxnSpPr/>
          <p:nvPr/>
        </p:nvCxnSpPr>
        <p:spPr>
          <a:xfrm>
            <a:off x="1733085" y="5802925"/>
            <a:ext cx="2796721" cy="0"/>
          </a:xfrm>
          <a:prstGeom prst="straightConnector1">
            <a:avLst/>
          </a:prstGeom>
          <a:ln w="381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CE8FAF80-0A51-4F94-9FAE-579438716E0A}"/>
              </a:ext>
            </a:extLst>
          </p:cNvPr>
          <p:cNvSpPr txBox="1"/>
          <p:nvPr/>
        </p:nvSpPr>
        <p:spPr>
          <a:xfrm>
            <a:off x="2513481" y="5010445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CE (1 fio)</a:t>
            </a:r>
            <a:endParaRPr lang="en-US" b="1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2B1C717-C919-41D5-8679-040A1654D068}"/>
              </a:ext>
            </a:extLst>
          </p:cNvPr>
          <p:cNvSpPr txBox="1"/>
          <p:nvPr/>
        </p:nvSpPr>
        <p:spPr>
          <a:xfrm>
            <a:off x="2461415" y="5498068"/>
            <a:ext cx="1143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RW (1 fio)</a:t>
            </a:r>
            <a:endParaRPr lang="en-US" b="1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0317667-ACB4-4D23-9BE6-AD9F6CD2237C}"/>
              </a:ext>
            </a:extLst>
          </p:cNvPr>
          <p:cNvSpPr txBox="1"/>
          <p:nvPr/>
        </p:nvSpPr>
        <p:spPr>
          <a:xfrm>
            <a:off x="2624890" y="6260068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32 fios</a:t>
            </a:r>
            <a:endParaRPr lang="en-US" b="1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9C8420AC-D1BB-4E25-A681-DEAB1984FD54}"/>
              </a:ext>
            </a:extLst>
          </p:cNvPr>
          <p:cNvSpPr txBox="1"/>
          <p:nvPr/>
        </p:nvSpPr>
        <p:spPr>
          <a:xfrm>
            <a:off x="2624890" y="3200400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32 fios</a:t>
            </a:r>
            <a:endParaRPr lang="en-US" b="1" dirty="0"/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FDAF57C1-20AC-4819-AF77-2306A353C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06723"/>
              </p:ext>
            </p:extLst>
          </p:nvPr>
        </p:nvGraphicFramePr>
        <p:xfrm>
          <a:off x="6373355" y="4248991"/>
          <a:ext cx="251903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1730">
                  <a:extLst>
                    <a:ext uri="{9D8B030D-6E8A-4147-A177-3AD203B41FA5}">
                      <a16:colId xmlns:a16="http://schemas.microsoft.com/office/drawing/2014/main" val="190680696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1681920580"/>
                    </a:ext>
                  </a:extLst>
                </a:gridCol>
              </a:tblGrid>
              <a:tr h="276859">
                <a:tc>
                  <a:txBody>
                    <a:bodyPr/>
                    <a:lstStyle/>
                    <a:p>
                      <a:r>
                        <a:rPr lang="pt-BR" dirty="0"/>
                        <a:t>  CE     RW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Ação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0905342"/>
                  </a:ext>
                </a:extLst>
              </a:tr>
              <a:tr h="276859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       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Nenhuma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4766886"/>
                  </a:ext>
                </a:extLst>
              </a:tr>
              <a:tr h="276859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1       0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Escrita na Memória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7312600"/>
                  </a:ext>
                </a:extLst>
              </a:tr>
              <a:tr h="276859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1       1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Leitura da Memória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1933684"/>
                  </a:ext>
                </a:extLst>
              </a:tr>
            </a:tbl>
          </a:graphicData>
        </a:graphic>
      </p:graphicFrame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D2A39720-48E7-4C4A-ADE0-6E3CF3CCBC76}"/>
              </a:ext>
            </a:extLst>
          </p:cNvPr>
          <p:cNvSpPr/>
          <p:nvPr/>
        </p:nvSpPr>
        <p:spPr>
          <a:xfrm>
            <a:off x="4529806" y="4572000"/>
            <a:ext cx="1513009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Memória de Dados (RAM)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Seta: para a Direita 18">
            <a:extLst>
              <a:ext uri="{FF2B5EF4-FFF2-40B4-BE49-F238E27FC236}">
                <a16:creationId xmlns:a16="http://schemas.microsoft.com/office/drawing/2014/main" id="{1448A2A9-E2C6-4FBB-A169-C44A9692BCEC}"/>
              </a:ext>
            </a:extLst>
          </p:cNvPr>
          <p:cNvSpPr/>
          <p:nvPr/>
        </p:nvSpPr>
        <p:spPr>
          <a:xfrm>
            <a:off x="1733085" y="4531883"/>
            <a:ext cx="2774073" cy="475488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Endereço de Dados</a:t>
            </a:r>
            <a:endParaRPr lang="en-US" dirty="0"/>
          </a:p>
        </p:txBody>
      </p:sp>
      <p:sp>
        <p:nvSpPr>
          <p:cNvPr id="20" name="Seta: para a Direita 19">
            <a:extLst>
              <a:ext uri="{FF2B5EF4-FFF2-40B4-BE49-F238E27FC236}">
                <a16:creationId xmlns:a16="http://schemas.microsoft.com/office/drawing/2014/main" id="{04842D74-4F9A-4739-AB67-8F6F07CAD637}"/>
              </a:ext>
            </a:extLst>
          </p:cNvPr>
          <p:cNvSpPr/>
          <p:nvPr/>
        </p:nvSpPr>
        <p:spPr>
          <a:xfrm flipH="1">
            <a:off x="1762634" y="3944112"/>
            <a:ext cx="2767169" cy="475488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Instruções</a:t>
            </a:r>
            <a:endParaRPr lang="en-US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995316F1-428A-4985-A788-548AAC9E28C3}"/>
              </a:ext>
            </a:extLst>
          </p:cNvPr>
          <p:cNvSpPr txBox="1"/>
          <p:nvPr/>
        </p:nvSpPr>
        <p:spPr>
          <a:xfrm>
            <a:off x="2624890" y="3733800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32 fios</a:t>
            </a:r>
            <a:endParaRPr lang="en-US" b="1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DAF26B2C-15FA-44DD-AD7B-68481AA3039B}"/>
              </a:ext>
            </a:extLst>
          </p:cNvPr>
          <p:cNvSpPr txBox="1"/>
          <p:nvPr/>
        </p:nvSpPr>
        <p:spPr>
          <a:xfrm>
            <a:off x="2624889" y="4334247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32 fios</a:t>
            </a:r>
            <a:endParaRPr lang="en-US" b="1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9C37DA9-F991-46D7-94CD-906F93FFAB98}"/>
              </a:ext>
            </a:extLst>
          </p:cNvPr>
          <p:cNvSpPr txBox="1"/>
          <p:nvPr/>
        </p:nvSpPr>
        <p:spPr>
          <a:xfrm>
            <a:off x="6477000" y="3171773"/>
            <a:ext cx="23896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accent2">
                    <a:lumMod val="75000"/>
                  </a:schemeClr>
                </a:solidFill>
              </a:rPr>
              <a:t>Especificação de ações associadas aos sinais de controle de acesso à Memória de Dados</a:t>
            </a:r>
          </a:p>
        </p:txBody>
      </p:sp>
    </p:spTree>
    <p:extLst>
      <p:ext uri="{BB962C8B-B14F-4D97-AF65-F5344CB8AC3E}">
        <p14:creationId xmlns:p14="http://schemas.microsoft.com/office/powerpoint/2010/main" val="2529548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pt-BR" dirty="0"/>
              <a:t>MIPS-V0: Uma Proposta de Organização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957684-46CB-4B52-8297-8DD7128C3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Processador </a:t>
            </a:r>
            <a:r>
              <a:rPr lang="pt-BR" dirty="0">
                <a:sym typeface="Wingdings" panose="05000000000000000000" pitchFamily="2" charset="2"/>
              </a:rPr>
              <a:t> </a:t>
            </a:r>
            <a:r>
              <a:rPr lang="pt-BR" dirty="0"/>
              <a:t>dividido em duas partes principais</a:t>
            </a:r>
          </a:p>
          <a:p>
            <a:pPr lvl="1"/>
            <a:r>
              <a:rPr lang="pt-BR" dirty="0"/>
              <a:t>Bloco de Dados </a:t>
            </a:r>
            <a:r>
              <a:rPr lang="pt-BR" dirty="0">
                <a:sym typeface="Wingdings" panose="05000000000000000000" pitchFamily="2" charset="2"/>
              </a:rPr>
              <a:t> recebe, armazena dados e transforma-os</a:t>
            </a:r>
            <a:endParaRPr lang="pt-BR" dirty="0"/>
          </a:p>
          <a:p>
            <a:pPr lvl="1"/>
            <a:r>
              <a:rPr lang="pt-BR" dirty="0"/>
              <a:t>Bloco de Controle </a:t>
            </a:r>
            <a:r>
              <a:rPr lang="pt-BR" dirty="0">
                <a:sym typeface="Wingdings" panose="05000000000000000000" pitchFamily="2" charset="2"/>
              </a:rPr>
              <a:t> comanda processo de execução de instruções</a:t>
            </a:r>
            <a:endParaRPr lang="pt-BR" dirty="0"/>
          </a:p>
          <a:p>
            <a:r>
              <a:rPr lang="pt-BR" dirty="0"/>
              <a:t>O Bloco de Dados </a:t>
            </a:r>
            <a:r>
              <a:rPr lang="pt-BR" dirty="0">
                <a:sym typeface="Wingdings" panose="05000000000000000000" pitchFamily="2" charset="2"/>
              </a:rPr>
              <a:t> Formado por</a:t>
            </a:r>
            <a:endParaRPr lang="pt-BR" dirty="0"/>
          </a:p>
          <a:p>
            <a:pPr lvl="1"/>
            <a:r>
              <a:rPr lang="pt-BR" dirty="0"/>
              <a:t>Banco de registradores (32 registradores de 32 bits)</a:t>
            </a:r>
          </a:p>
          <a:p>
            <a:pPr lvl="1"/>
            <a:r>
              <a:rPr lang="pt-BR" dirty="0"/>
              <a:t>ULA </a:t>
            </a:r>
            <a:r>
              <a:rPr lang="pt-BR" dirty="0">
                <a:sym typeface="Wingdings" panose="05000000000000000000" pitchFamily="2" charset="2"/>
              </a:rPr>
              <a:t> </a:t>
            </a:r>
            <a:r>
              <a:rPr lang="pt-BR" dirty="0"/>
              <a:t>2 entradas de 32 bits, 1 saída de 32 bits, uma entrada de controle, 6 operações:</a:t>
            </a:r>
            <a:r>
              <a:rPr lang="pt-BR" dirty="0">
                <a:sym typeface="Wingdings" panose="05000000000000000000" pitchFamily="2" charset="2"/>
              </a:rPr>
              <a:t> +, -, AND, OR, XOR, NOR</a:t>
            </a:r>
          </a:p>
          <a:p>
            <a:pPr lvl="1"/>
            <a:r>
              <a:rPr lang="pt-BR" dirty="0">
                <a:sym typeface="Wingdings" panose="05000000000000000000" pitchFamily="2" charset="2"/>
              </a:rPr>
              <a:t>Alguns blocos auxiliares (</a:t>
            </a:r>
            <a:r>
              <a:rPr lang="pt-BR" dirty="0" err="1">
                <a:sym typeface="Wingdings" panose="05000000000000000000" pitchFamily="2" charset="2"/>
              </a:rPr>
              <a:t>muxes</a:t>
            </a:r>
            <a:r>
              <a:rPr lang="pt-BR" dirty="0">
                <a:sym typeface="Wingdings" panose="05000000000000000000" pitchFamily="2" charset="2"/>
              </a:rPr>
              <a:t>, extensores de sinal, etc.)</a:t>
            </a:r>
          </a:p>
          <a:p>
            <a:r>
              <a:rPr lang="pt-BR" dirty="0">
                <a:sym typeface="Wingdings" panose="05000000000000000000" pitchFamily="2" charset="2"/>
              </a:rPr>
              <a:t>Bloco de Controle  possui três partes</a:t>
            </a:r>
          </a:p>
          <a:p>
            <a:pPr lvl="1"/>
            <a:r>
              <a:rPr lang="pt-BR" dirty="0">
                <a:sym typeface="Wingdings" panose="05000000000000000000" pitchFamily="2" charset="2"/>
              </a:rPr>
              <a:t>Registrador PC, incrementável de 4 em 4</a:t>
            </a:r>
          </a:p>
          <a:p>
            <a:pPr lvl="1"/>
            <a:r>
              <a:rPr lang="pt-BR" dirty="0"/>
              <a:t>Decodificador de Instruções</a:t>
            </a:r>
          </a:p>
          <a:p>
            <a:pPr lvl="1"/>
            <a:r>
              <a:rPr lang="pt-BR" dirty="0"/>
              <a:t>Gerador de (outros) sinais de controle</a:t>
            </a:r>
          </a:p>
          <a:p>
            <a:pPr lvl="1"/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Botão de Ação: Voltar ou Anterior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E6D63F9-9C8D-4F4F-90C2-B32C7ED481C0}"/>
              </a:ext>
            </a:extLst>
          </p:cNvPr>
          <p:cNvSpPr/>
          <p:nvPr/>
        </p:nvSpPr>
        <p:spPr>
          <a:xfrm>
            <a:off x="8077200" y="5867400"/>
            <a:ext cx="533400" cy="4889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6104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pt-BR" sz="3200" dirty="0"/>
              <a:t>Uma Proposta de Organização para a MIPS_V0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51D92CB-D8C2-4ACD-B40C-094DAA489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800600"/>
            <a:ext cx="8839200" cy="1600200"/>
          </a:xfrm>
        </p:spPr>
        <p:txBody>
          <a:bodyPr>
            <a:normAutofit fontScale="62500" lnSpcReduction="20000"/>
          </a:bodyPr>
          <a:lstStyle/>
          <a:p>
            <a:r>
              <a:rPr lang="pt-BR" sz="2800" dirty="0"/>
              <a:t>Organização Harvard </a:t>
            </a:r>
            <a:r>
              <a:rPr lang="pt-BR" sz="2800" dirty="0">
                <a:sym typeface="Wingdings" panose="05000000000000000000" pitchFamily="2" charset="2"/>
              </a:rPr>
              <a:t> Memória de Instruções e Dados Separadas (externas à CPU)</a:t>
            </a:r>
          </a:p>
          <a:p>
            <a:r>
              <a:rPr lang="pt-BR" sz="2800" dirty="0"/>
              <a:t>Região com fundo amarelo: Bloco de dados (nome em VHDL </a:t>
            </a:r>
            <a:r>
              <a:rPr lang="pt-BR" sz="2800" dirty="0">
                <a:sym typeface="Wingdings" panose="05000000000000000000" pitchFamily="2" charset="2"/>
              </a:rPr>
              <a:t> </a:t>
            </a:r>
            <a:r>
              <a:rPr lang="pt-BR" sz="2800" dirty="0" err="1"/>
              <a:t>datapath</a:t>
            </a:r>
            <a:r>
              <a:rPr lang="pt-BR" sz="2800" dirty="0"/>
              <a:t>)</a:t>
            </a:r>
          </a:p>
          <a:p>
            <a:r>
              <a:rPr lang="pt-BR" sz="2800" dirty="0"/>
              <a:t>Região com fundo verde: Bloco de controle (nome em VHDL </a:t>
            </a:r>
            <a:r>
              <a:rPr lang="pt-BR" sz="2800" dirty="0">
                <a:sym typeface="Wingdings" panose="05000000000000000000" pitchFamily="2" charset="2"/>
              </a:rPr>
              <a:t> </a:t>
            </a:r>
            <a:r>
              <a:rPr lang="pt-BR" sz="2800" dirty="0" err="1"/>
              <a:t>control_unit</a:t>
            </a:r>
            <a:r>
              <a:rPr lang="pt-BR" sz="2800" dirty="0"/>
              <a:t>)</a:t>
            </a:r>
          </a:p>
          <a:p>
            <a:r>
              <a:rPr lang="pt-BR" sz="2800" dirty="0"/>
              <a:t>Observar a interface com o resto do Universo (memórias)</a:t>
            </a:r>
          </a:p>
          <a:p>
            <a:r>
              <a:rPr lang="pt-BR" sz="2800" dirty="0"/>
              <a:t>Memórias não são parte do processador (</a:t>
            </a:r>
            <a:r>
              <a:rPr lang="pt-BR" sz="2800" b="1" i="1" dirty="0" err="1"/>
              <a:t>testbench</a:t>
            </a:r>
            <a:r>
              <a:rPr lang="pt-BR" sz="2800" dirty="0"/>
              <a:t> simula elas...)</a:t>
            </a:r>
          </a:p>
          <a:p>
            <a:pPr lvl="1"/>
            <a:endParaRPr lang="pt-BR" sz="24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Botão de ação: Retornar 6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C72C2FFD-0DCA-48AB-9C3F-CBC174232744}"/>
              </a:ext>
            </a:extLst>
          </p:cNvPr>
          <p:cNvSpPr/>
          <p:nvPr/>
        </p:nvSpPr>
        <p:spPr>
          <a:xfrm>
            <a:off x="8039100" y="5867399"/>
            <a:ext cx="533400" cy="488951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09E98B1-0BA9-4CA9-A3BC-C5E1BA453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9" y="1123775"/>
            <a:ext cx="8842796" cy="369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346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pt-BR" dirty="0"/>
              <a:t>MIPS-V0: A Hierarquia da Organização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957684-46CB-4B52-8297-8DD7128C3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VHDL Auxiliar </a:t>
            </a:r>
            <a:r>
              <a:rPr lang="pt-BR" dirty="0">
                <a:sym typeface="Wingdings" panose="05000000000000000000" pitchFamily="2" charset="2"/>
              </a:rPr>
              <a:t> Um </a:t>
            </a:r>
            <a:r>
              <a:rPr lang="pt-BR" i="1" dirty="0" err="1">
                <a:sym typeface="Wingdings" panose="05000000000000000000" pitchFamily="2" charset="2"/>
              </a:rPr>
              <a:t>package</a:t>
            </a:r>
            <a:r>
              <a:rPr lang="pt-BR" dirty="0">
                <a:sym typeface="Wingdings" panose="05000000000000000000" pitchFamily="2" charset="2"/>
              </a:rPr>
              <a:t> de definições </a:t>
            </a:r>
            <a:endParaRPr lang="pt-BR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Cada bloco mencionado abaixo: Um par </a:t>
            </a:r>
            <a:r>
              <a:rPr lang="pt-BR" i="1" dirty="0" err="1"/>
              <a:t>entity</a:t>
            </a:r>
            <a:r>
              <a:rPr lang="pt-BR" i="1" dirty="0"/>
              <a:t>/</a:t>
            </a:r>
            <a:r>
              <a:rPr lang="pt-BR" i="1" dirty="0" err="1"/>
              <a:t>architecture</a:t>
            </a:r>
            <a:r>
              <a:rPr lang="pt-BR" i="1" dirty="0"/>
              <a:t> </a:t>
            </a:r>
            <a:r>
              <a:rPr lang="pt-BR" dirty="0"/>
              <a:t>(E/A) em VHDL</a:t>
            </a:r>
          </a:p>
          <a:p>
            <a:pPr marL="971550" lvl="1" indent="-514350">
              <a:buFont typeface="+mj-lt"/>
              <a:buAutoNum type="alphaLcParenR"/>
            </a:pPr>
            <a:r>
              <a:rPr lang="pt-BR" dirty="0"/>
              <a:t>Registrador genérico </a:t>
            </a:r>
            <a:r>
              <a:rPr lang="pt-BR" dirty="0">
                <a:sym typeface="Wingdings" panose="05000000000000000000" pitchFamily="2" charset="2"/>
              </a:rPr>
              <a:t> </a:t>
            </a:r>
            <a:r>
              <a:rPr lang="pt-BR" dirty="0"/>
              <a:t>usado para o PC e no banco (</a:t>
            </a:r>
            <a:r>
              <a:rPr lang="pt-BR" sz="2400" b="1" dirty="0"/>
              <a:t>32 vezes</a:t>
            </a:r>
            <a:r>
              <a:rPr lang="pt-BR" dirty="0"/>
              <a:t>)</a:t>
            </a:r>
          </a:p>
          <a:p>
            <a:pPr marL="971550" lvl="1" indent="-514350">
              <a:buFont typeface="+mj-lt"/>
              <a:buAutoNum type="alphaLcParenR"/>
            </a:pPr>
            <a:r>
              <a:rPr lang="pt-BR" dirty="0"/>
              <a:t>ULA</a:t>
            </a:r>
          </a:p>
          <a:p>
            <a:pPr marL="971550" lvl="1" indent="-514350">
              <a:buFont typeface="+mj-lt"/>
              <a:buAutoNum type="alphaLcParenR"/>
            </a:pPr>
            <a:r>
              <a:rPr lang="pt-BR" dirty="0"/>
              <a:t>Banco de registradores </a:t>
            </a:r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</a:t>
            </a:r>
            <a:r>
              <a:rPr lang="pt-BR" sz="2400" b="1" dirty="0"/>
              <a:t>32 registradores + controle de acesso</a:t>
            </a:r>
            <a:endParaRPr lang="pt-BR" b="1" dirty="0"/>
          </a:p>
          <a:p>
            <a:pPr marL="971550" lvl="1" indent="-514350">
              <a:buFont typeface="+mj-lt"/>
              <a:buAutoNum type="alphaLcParenR"/>
            </a:pPr>
            <a:r>
              <a:rPr lang="pt-BR" dirty="0">
                <a:sym typeface="Wingdings" panose="05000000000000000000" pitchFamily="2" charset="2"/>
              </a:rPr>
              <a:t>Bloco de Controle = registrador PC + </a:t>
            </a:r>
            <a:r>
              <a:rPr lang="pt-BR" dirty="0"/>
              <a:t>código VHDL para incrementar PC, decodificar instruções e gerar sinais de controle para o Bloco de Dados</a:t>
            </a:r>
          </a:p>
          <a:p>
            <a:pPr marL="971550" lvl="1" indent="-514350">
              <a:buFont typeface="+mj-lt"/>
              <a:buAutoNum type="alphaLcParenR"/>
            </a:pPr>
            <a:r>
              <a:rPr lang="pt-BR" dirty="0"/>
              <a:t>Bloco de Dados </a:t>
            </a:r>
            <a:r>
              <a:rPr lang="pt-BR" dirty="0">
                <a:sym typeface="Wingdings" panose="05000000000000000000" pitchFamily="2" charset="2"/>
              </a:rPr>
              <a:t> Une:</a:t>
            </a:r>
            <a:r>
              <a:rPr lang="pt-BR" dirty="0"/>
              <a:t> Banco de registradores + ULA + código VHDL e contém estruturas auxiliares</a:t>
            </a:r>
            <a:endParaRPr lang="pt-BR" dirty="0">
              <a:sym typeface="Wingdings" panose="05000000000000000000" pitchFamily="2" charset="2"/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pt-BR" dirty="0"/>
              <a:t>Processador </a:t>
            </a:r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Une: Bloco de Dados + Bloco de Controle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Total: 6 pares entidade/arquitetura VHDL (E/A) distintos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14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25476"/>
            <a:ext cx="7924800" cy="441324"/>
          </a:xfrm>
        </p:spPr>
        <p:txBody>
          <a:bodyPr>
            <a:noAutofit/>
          </a:bodyPr>
          <a:lstStyle/>
          <a:p>
            <a:r>
              <a:rPr lang="pt-BR" sz="3600" dirty="0"/>
              <a:t>O </a:t>
            </a:r>
            <a:r>
              <a:rPr lang="pt-BR" sz="3600" i="1" dirty="0" err="1"/>
              <a:t>Package</a:t>
            </a:r>
            <a:r>
              <a:rPr lang="pt-BR" sz="3600" dirty="0"/>
              <a:t> de Definições </a:t>
            </a:r>
            <a:r>
              <a:rPr lang="pt-BR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p_MIPS_V0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750" y="1752600"/>
            <a:ext cx="85725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IEEE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IEEE.Std_Logic_1164.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p_MIPS_V0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 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subtype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wires32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(31 </a:t>
            </a:r>
            <a:r>
              <a:rPr 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0);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type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inst_type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(ADDU, SUBU, AAND, OOR, XXOR, NNOR, LW, SW,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	ORI,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invalid_instruction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type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microinstruction</a:t>
            </a:r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record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		--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são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controles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memória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i: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inst_type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  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wreg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		--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wreg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diz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 o banco de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registradores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--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não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escrito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próximo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clock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end record;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p_MIPS_V0;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001B-372A-4B47-97A1-EB38ECB5301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864135B-BF93-4497-B220-C0731C924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43574"/>
            <a:ext cx="8839200" cy="441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dirty="0">
                <a:solidFill>
                  <a:srgbClr val="FF0000"/>
                </a:solidFill>
              </a:rPr>
              <a:t>Apenas 3 definições auxiliares para descrever o processador</a:t>
            </a:r>
          </a:p>
        </p:txBody>
      </p:sp>
    </p:spTree>
    <p:extLst>
      <p:ext uri="{BB962C8B-B14F-4D97-AF65-F5344CB8AC3E}">
        <p14:creationId xmlns:p14="http://schemas.microsoft.com/office/powerpoint/2010/main" val="3653791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3883</TotalTime>
  <Words>4934</Words>
  <Application>Microsoft Office PowerPoint</Application>
  <PresentationFormat>Apresentação na tela (4:3)</PresentationFormat>
  <Paragraphs>1176</Paragraphs>
  <Slides>30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Courier New</vt:lpstr>
      <vt:lpstr>Wingdings</vt:lpstr>
      <vt:lpstr>Office Theme</vt:lpstr>
      <vt:lpstr>Picture</vt:lpstr>
      <vt:lpstr>A MIPS Monociclo (ou MIPS_V0)  Especificação Proposta de Organização Código VHDL da Proposta</vt:lpstr>
      <vt:lpstr>MIPS-V0: Instruções a que Arquitetura dá Suporte – Especificação da ISA  (Proveniente do Apêndice A do Livro Texto)</vt:lpstr>
      <vt:lpstr>MIPS-V0: Especificação Temporal</vt:lpstr>
      <vt:lpstr>MIPS-V0: Operação Típica</vt:lpstr>
      <vt:lpstr>MIPS-V0: Especificação da Interface Processador-Memória – Organização Harvard</vt:lpstr>
      <vt:lpstr>MIPS-V0: Uma Proposta de Organização</vt:lpstr>
      <vt:lpstr>Uma Proposta de Organização para a MIPS_V0</vt:lpstr>
      <vt:lpstr>MIPS-V0: A Hierarquia da Organização</vt:lpstr>
      <vt:lpstr>O Package de Definições p_MIPS_V0</vt:lpstr>
      <vt:lpstr>MIPS-V0: A Hierarquia da Organização</vt:lpstr>
      <vt:lpstr>O Registrador Genérico </vt:lpstr>
      <vt:lpstr>MIPS-V0: A Hierarquia da Organização</vt:lpstr>
      <vt:lpstr>A ULA</vt:lpstr>
      <vt:lpstr>MIPS-V0: A Hierarquia da Organização</vt:lpstr>
      <vt:lpstr>Nas Entranhas do Banco de Registradores</vt:lpstr>
      <vt:lpstr>O Banco de Registradores</vt:lpstr>
      <vt:lpstr>MIPS-V0: A Hierarquia da Organização</vt:lpstr>
      <vt:lpstr>O Bloco de Controle (BC)</vt:lpstr>
      <vt:lpstr>O Código VHDL do BC</vt:lpstr>
      <vt:lpstr>Apresentação do PowerPoint</vt:lpstr>
      <vt:lpstr>MIPS-V0: A Hierarquia da Organização</vt:lpstr>
      <vt:lpstr>Diagrama de Blocos Completo do Processador (com parte do TB  memórias)</vt:lpstr>
      <vt:lpstr>O Bloco de Dados (BD)</vt:lpstr>
      <vt:lpstr>O Bloco de Dados (BD)</vt:lpstr>
      <vt:lpstr>O Bloco de Dados (BD)</vt:lpstr>
      <vt:lpstr>O Código VHDL do BD</vt:lpstr>
      <vt:lpstr>O Código VHDL do BD</vt:lpstr>
      <vt:lpstr>O Código VHDL do BD</vt:lpstr>
      <vt:lpstr>MIPS-V0: A Hierarquia da Organização</vt:lpstr>
      <vt:lpstr>O Módulo MIPS_V0 (Processador Completo)</vt:lpstr>
    </vt:vector>
  </TitlesOfParts>
  <Company>casa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Monociclo</dc:title>
  <dc:creator>moraes</dc:creator>
  <cp:lastModifiedBy>Ney Calazans</cp:lastModifiedBy>
  <cp:revision>115</cp:revision>
  <dcterms:created xsi:type="dcterms:W3CDTF">2011-05-03T20:31:09Z</dcterms:created>
  <dcterms:modified xsi:type="dcterms:W3CDTF">2021-06-04T13:50:59Z</dcterms:modified>
</cp:coreProperties>
</file>