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67" r:id="rId5"/>
    <p:sldId id="268" r:id="rId6"/>
    <p:sldId id="270" r:id="rId7"/>
    <p:sldId id="259" r:id="rId8"/>
    <p:sldId id="271" r:id="rId9"/>
    <p:sldId id="272" r:id="rId10"/>
    <p:sldId id="273" r:id="rId11"/>
    <p:sldId id="274" r:id="rId12"/>
    <p:sldId id="275" r:id="rId13"/>
    <p:sldId id="276" r:id="rId14"/>
    <p:sldId id="277" r:id="rId15"/>
    <p:sldId id="260" r:id="rId16"/>
    <p:sldId id="279" r:id="rId17"/>
    <p:sldId id="280" r:id="rId18"/>
    <p:sldId id="278" r:id="rId19"/>
    <p:sldId id="262" r:id="rId20"/>
    <p:sldId id="263" r:id="rId21"/>
    <p:sldId id="281" r:id="rId22"/>
    <p:sldId id="264" r:id="rId23"/>
    <p:sldId id="282" r:id="rId24"/>
    <p:sldId id="265" r:id="rId25"/>
    <p:sldId id="292" r:id="rId26"/>
    <p:sldId id="284" r:id="rId27"/>
    <p:sldId id="261" r:id="rId28"/>
    <p:sldId id="285" r:id="rId29"/>
    <p:sldId id="286" r:id="rId30"/>
    <p:sldId id="291" r:id="rId31"/>
    <p:sldId id="287" r:id="rId32"/>
    <p:sldId id="289" r:id="rId33"/>
    <p:sldId id="293" r:id="rId34"/>
    <p:sldId id="266" r:id="rId35"/>
    <p:sldId id="294" r:id="rId36"/>
    <p:sldId id="290" r:id="rId3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C69B2"/>
    <a:srgbClr val="C04E00"/>
    <a:srgbClr val="E65D00"/>
    <a:srgbClr val="66CCFF"/>
  </p:clrMru>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Estilo Médio 4 - Ênfas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Estilo Médio 4 - Ênfas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340" autoAdjust="0"/>
    <p:restoredTop sz="94660"/>
  </p:normalViewPr>
  <p:slideViewPr>
    <p:cSldViewPr>
      <p:cViewPr varScale="1">
        <p:scale>
          <a:sx n="88" d="100"/>
          <a:sy n="88" d="100"/>
        </p:scale>
        <p:origin x="-9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5" name="Retângulo de cantos arredondado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tângulo de cantos arredondados 9"/>
          <p:cNvSpPr/>
          <p:nvPr/>
        </p:nvSpPr>
        <p:spPr>
          <a:xfrm>
            <a:off x="418596" y="434162"/>
            <a:ext cx="8306809" cy="2494772"/>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ítu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pt-BR" smtClean="0"/>
              <a:t>Clique para editar o estilo do título mestre</a:t>
            </a:r>
            <a:endParaRPr kumimoji="0" lang="en-US"/>
          </a:p>
        </p:txBody>
      </p:sp>
      <p:sp>
        <p:nvSpPr>
          <p:cNvPr id="20" name="Subtítu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19" name="Espaço Reservado para Data 18"/>
          <p:cNvSpPr>
            <a:spLocks noGrp="1"/>
          </p:cNvSpPr>
          <p:nvPr>
            <p:ph type="dt" sz="half" idx="10"/>
          </p:nvPr>
        </p:nvSpPr>
        <p:spPr/>
        <p:txBody>
          <a:bodyPr/>
          <a:lstStyle>
            <a:extLst/>
          </a:lstStyle>
          <a:p>
            <a:fld id="{0131AB7D-173C-4DE3-8C96-9CB33DAB9AE2}" type="datetimeFigureOut">
              <a:rPr lang="pt-BR" smtClean="0"/>
              <a:pPr/>
              <a:t>23/04/2009</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11" name="Espaço Reservado para Número de Slide 10"/>
          <p:cNvSpPr>
            <a:spLocks noGrp="1"/>
          </p:cNvSpPr>
          <p:nvPr>
            <p:ph type="sldNum" sz="quarter" idx="12"/>
          </p:nvPr>
        </p:nvSpPr>
        <p:spPr/>
        <p:txBody>
          <a:bodyPr/>
          <a:lstStyle>
            <a:extLst/>
          </a:lstStyle>
          <a:p>
            <a:fld id="{7F09C157-9D4D-4DB9-8B03-F0AFC9A6264B}"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502920" y="4983480"/>
            <a:ext cx="8183880" cy="1051560"/>
          </a:xfrm>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0131AB7D-173C-4DE3-8C96-9CB33DAB9AE2}" type="datetimeFigureOut">
              <a:rPr lang="pt-BR" smtClean="0"/>
              <a:pPr/>
              <a:t>23/04/2009</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7F09C157-9D4D-4DB9-8B03-F0AFC9A6264B}"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533404"/>
            <a:ext cx="1981200" cy="5257799"/>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0131AB7D-173C-4DE3-8C96-9CB33DAB9AE2}" type="datetimeFigureOut">
              <a:rPr lang="pt-BR" smtClean="0"/>
              <a:pPr/>
              <a:t>23/04/2009</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7F09C157-9D4D-4DB9-8B03-F0AFC9A6264B}"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502920" y="4983480"/>
            <a:ext cx="8183880" cy="1051560"/>
          </a:xfrm>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a:xfrm>
            <a:off x="502920" y="530352"/>
            <a:ext cx="8183880" cy="4187952"/>
          </a:xfrm>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0131AB7D-173C-4DE3-8C96-9CB33DAB9AE2}" type="datetimeFigureOut">
              <a:rPr lang="pt-BR" smtClean="0"/>
              <a:pPr/>
              <a:t>23/04/2009</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7F09C157-9D4D-4DB9-8B03-F0AFC9A6264B}"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4" name="Retângulo de cantos arredondado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ângulo de cantos arredondado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0131AB7D-173C-4DE3-8C96-9CB33DAB9AE2}" type="datetimeFigureOut">
              <a:rPr lang="pt-BR" smtClean="0"/>
              <a:pPr/>
              <a:t>23/04/2009</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7F09C157-9D4D-4DB9-8B03-F0AFC9A6264B}"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0131AB7D-173C-4DE3-8C96-9CB33DAB9AE2}" type="datetimeFigureOut">
              <a:rPr lang="pt-BR" smtClean="0"/>
              <a:pPr/>
              <a:t>23/04/2009</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7F09C157-9D4D-4DB9-8B03-F0AFC9A6264B}"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502920" y="4983480"/>
            <a:ext cx="8183880" cy="1051560"/>
          </a:xfrm>
        </p:spPr>
        <p:txBody>
          <a:bodyPr anchor="b"/>
          <a:lstStyle>
            <a:lvl1pPr>
              <a:defRPr b="1"/>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0131AB7D-173C-4DE3-8C96-9CB33DAB9AE2}" type="datetimeFigureOut">
              <a:rPr lang="pt-BR" smtClean="0"/>
              <a:pPr/>
              <a:t>23/04/2009</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7F09C157-9D4D-4DB9-8B03-F0AFC9A6264B}"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extLst/>
          </a:lstStyle>
          <a:p>
            <a:fld id="{0131AB7D-173C-4DE3-8C96-9CB33DAB9AE2}" type="datetimeFigureOut">
              <a:rPr lang="pt-BR" smtClean="0"/>
              <a:pPr/>
              <a:t>23/04/2009</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7F09C157-9D4D-4DB9-8B03-F0AFC9A6264B}"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7" name="Retângulo de cantos arredondado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pic>
        <p:nvPicPr>
          <p:cNvPr id="6" name="Imagem 6" descr="geterm.bmp"/>
          <p:cNvPicPr>
            <a:picLocks noChangeAspect="1"/>
          </p:cNvPicPr>
          <p:nvPr userDrawn="1"/>
        </p:nvPicPr>
        <p:blipFill>
          <a:blip r:embed="rId2"/>
          <a:srcRect/>
          <a:stretch>
            <a:fillRect/>
          </a:stretch>
        </p:blipFill>
        <p:spPr bwMode="auto">
          <a:xfrm>
            <a:off x="7358082" y="5865834"/>
            <a:ext cx="1352550" cy="630238"/>
          </a:xfrm>
          <a:prstGeom prst="rect">
            <a:avLst/>
          </a:prstGeom>
          <a:noFill/>
          <a:ln w="9525">
            <a:noFill/>
            <a:miter lim="800000"/>
            <a:headEnd/>
            <a:tailEnd/>
          </a:ln>
        </p:spPr>
      </p:pic>
      <p:pic>
        <p:nvPicPr>
          <p:cNvPr id="8" name="Imagem 7" descr="logo_nilc.bmp"/>
          <p:cNvPicPr>
            <a:picLocks noChangeAspect="1"/>
          </p:cNvPicPr>
          <p:nvPr userDrawn="1"/>
        </p:nvPicPr>
        <p:blipFill>
          <a:blip r:embed="rId3"/>
          <a:srcRect/>
          <a:stretch>
            <a:fillRect/>
          </a:stretch>
        </p:blipFill>
        <p:spPr bwMode="auto">
          <a:xfrm>
            <a:off x="357158" y="5959497"/>
            <a:ext cx="1500187" cy="527050"/>
          </a:xfrm>
          <a:prstGeom prst="rect">
            <a:avLst/>
          </a:prstGeom>
          <a:noFill/>
          <a:ln w="9525">
            <a:noFill/>
            <a:miter lim="800000"/>
            <a:headEnd/>
            <a:tailEnd/>
          </a:ln>
        </p:spPr>
      </p:pic>
      <p:pic>
        <p:nvPicPr>
          <p:cNvPr id="9" name="Picture 5"/>
          <p:cNvPicPr>
            <a:picLocks noChangeAspect="1" noChangeArrowheads="1"/>
          </p:cNvPicPr>
          <p:nvPr userDrawn="1"/>
        </p:nvPicPr>
        <p:blipFill>
          <a:blip r:embed="rId4"/>
          <a:srcRect/>
          <a:stretch>
            <a:fillRect/>
          </a:stretch>
        </p:blipFill>
        <p:spPr bwMode="auto">
          <a:xfrm>
            <a:off x="2676524" y="5965847"/>
            <a:ext cx="1752600" cy="523875"/>
          </a:xfrm>
          <a:prstGeom prst="rect">
            <a:avLst/>
          </a:prstGeom>
          <a:noFill/>
          <a:ln w="9525">
            <a:noFill/>
            <a:round/>
            <a:headEnd/>
            <a:tailEnd/>
          </a:ln>
        </p:spPr>
      </p:pic>
      <p:pic>
        <p:nvPicPr>
          <p:cNvPr id="10" name="Picture 4"/>
          <p:cNvPicPr>
            <a:picLocks noChangeAspect="1" noChangeArrowheads="1"/>
          </p:cNvPicPr>
          <p:nvPr userDrawn="1"/>
        </p:nvPicPr>
        <p:blipFill>
          <a:blip r:embed="rId5"/>
          <a:srcRect/>
          <a:stretch>
            <a:fillRect/>
          </a:stretch>
        </p:blipFill>
        <p:spPr bwMode="auto">
          <a:xfrm>
            <a:off x="5214942" y="6005534"/>
            <a:ext cx="1401762" cy="495300"/>
          </a:xfrm>
          <a:prstGeom prst="rect">
            <a:avLst/>
          </a:prstGeom>
          <a:noFill/>
          <a:ln w="9525">
            <a:noFill/>
            <a:round/>
            <a:headEnd/>
            <a:tailEnd/>
          </a:ln>
        </p:spPr>
      </p:pic>
      <p:cxnSp>
        <p:nvCxnSpPr>
          <p:cNvPr id="11" name="Conector reto 10"/>
          <p:cNvCxnSpPr/>
          <p:nvPr userDrawn="1"/>
        </p:nvCxnSpPr>
        <p:spPr>
          <a:xfrm>
            <a:off x="321322" y="5791222"/>
            <a:ext cx="8496000" cy="158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0131AB7D-173C-4DE3-8C96-9CB33DAB9AE2}" type="datetimeFigureOut">
              <a:rPr lang="pt-BR" smtClean="0"/>
              <a:pPr/>
              <a:t>23/04/2009</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7F09C157-9D4D-4DB9-8B03-F0AFC9A6264B}"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5" name="Retângulo de cantos arredondado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edondar Retângulo em um Canto Únic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0131AB7D-173C-4DE3-8C96-9CB33DAB9AE2}" type="datetimeFigureOut">
              <a:rPr lang="pt-BR" smtClean="0"/>
              <a:pPr/>
              <a:t>23/04/2009</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7F09C157-9D4D-4DB9-8B03-F0AFC9A6264B}" type="slidenum">
              <a:rPr lang="pt-BR" smtClean="0"/>
              <a:pPr/>
              <a:t>‹nº›</a:t>
            </a:fld>
            <a:endParaRPr lang="pt-BR"/>
          </a:p>
        </p:txBody>
      </p:sp>
      <p:sp>
        <p:nvSpPr>
          <p:cNvPr id="3" name="Espaço Reservado para Imagem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pt-BR" smtClean="0"/>
              <a:t>Clique no ícone para adicionar uma imagem</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tângulo de cantos arredondado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tângulo de cantos arredondado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ço Reservado para Título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pt-BR" smtClean="0"/>
              <a:t>Clique para editar o estilo do título mestre</a:t>
            </a:r>
            <a:endParaRPr kumimoji="0" lang="en-US"/>
          </a:p>
        </p:txBody>
      </p:sp>
      <p:sp>
        <p:nvSpPr>
          <p:cNvPr id="4" name="Espaço Reservado para Texto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25" name="Espaço Reservado para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131AB7D-173C-4DE3-8C96-9CB33DAB9AE2}" type="datetimeFigureOut">
              <a:rPr lang="pt-BR" smtClean="0"/>
              <a:pPr/>
              <a:t>23/04/2009</a:t>
            </a:fld>
            <a:endParaRPr lang="pt-BR"/>
          </a:p>
        </p:txBody>
      </p:sp>
      <p:sp>
        <p:nvSpPr>
          <p:cNvPr id="18" name="Espaço Reservado para Rodapé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pt-BR"/>
          </a:p>
        </p:txBody>
      </p:sp>
      <p:sp>
        <p:nvSpPr>
          <p:cNvPr id="5" name="Espaço Reservado para Número de Slid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F09C157-9D4D-4DB9-8B03-F0AFC9A6264B}"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22376" y="1100134"/>
            <a:ext cx="7772400" cy="1828800"/>
          </a:xfrm>
        </p:spPr>
        <p:txBody>
          <a:bodyPr>
            <a:normAutofit/>
          </a:bodyPr>
          <a:lstStyle/>
          <a:p>
            <a:r>
              <a:rPr lang="pt-BR" dirty="0" smtClean="0"/>
              <a:t>Extração Automática de Candidatos a Termos:</a:t>
            </a:r>
            <a:endParaRPr lang="pt-BR" dirty="0"/>
          </a:p>
        </p:txBody>
      </p:sp>
      <p:sp>
        <p:nvSpPr>
          <p:cNvPr id="3" name="Subtítulo 2"/>
          <p:cNvSpPr>
            <a:spLocks noGrp="1"/>
          </p:cNvSpPr>
          <p:nvPr>
            <p:ph type="subTitle" idx="1"/>
          </p:nvPr>
        </p:nvSpPr>
        <p:spPr>
          <a:xfrm>
            <a:off x="714348" y="2928934"/>
            <a:ext cx="7772400" cy="914400"/>
          </a:xfrm>
        </p:spPr>
        <p:txBody>
          <a:bodyPr>
            <a:normAutofit/>
          </a:bodyPr>
          <a:lstStyle/>
          <a:p>
            <a:r>
              <a:rPr lang="pt-BR" sz="2800" dirty="0" smtClean="0"/>
              <a:t>Uma visão geral sobre os termos e a extração automática </a:t>
            </a:r>
            <a:endParaRPr lang="pt-BR" sz="2800" dirty="0"/>
          </a:p>
        </p:txBody>
      </p:sp>
      <p:pic>
        <p:nvPicPr>
          <p:cNvPr id="5" name="Imagem 6" descr="geterm.bmp"/>
          <p:cNvPicPr>
            <a:picLocks noChangeAspect="1"/>
          </p:cNvPicPr>
          <p:nvPr/>
        </p:nvPicPr>
        <p:blipFill>
          <a:blip r:embed="rId2"/>
          <a:srcRect/>
          <a:stretch>
            <a:fillRect/>
          </a:stretch>
        </p:blipFill>
        <p:spPr bwMode="auto">
          <a:xfrm>
            <a:off x="7429520" y="5789628"/>
            <a:ext cx="1352550" cy="630238"/>
          </a:xfrm>
          <a:prstGeom prst="rect">
            <a:avLst/>
          </a:prstGeom>
          <a:noFill/>
          <a:ln w="9525">
            <a:noFill/>
            <a:miter lim="800000"/>
            <a:headEnd/>
            <a:tailEnd/>
          </a:ln>
        </p:spPr>
      </p:pic>
      <p:pic>
        <p:nvPicPr>
          <p:cNvPr id="6" name="Imagem 7" descr="logo_nilc.bmp"/>
          <p:cNvPicPr>
            <a:picLocks noChangeAspect="1"/>
          </p:cNvPicPr>
          <p:nvPr/>
        </p:nvPicPr>
        <p:blipFill>
          <a:blip r:embed="rId3"/>
          <a:srcRect/>
          <a:stretch>
            <a:fillRect/>
          </a:stretch>
        </p:blipFill>
        <p:spPr bwMode="auto">
          <a:xfrm>
            <a:off x="357169" y="5883291"/>
            <a:ext cx="1500187" cy="527050"/>
          </a:xfrm>
          <a:prstGeom prst="rect">
            <a:avLst/>
          </a:prstGeom>
          <a:noFill/>
          <a:ln w="9525">
            <a:noFill/>
            <a:miter lim="800000"/>
            <a:headEnd/>
            <a:tailEnd/>
          </a:ln>
        </p:spPr>
      </p:pic>
      <p:pic>
        <p:nvPicPr>
          <p:cNvPr id="7" name="Picture 5"/>
          <p:cNvPicPr>
            <a:picLocks noChangeAspect="1" noChangeArrowheads="1"/>
          </p:cNvPicPr>
          <p:nvPr/>
        </p:nvPicPr>
        <p:blipFill>
          <a:blip r:embed="rId4"/>
          <a:srcRect/>
          <a:stretch>
            <a:fillRect/>
          </a:stretch>
        </p:blipFill>
        <p:spPr bwMode="auto">
          <a:xfrm>
            <a:off x="2747962" y="5889641"/>
            <a:ext cx="1752600" cy="523875"/>
          </a:xfrm>
          <a:prstGeom prst="rect">
            <a:avLst/>
          </a:prstGeom>
          <a:noFill/>
          <a:ln w="9525">
            <a:noFill/>
            <a:round/>
            <a:headEnd/>
            <a:tailEnd/>
          </a:ln>
        </p:spPr>
      </p:pic>
      <p:pic>
        <p:nvPicPr>
          <p:cNvPr id="8" name="Picture 4"/>
          <p:cNvPicPr>
            <a:picLocks noChangeAspect="1" noChangeArrowheads="1"/>
          </p:cNvPicPr>
          <p:nvPr/>
        </p:nvPicPr>
        <p:blipFill>
          <a:blip r:embed="rId5"/>
          <a:srcRect/>
          <a:stretch>
            <a:fillRect/>
          </a:stretch>
        </p:blipFill>
        <p:spPr bwMode="auto">
          <a:xfrm>
            <a:off x="5357818" y="5929328"/>
            <a:ext cx="1401762" cy="495300"/>
          </a:xfrm>
          <a:prstGeom prst="rect">
            <a:avLst/>
          </a:prstGeom>
          <a:noFill/>
          <a:ln w="9525">
            <a:noFill/>
            <a:round/>
            <a:headEnd/>
            <a:tailEnd/>
          </a:ln>
        </p:spPr>
      </p:pic>
      <p:cxnSp>
        <p:nvCxnSpPr>
          <p:cNvPr id="9" name="Conector reto 8"/>
          <p:cNvCxnSpPr/>
          <p:nvPr/>
        </p:nvCxnSpPr>
        <p:spPr>
          <a:xfrm>
            <a:off x="285720" y="5741322"/>
            <a:ext cx="857256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 name="CaixaDeTexto 3"/>
          <p:cNvSpPr txBox="1"/>
          <p:nvPr/>
        </p:nvSpPr>
        <p:spPr>
          <a:xfrm>
            <a:off x="1571604" y="4500570"/>
            <a:ext cx="6072230" cy="1169551"/>
          </a:xfrm>
          <a:prstGeom prst="rect">
            <a:avLst/>
          </a:prstGeom>
          <a:noFill/>
        </p:spPr>
        <p:txBody>
          <a:bodyPr wrap="square" rtlCol="0">
            <a:spAutoFit/>
          </a:bodyPr>
          <a:lstStyle/>
          <a:p>
            <a:pPr algn="ctr"/>
            <a:r>
              <a:rPr lang="pt-BR" sz="2000" dirty="0" smtClean="0">
                <a:latin typeface="Calibri" pitchFamily="34" charset="0"/>
              </a:rPr>
              <a:t>Leandro Henrique</a:t>
            </a:r>
          </a:p>
          <a:p>
            <a:pPr algn="ctr"/>
            <a:r>
              <a:rPr lang="pt-BR" sz="2000" dirty="0" smtClean="0">
                <a:latin typeface="Calibri" pitchFamily="34" charset="0"/>
              </a:rPr>
              <a:t>NILC-ICMC/USP &amp; EMBRAPA</a:t>
            </a:r>
          </a:p>
          <a:p>
            <a:pPr algn="ctr"/>
            <a:endParaRPr lang="pt-BR" sz="1000" dirty="0" smtClean="0">
              <a:latin typeface="Calibri" pitchFamily="34" charset="0"/>
            </a:endParaRPr>
          </a:p>
          <a:p>
            <a:pPr algn="ctr"/>
            <a:r>
              <a:rPr lang="pt-BR" sz="2000" dirty="0" smtClean="0">
                <a:latin typeface="Calibri" pitchFamily="34" charset="0"/>
              </a:rPr>
              <a:t>Abril 2009</a:t>
            </a:r>
            <a:endParaRPr lang="pt-BR" sz="2000"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Termos e Terminologia</a:t>
            </a:r>
            <a:endParaRPr lang="pt-BR" sz="2400" b="1" dirty="0">
              <a:solidFill>
                <a:schemeClr val="tx1"/>
              </a:solidFill>
            </a:endParaRPr>
          </a:p>
        </p:txBody>
      </p:sp>
      <p:sp>
        <p:nvSpPr>
          <p:cNvPr id="4" name="CaixaDeTexto 3"/>
          <p:cNvSpPr txBox="1"/>
          <p:nvPr/>
        </p:nvSpPr>
        <p:spPr>
          <a:xfrm>
            <a:off x="324500" y="1048384"/>
            <a:ext cx="8390904" cy="451790"/>
          </a:xfrm>
          <a:prstGeom prst="rect">
            <a:avLst/>
          </a:prstGeom>
          <a:noFill/>
        </p:spPr>
        <p:txBody>
          <a:bodyPr wrap="square" rtlCol="0">
            <a:spAutoFit/>
          </a:bodyPr>
          <a:lstStyle/>
          <a:p>
            <a:pPr>
              <a:lnSpc>
                <a:spcPct val="150000"/>
              </a:lnSpc>
              <a:buFont typeface="Wingdings" pitchFamily="2" charset="2"/>
              <a:buChar char="v"/>
            </a:pPr>
            <a:r>
              <a:rPr lang="pt-BR" dirty="0" smtClean="0"/>
              <a:t> Exemplos:</a:t>
            </a:r>
            <a:endParaRPr lang="pt-BR" sz="2000" dirty="0" smtClean="0"/>
          </a:p>
        </p:txBody>
      </p:sp>
      <p:sp>
        <p:nvSpPr>
          <p:cNvPr id="5" name="Retângulo de cantos arredondados 4"/>
          <p:cNvSpPr/>
          <p:nvPr/>
        </p:nvSpPr>
        <p:spPr>
          <a:xfrm>
            <a:off x="714348" y="1714488"/>
            <a:ext cx="428628" cy="357190"/>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pt-BR" dirty="0" smtClean="0"/>
              <a:t>2</a:t>
            </a:r>
            <a:endParaRPr lang="pt-BR" dirty="0"/>
          </a:p>
        </p:txBody>
      </p:sp>
      <p:sp>
        <p:nvSpPr>
          <p:cNvPr id="6" name="CaixaDeTexto 5"/>
          <p:cNvSpPr txBox="1"/>
          <p:nvPr/>
        </p:nvSpPr>
        <p:spPr>
          <a:xfrm>
            <a:off x="1214414" y="1671568"/>
            <a:ext cx="1143008" cy="400110"/>
          </a:xfrm>
          <a:prstGeom prst="rect">
            <a:avLst/>
          </a:prstGeom>
          <a:noFill/>
        </p:spPr>
        <p:txBody>
          <a:bodyPr wrap="square" rtlCol="0">
            <a:spAutoFit/>
          </a:bodyPr>
          <a:lstStyle/>
          <a:p>
            <a:r>
              <a:rPr lang="pt-BR" sz="2000" b="1" i="1" dirty="0" smtClean="0">
                <a:solidFill>
                  <a:srgbClr val="FF0000"/>
                </a:solidFill>
                <a:latin typeface="Times New Roman" pitchFamily="18" charset="0"/>
                <a:cs typeface="Times New Roman" pitchFamily="18" charset="0"/>
              </a:rPr>
              <a:t>Lençol</a:t>
            </a:r>
            <a:endParaRPr lang="pt-BR" sz="2000" b="1" i="1" dirty="0">
              <a:solidFill>
                <a:srgbClr val="FF0000"/>
              </a:solidFill>
              <a:latin typeface="Times New Roman" pitchFamily="18" charset="0"/>
              <a:cs typeface="Times New Roman" pitchFamily="18" charset="0"/>
            </a:endParaRPr>
          </a:p>
        </p:txBody>
      </p:sp>
      <p:sp>
        <p:nvSpPr>
          <p:cNvPr id="9" name="Retângulo com Canto Diagonal Aparado 8"/>
          <p:cNvSpPr/>
          <p:nvPr/>
        </p:nvSpPr>
        <p:spPr>
          <a:xfrm>
            <a:off x="1285852" y="2285992"/>
            <a:ext cx="7215238" cy="714380"/>
          </a:xfrm>
          <a:prstGeom prst="snip2DiagRect">
            <a:avLst>
              <a:gd name="adj1" fmla="val 30476"/>
              <a:gd name="adj2"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pt-BR" sz="2000" i="1" dirty="0" smtClean="0">
                <a:latin typeface="Times New Roman" pitchFamily="18" charset="0"/>
                <a:cs typeface="Times New Roman" pitchFamily="18" charset="0"/>
              </a:rPr>
              <a:t>Joana estendeu o </a:t>
            </a:r>
            <a:r>
              <a:rPr lang="pt-BR" sz="2000" i="1" dirty="0" smtClean="0">
                <a:solidFill>
                  <a:srgbClr val="FF0000"/>
                </a:solidFill>
                <a:latin typeface="Times New Roman" pitchFamily="18" charset="0"/>
                <a:cs typeface="Times New Roman" pitchFamily="18" charset="0"/>
              </a:rPr>
              <a:t>lençol</a:t>
            </a:r>
            <a:r>
              <a:rPr lang="pt-BR" sz="2000" i="1" dirty="0" smtClean="0">
                <a:latin typeface="Times New Roman" pitchFamily="18" charset="0"/>
                <a:cs typeface="Times New Roman" pitchFamily="18" charset="0"/>
              </a:rPr>
              <a:t> de sua cama.</a:t>
            </a:r>
            <a:endParaRPr lang="pt-BR" sz="2000" i="1" dirty="0">
              <a:latin typeface="Times New Roman" pitchFamily="18" charset="0"/>
              <a:cs typeface="Times New Roman" pitchFamily="18" charset="0"/>
            </a:endParaRPr>
          </a:p>
        </p:txBody>
      </p:sp>
      <p:sp>
        <p:nvSpPr>
          <p:cNvPr id="10" name="Retângulo com Canto Diagonal Aparado 9"/>
          <p:cNvSpPr/>
          <p:nvPr/>
        </p:nvSpPr>
        <p:spPr>
          <a:xfrm>
            <a:off x="1285852" y="4929198"/>
            <a:ext cx="7286676" cy="714380"/>
          </a:xfrm>
          <a:prstGeom prst="snip2DiagRect">
            <a:avLst>
              <a:gd name="adj1" fmla="val 30476"/>
              <a:gd name="adj2"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BR" sz="2000" i="1" dirty="0" smtClean="0">
                <a:latin typeface="Times New Roman" pitchFamily="18" charset="0"/>
                <a:cs typeface="Times New Roman" pitchFamily="18" charset="0"/>
              </a:rPr>
              <a:t>A torcida vibrou com o </a:t>
            </a:r>
            <a:r>
              <a:rPr lang="pt-BR" sz="2000" i="1" dirty="0" smtClean="0">
                <a:solidFill>
                  <a:srgbClr val="FF0000"/>
                </a:solidFill>
                <a:latin typeface="Times New Roman" pitchFamily="18" charset="0"/>
                <a:cs typeface="Times New Roman" pitchFamily="18" charset="0"/>
              </a:rPr>
              <a:t>lençol</a:t>
            </a:r>
            <a:r>
              <a:rPr lang="pt-BR" sz="2000" i="1" dirty="0" smtClean="0">
                <a:latin typeface="Times New Roman" pitchFamily="18" charset="0"/>
                <a:cs typeface="Times New Roman" pitchFamily="18" charset="0"/>
              </a:rPr>
              <a:t> do atacante sobre o goleiro.</a:t>
            </a:r>
            <a:endParaRPr lang="pt-BR" sz="2000" i="1" dirty="0">
              <a:latin typeface="Times New Roman" pitchFamily="18" charset="0"/>
              <a:cs typeface="Times New Roman" pitchFamily="18" charset="0"/>
            </a:endParaRPr>
          </a:p>
        </p:txBody>
      </p:sp>
      <p:sp>
        <p:nvSpPr>
          <p:cNvPr id="11" name="Seta para a direita 10"/>
          <p:cNvSpPr/>
          <p:nvPr/>
        </p:nvSpPr>
        <p:spPr>
          <a:xfrm>
            <a:off x="2214546" y="1829470"/>
            <a:ext cx="571504" cy="1428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p>
        </p:txBody>
      </p:sp>
      <p:sp>
        <p:nvSpPr>
          <p:cNvPr id="12" name="CaixaDeTexto 11"/>
          <p:cNvSpPr txBox="1"/>
          <p:nvPr/>
        </p:nvSpPr>
        <p:spPr>
          <a:xfrm>
            <a:off x="3039144" y="1692716"/>
            <a:ext cx="1461418" cy="369332"/>
          </a:xfrm>
          <a:prstGeom prst="rect">
            <a:avLst/>
          </a:prstGeom>
          <a:noFill/>
        </p:spPr>
        <p:txBody>
          <a:bodyPr wrap="square" rtlCol="0">
            <a:spAutoFit/>
          </a:bodyPr>
          <a:lstStyle/>
          <a:p>
            <a:r>
              <a:rPr lang="pt-BR" dirty="0" smtClean="0">
                <a:latin typeface="Calibri" pitchFamily="34" charset="0"/>
              </a:rPr>
              <a:t>Língua Geral</a:t>
            </a:r>
            <a:endParaRPr lang="pt-BR" dirty="0">
              <a:latin typeface="Calibri" pitchFamily="34" charset="0"/>
            </a:endParaRPr>
          </a:p>
        </p:txBody>
      </p:sp>
      <p:grpSp>
        <p:nvGrpSpPr>
          <p:cNvPr id="17" name="Grupo 16"/>
          <p:cNvGrpSpPr/>
          <p:nvPr/>
        </p:nvGrpSpPr>
        <p:grpSpPr>
          <a:xfrm>
            <a:off x="1214414" y="3214686"/>
            <a:ext cx="5214974" cy="401990"/>
            <a:chOff x="1214414" y="3214686"/>
            <a:chExt cx="5214974" cy="401990"/>
          </a:xfrm>
        </p:grpSpPr>
        <p:sp>
          <p:nvSpPr>
            <p:cNvPr id="13" name="CaixaDeTexto 12"/>
            <p:cNvSpPr txBox="1"/>
            <p:nvPr/>
          </p:nvSpPr>
          <p:spPr>
            <a:xfrm>
              <a:off x="1214414" y="3214686"/>
              <a:ext cx="928694" cy="400110"/>
            </a:xfrm>
            <a:prstGeom prst="rect">
              <a:avLst/>
            </a:prstGeom>
            <a:noFill/>
          </p:spPr>
          <p:txBody>
            <a:bodyPr wrap="square" rtlCol="0">
              <a:spAutoFit/>
            </a:bodyPr>
            <a:lstStyle/>
            <a:p>
              <a:r>
                <a:rPr lang="pt-BR" sz="2000" b="1" i="1" dirty="0" smtClean="0">
                  <a:solidFill>
                    <a:srgbClr val="FF0000"/>
                  </a:solidFill>
                  <a:latin typeface="Times New Roman" pitchFamily="18" charset="0"/>
                  <a:cs typeface="Times New Roman" pitchFamily="18" charset="0"/>
                </a:rPr>
                <a:t>Lençol</a:t>
              </a:r>
              <a:endParaRPr lang="pt-BR" sz="2000" b="1" i="1" dirty="0">
                <a:solidFill>
                  <a:srgbClr val="FF0000"/>
                </a:solidFill>
                <a:latin typeface="Times New Roman" pitchFamily="18" charset="0"/>
                <a:cs typeface="Times New Roman" pitchFamily="18" charset="0"/>
              </a:endParaRPr>
            </a:p>
          </p:txBody>
        </p:sp>
        <p:sp>
          <p:nvSpPr>
            <p:cNvPr id="14" name="Seta para a direita 13"/>
            <p:cNvSpPr/>
            <p:nvPr/>
          </p:nvSpPr>
          <p:spPr>
            <a:xfrm>
              <a:off x="2214546" y="3372588"/>
              <a:ext cx="571504" cy="1428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p>
          </p:txBody>
        </p:sp>
        <p:sp>
          <p:nvSpPr>
            <p:cNvPr id="15" name="CaixaDeTexto 14"/>
            <p:cNvSpPr txBox="1"/>
            <p:nvPr/>
          </p:nvSpPr>
          <p:spPr>
            <a:xfrm>
              <a:off x="2896268" y="3247344"/>
              <a:ext cx="3533120" cy="369332"/>
            </a:xfrm>
            <a:prstGeom prst="rect">
              <a:avLst/>
            </a:prstGeom>
            <a:noFill/>
          </p:spPr>
          <p:txBody>
            <a:bodyPr wrap="square" rtlCol="0">
              <a:spAutoFit/>
            </a:bodyPr>
            <a:lstStyle/>
            <a:p>
              <a:r>
                <a:rPr lang="pt-BR" dirty="0" smtClean="0">
                  <a:latin typeface="Calibri" pitchFamily="34" charset="0"/>
                </a:rPr>
                <a:t>Domínio Futebol</a:t>
              </a:r>
              <a:endParaRPr lang="pt-BR" dirty="0">
                <a:latin typeface="Calibri" pitchFamily="34" charset="0"/>
              </a:endParaRPr>
            </a:p>
          </p:txBody>
        </p:sp>
      </p:grpSp>
      <p:sp>
        <p:nvSpPr>
          <p:cNvPr id="16" name="Texto explicativo retangular com cantos arredondados 15"/>
          <p:cNvSpPr/>
          <p:nvPr/>
        </p:nvSpPr>
        <p:spPr>
          <a:xfrm>
            <a:off x="1285852" y="4071942"/>
            <a:ext cx="7286676" cy="642942"/>
          </a:xfrm>
          <a:prstGeom prst="wedgeRoundRectCallout">
            <a:avLst>
              <a:gd name="adj1" fmla="val -44250"/>
              <a:gd name="adj2" fmla="val -122411"/>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r>
              <a:rPr lang="pt-BR" i="1" dirty="0" smtClean="0">
                <a:latin typeface="Times New Roman" pitchFamily="18" charset="0"/>
                <a:cs typeface="Times New Roman" pitchFamily="18" charset="0"/>
              </a:rPr>
              <a:t>Lençol: Lance no qual o jogador encobre o adversário com a bola. O mesmo que Chapéu. </a:t>
            </a:r>
            <a:endParaRPr lang="pt-BR"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1000"/>
                                        <p:tgtEl>
                                          <p:spTgt spid="16"/>
                                        </p:tgtEl>
                                      </p:cBhvr>
                                    </p:animEffect>
                                  </p:childTnLst>
                                </p:cTn>
                              </p:par>
                            </p:childTnLst>
                          </p:cTn>
                        </p:par>
                        <p:par>
                          <p:cTn id="18" fill="hold">
                            <p:stCondLst>
                              <p:cond delay="1000"/>
                            </p:stCondLst>
                            <p:childTnLst>
                              <p:par>
                                <p:cTn id="19" presetID="3" presetClass="entr" presetSubtype="10"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Termos e Terminologia</a:t>
            </a:r>
            <a:endParaRPr lang="pt-BR" sz="2400" b="1" dirty="0">
              <a:solidFill>
                <a:schemeClr val="tx1"/>
              </a:solidFill>
            </a:endParaRPr>
          </a:p>
        </p:txBody>
      </p:sp>
      <p:sp>
        <p:nvSpPr>
          <p:cNvPr id="4" name="CaixaDeTexto 3"/>
          <p:cNvSpPr txBox="1"/>
          <p:nvPr/>
        </p:nvSpPr>
        <p:spPr>
          <a:xfrm>
            <a:off x="324500" y="1048384"/>
            <a:ext cx="8390904" cy="451790"/>
          </a:xfrm>
          <a:prstGeom prst="rect">
            <a:avLst/>
          </a:prstGeom>
          <a:noFill/>
        </p:spPr>
        <p:txBody>
          <a:bodyPr wrap="square" rtlCol="0">
            <a:spAutoFit/>
          </a:bodyPr>
          <a:lstStyle/>
          <a:p>
            <a:pPr>
              <a:lnSpc>
                <a:spcPct val="150000"/>
              </a:lnSpc>
              <a:buFont typeface="Wingdings" pitchFamily="2" charset="2"/>
              <a:buChar char="v"/>
            </a:pPr>
            <a:r>
              <a:rPr lang="pt-BR" dirty="0" smtClean="0"/>
              <a:t> Exemplos:</a:t>
            </a:r>
            <a:endParaRPr lang="pt-BR" sz="2000" dirty="0" smtClean="0"/>
          </a:p>
        </p:txBody>
      </p:sp>
      <p:sp>
        <p:nvSpPr>
          <p:cNvPr id="5" name="Retângulo de cantos arredondados 4"/>
          <p:cNvSpPr/>
          <p:nvPr/>
        </p:nvSpPr>
        <p:spPr>
          <a:xfrm>
            <a:off x="714348" y="1714488"/>
            <a:ext cx="428628" cy="357190"/>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pt-BR" dirty="0" smtClean="0"/>
              <a:t>3</a:t>
            </a:r>
            <a:endParaRPr lang="pt-BR" dirty="0"/>
          </a:p>
        </p:txBody>
      </p:sp>
      <p:sp>
        <p:nvSpPr>
          <p:cNvPr id="6" name="CaixaDeTexto 5"/>
          <p:cNvSpPr txBox="1"/>
          <p:nvPr/>
        </p:nvSpPr>
        <p:spPr>
          <a:xfrm>
            <a:off x="1214414" y="1671568"/>
            <a:ext cx="1143008" cy="400110"/>
          </a:xfrm>
          <a:prstGeom prst="rect">
            <a:avLst/>
          </a:prstGeom>
          <a:noFill/>
        </p:spPr>
        <p:txBody>
          <a:bodyPr wrap="square" rtlCol="0">
            <a:spAutoFit/>
          </a:bodyPr>
          <a:lstStyle/>
          <a:p>
            <a:r>
              <a:rPr lang="pt-BR" sz="2000" b="1" i="1" dirty="0" smtClean="0">
                <a:solidFill>
                  <a:srgbClr val="FF0000"/>
                </a:solidFill>
                <a:latin typeface="Times New Roman" pitchFamily="18" charset="0"/>
                <a:cs typeface="Times New Roman" pitchFamily="18" charset="0"/>
              </a:rPr>
              <a:t>Letra</a:t>
            </a:r>
            <a:endParaRPr lang="pt-BR" sz="2000" b="1" i="1" dirty="0">
              <a:solidFill>
                <a:srgbClr val="FF0000"/>
              </a:solidFill>
              <a:latin typeface="Times New Roman" pitchFamily="18" charset="0"/>
              <a:cs typeface="Times New Roman" pitchFamily="18" charset="0"/>
            </a:endParaRPr>
          </a:p>
        </p:txBody>
      </p:sp>
      <p:sp>
        <p:nvSpPr>
          <p:cNvPr id="9" name="Retângulo com Canto Diagonal Aparado 8"/>
          <p:cNvSpPr/>
          <p:nvPr/>
        </p:nvSpPr>
        <p:spPr>
          <a:xfrm>
            <a:off x="1285852" y="2285992"/>
            <a:ext cx="7358114" cy="714380"/>
          </a:xfrm>
          <a:prstGeom prst="snip2DiagRect">
            <a:avLst>
              <a:gd name="adj1" fmla="val 30476"/>
              <a:gd name="adj2"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pt-BR" sz="2000" i="1" dirty="0" smtClean="0">
                <a:latin typeface="Times New Roman" pitchFamily="18" charset="0"/>
                <a:cs typeface="Times New Roman" pitchFamily="18" charset="0"/>
              </a:rPr>
              <a:t>Ninguém consegue entender a </a:t>
            </a:r>
            <a:r>
              <a:rPr lang="pt-BR" sz="2000" i="1" dirty="0" smtClean="0">
                <a:solidFill>
                  <a:srgbClr val="FF0000"/>
                </a:solidFill>
                <a:latin typeface="Times New Roman" pitchFamily="18" charset="0"/>
                <a:cs typeface="Times New Roman" pitchFamily="18" charset="0"/>
              </a:rPr>
              <a:t>letra</a:t>
            </a:r>
            <a:r>
              <a:rPr lang="pt-BR" sz="2000" i="1" dirty="0" smtClean="0">
                <a:latin typeface="Times New Roman" pitchFamily="18" charset="0"/>
                <a:cs typeface="Times New Roman" pitchFamily="18" charset="0"/>
              </a:rPr>
              <a:t> do Francisco.</a:t>
            </a:r>
            <a:endParaRPr lang="pt-BR" sz="2000" i="1" dirty="0">
              <a:latin typeface="Times New Roman" pitchFamily="18" charset="0"/>
              <a:cs typeface="Times New Roman" pitchFamily="18" charset="0"/>
            </a:endParaRPr>
          </a:p>
        </p:txBody>
      </p:sp>
      <p:sp>
        <p:nvSpPr>
          <p:cNvPr id="10" name="Retângulo com Canto Diagonal Aparado 9"/>
          <p:cNvSpPr/>
          <p:nvPr/>
        </p:nvSpPr>
        <p:spPr>
          <a:xfrm>
            <a:off x="1285852" y="4929198"/>
            <a:ext cx="7286676" cy="714380"/>
          </a:xfrm>
          <a:prstGeom prst="snip2DiagRect">
            <a:avLst>
              <a:gd name="adj1" fmla="val 30476"/>
              <a:gd name="adj2"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BR" sz="2000" i="1" dirty="0" smtClean="0">
                <a:latin typeface="Times New Roman" pitchFamily="18" charset="0"/>
                <a:cs typeface="Times New Roman" pitchFamily="18" charset="0"/>
              </a:rPr>
              <a:t>O Pelé fez um gol de </a:t>
            </a:r>
            <a:r>
              <a:rPr lang="pt-BR" sz="2000" i="1" dirty="0" smtClean="0">
                <a:solidFill>
                  <a:srgbClr val="FF0000"/>
                </a:solidFill>
                <a:latin typeface="Times New Roman" pitchFamily="18" charset="0"/>
                <a:cs typeface="Times New Roman" pitchFamily="18" charset="0"/>
              </a:rPr>
              <a:t>letra</a:t>
            </a:r>
            <a:r>
              <a:rPr lang="pt-BR" sz="2000" i="1" dirty="0" smtClean="0">
                <a:latin typeface="Times New Roman" pitchFamily="18" charset="0"/>
                <a:cs typeface="Times New Roman" pitchFamily="18" charset="0"/>
              </a:rPr>
              <a:t>.</a:t>
            </a:r>
            <a:endParaRPr lang="pt-BR" sz="2000" i="1" dirty="0">
              <a:latin typeface="Times New Roman" pitchFamily="18" charset="0"/>
              <a:cs typeface="Times New Roman" pitchFamily="18" charset="0"/>
            </a:endParaRPr>
          </a:p>
        </p:txBody>
      </p:sp>
      <p:sp>
        <p:nvSpPr>
          <p:cNvPr id="11" name="Seta para a direita 10"/>
          <p:cNvSpPr/>
          <p:nvPr/>
        </p:nvSpPr>
        <p:spPr>
          <a:xfrm>
            <a:off x="2214546" y="1829470"/>
            <a:ext cx="571504" cy="1428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p>
        </p:txBody>
      </p:sp>
      <p:sp>
        <p:nvSpPr>
          <p:cNvPr id="12" name="CaixaDeTexto 11"/>
          <p:cNvSpPr txBox="1"/>
          <p:nvPr/>
        </p:nvSpPr>
        <p:spPr>
          <a:xfrm>
            <a:off x="3039144" y="1692716"/>
            <a:ext cx="1461418" cy="369332"/>
          </a:xfrm>
          <a:prstGeom prst="rect">
            <a:avLst/>
          </a:prstGeom>
          <a:noFill/>
        </p:spPr>
        <p:txBody>
          <a:bodyPr wrap="square" rtlCol="0">
            <a:spAutoFit/>
          </a:bodyPr>
          <a:lstStyle/>
          <a:p>
            <a:r>
              <a:rPr lang="pt-BR" dirty="0" smtClean="0">
                <a:latin typeface="Calibri" pitchFamily="34" charset="0"/>
              </a:rPr>
              <a:t>Língua Geral</a:t>
            </a:r>
            <a:endParaRPr lang="pt-BR" dirty="0">
              <a:latin typeface="Calibri" pitchFamily="34" charset="0"/>
            </a:endParaRPr>
          </a:p>
        </p:txBody>
      </p:sp>
      <p:grpSp>
        <p:nvGrpSpPr>
          <p:cNvPr id="17" name="Grupo 16"/>
          <p:cNvGrpSpPr/>
          <p:nvPr/>
        </p:nvGrpSpPr>
        <p:grpSpPr>
          <a:xfrm>
            <a:off x="1214414" y="3214686"/>
            <a:ext cx="5214974" cy="401990"/>
            <a:chOff x="1214414" y="3214686"/>
            <a:chExt cx="5214974" cy="401990"/>
          </a:xfrm>
        </p:grpSpPr>
        <p:sp>
          <p:nvSpPr>
            <p:cNvPr id="13" name="CaixaDeTexto 12"/>
            <p:cNvSpPr txBox="1"/>
            <p:nvPr/>
          </p:nvSpPr>
          <p:spPr>
            <a:xfrm>
              <a:off x="1214414" y="3214686"/>
              <a:ext cx="928694" cy="400110"/>
            </a:xfrm>
            <a:prstGeom prst="rect">
              <a:avLst/>
            </a:prstGeom>
            <a:noFill/>
          </p:spPr>
          <p:txBody>
            <a:bodyPr wrap="square" rtlCol="0">
              <a:spAutoFit/>
            </a:bodyPr>
            <a:lstStyle/>
            <a:p>
              <a:r>
                <a:rPr lang="pt-BR" sz="2000" b="1" i="1" dirty="0" smtClean="0">
                  <a:solidFill>
                    <a:srgbClr val="FF0000"/>
                  </a:solidFill>
                  <a:latin typeface="Times New Roman" pitchFamily="18" charset="0"/>
                  <a:cs typeface="Times New Roman" pitchFamily="18" charset="0"/>
                </a:rPr>
                <a:t>Letra</a:t>
              </a:r>
              <a:endParaRPr lang="pt-BR" sz="2000" b="1" i="1" dirty="0">
                <a:solidFill>
                  <a:srgbClr val="FF0000"/>
                </a:solidFill>
                <a:latin typeface="Times New Roman" pitchFamily="18" charset="0"/>
                <a:cs typeface="Times New Roman" pitchFamily="18" charset="0"/>
              </a:endParaRPr>
            </a:p>
          </p:txBody>
        </p:sp>
        <p:sp>
          <p:nvSpPr>
            <p:cNvPr id="14" name="Seta para a direita 13"/>
            <p:cNvSpPr/>
            <p:nvPr/>
          </p:nvSpPr>
          <p:spPr>
            <a:xfrm>
              <a:off x="2214546" y="3372588"/>
              <a:ext cx="571504" cy="1428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p>
          </p:txBody>
        </p:sp>
        <p:sp>
          <p:nvSpPr>
            <p:cNvPr id="15" name="CaixaDeTexto 14"/>
            <p:cNvSpPr txBox="1"/>
            <p:nvPr/>
          </p:nvSpPr>
          <p:spPr>
            <a:xfrm>
              <a:off x="2896268" y="3247344"/>
              <a:ext cx="3533120" cy="369332"/>
            </a:xfrm>
            <a:prstGeom prst="rect">
              <a:avLst/>
            </a:prstGeom>
            <a:noFill/>
          </p:spPr>
          <p:txBody>
            <a:bodyPr wrap="square" rtlCol="0">
              <a:spAutoFit/>
            </a:bodyPr>
            <a:lstStyle/>
            <a:p>
              <a:r>
                <a:rPr lang="pt-BR" dirty="0" smtClean="0">
                  <a:latin typeface="Calibri" pitchFamily="34" charset="0"/>
                </a:rPr>
                <a:t>Domínio Futebol</a:t>
              </a:r>
              <a:endParaRPr lang="pt-BR" dirty="0">
                <a:latin typeface="Calibri" pitchFamily="34" charset="0"/>
              </a:endParaRPr>
            </a:p>
          </p:txBody>
        </p:sp>
      </p:grpSp>
      <p:sp>
        <p:nvSpPr>
          <p:cNvPr id="16" name="Texto explicativo retangular com cantos arredondados 15"/>
          <p:cNvSpPr/>
          <p:nvPr/>
        </p:nvSpPr>
        <p:spPr>
          <a:xfrm>
            <a:off x="1285852" y="4071942"/>
            <a:ext cx="7286676" cy="642942"/>
          </a:xfrm>
          <a:prstGeom prst="wedgeRoundRectCallout">
            <a:avLst>
              <a:gd name="adj1" fmla="val -44250"/>
              <a:gd name="adj2" fmla="val -122411"/>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r>
              <a:rPr lang="pt-BR" i="1" dirty="0" smtClean="0">
                <a:latin typeface="Times New Roman" pitchFamily="18" charset="0"/>
                <a:cs typeface="Times New Roman" pitchFamily="18" charset="0"/>
              </a:rPr>
              <a:t>Letra: Toque na bola após a mesma passar entre as pernas do jogador . </a:t>
            </a:r>
            <a:endParaRPr lang="pt-BR"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1000"/>
                                        <p:tgtEl>
                                          <p:spTgt spid="16"/>
                                        </p:tgtEl>
                                      </p:cBhvr>
                                    </p:animEffect>
                                  </p:childTnLst>
                                </p:cTn>
                              </p:par>
                            </p:childTnLst>
                          </p:cTn>
                        </p:par>
                        <p:par>
                          <p:cTn id="18" fill="hold">
                            <p:stCondLst>
                              <p:cond delay="1000"/>
                            </p:stCondLst>
                            <p:childTnLst>
                              <p:par>
                                <p:cTn id="19" presetID="3" presetClass="entr" presetSubtype="10"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Termos e Terminologia</a:t>
            </a:r>
            <a:endParaRPr lang="pt-BR" sz="2400" b="1" dirty="0">
              <a:solidFill>
                <a:schemeClr val="tx1"/>
              </a:solidFill>
            </a:endParaRPr>
          </a:p>
        </p:txBody>
      </p:sp>
      <p:sp>
        <p:nvSpPr>
          <p:cNvPr id="4" name="CaixaDeTexto 3"/>
          <p:cNvSpPr txBox="1"/>
          <p:nvPr/>
        </p:nvSpPr>
        <p:spPr>
          <a:xfrm>
            <a:off x="324500" y="1119822"/>
            <a:ext cx="8390904" cy="3000821"/>
          </a:xfrm>
          <a:prstGeom prst="rect">
            <a:avLst/>
          </a:prstGeom>
          <a:noFill/>
        </p:spPr>
        <p:txBody>
          <a:bodyPr wrap="square" rtlCol="0">
            <a:spAutoFit/>
          </a:bodyPr>
          <a:lstStyle/>
          <a:p>
            <a:pPr>
              <a:lnSpc>
                <a:spcPct val="150000"/>
              </a:lnSpc>
              <a:buFont typeface="Wingdings" pitchFamily="2" charset="2"/>
              <a:buChar char="v"/>
            </a:pPr>
            <a:r>
              <a:rPr lang="pt-BR" sz="2000" dirty="0" smtClean="0">
                <a:latin typeface="Calibri" pitchFamily="34" charset="0"/>
              </a:rPr>
              <a:t> Percepções:</a:t>
            </a:r>
          </a:p>
          <a:p>
            <a:pPr lvl="1">
              <a:lnSpc>
                <a:spcPct val="150000"/>
              </a:lnSpc>
              <a:buFont typeface="Wingdings" pitchFamily="2" charset="2"/>
              <a:buChar char="v"/>
            </a:pPr>
            <a:r>
              <a:rPr lang="pt-BR" sz="2000" dirty="0" smtClean="0">
                <a:latin typeface="Calibri" pitchFamily="34" charset="0"/>
              </a:rPr>
              <a:t> </a:t>
            </a:r>
            <a:r>
              <a:rPr lang="pt-BR" dirty="0" smtClean="0">
                <a:latin typeface="Calibri" pitchFamily="34" charset="0"/>
              </a:rPr>
              <a:t>Os Termos nascem como Palavras</a:t>
            </a:r>
          </a:p>
          <a:p>
            <a:pPr lvl="2">
              <a:lnSpc>
                <a:spcPct val="150000"/>
              </a:lnSpc>
              <a:buFont typeface="Wingdings" pitchFamily="2" charset="2"/>
              <a:buChar char="v"/>
            </a:pPr>
            <a:r>
              <a:rPr lang="pt-BR" sz="1600" dirty="0" smtClean="0">
                <a:latin typeface="Calibri" pitchFamily="34" charset="0"/>
              </a:rPr>
              <a:t> Antes de ser Termo ele é uma Palavra</a:t>
            </a:r>
          </a:p>
          <a:p>
            <a:pPr lvl="1">
              <a:lnSpc>
                <a:spcPct val="150000"/>
              </a:lnSpc>
              <a:buFont typeface="Wingdings" pitchFamily="2" charset="2"/>
              <a:buChar char="v"/>
            </a:pPr>
            <a:r>
              <a:rPr lang="pt-BR" dirty="0" smtClean="0">
                <a:latin typeface="Calibri" pitchFamily="34" charset="0"/>
              </a:rPr>
              <a:t> O Termo participa o léxico geral</a:t>
            </a:r>
          </a:p>
          <a:p>
            <a:pPr lvl="2">
              <a:lnSpc>
                <a:spcPct val="150000"/>
              </a:lnSpc>
              <a:buFont typeface="Wingdings" pitchFamily="2" charset="2"/>
              <a:buChar char="v"/>
            </a:pPr>
            <a:r>
              <a:rPr lang="pt-BR" sz="1600" dirty="0" smtClean="0">
                <a:latin typeface="Calibri" pitchFamily="34" charset="0"/>
              </a:rPr>
              <a:t> Possui contextos </a:t>
            </a:r>
            <a:r>
              <a:rPr lang="pt-BR" sz="1600" dirty="0" err="1" smtClean="0">
                <a:latin typeface="Calibri" pitchFamily="34" charset="0"/>
              </a:rPr>
              <a:t>linguísticos</a:t>
            </a:r>
            <a:r>
              <a:rPr lang="pt-BR" sz="1600" dirty="0" smtClean="0">
                <a:latin typeface="Calibri" pitchFamily="34" charset="0"/>
              </a:rPr>
              <a:t> e pragmáticos</a:t>
            </a:r>
          </a:p>
          <a:p>
            <a:pPr lvl="1">
              <a:lnSpc>
                <a:spcPct val="150000"/>
              </a:lnSpc>
              <a:buFont typeface="Wingdings" pitchFamily="2" charset="2"/>
              <a:buChar char="v"/>
            </a:pPr>
            <a:r>
              <a:rPr lang="pt-BR" dirty="0" smtClean="0">
                <a:latin typeface="Calibri" pitchFamily="34" charset="0"/>
              </a:rPr>
              <a:t> Processo da “</a:t>
            </a:r>
            <a:r>
              <a:rPr lang="pt-BR" dirty="0" err="1" smtClean="0">
                <a:latin typeface="Calibri" pitchFamily="34" charset="0"/>
              </a:rPr>
              <a:t>Terminologização</a:t>
            </a:r>
            <a:r>
              <a:rPr lang="pt-BR" dirty="0" smtClean="0">
                <a:latin typeface="Calibri" pitchFamily="34" charset="0"/>
              </a:rPr>
              <a:t>”</a:t>
            </a:r>
          </a:p>
          <a:p>
            <a:pPr lvl="2">
              <a:lnSpc>
                <a:spcPct val="150000"/>
              </a:lnSpc>
              <a:buFont typeface="Wingdings" pitchFamily="2" charset="2"/>
              <a:buChar char="v"/>
            </a:pPr>
            <a:r>
              <a:rPr lang="pt-BR" sz="1600" dirty="0" smtClean="0">
                <a:latin typeface="Calibri" pitchFamily="34" charset="0"/>
              </a:rPr>
              <a:t> Valorização terminológica de uma determinada Palavra</a:t>
            </a:r>
          </a:p>
        </p:txBody>
      </p:sp>
      <p:sp>
        <p:nvSpPr>
          <p:cNvPr id="7" name="CaixaDeTexto 6"/>
          <p:cNvSpPr txBox="1"/>
          <p:nvPr/>
        </p:nvSpPr>
        <p:spPr>
          <a:xfrm>
            <a:off x="2285984" y="5447900"/>
            <a:ext cx="1857388" cy="338554"/>
          </a:xfrm>
          <a:prstGeom prst="rect">
            <a:avLst/>
          </a:prstGeom>
          <a:noFill/>
        </p:spPr>
        <p:txBody>
          <a:bodyPr wrap="square" rtlCol="0">
            <a:spAutoFit/>
          </a:bodyPr>
          <a:lstStyle/>
          <a:p>
            <a:r>
              <a:rPr lang="pt-BR" sz="1600" b="1" i="1" dirty="0" smtClean="0">
                <a:solidFill>
                  <a:schemeClr val="accent1"/>
                </a:solidFill>
                <a:latin typeface="Times New Roman" pitchFamily="18" charset="0"/>
                <a:cs typeface="Times New Roman" pitchFamily="18" charset="0"/>
              </a:rPr>
              <a:t>Avanços da Ciência</a:t>
            </a:r>
            <a:endParaRPr lang="pt-BR" sz="1600" b="1" i="1" dirty="0">
              <a:solidFill>
                <a:schemeClr val="accent1"/>
              </a:solidFill>
              <a:latin typeface="Times New Roman" pitchFamily="18" charset="0"/>
              <a:cs typeface="Times New Roman" pitchFamily="18" charset="0"/>
            </a:endParaRPr>
          </a:p>
        </p:txBody>
      </p:sp>
      <p:sp>
        <p:nvSpPr>
          <p:cNvPr id="8" name="CaixaDeTexto 7"/>
          <p:cNvSpPr txBox="1"/>
          <p:nvPr/>
        </p:nvSpPr>
        <p:spPr>
          <a:xfrm>
            <a:off x="3786182" y="4162016"/>
            <a:ext cx="1357322" cy="338554"/>
          </a:xfrm>
          <a:prstGeom prst="rect">
            <a:avLst/>
          </a:prstGeom>
          <a:noFill/>
        </p:spPr>
        <p:txBody>
          <a:bodyPr wrap="square" rtlCol="0">
            <a:spAutoFit/>
          </a:bodyPr>
          <a:lstStyle/>
          <a:p>
            <a:r>
              <a:rPr lang="pt-BR" sz="1600" b="1" i="1" dirty="0" smtClean="0">
                <a:solidFill>
                  <a:srgbClr val="00B050"/>
                </a:solidFill>
                <a:latin typeface="Times New Roman" pitchFamily="18" charset="0"/>
                <a:cs typeface="Times New Roman" pitchFamily="18" charset="0"/>
              </a:rPr>
              <a:t>Globalização</a:t>
            </a:r>
            <a:endParaRPr lang="pt-BR" sz="1600" b="1" i="1" dirty="0">
              <a:solidFill>
                <a:srgbClr val="00B050"/>
              </a:solidFill>
              <a:latin typeface="Times New Roman" pitchFamily="18" charset="0"/>
              <a:cs typeface="Times New Roman" pitchFamily="18" charset="0"/>
            </a:endParaRPr>
          </a:p>
        </p:txBody>
      </p:sp>
      <p:sp>
        <p:nvSpPr>
          <p:cNvPr id="9" name="CaixaDeTexto 8"/>
          <p:cNvSpPr txBox="1"/>
          <p:nvPr/>
        </p:nvSpPr>
        <p:spPr>
          <a:xfrm>
            <a:off x="4572000" y="5447900"/>
            <a:ext cx="2714644" cy="338554"/>
          </a:xfrm>
          <a:prstGeom prst="rect">
            <a:avLst/>
          </a:prstGeom>
          <a:noFill/>
        </p:spPr>
        <p:txBody>
          <a:bodyPr wrap="square" rtlCol="0">
            <a:spAutoFit/>
          </a:bodyPr>
          <a:lstStyle/>
          <a:p>
            <a:r>
              <a:rPr lang="pt-BR" sz="1600" b="1" i="1" dirty="0" smtClean="0">
                <a:solidFill>
                  <a:srgbClr val="FF0000"/>
                </a:solidFill>
                <a:latin typeface="Times New Roman" pitchFamily="18" charset="0"/>
                <a:cs typeface="Times New Roman" pitchFamily="18" charset="0"/>
              </a:rPr>
              <a:t>Ampliação do Conhecimento</a:t>
            </a:r>
            <a:endParaRPr lang="pt-BR" sz="1600" b="1" i="1" dirty="0">
              <a:solidFill>
                <a:srgbClr val="FF0000"/>
              </a:solidFill>
              <a:latin typeface="Times New Roman" pitchFamily="18" charset="0"/>
              <a:cs typeface="Times New Roman" pitchFamily="18" charset="0"/>
            </a:endParaRPr>
          </a:p>
        </p:txBody>
      </p:sp>
      <p:grpSp>
        <p:nvGrpSpPr>
          <p:cNvPr id="14" name="Grupo 13"/>
          <p:cNvGrpSpPr/>
          <p:nvPr/>
        </p:nvGrpSpPr>
        <p:grpSpPr>
          <a:xfrm>
            <a:off x="857224" y="4643446"/>
            <a:ext cx="6786610" cy="571504"/>
            <a:chOff x="857224" y="4643446"/>
            <a:chExt cx="6786610" cy="571504"/>
          </a:xfrm>
        </p:grpSpPr>
        <p:sp>
          <p:nvSpPr>
            <p:cNvPr id="20" name="CaixaDeTexto 19"/>
            <p:cNvSpPr txBox="1"/>
            <p:nvPr/>
          </p:nvSpPr>
          <p:spPr>
            <a:xfrm>
              <a:off x="857224" y="4714884"/>
              <a:ext cx="1500198" cy="369332"/>
            </a:xfrm>
            <a:prstGeom prst="rect">
              <a:avLst/>
            </a:prstGeom>
            <a:noFill/>
          </p:spPr>
          <p:txBody>
            <a:bodyPr wrap="square" rtlCol="0">
              <a:spAutoFit/>
            </a:bodyPr>
            <a:lstStyle/>
            <a:p>
              <a:pPr algn="ctr"/>
              <a:r>
                <a:rPr lang="pt-BR" b="1" dirty="0" smtClean="0"/>
                <a:t>PALAVRA</a:t>
              </a:r>
              <a:endParaRPr lang="pt-BR" b="1" dirty="0"/>
            </a:p>
          </p:txBody>
        </p:sp>
        <p:sp>
          <p:nvSpPr>
            <p:cNvPr id="21" name="CaixaDeTexto 20"/>
            <p:cNvSpPr txBox="1"/>
            <p:nvPr/>
          </p:nvSpPr>
          <p:spPr>
            <a:xfrm>
              <a:off x="6357950" y="4714884"/>
              <a:ext cx="1285884" cy="369332"/>
            </a:xfrm>
            <a:prstGeom prst="rect">
              <a:avLst/>
            </a:prstGeom>
            <a:noFill/>
          </p:spPr>
          <p:txBody>
            <a:bodyPr wrap="square" rtlCol="0">
              <a:spAutoFit/>
            </a:bodyPr>
            <a:lstStyle/>
            <a:p>
              <a:pPr algn="ctr"/>
              <a:r>
                <a:rPr lang="pt-BR" b="1" dirty="0" smtClean="0">
                  <a:solidFill>
                    <a:srgbClr val="3C69B2"/>
                  </a:solidFill>
                </a:rPr>
                <a:t>TERMO</a:t>
              </a:r>
              <a:endParaRPr lang="pt-BR" b="1" dirty="0">
                <a:solidFill>
                  <a:srgbClr val="3C69B2"/>
                </a:solidFill>
              </a:endParaRPr>
            </a:p>
          </p:txBody>
        </p:sp>
        <p:sp>
          <p:nvSpPr>
            <p:cNvPr id="6" name="Retângulo 5"/>
            <p:cNvSpPr/>
            <p:nvPr/>
          </p:nvSpPr>
          <p:spPr>
            <a:xfrm>
              <a:off x="3500430" y="4643446"/>
              <a:ext cx="1928826" cy="57150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pt-BR" dirty="0" err="1" smtClean="0">
                  <a:latin typeface="Calibri" pitchFamily="34" charset="0"/>
                </a:rPr>
                <a:t>Terminologização</a:t>
              </a:r>
              <a:endParaRPr lang="pt-BR" dirty="0">
                <a:latin typeface="Calibri" pitchFamily="34" charset="0"/>
              </a:endParaRPr>
            </a:p>
          </p:txBody>
        </p:sp>
        <p:sp>
          <p:nvSpPr>
            <p:cNvPr id="12" name="Seta para a direita 11"/>
            <p:cNvSpPr/>
            <p:nvPr/>
          </p:nvSpPr>
          <p:spPr>
            <a:xfrm>
              <a:off x="2714612" y="4786322"/>
              <a:ext cx="357190" cy="28575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p>
          </p:txBody>
        </p:sp>
        <p:sp>
          <p:nvSpPr>
            <p:cNvPr id="13" name="Seta para a direita 12"/>
            <p:cNvSpPr/>
            <p:nvPr/>
          </p:nvSpPr>
          <p:spPr>
            <a:xfrm>
              <a:off x="5786446" y="4786322"/>
              <a:ext cx="357190" cy="28575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1000"/>
                                        <p:tgtEl>
                                          <p:spTgt spid="8"/>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1000"/>
                                        <p:tgtEl>
                                          <p:spTgt spid="7"/>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dissolve">
                                      <p:cBhvr>
                                        <p:cTn id="1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Termos e Terminologia</a:t>
            </a:r>
            <a:endParaRPr lang="pt-BR" sz="2400" b="1" dirty="0">
              <a:solidFill>
                <a:schemeClr val="tx1"/>
              </a:solidFill>
            </a:endParaRPr>
          </a:p>
        </p:txBody>
      </p:sp>
      <p:sp>
        <p:nvSpPr>
          <p:cNvPr id="19" name="Retângulo de cantos arredondados 18"/>
          <p:cNvSpPr/>
          <p:nvPr/>
        </p:nvSpPr>
        <p:spPr>
          <a:xfrm>
            <a:off x="571472" y="1928802"/>
            <a:ext cx="8143932" cy="314327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just"/>
            <a:r>
              <a:rPr lang="pt-BR" sz="2400" b="1" dirty="0" err="1" smtClean="0">
                <a:latin typeface="Calibri" pitchFamily="34" charset="0"/>
              </a:rPr>
              <a:t>Terminologização</a:t>
            </a:r>
            <a:r>
              <a:rPr lang="pt-BR" sz="2400" dirty="0" smtClean="0">
                <a:latin typeface="Calibri" pitchFamily="34" charset="0"/>
              </a:rPr>
              <a:t> é processo pelo qual as palavras da língua geral adquirem significados específicos, pertinentes a uma determinada área do saber científico, tornando-se então, elementos integrantes dos repertórios terminológicos. Desse ponto de vista, uma unidade lexical pode assumir o valor de termo fazendo parte da representação dos princípios e propósitos de uma área.</a:t>
            </a:r>
            <a:endParaRPr lang="pt-BR" sz="2400" dirty="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Termos e Terminologia</a:t>
            </a:r>
            <a:endParaRPr lang="pt-BR" sz="2400" b="1" dirty="0">
              <a:solidFill>
                <a:schemeClr val="tx1"/>
              </a:solidFill>
            </a:endParaRPr>
          </a:p>
        </p:txBody>
      </p:sp>
      <p:sp>
        <p:nvSpPr>
          <p:cNvPr id="4" name="CaixaDeTexto 3"/>
          <p:cNvSpPr txBox="1"/>
          <p:nvPr/>
        </p:nvSpPr>
        <p:spPr>
          <a:xfrm>
            <a:off x="324500" y="1000108"/>
            <a:ext cx="8390904" cy="491738"/>
          </a:xfrm>
          <a:prstGeom prst="rect">
            <a:avLst/>
          </a:prstGeom>
          <a:noFill/>
        </p:spPr>
        <p:txBody>
          <a:bodyPr wrap="square" rtlCol="0">
            <a:spAutoFit/>
          </a:bodyPr>
          <a:lstStyle/>
          <a:p>
            <a:pPr>
              <a:lnSpc>
                <a:spcPct val="150000"/>
              </a:lnSpc>
              <a:buFont typeface="Wingdings" pitchFamily="2" charset="2"/>
              <a:buChar char="v"/>
            </a:pPr>
            <a:r>
              <a:rPr lang="pt-BR" dirty="0" smtClean="0"/>
              <a:t> </a:t>
            </a:r>
            <a:r>
              <a:rPr lang="pt-BR" sz="2000" dirty="0" smtClean="0"/>
              <a:t>Dimensões dos Termos:</a:t>
            </a:r>
            <a:endParaRPr lang="pt-BR" dirty="0"/>
          </a:p>
        </p:txBody>
      </p:sp>
      <p:cxnSp>
        <p:nvCxnSpPr>
          <p:cNvPr id="11" name="Conector de seta reta 10"/>
          <p:cNvCxnSpPr/>
          <p:nvPr/>
        </p:nvCxnSpPr>
        <p:spPr>
          <a:xfrm rot="5400000" flipH="1" flipV="1">
            <a:off x="3402397" y="2741215"/>
            <a:ext cx="2340000"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Conector de seta reta 11"/>
          <p:cNvCxnSpPr/>
          <p:nvPr/>
        </p:nvCxnSpPr>
        <p:spPr>
          <a:xfrm>
            <a:off x="4572000" y="3912712"/>
            <a:ext cx="2340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ector de seta reta 12"/>
          <p:cNvCxnSpPr/>
          <p:nvPr/>
        </p:nvCxnSpPr>
        <p:spPr>
          <a:xfrm rot="18900000" flipH="1" flipV="1">
            <a:off x="2756039" y="4653347"/>
            <a:ext cx="21600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CaixaDeTexto 15"/>
          <p:cNvSpPr txBox="1"/>
          <p:nvPr/>
        </p:nvSpPr>
        <p:spPr>
          <a:xfrm>
            <a:off x="5857884" y="2702478"/>
            <a:ext cx="857256" cy="369332"/>
          </a:xfrm>
          <a:prstGeom prst="rect">
            <a:avLst/>
          </a:prstGeom>
          <a:ln>
            <a:noFill/>
          </a:ln>
          <a:effectLst>
            <a:outerShdw blurRad="44450" dist="27940" dir="5400000" algn="ctr">
              <a:srgbClr val="000000">
                <a:alpha val="32000"/>
              </a:srgbClr>
            </a:outerShdw>
          </a:effectLst>
          <a:scene3d>
            <a:camera prst="orthographicFront" fov="0">
              <a:rot lat="0" lon="0" rev="0"/>
            </a:camera>
            <a:lightRig rig="contrasting" dir="t">
              <a:rot lat="0" lon="0" rev="12000000"/>
            </a:lightRig>
          </a:scene3d>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pt-BR" b="1" i="1" dirty="0" smtClean="0">
                <a:latin typeface="Calibri" pitchFamily="34" charset="0"/>
                <a:cs typeface="Times New Roman" pitchFamily="18" charset="0"/>
              </a:rPr>
              <a:t>Termo</a:t>
            </a:r>
            <a:endParaRPr lang="pt-BR" b="1" i="1" dirty="0">
              <a:latin typeface="Calibri" pitchFamily="34" charset="0"/>
              <a:cs typeface="Times New Roman" pitchFamily="18" charset="0"/>
            </a:endParaRPr>
          </a:p>
        </p:txBody>
      </p:sp>
      <p:sp>
        <p:nvSpPr>
          <p:cNvPr id="17" name="CaixaDeTexto 16"/>
          <p:cNvSpPr txBox="1"/>
          <p:nvPr/>
        </p:nvSpPr>
        <p:spPr>
          <a:xfrm>
            <a:off x="4643438" y="1357298"/>
            <a:ext cx="2214578" cy="338554"/>
          </a:xfrm>
          <a:prstGeom prst="rect">
            <a:avLst/>
          </a:prstGeom>
          <a:noFill/>
        </p:spPr>
        <p:txBody>
          <a:bodyPr wrap="square" rtlCol="0">
            <a:spAutoFit/>
          </a:bodyPr>
          <a:lstStyle/>
          <a:p>
            <a:r>
              <a:rPr lang="pt-BR" sz="1600" dirty="0" smtClean="0">
                <a:latin typeface="Calibri" pitchFamily="34" charset="0"/>
              </a:rPr>
              <a:t>Dimensão Conceitual</a:t>
            </a:r>
            <a:endParaRPr lang="pt-BR" sz="1600" dirty="0">
              <a:latin typeface="Calibri" pitchFamily="34" charset="0"/>
            </a:endParaRPr>
          </a:p>
        </p:txBody>
      </p:sp>
      <p:sp>
        <p:nvSpPr>
          <p:cNvPr id="18" name="CaixaDeTexto 17"/>
          <p:cNvSpPr txBox="1"/>
          <p:nvPr/>
        </p:nvSpPr>
        <p:spPr>
          <a:xfrm>
            <a:off x="6929454" y="3733388"/>
            <a:ext cx="2000264" cy="338554"/>
          </a:xfrm>
          <a:prstGeom prst="rect">
            <a:avLst/>
          </a:prstGeom>
          <a:noFill/>
        </p:spPr>
        <p:txBody>
          <a:bodyPr wrap="square" rtlCol="0">
            <a:spAutoFit/>
          </a:bodyPr>
          <a:lstStyle/>
          <a:p>
            <a:r>
              <a:rPr lang="pt-BR" sz="1600" dirty="0" smtClean="0">
                <a:latin typeface="Calibri" pitchFamily="34" charset="0"/>
              </a:rPr>
              <a:t>Dimensão </a:t>
            </a:r>
            <a:r>
              <a:rPr lang="pt-BR" sz="1600" dirty="0" err="1" smtClean="0">
                <a:latin typeface="Calibri" pitchFamily="34" charset="0"/>
              </a:rPr>
              <a:t>Linguística</a:t>
            </a:r>
            <a:endParaRPr lang="pt-BR" sz="1600" dirty="0">
              <a:latin typeface="Calibri" pitchFamily="34" charset="0"/>
            </a:endParaRPr>
          </a:p>
        </p:txBody>
      </p:sp>
      <p:sp>
        <p:nvSpPr>
          <p:cNvPr id="19" name="CaixaDeTexto 18"/>
          <p:cNvSpPr txBox="1"/>
          <p:nvPr/>
        </p:nvSpPr>
        <p:spPr>
          <a:xfrm>
            <a:off x="1785918" y="5447900"/>
            <a:ext cx="2786082" cy="338554"/>
          </a:xfrm>
          <a:prstGeom prst="rect">
            <a:avLst/>
          </a:prstGeom>
          <a:noFill/>
        </p:spPr>
        <p:txBody>
          <a:bodyPr wrap="square" rtlCol="0">
            <a:spAutoFit/>
          </a:bodyPr>
          <a:lstStyle/>
          <a:p>
            <a:r>
              <a:rPr lang="pt-BR" sz="1600" dirty="0" smtClean="0">
                <a:latin typeface="Calibri" pitchFamily="34" charset="0"/>
              </a:rPr>
              <a:t>Dimensão </a:t>
            </a:r>
            <a:r>
              <a:rPr lang="pt-BR" sz="1600" dirty="0" err="1" smtClean="0">
                <a:latin typeface="Calibri" pitchFamily="34" charset="0"/>
              </a:rPr>
              <a:t>Comunicacional</a:t>
            </a:r>
            <a:endParaRPr lang="pt-BR" sz="1600" dirty="0">
              <a:latin typeface="Calibri" pitchFamily="34" charset="0"/>
            </a:endParaRPr>
          </a:p>
        </p:txBody>
      </p:sp>
      <p:cxnSp>
        <p:nvCxnSpPr>
          <p:cNvPr id="21" name="Conector reto 20"/>
          <p:cNvCxnSpPr/>
          <p:nvPr/>
        </p:nvCxnSpPr>
        <p:spPr>
          <a:xfrm>
            <a:off x="3714744" y="4786322"/>
            <a:ext cx="1928826" cy="1588"/>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2" name="Conector reto 21"/>
          <p:cNvCxnSpPr/>
          <p:nvPr/>
        </p:nvCxnSpPr>
        <p:spPr>
          <a:xfrm rot="5400000">
            <a:off x="5640288" y="3932348"/>
            <a:ext cx="863820" cy="857256"/>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6" name="Conector reto 25"/>
          <p:cNvCxnSpPr/>
          <p:nvPr/>
        </p:nvCxnSpPr>
        <p:spPr>
          <a:xfrm rot="16200000">
            <a:off x="4679951" y="3821115"/>
            <a:ext cx="1928826" cy="1588"/>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9" name="Elipse 28"/>
          <p:cNvSpPr/>
          <p:nvPr/>
        </p:nvSpPr>
        <p:spPr>
          <a:xfrm>
            <a:off x="5550360" y="2790822"/>
            <a:ext cx="214314" cy="21431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pt-BR"/>
          </a:p>
        </p:txBody>
      </p:sp>
      <p:sp>
        <p:nvSpPr>
          <p:cNvPr id="30" name="Texto explicativo retangular com cantos arredondados 29"/>
          <p:cNvSpPr/>
          <p:nvPr/>
        </p:nvSpPr>
        <p:spPr>
          <a:xfrm>
            <a:off x="6000760" y="4429132"/>
            <a:ext cx="2786082" cy="1285884"/>
          </a:xfrm>
          <a:prstGeom prst="wedgeRoundRectCallout">
            <a:avLst>
              <a:gd name="adj1" fmla="val 19069"/>
              <a:gd name="adj2" fmla="val -8070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pt-BR" sz="1600" dirty="0" smtClean="0">
                <a:latin typeface="Calibri" pitchFamily="34" charset="0"/>
              </a:rPr>
              <a:t>Representa a estrutura morfológica do termo e as diferentes possibilidades de formação e combinação lexical.</a:t>
            </a:r>
            <a:endParaRPr lang="pt-BR" sz="1600" dirty="0">
              <a:latin typeface="Calibri" pitchFamily="34" charset="0"/>
            </a:endParaRPr>
          </a:p>
        </p:txBody>
      </p:sp>
      <p:sp>
        <p:nvSpPr>
          <p:cNvPr id="31" name="Texto explicativo retangular com cantos arredondados 30"/>
          <p:cNvSpPr/>
          <p:nvPr/>
        </p:nvSpPr>
        <p:spPr>
          <a:xfrm>
            <a:off x="357158" y="3571876"/>
            <a:ext cx="2928958" cy="1643074"/>
          </a:xfrm>
          <a:prstGeom prst="wedgeRoundRectCallout">
            <a:avLst>
              <a:gd name="adj1" fmla="val 6719"/>
              <a:gd name="adj2" fmla="val 68362"/>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pt-BR" sz="1600" dirty="0" smtClean="0">
                <a:latin typeface="Calibri" pitchFamily="34" charset="0"/>
              </a:rPr>
              <a:t>Representa a vertente comunicativa, na tarefa de comunicar e transmitir o conhecimento especializado de forma eficiente.</a:t>
            </a:r>
            <a:endParaRPr lang="pt-BR" sz="1600" dirty="0">
              <a:latin typeface="Calibri" pitchFamily="34" charset="0"/>
            </a:endParaRPr>
          </a:p>
        </p:txBody>
      </p:sp>
      <p:sp>
        <p:nvSpPr>
          <p:cNvPr id="32" name="Texto explicativo retangular com cantos arredondados 31"/>
          <p:cNvSpPr/>
          <p:nvPr/>
        </p:nvSpPr>
        <p:spPr>
          <a:xfrm>
            <a:off x="428596" y="1643050"/>
            <a:ext cx="3571900" cy="1285884"/>
          </a:xfrm>
          <a:prstGeom prst="wedgeRoundRectCallout">
            <a:avLst>
              <a:gd name="adj1" fmla="val 70292"/>
              <a:gd name="adj2" fmla="val -59541"/>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pt-BR" sz="1600" dirty="0" smtClean="0">
                <a:latin typeface="Calibri" pitchFamily="34" charset="0"/>
              </a:rPr>
              <a:t>Representa o conceito e o conhecimento especializado o qual se refere.</a:t>
            </a:r>
            <a:endParaRPr lang="pt-BR" sz="16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par>
                                <p:cTn id="8" presetID="22" presetClass="entr" presetSubtype="4"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down)">
                                      <p:cBhvr>
                                        <p:cTn id="10" dur="1000"/>
                                        <p:tgtEl>
                                          <p:spTgt spid="11"/>
                                        </p:tgtEl>
                                      </p:cBhvr>
                                    </p:animEffect>
                                  </p:childTnLst>
                                </p:cTn>
                              </p:par>
                              <p:par>
                                <p:cTn id="11" presetID="22" presetClass="entr" presetSubtype="1"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up)">
                                      <p:cBhvr>
                                        <p:cTn id="13" dur="1000"/>
                                        <p:tgtEl>
                                          <p:spTgt spid="13"/>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dissolve">
                                      <p:cBhvr>
                                        <p:cTn id="17" dur="1000"/>
                                        <p:tgtEl>
                                          <p:spTgt spid="18"/>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dissolve">
                                      <p:cBhvr>
                                        <p:cTn id="20" dur="1000"/>
                                        <p:tgtEl>
                                          <p:spTgt spid="17"/>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dissolve">
                                      <p:cBhvr>
                                        <p:cTn id="23" dur="1000"/>
                                        <p:tgtEl>
                                          <p:spTgt spid="19"/>
                                        </p:tgtEl>
                                      </p:cBhvr>
                                    </p:animEffect>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left)">
                                      <p:cBhvr>
                                        <p:cTn id="27" dur="1000"/>
                                        <p:tgtEl>
                                          <p:spTgt spid="21"/>
                                        </p:tgtEl>
                                      </p:cBhvr>
                                    </p:animEffect>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wipe(up)">
                                      <p:cBhvr>
                                        <p:cTn id="31" dur="1000"/>
                                        <p:tgtEl>
                                          <p:spTgt spid="22"/>
                                        </p:tgtEl>
                                      </p:cBhvr>
                                    </p:animEffect>
                                  </p:childTnLst>
                                </p:cTn>
                              </p:par>
                            </p:childTnLst>
                          </p:cTn>
                        </p:par>
                        <p:par>
                          <p:cTn id="32" fill="hold">
                            <p:stCondLst>
                              <p:cond delay="4000"/>
                            </p:stCondLst>
                            <p:childTnLst>
                              <p:par>
                                <p:cTn id="33" presetID="22" presetClass="entr" presetSubtype="4" fill="hold"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down)">
                                      <p:cBhvr>
                                        <p:cTn id="35" dur="1000"/>
                                        <p:tgtEl>
                                          <p:spTgt spid="26"/>
                                        </p:tgtEl>
                                      </p:cBhvr>
                                    </p:animEffect>
                                  </p:childTnLst>
                                </p:cTn>
                              </p:par>
                            </p:childTnLst>
                          </p:cTn>
                        </p:par>
                        <p:par>
                          <p:cTn id="36" fill="hold">
                            <p:stCondLst>
                              <p:cond delay="5000"/>
                            </p:stCondLst>
                            <p:childTnLst>
                              <p:par>
                                <p:cTn id="37" presetID="1" presetClass="entr" presetSubtype="0" fill="hold" grpId="0" nodeType="after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childTnLst>
                          </p:cTn>
                        </p:par>
                        <p:par>
                          <p:cTn id="39" fill="hold">
                            <p:stCondLst>
                              <p:cond delay="5000"/>
                            </p:stCondLst>
                            <p:childTnLst>
                              <p:par>
                                <p:cTn id="40" presetID="9"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dissolve">
                                      <p:cBhvr>
                                        <p:cTn id="42" dur="10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blinds(horizontal)">
                                      <p:cBhvr>
                                        <p:cTn id="47" dur="10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blinds(horizontal)">
                                      <p:cBhvr>
                                        <p:cTn id="52" dur="1000"/>
                                        <p:tgtEl>
                                          <p:spTgt spid="3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blinds(horizontal)">
                                      <p:cBhvr>
                                        <p:cTn id="57"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p:bldP spid="18" grpId="0"/>
      <p:bldP spid="19" grpId="0"/>
      <p:bldP spid="29" grpId="0" animBg="1"/>
      <p:bldP spid="30" grpId="0" animBg="1"/>
      <p:bldP spid="31" grpId="0" animBg="1"/>
      <p:bldP spid="3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Extração Automática de Candidatos a Termos</a:t>
            </a:r>
            <a:endParaRPr lang="pt-BR" sz="2400" b="1" dirty="0">
              <a:solidFill>
                <a:schemeClr val="tx1"/>
              </a:solidFill>
            </a:endParaRPr>
          </a:p>
        </p:txBody>
      </p:sp>
      <p:sp>
        <p:nvSpPr>
          <p:cNvPr id="4" name="Retângulo de cantos arredondados 3"/>
          <p:cNvSpPr/>
          <p:nvPr/>
        </p:nvSpPr>
        <p:spPr>
          <a:xfrm>
            <a:off x="857224" y="2071678"/>
            <a:ext cx="7429552" cy="135732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r>
              <a:rPr lang="pt-BR" sz="2400" dirty="0" smtClean="0">
                <a:latin typeface="Calibri" pitchFamily="34" charset="0"/>
              </a:rPr>
              <a:t>É a obtenção do conjunto terminológico que compõe a nomenclatura do produto terminológico (do glossário, dicionário ou base de dados).</a:t>
            </a:r>
            <a:endParaRPr lang="pt-BR" sz="2400" dirty="0">
              <a:latin typeface="Calibri" pitchFamily="34" charset="0"/>
            </a:endParaRPr>
          </a:p>
        </p:txBody>
      </p:sp>
      <p:sp>
        <p:nvSpPr>
          <p:cNvPr id="7" name="CaixaDeTexto 6"/>
          <p:cNvSpPr txBox="1"/>
          <p:nvPr/>
        </p:nvSpPr>
        <p:spPr>
          <a:xfrm>
            <a:off x="285720" y="1571612"/>
            <a:ext cx="3929090" cy="400110"/>
          </a:xfrm>
          <a:prstGeom prst="rect">
            <a:avLst/>
          </a:prstGeom>
          <a:noFill/>
        </p:spPr>
        <p:txBody>
          <a:bodyPr wrap="square" rtlCol="0">
            <a:spAutoFit/>
          </a:bodyPr>
          <a:lstStyle/>
          <a:p>
            <a:pPr>
              <a:buFont typeface="Wingdings" pitchFamily="2" charset="2"/>
              <a:buChar char="ü"/>
            </a:pPr>
            <a:r>
              <a:rPr lang="pt-BR" dirty="0" smtClean="0">
                <a:latin typeface="Calibri" pitchFamily="34" charset="0"/>
              </a:rPr>
              <a:t> Em Terminologia</a:t>
            </a:r>
            <a:r>
              <a:rPr lang="pt-BR" sz="2000" dirty="0" smtClean="0">
                <a:latin typeface="Calibri" pitchFamily="34" charset="0"/>
              </a:rPr>
              <a:t>:</a:t>
            </a:r>
            <a:endParaRPr lang="pt-BR" sz="2000" dirty="0">
              <a:latin typeface="Calibri" pitchFamily="34" charset="0"/>
            </a:endParaRPr>
          </a:p>
        </p:txBody>
      </p:sp>
      <p:grpSp>
        <p:nvGrpSpPr>
          <p:cNvPr id="10" name="Grupo 9"/>
          <p:cNvGrpSpPr/>
          <p:nvPr/>
        </p:nvGrpSpPr>
        <p:grpSpPr>
          <a:xfrm>
            <a:off x="285720" y="3714752"/>
            <a:ext cx="8001056" cy="1828870"/>
            <a:chOff x="285720" y="3714752"/>
            <a:chExt cx="8001056" cy="1828870"/>
          </a:xfrm>
        </p:grpSpPr>
        <p:sp>
          <p:nvSpPr>
            <p:cNvPr id="6" name="Retângulo de cantos arredondados 5"/>
            <p:cNvSpPr/>
            <p:nvPr/>
          </p:nvSpPr>
          <p:spPr>
            <a:xfrm>
              <a:off x="857224" y="4186300"/>
              <a:ext cx="7429552" cy="1357322"/>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pt-BR" sz="2400" dirty="0" smtClean="0">
                  <a:latin typeface="Calibri" pitchFamily="34" charset="0"/>
                </a:rPr>
                <a:t>É o processo automático de reconhecer e extrair os candidatos a termos presentes em um determinado </a:t>
              </a:r>
              <a:r>
                <a:rPr lang="pt-BR" sz="2400" dirty="0" err="1" smtClean="0">
                  <a:latin typeface="Calibri" pitchFamily="34" charset="0"/>
                </a:rPr>
                <a:t>córpus</a:t>
              </a:r>
              <a:r>
                <a:rPr lang="pt-BR" sz="2400" dirty="0" smtClean="0">
                  <a:latin typeface="Calibri" pitchFamily="34" charset="0"/>
                </a:rPr>
                <a:t> </a:t>
              </a:r>
              <a:r>
                <a:rPr lang="pt-BR" sz="2400" dirty="0" smtClean="0">
                  <a:latin typeface="Calibri" pitchFamily="34" charset="0"/>
                </a:rPr>
                <a:t>de especialidade.</a:t>
              </a:r>
              <a:endParaRPr lang="pt-BR" sz="2400" dirty="0">
                <a:latin typeface="Calibri" pitchFamily="34" charset="0"/>
              </a:endParaRPr>
            </a:p>
          </p:txBody>
        </p:sp>
        <p:sp>
          <p:nvSpPr>
            <p:cNvPr id="8" name="CaixaDeTexto 7"/>
            <p:cNvSpPr txBox="1"/>
            <p:nvPr/>
          </p:nvSpPr>
          <p:spPr>
            <a:xfrm>
              <a:off x="285720" y="3714752"/>
              <a:ext cx="3929090" cy="369332"/>
            </a:xfrm>
            <a:prstGeom prst="rect">
              <a:avLst/>
            </a:prstGeom>
            <a:noFill/>
          </p:spPr>
          <p:txBody>
            <a:bodyPr wrap="square" rtlCol="0">
              <a:spAutoFit/>
            </a:bodyPr>
            <a:lstStyle/>
            <a:p>
              <a:pPr>
                <a:buFont typeface="Wingdings" pitchFamily="2" charset="2"/>
                <a:buChar char="ü"/>
              </a:pPr>
              <a:r>
                <a:rPr lang="pt-BR" dirty="0" smtClean="0">
                  <a:latin typeface="Calibri" pitchFamily="34" charset="0"/>
                </a:rPr>
                <a:t> Em Computação:</a:t>
              </a:r>
              <a:endParaRPr lang="pt-BR" dirty="0">
                <a:latin typeface="Calibri" pitchFamily="34" charset="0"/>
              </a:endParaRPr>
            </a:p>
          </p:txBody>
        </p:sp>
      </p:grpSp>
      <p:sp>
        <p:nvSpPr>
          <p:cNvPr id="9" name="CaixaDeTexto 8"/>
          <p:cNvSpPr txBox="1"/>
          <p:nvPr/>
        </p:nvSpPr>
        <p:spPr>
          <a:xfrm>
            <a:off x="285720" y="1000108"/>
            <a:ext cx="3929090" cy="400110"/>
          </a:xfrm>
          <a:prstGeom prst="rect">
            <a:avLst/>
          </a:prstGeom>
          <a:noFill/>
        </p:spPr>
        <p:txBody>
          <a:bodyPr wrap="square" rtlCol="0">
            <a:spAutoFit/>
          </a:bodyPr>
          <a:lstStyle/>
          <a:p>
            <a:pPr>
              <a:buFont typeface="Wingdings" pitchFamily="2" charset="2"/>
              <a:buChar char="v"/>
            </a:pPr>
            <a:r>
              <a:rPr lang="pt-BR" sz="2000" dirty="0" smtClean="0">
                <a:latin typeface="Calibri" pitchFamily="34" charset="0"/>
              </a:rPr>
              <a:t> A Extração de Termos é:</a:t>
            </a:r>
            <a:endParaRPr lang="pt-BR" sz="20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Extração Automática de Candidatos a Termos</a:t>
            </a:r>
            <a:endParaRPr lang="pt-BR" sz="2400" b="1" dirty="0">
              <a:solidFill>
                <a:schemeClr val="tx1"/>
              </a:solidFill>
            </a:endParaRPr>
          </a:p>
        </p:txBody>
      </p:sp>
      <p:grpSp>
        <p:nvGrpSpPr>
          <p:cNvPr id="2" name="Grupo 51"/>
          <p:cNvGrpSpPr>
            <a:grpSpLocks/>
          </p:cNvGrpSpPr>
          <p:nvPr/>
        </p:nvGrpSpPr>
        <p:grpSpPr bwMode="auto">
          <a:xfrm>
            <a:off x="714345" y="2285988"/>
            <a:ext cx="1643063" cy="1655763"/>
            <a:chOff x="428596" y="4131238"/>
            <a:chExt cx="1643074" cy="1655216"/>
          </a:xfrm>
        </p:grpSpPr>
        <p:grpSp>
          <p:nvGrpSpPr>
            <p:cNvPr id="5" name="Grupo 22"/>
            <p:cNvGrpSpPr>
              <a:grpSpLocks/>
            </p:cNvGrpSpPr>
            <p:nvPr/>
          </p:nvGrpSpPr>
          <p:grpSpPr bwMode="auto">
            <a:xfrm>
              <a:off x="428596" y="4501004"/>
              <a:ext cx="1643074" cy="1285450"/>
              <a:chOff x="6643702" y="2143550"/>
              <a:chExt cx="1643074" cy="1285450"/>
            </a:xfrm>
          </p:grpSpPr>
          <p:sp>
            <p:nvSpPr>
              <p:cNvPr id="9" name="Fluxograma: Documento 8"/>
              <p:cNvSpPr/>
              <p:nvPr/>
            </p:nvSpPr>
            <p:spPr>
              <a:xfrm>
                <a:off x="6643702" y="2143550"/>
                <a:ext cx="1214446" cy="856967"/>
              </a:xfrm>
              <a:prstGeom prst="flowChartDocument">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pt-BR">
                  <a:latin typeface="Calibri" pitchFamily="34" charset="0"/>
                </a:endParaRPr>
              </a:p>
            </p:txBody>
          </p:sp>
          <p:sp>
            <p:nvSpPr>
              <p:cNvPr id="10" name="Fluxograma: Documento 9"/>
              <p:cNvSpPr/>
              <p:nvPr/>
            </p:nvSpPr>
            <p:spPr>
              <a:xfrm>
                <a:off x="6786578" y="2286378"/>
                <a:ext cx="1214446" cy="856967"/>
              </a:xfrm>
              <a:prstGeom prst="flowChartDocumen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pt-BR">
                  <a:latin typeface="Calibri" pitchFamily="34" charset="0"/>
                </a:endParaRPr>
              </a:p>
            </p:txBody>
          </p:sp>
          <p:sp>
            <p:nvSpPr>
              <p:cNvPr id="11" name="Fluxograma: Documento 10"/>
              <p:cNvSpPr/>
              <p:nvPr/>
            </p:nvSpPr>
            <p:spPr>
              <a:xfrm>
                <a:off x="6929454" y="2429206"/>
                <a:ext cx="1214446" cy="856967"/>
              </a:xfrm>
              <a:prstGeom prst="flowChartDocumen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pt-BR">
                  <a:latin typeface="Calibri" pitchFamily="34" charset="0"/>
                </a:endParaRPr>
              </a:p>
            </p:txBody>
          </p:sp>
          <p:sp>
            <p:nvSpPr>
              <p:cNvPr id="12" name="Fluxograma: Documento 11"/>
              <p:cNvSpPr/>
              <p:nvPr/>
            </p:nvSpPr>
            <p:spPr>
              <a:xfrm>
                <a:off x="7072330" y="2572033"/>
                <a:ext cx="1214446" cy="856967"/>
              </a:xfrm>
              <a:prstGeom prst="flowChartDocumen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pt-BR">
                  <a:latin typeface="Calibri" pitchFamily="34" charset="0"/>
                </a:endParaRPr>
              </a:p>
            </p:txBody>
          </p:sp>
        </p:grpSp>
        <p:sp>
          <p:nvSpPr>
            <p:cNvPr id="8" name="CaixaDeTexto 7"/>
            <p:cNvSpPr txBox="1"/>
            <p:nvPr/>
          </p:nvSpPr>
          <p:spPr>
            <a:xfrm>
              <a:off x="580997" y="4131238"/>
              <a:ext cx="990607" cy="369766"/>
            </a:xfrm>
            <a:prstGeom prst="rect">
              <a:avLst/>
            </a:prstGeom>
            <a:noFill/>
          </p:spPr>
          <p:txBody>
            <a:bodyPr>
              <a:spAutoFit/>
            </a:bodyPr>
            <a:lstStyle/>
            <a:p>
              <a:pPr>
                <a:defRPr/>
              </a:pPr>
              <a:r>
                <a:rPr lang="pt-BR" dirty="0" err="1">
                  <a:latin typeface="Calibri" pitchFamily="34" charset="0"/>
                </a:rPr>
                <a:t>Córpus</a:t>
              </a:r>
              <a:endParaRPr lang="pt-BR" dirty="0">
                <a:latin typeface="Calibri" pitchFamily="34" charset="0"/>
              </a:endParaRPr>
            </a:p>
          </p:txBody>
        </p:sp>
      </p:grpSp>
      <p:sp>
        <p:nvSpPr>
          <p:cNvPr id="13" name="Retângulo 12"/>
          <p:cNvSpPr/>
          <p:nvPr/>
        </p:nvSpPr>
        <p:spPr>
          <a:xfrm>
            <a:off x="3643274" y="2857487"/>
            <a:ext cx="1714512" cy="785818"/>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pt-BR" dirty="0">
                <a:latin typeface="Calibri" pitchFamily="34" charset="0"/>
              </a:rPr>
              <a:t>Extrator de</a:t>
            </a:r>
          </a:p>
          <a:p>
            <a:pPr algn="ctr">
              <a:defRPr/>
            </a:pPr>
            <a:r>
              <a:rPr lang="pt-BR" dirty="0">
                <a:latin typeface="Calibri" pitchFamily="34" charset="0"/>
              </a:rPr>
              <a:t>Termos</a:t>
            </a:r>
          </a:p>
        </p:txBody>
      </p:sp>
      <p:sp>
        <p:nvSpPr>
          <p:cNvPr id="14" name="Pergaminho vertical 13"/>
          <p:cNvSpPr/>
          <p:nvPr/>
        </p:nvSpPr>
        <p:spPr>
          <a:xfrm>
            <a:off x="6786533" y="2285988"/>
            <a:ext cx="1714500" cy="1928813"/>
          </a:xfrm>
          <a:prstGeom prst="verticalScroll">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pt-BR" dirty="0">
                <a:latin typeface="Calibri" pitchFamily="34" charset="0"/>
              </a:rPr>
              <a:t>Lista de</a:t>
            </a:r>
          </a:p>
          <a:p>
            <a:pPr algn="ctr">
              <a:defRPr/>
            </a:pPr>
            <a:r>
              <a:rPr lang="pt-BR" dirty="0">
                <a:latin typeface="Calibri" pitchFamily="34" charset="0"/>
              </a:rPr>
              <a:t>Termos</a:t>
            </a:r>
          </a:p>
        </p:txBody>
      </p:sp>
      <p:sp>
        <p:nvSpPr>
          <p:cNvPr id="15" name="Seta para a direita 14"/>
          <p:cNvSpPr/>
          <p:nvPr/>
        </p:nvSpPr>
        <p:spPr>
          <a:xfrm>
            <a:off x="5786408" y="3071801"/>
            <a:ext cx="714375" cy="28575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6" name="Seta para a direita 15"/>
          <p:cNvSpPr/>
          <p:nvPr/>
        </p:nvSpPr>
        <p:spPr>
          <a:xfrm>
            <a:off x="2643158" y="3071801"/>
            <a:ext cx="714375" cy="28575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7" name="CaixaDeTexto 16"/>
          <p:cNvSpPr txBox="1"/>
          <p:nvPr/>
        </p:nvSpPr>
        <p:spPr>
          <a:xfrm>
            <a:off x="357158" y="1214422"/>
            <a:ext cx="2214578" cy="400110"/>
          </a:xfrm>
          <a:prstGeom prst="rect">
            <a:avLst/>
          </a:prstGeom>
          <a:noFill/>
        </p:spPr>
        <p:txBody>
          <a:bodyPr wrap="square" rtlCol="0">
            <a:spAutoFit/>
          </a:bodyPr>
          <a:lstStyle/>
          <a:p>
            <a:pPr>
              <a:buFont typeface="Wingdings" pitchFamily="2" charset="2"/>
              <a:buChar char="v"/>
            </a:pPr>
            <a:r>
              <a:rPr lang="pt-BR" sz="2000" dirty="0" smtClean="0">
                <a:latin typeface="Calibri" pitchFamily="34" charset="0"/>
              </a:rPr>
              <a:t> Esquema geral</a:t>
            </a:r>
            <a:endParaRPr lang="pt-BR"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Extração Automática de Candidatos a Termos</a:t>
            </a:r>
            <a:endParaRPr lang="pt-BR" sz="2400" b="1" dirty="0">
              <a:solidFill>
                <a:schemeClr val="tx1"/>
              </a:solidFill>
            </a:endParaRPr>
          </a:p>
        </p:txBody>
      </p:sp>
      <p:sp>
        <p:nvSpPr>
          <p:cNvPr id="5" name="CaixaDeTexto 25"/>
          <p:cNvSpPr txBox="1">
            <a:spLocks noChangeArrowheads="1"/>
          </p:cNvSpPr>
          <p:nvPr/>
        </p:nvSpPr>
        <p:spPr bwMode="auto">
          <a:xfrm>
            <a:off x="285720" y="1141287"/>
            <a:ext cx="8501063" cy="4401205"/>
          </a:xfrm>
          <a:prstGeom prst="rect">
            <a:avLst/>
          </a:prstGeom>
          <a:noFill/>
          <a:ln w="9525">
            <a:noFill/>
            <a:miter lim="800000"/>
            <a:headEnd/>
            <a:tailEnd/>
          </a:ln>
        </p:spPr>
        <p:txBody>
          <a:bodyPr>
            <a:spAutoFit/>
          </a:bodyPr>
          <a:lstStyle/>
          <a:p>
            <a:pPr>
              <a:lnSpc>
                <a:spcPct val="150000"/>
              </a:lnSpc>
              <a:buFont typeface="Wingdings" pitchFamily="2" charset="2"/>
              <a:buChar char="v"/>
            </a:pPr>
            <a:r>
              <a:rPr lang="pt-BR" sz="2000" dirty="0" smtClean="0">
                <a:latin typeface="Calibri" pitchFamily="34" charset="0"/>
              </a:rPr>
              <a:t> A tarefa de extração de termos é crucial para várias aplicações:</a:t>
            </a:r>
          </a:p>
          <a:p>
            <a:pPr lvl="1">
              <a:buFont typeface="Wingdings" pitchFamily="2" charset="2"/>
              <a:buChar char="ü"/>
            </a:pPr>
            <a:endParaRPr lang="pt-BR" dirty="0" smtClean="0">
              <a:latin typeface="Calibri" pitchFamily="34" charset="0"/>
            </a:endParaRPr>
          </a:p>
          <a:p>
            <a:pPr lvl="1">
              <a:buFont typeface="Wingdings" pitchFamily="2" charset="2"/>
              <a:buChar char="ü"/>
            </a:pPr>
            <a:r>
              <a:rPr lang="pt-BR" dirty="0" smtClean="0">
                <a:latin typeface="Calibri" pitchFamily="34" charset="0"/>
              </a:rPr>
              <a:t> Recuperação de Informação</a:t>
            </a:r>
          </a:p>
          <a:p>
            <a:pPr lvl="1">
              <a:buFont typeface="Wingdings" pitchFamily="2" charset="2"/>
              <a:buChar char="ü"/>
            </a:pPr>
            <a:r>
              <a:rPr lang="pt-BR" dirty="0" smtClean="0">
                <a:latin typeface="Calibri" pitchFamily="34" charset="0"/>
              </a:rPr>
              <a:t> Criação (semi-)automática de ontologias</a:t>
            </a:r>
          </a:p>
          <a:p>
            <a:pPr lvl="2">
              <a:buFont typeface="Arial" pitchFamily="34" charset="0"/>
              <a:buChar char="•"/>
            </a:pPr>
            <a:r>
              <a:rPr lang="pt-BR" sz="1600" dirty="0" smtClean="0">
                <a:latin typeface="Calibri" pitchFamily="34" charset="0"/>
              </a:rPr>
              <a:t> </a:t>
            </a:r>
            <a:r>
              <a:rPr lang="pt-BR" sz="1600" i="1" dirty="0" err="1" smtClean="0">
                <a:solidFill>
                  <a:srgbClr val="FF0000"/>
                </a:solidFill>
                <a:latin typeface="Calibri" pitchFamily="34" charset="0"/>
              </a:rPr>
              <a:t>OntoLP</a:t>
            </a:r>
            <a:r>
              <a:rPr lang="pt-BR" sz="1600" i="1" dirty="0" smtClean="0">
                <a:solidFill>
                  <a:srgbClr val="FF0000"/>
                </a:solidFill>
                <a:latin typeface="Calibri" pitchFamily="34" charset="0"/>
              </a:rPr>
              <a:t> – dissertação de mestrado (PUC-RS - Junior, 2007)</a:t>
            </a:r>
          </a:p>
          <a:p>
            <a:pPr lvl="2"/>
            <a:r>
              <a:rPr lang="pt-BR" sz="1600" i="1" dirty="0" smtClean="0">
                <a:latin typeface="Calibri" pitchFamily="34" charset="0"/>
              </a:rPr>
              <a:t> </a:t>
            </a:r>
            <a:endParaRPr lang="pt-BR" sz="1600" i="1" dirty="0" smtClean="0">
              <a:solidFill>
                <a:srgbClr val="FF0000"/>
              </a:solidFill>
              <a:latin typeface="Calibri" pitchFamily="34" charset="0"/>
            </a:endParaRPr>
          </a:p>
          <a:p>
            <a:pPr lvl="1">
              <a:buFont typeface="Wingdings" pitchFamily="2" charset="2"/>
              <a:buChar char="ü"/>
            </a:pPr>
            <a:r>
              <a:rPr lang="pt-BR" dirty="0" smtClean="0">
                <a:latin typeface="Calibri" pitchFamily="34" charset="0"/>
              </a:rPr>
              <a:t> Sumarização Automática</a:t>
            </a:r>
          </a:p>
          <a:p>
            <a:pPr lvl="1">
              <a:buFont typeface="Wingdings" pitchFamily="2" charset="2"/>
              <a:buChar char="ü"/>
            </a:pPr>
            <a:r>
              <a:rPr lang="pt-BR" dirty="0" smtClean="0">
                <a:latin typeface="Calibri" pitchFamily="34" charset="0"/>
              </a:rPr>
              <a:t> Indexação e Classificação de Textos</a:t>
            </a:r>
          </a:p>
          <a:p>
            <a:pPr lvl="1">
              <a:buFont typeface="Wingdings" pitchFamily="2" charset="2"/>
              <a:buChar char="ü"/>
            </a:pPr>
            <a:r>
              <a:rPr lang="pt-BR" dirty="0" smtClean="0">
                <a:latin typeface="Calibri" pitchFamily="34" charset="0"/>
              </a:rPr>
              <a:t> Alinhamento de Textos Bilíngües</a:t>
            </a:r>
          </a:p>
          <a:p>
            <a:pPr lvl="1">
              <a:buFont typeface="Wingdings" pitchFamily="2" charset="2"/>
              <a:buChar char="ü"/>
            </a:pPr>
            <a:r>
              <a:rPr lang="pt-BR" dirty="0" smtClean="0">
                <a:latin typeface="Calibri" pitchFamily="34" charset="0"/>
              </a:rPr>
              <a:t> Tradução</a:t>
            </a:r>
          </a:p>
          <a:p>
            <a:pPr lvl="1">
              <a:buFont typeface="Wingdings" pitchFamily="2" charset="2"/>
              <a:buChar char="ü"/>
            </a:pPr>
            <a:r>
              <a:rPr lang="pt-BR" dirty="0" smtClean="0">
                <a:latin typeface="Calibri" pitchFamily="34" charset="0"/>
              </a:rPr>
              <a:t> Recursos Básicos de Processamento de Línguas Naturais (PLN)</a:t>
            </a:r>
          </a:p>
          <a:p>
            <a:pPr lvl="1">
              <a:buFont typeface="Wingdings" pitchFamily="2" charset="2"/>
              <a:buChar char="ü"/>
            </a:pPr>
            <a:r>
              <a:rPr lang="pt-BR" dirty="0" smtClean="0">
                <a:latin typeface="Calibri" pitchFamily="34" charset="0"/>
              </a:rPr>
              <a:t> Edição Suportada por Computador</a:t>
            </a:r>
          </a:p>
          <a:p>
            <a:pPr lvl="1">
              <a:buFont typeface="Wingdings" pitchFamily="2" charset="2"/>
              <a:buChar char="ü"/>
            </a:pPr>
            <a:r>
              <a:rPr lang="pt-BR" dirty="0" smtClean="0">
                <a:latin typeface="Calibri" pitchFamily="34" charset="0"/>
              </a:rPr>
              <a:t> Corretores Gramaticais</a:t>
            </a:r>
          </a:p>
          <a:p>
            <a:pPr lvl="1">
              <a:buFont typeface="Wingdings" pitchFamily="2" charset="2"/>
              <a:buChar char="ü"/>
            </a:pPr>
            <a:r>
              <a:rPr lang="pt-BR" dirty="0" smtClean="0">
                <a:latin typeface="Calibri" pitchFamily="34" charset="0"/>
              </a:rPr>
              <a:t> Geração de Língua Natural</a:t>
            </a:r>
          </a:p>
          <a:p>
            <a:pPr lvl="2">
              <a:buFont typeface="Wingdings" pitchFamily="2" charset="2"/>
              <a:buChar char="ü"/>
            </a:pPr>
            <a:endParaRPr lang="pt-BR" sz="2000" dirty="0">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Extração Automática de Candidatos a Termos</a:t>
            </a:r>
            <a:endParaRPr lang="pt-BR" sz="2400" b="1" dirty="0">
              <a:solidFill>
                <a:schemeClr val="tx1"/>
              </a:solidFill>
            </a:endParaRPr>
          </a:p>
        </p:txBody>
      </p:sp>
      <p:sp>
        <p:nvSpPr>
          <p:cNvPr id="5" name="CaixaDeTexto 25"/>
          <p:cNvSpPr txBox="1">
            <a:spLocks noChangeArrowheads="1"/>
          </p:cNvSpPr>
          <p:nvPr/>
        </p:nvSpPr>
        <p:spPr bwMode="auto">
          <a:xfrm>
            <a:off x="285720" y="976387"/>
            <a:ext cx="8501063" cy="3046988"/>
          </a:xfrm>
          <a:prstGeom prst="rect">
            <a:avLst/>
          </a:prstGeom>
          <a:noFill/>
          <a:ln w="9525">
            <a:noFill/>
            <a:miter lim="800000"/>
            <a:headEnd/>
            <a:tailEnd/>
          </a:ln>
        </p:spPr>
        <p:txBody>
          <a:bodyPr>
            <a:spAutoFit/>
          </a:bodyPr>
          <a:lstStyle/>
          <a:p>
            <a:pPr>
              <a:lnSpc>
                <a:spcPct val="150000"/>
              </a:lnSpc>
              <a:buFont typeface="Wingdings" pitchFamily="2" charset="2"/>
              <a:buChar char="v"/>
            </a:pPr>
            <a:r>
              <a:rPr lang="pt-BR" sz="2000" dirty="0" smtClean="0">
                <a:latin typeface="Calibri" pitchFamily="34" charset="0"/>
              </a:rPr>
              <a:t> </a:t>
            </a:r>
            <a:r>
              <a:rPr lang="pt-BR" sz="2000" dirty="0">
                <a:latin typeface="Calibri" pitchFamily="34" charset="0"/>
              </a:rPr>
              <a:t>Um tema de pesquisa</a:t>
            </a:r>
          </a:p>
          <a:p>
            <a:pPr lvl="1">
              <a:lnSpc>
                <a:spcPct val="150000"/>
              </a:lnSpc>
              <a:buFont typeface="Wingdings" pitchFamily="2" charset="2"/>
              <a:buChar char="ü"/>
            </a:pPr>
            <a:r>
              <a:rPr lang="pt-BR" dirty="0">
                <a:latin typeface="Calibri" pitchFamily="34" charset="0"/>
              </a:rPr>
              <a:t> área da </a:t>
            </a:r>
            <a:r>
              <a:rPr lang="pt-BR" dirty="0" err="1">
                <a:solidFill>
                  <a:srgbClr val="3C69B2"/>
                </a:solidFill>
                <a:latin typeface="Calibri" pitchFamily="34" charset="0"/>
              </a:rPr>
              <a:t>Linguística</a:t>
            </a:r>
            <a:r>
              <a:rPr lang="pt-BR" dirty="0">
                <a:latin typeface="Calibri" pitchFamily="34" charset="0"/>
              </a:rPr>
              <a:t> (reconhecimento terminológico</a:t>
            </a:r>
            <a:r>
              <a:rPr lang="pt-BR" dirty="0" smtClean="0">
                <a:latin typeface="Calibri" pitchFamily="34" charset="0"/>
              </a:rPr>
              <a:t>)</a:t>
            </a:r>
          </a:p>
          <a:p>
            <a:pPr lvl="2">
              <a:lnSpc>
                <a:spcPct val="150000"/>
              </a:lnSpc>
              <a:buFont typeface="Wingdings" pitchFamily="2" charset="2"/>
              <a:buChar char="ü"/>
            </a:pPr>
            <a:r>
              <a:rPr lang="pt-BR" sz="1600" dirty="0" smtClean="0">
                <a:latin typeface="Calibri" pitchFamily="34" charset="0"/>
              </a:rPr>
              <a:t> Termos tridimensionais</a:t>
            </a:r>
            <a:endParaRPr lang="pt-BR" sz="1600" dirty="0">
              <a:latin typeface="Calibri" pitchFamily="34" charset="0"/>
            </a:endParaRPr>
          </a:p>
          <a:p>
            <a:pPr lvl="1">
              <a:lnSpc>
                <a:spcPct val="150000"/>
              </a:lnSpc>
              <a:buFont typeface="Wingdings" pitchFamily="2" charset="2"/>
              <a:buChar char="ü"/>
            </a:pPr>
            <a:r>
              <a:rPr lang="pt-BR" dirty="0">
                <a:latin typeface="Calibri" pitchFamily="34" charset="0"/>
              </a:rPr>
              <a:t> área da </a:t>
            </a:r>
            <a:r>
              <a:rPr lang="pt-BR" dirty="0">
                <a:solidFill>
                  <a:srgbClr val="3C69B2"/>
                </a:solidFill>
                <a:latin typeface="Calibri" pitchFamily="34" charset="0"/>
              </a:rPr>
              <a:t>Computação</a:t>
            </a:r>
            <a:r>
              <a:rPr lang="pt-BR" dirty="0">
                <a:latin typeface="Calibri" pitchFamily="34" charset="0"/>
              </a:rPr>
              <a:t> (aplicação do conhecimento</a:t>
            </a:r>
            <a:r>
              <a:rPr lang="pt-BR" dirty="0" smtClean="0">
                <a:latin typeface="Calibri" pitchFamily="34" charset="0"/>
              </a:rPr>
              <a:t>)</a:t>
            </a:r>
            <a:endParaRPr lang="pt-BR" sz="1200" dirty="0">
              <a:latin typeface="Calibri" pitchFamily="34" charset="0"/>
            </a:endParaRPr>
          </a:p>
          <a:p>
            <a:pPr>
              <a:lnSpc>
                <a:spcPct val="150000"/>
              </a:lnSpc>
              <a:buFont typeface="Wingdings" pitchFamily="2" charset="2"/>
              <a:buChar char="v"/>
            </a:pPr>
            <a:r>
              <a:rPr lang="pt-BR" sz="2000" dirty="0">
                <a:latin typeface="Calibri" pitchFamily="34" charset="0"/>
              </a:rPr>
              <a:t> Gargalo do Trabalho Terminológico</a:t>
            </a:r>
          </a:p>
          <a:p>
            <a:pPr lvl="1">
              <a:lnSpc>
                <a:spcPct val="150000"/>
              </a:lnSpc>
              <a:buFont typeface="Wingdings" pitchFamily="2" charset="2"/>
              <a:buChar char="ü"/>
            </a:pPr>
            <a:r>
              <a:rPr lang="pt-BR" dirty="0">
                <a:latin typeface="Calibri" pitchFamily="34" charset="0"/>
              </a:rPr>
              <a:t> Trabalho difícil e custoso</a:t>
            </a:r>
          </a:p>
          <a:p>
            <a:pPr lvl="1">
              <a:lnSpc>
                <a:spcPct val="150000"/>
              </a:lnSpc>
              <a:buFont typeface="Wingdings" pitchFamily="2" charset="2"/>
              <a:buChar char="ü"/>
            </a:pPr>
            <a:r>
              <a:rPr lang="pt-BR" dirty="0">
                <a:latin typeface="Calibri" pitchFamily="34" charset="0"/>
              </a:rPr>
              <a:t> Exige atenção e </a:t>
            </a:r>
            <a:r>
              <a:rPr lang="pt-BR" dirty="0" smtClean="0">
                <a:latin typeface="Calibri" pitchFamily="34" charset="0"/>
              </a:rPr>
              <a:t>perspicácia</a:t>
            </a:r>
            <a:endParaRPr lang="pt-BR" dirty="0">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Extração Automática de Candidatos a Termos</a:t>
            </a:r>
            <a:endParaRPr lang="pt-BR" sz="2400" b="1" dirty="0">
              <a:solidFill>
                <a:schemeClr val="tx1"/>
              </a:solidFill>
            </a:endParaRPr>
          </a:p>
        </p:txBody>
      </p:sp>
      <p:grpSp>
        <p:nvGrpSpPr>
          <p:cNvPr id="24" name="Grupo 23"/>
          <p:cNvGrpSpPr/>
          <p:nvPr/>
        </p:nvGrpSpPr>
        <p:grpSpPr>
          <a:xfrm>
            <a:off x="714345" y="2500306"/>
            <a:ext cx="7786688" cy="2941638"/>
            <a:chOff x="714345" y="2714620"/>
            <a:chExt cx="7786688" cy="2941638"/>
          </a:xfrm>
        </p:grpSpPr>
        <p:grpSp>
          <p:nvGrpSpPr>
            <p:cNvPr id="6" name="Grupo 51"/>
            <p:cNvGrpSpPr>
              <a:grpSpLocks/>
            </p:cNvGrpSpPr>
            <p:nvPr/>
          </p:nvGrpSpPr>
          <p:grpSpPr bwMode="auto">
            <a:xfrm>
              <a:off x="714345" y="3286120"/>
              <a:ext cx="1643063" cy="1655763"/>
              <a:chOff x="428596" y="4131238"/>
              <a:chExt cx="1643074" cy="1655216"/>
            </a:xfrm>
          </p:grpSpPr>
          <p:grpSp>
            <p:nvGrpSpPr>
              <p:cNvPr id="7" name="Grupo 22"/>
              <p:cNvGrpSpPr>
                <a:grpSpLocks/>
              </p:cNvGrpSpPr>
              <p:nvPr/>
            </p:nvGrpSpPr>
            <p:grpSpPr bwMode="auto">
              <a:xfrm>
                <a:off x="428596" y="4501004"/>
                <a:ext cx="1643074" cy="1285450"/>
                <a:chOff x="6643702" y="2143550"/>
                <a:chExt cx="1643074" cy="1285450"/>
              </a:xfrm>
            </p:grpSpPr>
            <p:sp>
              <p:nvSpPr>
                <p:cNvPr id="9" name="Fluxograma: Documento 8"/>
                <p:cNvSpPr/>
                <p:nvPr/>
              </p:nvSpPr>
              <p:spPr>
                <a:xfrm>
                  <a:off x="6643702" y="2143550"/>
                  <a:ext cx="1214446" cy="856967"/>
                </a:xfrm>
                <a:prstGeom prst="flowChartDocument">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pt-BR">
                    <a:latin typeface="Calibri" pitchFamily="34" charset="0"/>
                  </a:endParaRPr>
                </a:p>
              </p:txBody>
            </p:sp>
            <p:sp>
              <p:nvSpPr>
                <p:cNvPr id="10" name="Fluxograma: Documento 9"/>
                <p:cNvSpPr/>
                <p:nvPr/>
              </p:nvSpPr>
              <p:spPr>
                <a:xfrm>
                  <a:off x="6786578" y="2286378"/>
                  <a:ext cx="1214446" cy="856967"/>
                </a:xfrm>
                <a:prstGeom prst="flowChartDocumen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pt-BR">
                    <a:latin typeface="Calibri" pitchFamily="34" charset="0"/>
                  </a:endParaRPr>
                </a:p>
              </p:txBody>
            </p:sp>
            <p:sp>
              <p:nvSpPr>
                <p:cNvPr id="11" name="Fluxograma: Documento 10"/>
                <p:cNvSpPr/>
                <p:nvPr/>
              </p:nvSpPr>
              <p:spPr>
                <a:xfrm>
                  <a:off x="6929454" y="2429206"/>
                  <a:ext cx="1214446" cy="856967"/>
                </a:xfrm>
                <a:prstGeom prst="flowChartDocumen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pt-BR">
                    <a:latin typeface="Calibri" pitchFamily="34" charset="0"/>
                  </a:endParaRPr>
                </a:p>
              </p:txBody>
            </p:sp>
            <p:sp>
              <p:nvSpPr>
                <p:cNvPr id="12" name="Fluxograma: Documento 11"/>
                <p:cNvSpPr/>
                <p:nvPr/>
              </p:nvSpPr>
              <p:spPr>
                <a:xfrm>
                  <a:off x="7072330" y="2572033"/>
                  <a:ext cx="1214446" cy="856967"/>
                </a:xfrm>
                <a:prstGeom prst="flowChartDocumen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pt-BR">
                    <a:latin typeface="Calibri" pitchFamily="34" charset="0"/>
                  </a:endParaRPr>
                </a:p>
              </p:txBody>
            </p:sp>
          </p:grpSp>
          <p:sp>
            <p:nvSpPr>
              <p:cNvPr id="8" name="CaixaDeTexto 7"/>
              <p:cNvSpPr txBox="1"/>
              <p:nvPr/>
            </p:nvSpPr>
            <p:spPr>
              <a:xfrm>
                <a:off x="580997" y="4131238"/>
                <a:ext cx="990607" cy="369766"/>
              </a:xfrm>
              <a:prstGeom prst="rect">
                <a:avLst/>
              </a:prstGeom>
              <a:noFill/>
            </p:spPr>
            <p:txBody>
              <a:bodyPr>
                <a:spAutoFit/>
              </a:bodyPr>
              <a:lstStyle/>
              <a:p>
                <a:pPr>
                  <a:defRPr/>
                </a:pPr>
                <a:r>
                  <a:rPr lang="pt-BR" dirty="0" err="1">
                    <a:latin typeface="Calibri" pitchFamily="34" charset="0"/>
                  </a:rPr>
                  <a:t>Córpus</a:t>
                </a:r>
                <a:endParaRPr lang="pt-BR" dirty="0">
                  <a:latin typeface="Calibri" pitchFamily="34" charset="0"/>
                </a:endParaRPr>
              </a:p>
            </p:txBody>
          </p:sp>
        </p:grpSp>
        <p:sp>
          <p:nvSpPr>
            <p:cNvPr id="13" name="Retângulo 12"/>
            <p:cNvSpPr/>
            <p:nvPr/>
          </p:nvSpPr>
          <p:spPr>
            <a:xfrm>
              <a:off x="3643274" y="3857619"/>
              <a:ext cx="1714512" cy="785818"/>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pt-BR" dirty="0">
                  <a:latin typeface="Calibri" pitchFamily="34" charset="0"/>
                </a:rPr>
                <a:t>Extrator de</a:t>
              </a:r>
            </a:p>
            <a:p>
              <a:pPr algn="ctr">
                <a:defRPr/>
              </a:pPr>
              <a:r>
                <a:rPr lang="pt-BR" dirty="0">
                  <a:latin typeface="Calibri" pitchFamily="34" charset="0"/>
                </a:rPr>
                <a:t>Termos</a:t>
              </a:r>
            </a:p>
          </p:txBody>
        </p:sp>
        <p:sp>
          <p:nvSpPr>
            <p:cNvPr id="14" name="Pergaminho vertical 13"/>
            <p:cNvSpPr/>
            <p:nvPr/>
          </p:nvSpPr>
          <p:spPr>
            <a:xfrm>
              <a:off x="6786533" y="3286120"/>
              <a:ext cx="1714500" cy="1928813"/>
            </a:xfrm>
            <a:prstGeom prst="verticalScroll">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pt-BR" dirty="0">
                  <a:latin typeface="Calibri" pitchFamily="34" charset="0"/>
                </a:rPr>
                <a:t>Lista de</a:t>
              </a:r>
            </a:p>
            <a:p>
              <a:pPr algn="ctr">
                <a:defRPr/>
              </a:pPr>
              <a:r>
                <a:rPr lang="pt-BR" dirty="0">
                  <a:latin typeface="Calibri" pitchFamily="34" charset="0"/>
                </a:rPr>
                <a:t>Termos</a:t>
              </a:r>
            </a:p>
          </p:txBody>
        </p:sp>
        <p:sp>
          <p:nvSpPr>
            <p:cNvPr id="15" name="Seta para a direita 14"/>
            <p:cNvSpPr/>
            <p:nvPr/>
          </p:nvSpPr>
          <p:spPr>
            <a:xfrm>
              <a:off x="5786408" y="4071933"/>
              <a:ext cx="714375" cy="28575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6" name="Seta para a direita 15"/>
            <p:cNvSpPr/>
            <p:nvPr/>
          </p:nvSpPr>
          <p:spPr>
            <a:xfrm>
              <a:off x="2643158" y="4071933"/>
              <a:ext cx="714375" cy="28575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7" name="Nuvem 16"/>
            <p:cNvSpPr/>
            <p:nvPr/>
          </p:nvSpPr>
          <p:spPr>
            <a:xfrm>
              <a:off x="7215158" y="3571870"/>
              <a:ext cx="714375" cy="428625"/>
            </a:xfrm>
            <a:prstGeom prst="cloud">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8" name="Nuvem 17"/>
            <p:cNvSpPr/>
            <p:nvPr/>
          </p:nvSpPr>
          <p:spPr>
            <a:xfrm>
              <a:off x="1357283" y="4286245"/>
              <a:ext cx="714375" cy="428625"/>
            </a:xfrm>
            <a:prstGeom prst="cloud">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9" name="CaixaDeTexto 18"/>
            <p:cNvSpPr txBox="1"/>
            <p:nvPr/>
          </p:nvSpPr>
          <p:spPr>
            <a:xfrm>
              <a:off x="5143470" y="2714620"/>
              <a:ext cx="2143125" cy="369888"/>
            </a:xfrm>
            <a:prstGeom prst="rect">
              <a:avLst/>
            </a:prstGeom>
            <a:noFill/>
          </p:spPr>
          <p:txBody>
            <a:bodyPr>
              <a:spAutoFit/>
            </a:bodyPr>
            <a:lstStyle/>
            <a:p>
              <a:pPr>
                <a:defRPr/>
              </a:pPr>
              <a:r>
                <a:rPr lang="pt-BR" dirty="0">
                  <a:solidFill>
                    <a:srgbClr val="FF0000"/>
                  </a:solidFill>
                  <a:latin typeface="Calibri" pitchFamily="34" charset="0"/>
                </a:rPr>
                <a:t>Ruído (falso positivo)</a:t>
              </a:r>
            </a:p>
          </p:txBody>
        </p:sp>
        <p:cxnSp>
          <p:nvCxnSpPr>
            <p:cNvPr id="20" name="Forma 19"/>
            <p:cNvCxnSpPr>
              <a:stCxn id="17" idx="2"/>
              <a:endCxn id="19" idx="2"/>
            </p:cNvCxnSpPr>
            <p:nvPr/>
          </p:nvCxnSpPr>
          <p:spPr>
            <a:xfrm rot="10800000">
              <a:off x="6215033" y="3084508"/>
              <a:ext cx="1001712" cy="701675"/>
            </a:xfrm>
            <a:prstGeom prst="curved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CaixaDeTexto 20"/>
            <p:cNvSpPr txBox="1"/>
            <p:nvPr/>
          </p:nvSpPr>
          <p:spPr>
            <a:xfrm>
              <a:off x="1785908" y="5286370"/>
              <a:ext cx="2500312" cy="369888"/>
            </a:xfrm>
            <a:prstGeom prst="rect">
              <a:avLst/>
            </a:prstGeom>
            <a:noFill/>
          </p:spPr>
          <p:txBody>
            <a:bodyPr>
              <a:spAutoFit/>
            </a:bodyPr>
            <a:lstStyle/>
            <a:p>
              <a:pPr>
                <a:defRPr/>
              </a:pPr>
              <a:r>
                <a:rPr lang="pt-BR" dirty="0">
                  <a:solidFill>
                    <a:srgbClr val="FF0000"/>
                  </a:solidFill>
                  <a:latin typeface="Calibri" pitchFamily="34" charset="0"/>
                </a:rPr>
                <a:t>Silêncio (falso negativo)</a:t>
              </a:r>
            </a:p>
          </p:txBody>
        </p:sp>
        <p:cxnSp>
          <p:nvCxnSpPr>
            <p:cNvPr id="22" name="Forma 21"/>
            <p:cNvCxnSpPr>
              <a:stCxn id="18" idx="0"/>
              <a:endCxn id="21" idx="0"/>
            </p:cNvCxnSpPr>
            <p:nvPr/>
          </p:nvCxnSpPr>
          <p:spPr>
            <a:xfrm>
              <a:off x="2071658" y="4500558"/>
              <a:ext cx="963612" cy="785812"/>
            </a:xfrm>
            <a:prstGeom prst="curvedConnector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3" name="Retângulo 22"/>
          <p:cNvSpPr/>
          <p:nvPr/>
        </p:nvSpPr>
        <p:spPr>
          <a:xfrm>
            <a:off x="428596" y="1071546"/>
            <a:ext cx="8072494" cy="1384995"/>
          </a:xfrm>
          <a:prstGeom prst="rect">
            <a:avLst/>
          </a:prstGeom>
        </p:spPr>
        <p:txBody>
          <a:bodyPr wrap="square">
            <a:spAutoFit/>
          </a:bodyPr>
          <a:lstStyle/>
          <a:p>
            <a:pPr>
              <a:lnSpc>
                <a:spcPct val="150000"/>
              </a:lnSpc>
              <a:buFont typeface="Wingdings" pitchFamily="2" charset="2"/>
              <a:buChar char="v"/>
            </a:pPr>
            <a:r>
              <a:rPr lang="pt-BR" sz="2000" dirty="0" smtClean="0">
                <a:latin typeface="Calibri" pitchFamily="34" charset="0"/>
              </a:rPr>
              <a:t> Problemas</a:t>
            </a:r>
          </a:p>
          <a:p>
            <a:pPr lvl="1">
              <a:lnSpc>
                <a:spcPct val="150000"/>
              </a:lnSpc>
              <a:buFont typeface="Wingdings" pitchFamily="2" charset="2"/>
              <a:buChar char="ü"/>
            </a:pPr>
            <a:r>
              <a:rPr lang="pt-BR" dirty="0" smtClean="0">
                <a:latin typeface="Calibri" pitchFamily="34" charset="0"/>
              </a:rPr>
              <a:t> Silêncio e Ruído</a:t>
            </a:r>
          </a:p>
          <a:p>
            <a:pPr lvl="1">
              <a:lnSpc>
                <a:spcPct val="150000"/>
              </a:lnSpc>
              <a:buFont typeface="Wingdings" pitchFamily="2" charset="2"/>
              <a:buChar char="ü"/>
            </a:pPr>
            <a:r>
              <a:rPr lang="pt-BR" dirty="0" smtClean="0">
                <a:latin typeface="Calibri" pitchFamily="34" charset="0"/>
              </a:rPr>
              <a:t> Verificação das Listas (resultado)</a:t>
            </a:r>
            <a:endParaRPr lang="pt-BR"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ssolve">
                                      <p:cBhvr>
                                        <p:cTn id="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Roteiro</a:t>
            </a:r>
            <a:endParaRPr lang="pt-BR" sz="2400" b="1" dirty="0">
              <a:solidFill>
                <a:schemeClr val="tx1"/>
              </a:solidFill>
            </a:endParaRPr>
          </a:p>
        </p:txBody>
      </p:sp>
      <p:sp>
        <p:nvSpPr>
          <p:cNvPr id="4" name="CaixaDeTexto 3"/>
          <p:cNvSpPr txBox="1"/>
          <p:nvPr/>
        </p:nvSpPr>
        <p:spPr>
          <a:xfrm>
            <a:off x="324500" y="980763"/>
            <a:ext cx="8390904" cy="5078313"/>
          </a:xfrm>
          <a:prstGeom prst="rect">
            <a:avLst/>
          </a:prstGeom>
          <a:noFill/>
        </p:spPr>
        <p:txBody>
          <a:bodyPr wrap="square" rtlCol="0">
            <a:spAutoFit/>
          </a:bodyPr>
          <a:lstStyle/>
          <a:p>
            <a:pPr>
              <a:lnSpc>
                <a:spcPct val="150000"/>
              </a:lnSpc>
              <a:buFont typeface="Wingdings" pitchFamily="2" charset="2"/>
              <a:buChar char="v"/>
            </a:pPr>
            <a:r>
              <a:rPr lang="pt-BR" dirty="0" smtClean="0"/>
              <a:t> Um pouco de Terminologia</a:t>
            </a:r>
          </a:p>
          <a:p>
            <a:pPr lvl="1">
              <a:lnSpc>
                <a:spcPct val="150000"/>
              </a:lnSpc>
              <a:buFont typeface="Wingdings" pitchFamily="2" charset="2"/>
              <a:buChar char="v"/>
            </a:pPr>
            <a:r>
              <a:rPr lang="pt-BR" dirty="0"/>
              <a:t> </a:t>
            </a:r>
            <a:r>
              <a:rPr lang="pt-BR" sz="1600" dirty="0" smtClean="0"/>
              <a:t>Um breve histórico</a:t>
            </a:r>
          </a:p>
          <a:p>
            <a:pPr>
              <a:lnSpc>
                <a:spcPct val="150000"/>
              </a:lnSpc>
              <a:buFont typeface="Wingdings" pitchFamily="2" charset="2"/>
              <a:buChar char="v"/>
            </a:pPr>
            <a:r>
              <a:rPr lang="pt-BR" dirty="0" smtClean="0"/>
              <a:t> Termos e Terminologia</a:t>
            </a:r>
          </a:p>
          <a:p>
            <a:pPr lvl="1">
              <a:lnSpc>
                <a:spcPct val="150000"/>
              </a:lnSpc>
              <a:buFont typeface="Wingdings" pitchFamily="2" charset="2"/>
              <a:buChar char="v"/>
            </a:pPr>
            <a:r>
              <a:rPr lang="pt-BR" sz="1600" dirty="0"/>
              <a:t> </a:t>
            </a:r>
            <a:r>
              <a:rPr lang="pt-BR" sz="1600" dirty="0" smtClean="0"/>
              <a:t>O que é um Termo?</a:t>
            </a:r>
          </a:p>
          <a:p>
            <a:pPr lvl="1">
              <a:lnSpc>
                <a:spcPct val="150000"/>
              </a:lnSpc>
              <a:buFont typeface="Wingdings" pitchFamily="2" charset="2"/>
              <a:buChar char="v"/>
            </a:pPr>
            <a:r>
              <a:rPr lang="pt-BR" sz="1600" dirty="0" smtClean="0"/>
              <a:t> Dimensões dos Termos</a:t>
            </a:r>
          </a:p>
          <a:p>
            <a:pPr>
              <a:lnSpc>
                <a:spcPct val="150000"/>
              </a:lnSpc>
              <a:buFont typeface="Wingdings" pitchFamily="2" charset="2"/>
              <a:buChar char="v"/>
            </a:pPr>
            <a:r>
              <a:rPr lang="pt-BR" dirty="0" smtClean="0"/>
              <a:t> Extração Automática de Candidatos a Termos</a:t>
            </a:r>
          </a:p>
          <a:p>
            <a:pPr lvl="1">
              <a:lnSpc>
                <a:spcPct val="150000"/>
              </a:lnSpc>
              <a:buFont typeface="Wingdings" pitchFamily="2" charset="2"/>
              <a:buChar char="v"/>
            </a:pPr>
            <a:r>
              <a:rPr lang="pt-BR" sz="1600" dirty="0"/>
              <a:t> </a:t>
            </a:r>
            <a:r>
              <a:rPr lang="pt-BR" sz="1600" dirty="0" smtClean="0"/>
              <a:t>O reconhecimento terminológico</a:t>
            </a:r>
          </a:p>
          <a:p>
            <a:pPr lvl="1">
              <a:lnSpc>
                <a:spcPct val="150000"/>
              </a:lnSpc>
              <a:buFont typeface="Wingdings" pitchFamily="2" charset="2"/>
              <a:buChar char="v"/>
            </a:pPr>
            <a:r>
              <a:rPr lang="pt-BR" sz="1600" dirty="0" smtClean="0"/>
              <a:t> Método Estatístico</a:t>
            </a:r>
          </a:p>
          <a:p>
            <a:pPr lvl="1">
              <a:lnSpc>
                <a:spcPct val="150000"/>
              </a:lnSpc>
              <a:buFont typeface="Wingdings" pitchFamily="2" charset="2"/>
              <a:buChar char="v"/>
            </a:pPr>
            <a:r>
              <a:rPr lang="pt-BR" sz="1600" dirty="0"/>
              <a:t> </a:t>
            </a:r>
            <a:r>
              <a:rPr lang="pt-BR" sz="1600" dirty="0" smtClean="0"/>
              <a:t>Método </a:t>
            </a:r>
            <a:r>
              <a:rPr lang="pt-BR" sz="1600" dirty="0" err="1" smtClean="0"/>
              <a:t>Linguístico</a:t>
            </a:r>
            <a:endParaRPr lang="pt-BR" sz="1600" dirty="0" smtClean="0"/>
          </a:p>
          <a:p>
            <a:pPr lvl="1">
              <a:lnSpc>
                <a:spcPct val="150000"/>
              </a:lnSpc>
              <a:buFont typeface="Wingdings" pitchFamily="2" charset="2"/>
              <a:buChar char="v"/>
            </a:pPr>
            <a:r>
              <a:rPr lang="pt-BR" sz="1600" dirty="0"/>
              <a:t> </a:t>
            </a:r>
            <a:r>
              <a:rPr lang="pt-BR" sz="1600" dirty="0" smtClean="0"/>
              <a:t>Método Híbrido</a:t>
            </a:r>
          </a:p>
          <a:p>
            <a:pPr>
              <a:lnSpc>
                <a:spcPct val="150000"/>
              </a:lnSpc>
              <a:buFont typeface="Wingdings" pitchFamily="2" charset="2"/>
              <a:buChar char="v"/>
            </a:pPr>
            <a:r>
              <a:rPr lang="pt-BR" dirty="0"/>
              <a:t> </a:t>
            </a:r>
            <a:r>
              <a:rPr lang="pt-BR" dirty="0" smtClean="0"/>
              <a:t>NSP – </a:t>
            </a:r>
            <a:r>
              <a:rPr lang="pt-BR" dirty="0" err="1" smtClean="0"/>
              <a:t>N-Gram</a:t>
            </a:r>
            <a:r>
              <a:rPr lang="pt-BR" dirty="0" smtClean="0"/>
              <a:t> </a:t>
            </a:r>
            <a:r>
              <a:rPr lang="pt-BR" dirty="0" err="1" smtClean="0"/>
              <a:t>Statistic</a:t>
            </a:r>
            <a:r>
              <a:rPr lang="pt-BR" dirty="0" smtClean="0"/>
              <a:t> Package</a:t>
            </a:r>
          </a:p>
          <a:p>
            <a:pPr>
              <a:lnSpc>
                <a:spcPct val="150000"/>
              </a:lnSpc>
              <a:buFont typeface="Wingdings" pitchFamily="2" charset="2"/>
              <a:buChar char="v"/>
            </a:pPr>
            <a:r>
              <a:rPr lang="pt-BR" dirty="0" smtClean="0"/>
              <a:t> Conclusão</a:t>
            </a:r>
          </a:p>
          <a:p>
            <a:endParaRPr lang="pt-B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Extração Automática de Candidatos a Termos</a:t>
            </a:r>
            <a:endParaRPr lang="pt-BR" sz="2400" b="1" dirty="0">
              <a:solidFill>
                <a:schemeClr val="tx1"/>
              </a:solidFill>
            </a:endParaRPr>
          </a:p>
        </p:txBody>
      </p:sp>
      <p:sp>
        <p:nvSpPr>
          <p:cNvPr id="4" name="Rectangle 1027"/>
          <p:cNvSpPr txBox="1">
            <a:spLocks noChangeArrowheads="1"/>
          </p:cNvSpPr>
          <p:nvPr/>
        </p:nvSpPr>
        <p:spPr>
          <a:xfrm>
            <a:off x="428596" y="1142984"/>
            <a:ext cx="8072494" cy="3714776"/>
          </a:xfrm>
          <a:prstGeom prst="rect">
            <a:avLst/>
          </a:prstGeom>
        </p:spPr>
        <p:txBody>
          <a:bodyPr/>
          <a:lstStyle/>
          <a:p>
            <a:pPr marL="265176" marR="0" lvl="0" indent="-265176" algn="l" defTabSz="914400" rtl="0" eaLnBrk="1" fontAlgn="auto" latinLnBrk="0" hangingPunct="1">
              <a:lnSpc>
                <a:spcPct val="150000"/>
              </a:lnSpc>
              <a:spcBef>
                <a:spcPts val="250"/>
              </a:spcBef>
              <a:spcAft>
                <a:spcPts val="0"/>
              </a:spcAft>
              <a:buSzPct val="80000"/>
              <a:buFont typeface="Wingdings" pitchFamily="2" charset="2"/>
              <a:buChar char="v"/>
              <a:tabLst/>
              <a:defRPr/>
            </a:pPr>
            <a:r>
              <a:rPr kumimoji="0" lang="pt-BR" sz="2000" b="0" i="0" u="none" strike="noStrike" kern="1200" cap="none" spc="0" normalizeH="0" baseline="0" noProof="0" dirty="0" smtClean="0">
                <a:ln>
                  <a:noFill/>
                </a:ln>
                <a:effectLst/>
                <a:uLnTx/>
                <a:uFillTx/>
                <a:latin typeface="Calibri" pitchFamily="34" charset="0"/>
              </a:rPr>
              <a:t>Métodos</a:t>
            </a:r>
            <a:r>
              <a:rPr kumimoji="0" lang="pt-BR" sz="2000" b="0" i="0" u="none" strike="noStrike" kern="1200" cap="none" spc="0" normalizeH="0" noProof="0" dirty="0" smtClean="0">
                <a:ln>
                  <a:noFill/>
                </a:ln>
                <a:effectLst/>
                <a:uLnTx/>
                <a:uFillTx/>
                <a:latin typeface="Calibri" pitchFamily="34" charset="0"/>
              </a:rPr>
              <a:t> de Extração Automática</a:t>
            </a:r>
            <a:endParaRPr kumimoji="0" lang="pt-BR" sz="2000" b="0" i="0" u="none" strike="noStrike" kern="1200" cap="none" spc="0" normalizeH="0" baseline="0" noProof="0" dirty="0" smtClean="0">
              <a:ln>
                <a:noFill/>
              </a:ln>
              <a:effectLst/>
              <a:uLnTx/>
              <a:uFillTx/>
              <a:latin typeface="Calibri" pitchFamily="34" charset="0"/>
            </a:endParaRPr>
          </a:p>
          <a:p>
            <a:pPr marL="722376" lvl="1" indent="-265176">
              <a:lnSpc>
                <a:spcPct val="150000"/>
              </a:lnSpc>
              <a:spcBef>
                <a:spcPts val="250"/>
              </a:spcBef>
              <a:buSzPct val="80000"/>
              <a:buFont typeface="Wingdings" pitchFamily="2" charset="2"/>
              <a:buChar char="ü"/>
            </a:pPr>
            <a:r>
              <a:rPr kumimoji="0" lang="pt-BR" b="0" i="0" u="none" strike="noStrike" kern="1200" cap="none" spc="0" normalizeH="0" baseline="0" noProof="0" dirty="0" smtClean="0">
                <a:ln>
                  <a:noFill/>
                </a:ln>
                <a:effectLst/>
                <a:uLnTx/>
                <a:uFillTx/>
                <a:latin typeface="Calibri" pitchFamily="34" charset="0"/>
              </a:rPr>
              <a:t>Métodos Estatísticos</a:t>
            </a:r>
          </a:p>
          <a:p>
            <a:pPr marL="722376" lvl="1" indent="-265176">
              <a:lnSpc>
                <a:spcPct val="150000"/>
              </a:lnSpc>
              <a:spcBef>
                <a:spcPts val="250"/>
              </a:spcBef>
              <a:buSzPct val="80000"/>
              <a:buFont typeface="Wingdings" pitchFamily="2" charset="2"/>
              <a:buChar char="ü"/>
            </a:pPr>
            <a:endParaRPr kumimoji="0" lang="pt-BR" b="0" i="0" u="none" strike="noStrike" kern="1200" cap="none" spc="0" normalizeH="0" baseline="0" noProof="0" dirty="0" smtClean="0">
              <a:ln>
                <a:noFill/>
              </a:ln>
              <a:effectLst/>
              <a:uLnTx/>
              <a:uFillTx/>
              <a:latin typeface="Calibri" pitchFamily="34" charset="0"/>
            </a:endParaRPr>
          </a:p>
          <a:p>
            <a:pPr marL="722376" lvl="1" indent="-265176">
              <a:lnSpc>
                <a:spcPct val="150000"/>
              </a:lnSpc>
              <a:spcBef>
                <a:spcPts val="250"/>
              </a:spcBef>
              <a:buSzPct val="80000"/>
              <a:buFont typeface="Wingdings" pitchFamily="2" charset="2"/>
              <a:buChar char="ü"/>
            </a:pPr>
            <a:endParaRPr kumimoji="0" lang="pt-BR" b="0" i="0" u="none" strike="noStrike" kern="1200" cap="none" spc="0" normalizeH="0" baseline="0" noProof="0" dirty="0" smtClean="0">
              <a:ln>
                <a:noFill/>
              </a:ln>
              <a:effectLst/>
              <a:uLnTx/>
              <a:uFillTx/>
              <a:latin typeface="Calibri" pitchFamily="34" charset="0"/>
            </a:endParaRPr>
          </a:p>
          <a:p>
            <a:pPr marL="722376" lvl="1" indent="-265176">
              <a:lnSpc>
                <a:spcPct val="150000"/>
              </a:lnSpc>
              <a:spcBef>
                <a:spcPts val="250"/>
              </a:spcBef>
              <a:buSzPct val="80000"/>
              <a:buFont typeface="Wingdings" pitchFamily="2" charset="2"/>
              <a:buChar char="ü"/>
            </a:pPr>
            <a:r>
              <a:rPr kumimoji="0" lang="pt-BR" b="0" i="0" u="none" strike="noStrike" kern="1200" cap="none" spc="0" normalizeH="0" baseline="0" noProof="0" dirty="0" smtClean="0">
                <a:ln>
                  <a:noFill/>
                </a:ln>
                <a:effectLst/>
                <a:uLnTx/>
                <a:uFillTx/>
                <a:latin typeface="Calibri" pitchFamily="34" charset="0"/>
              </a:rPr>
              <a:t>Métodos </a:t>
            </a:r>
            <a:r>
              <a:rPr kumimoji="0" lang="pt-BR" b="0" i="0" u="none" strike="noStrike" kern="1200" cap="none" spc="0" normalizeH="0" baseline="0" noProof="0" dirty="0" err="1" smtClean="0">
                <a:ln>
                  <a:noFill/>
                </a:ln>
                <a:effectLst/>
                <a:uLnTx/>
                <a:uFillTx/>
                <a:latin typeface="Calibri" pitchFamily="34" charset="0"/>
              </a:rPr>
              <a:t>Linguísticos</a:t>
            </a:r>
            <a:endParaRPr kumimoji="0" lang="pt-BR" b="0" i="0" u="none" strike="noStrike" kern="1200" cap="none" spc="0" normalizeH="0" baseline="0" noProof="0" dirty="0" smtClean="0">
              <a:ln>
                <a:noFill/>
              </a:ln>
              <a:effectLst/>
              <a:uLnTx/>
              <a:uFillTx/>
              <a:latin typeface="Calibri" pitchFamily="34" charset="0"/>
            </a:endParaRPr>
          </a:p>
          <a:p>
            <a:pPr marL="722376" lvl="1" indent="-265176">
              <a:lnSpc>
                <a:spcPct val="150000"/>
              </a:lnSpc>
              <a:spcBef>
                <a:spcPts val="250"/>
              </a:spcBef>
              <a:buSzPct val="80000"/>
              <a:buFont typeface="Wingdings" pitchFamily="2" charset="2"/>
              <a:buChar char="ü"/>
            </a:pPr>
            <a:endParaRPr kumimoji="0" lang="pt-BR" b="0" i="0" u="none" strike="noStrike" kern="1200" cap="none" spc="0" normalizeH="0" baseline="0" noProof="0" dirty="0" smtClean="0">
              <a:ln>
                <a:noFill/>
              </a:ln>
              <a:effectLst/>
              <a:uLnTx/>
              <a:uFillTx/>
              <a:latin typeface="Calibri" pitchFamily="34" charset="0"/>
            </a:endParaRPr>
          </a:p>
          <a:p>
            <a:pPr marL="722376" lvl="1" indent="-265176">
              <a:lnSpc>
                <a:spcPct val="150000"/>
              </a:lnSpc>
              <a:spcBef>
                <a:spcPts val="250"/>
              </a:spcBef>
              <a:buSzPct val="80000"/>
              <a:buFont typeface="Wingdings" pitchFamily="2" charset="2"/>
              <a:buChar char="ü"/>
            </a:pPr>
            <a:endParaRPr kumimoji="0" lang="pt-BR" b="0" i="0" u="none" strike="noStrike" kern="1200" cap="none" spc="0" normalizeH="0" baseline="0" noProof="0" dirty="0" smtClean="0">
              <a:ln>
                <a:noFill/>
              </a:ln>
              <a:effectLst/>
              <a:uLnTx/>
              <a:uFillTx/>
              <a:latin typeface="Calibri" pitchFamily="34" charset="0"/>
            </a:endParaRPr>
          </a:p>
          <a:p>
            <a:pPr marL="722376" lvl="1" indent="-265176">
              <a:lnSpc>
                <a:spcPct val="150000"/>
              </a:lnSpc>
              <a:spcBef>
                <a:spcPts val="250"/>
              </a:spcBef>
              <a:buSzPct val="80000"/>
              <a:buFont typeface="Wingdings" pitchFamily="2" charset="2"/>
              <a:buChar char="ü"/>
            </a:pPr>
            <a:r>
              <a:rPr kumimoji="0" lang="pt-BR" b="0" i="0" u="none" strike="noStrike" kern="1200" cap="none" spc="0" normalizeH="0" baseline="0" noProof="0" dirty="0" smtClean="0">
                <a:ln>
                  <a:noFill/>
                </a:ln>
                <a:effectLst/>
                <a:uLnTx/>
                <a:uFillTx/>
                <a:latin typeface="Calibri" pitchFamily="34" charset="0"/>
              </a:rPr>
              <a:t>Métodos Híbridos</a:t>
            </a:r>
            <a:endParaRPr kumimoji="0" lang="pt-BR" b="0" i="0" u="none" strike="noStrike" kern="1200" cap="none" spc="0" normalizeH="0" baseline="0" noProof="0" dirty="0">
              <a:ln>
                <a:noFill/>
              </a:ln>
              <a:effectLst/>
              <a:uLnTx/>
              <a:uFillTx/>
              <a:latin typeface="Calibri" pitchFamily="34" charset="0"/>
            </a:endParaRPr>
          </a:p>
        </p:txBody>
      </p:sp>
      <p:sp>
        <p:nvSpPr>
          <p:cNvPr id="5" name="Texto explicativo retangular com cantos arredondados 4"/>
          <p:cNvSpPr/>
          <p:nvPr/>
        </p:nvSpPr>
        <p:spPr>
          <a:xfrm>
            <a:off x="3857620" y="1785926"/>
            <a:ext cx="4929222" cy="1071570"/>
          </a:xfrm>
          <a:prstGeom prst="wedgeRoundRectCallout">
            <a:avLst>
              <a:gd name="adj1" fmla="val -62157"/>
              <a:gd name="adj2" fmla="val -39684"/>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r>
              <a:rPr lang="pt-BR" dirty="0" smtClean="0">
                <a:latin typeface="Calibri" pitchFamily="34" charset="0"/>
              </a:rPr>
              <a:t>Geralmente detectam as unidades terminológicas de acordo com a freqüência em que elas ocorrem em um </a:t>
            </a:r>
            <a:r>
              <a:rPr lang="pt-BR" dirty="0" err="1" smtClean="0">
                <a:latin typeface="Calibri" pitchFamily="34" charset="0"/>
              </a:rPr>
              <a:t>córpus</a:t>
            </a:r>
            <a:r>
              <a:rPr lang="pt-BR" dirty="0" smtClean="0">
                <a:latin typeface="Calibri" pitchFamily="34" charset="0"/>
              </a:rPr>
              <a:t>.</a:t>
            </a:r>
            <a:endParaRPr lang="pt-BR" dirty="0">
              <a:latin typeface="Calibri" pitchFamily="34" charset="0"/>
            </a:endParaRPr>
          </a:p>
        </p:txBody>
      </p:sp>
      <p:sp>
        <p:nvSpPr>
          <p:cNvPr id="6" name="Texto explicativo retangular com cantos arredondados 5"/>
          <p:cNvSpPr/>
          <p:nvPr/>
        </p:nvSpPr>
        <p:spPr>
          <a:xfrm>
            <a:off x="3857620" y="3214686"/>
            <a:ext cx="4929222" cy="1071570"/>
          </a:xfrm>
          <a:prstGeom prst="wedgeRoundRectCallout">
            <a:avLst>
              <a:gd name="adj1" fmla="val -62157"/>
              <a:gd name="adj2" fmla="val -39684"/>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lang="pt-BR" dirty="0" smtClean="0">
                <a:latin typeface="Calibri" pitchFamily="34" charset="0"/>
              </a:rPr>
              <a:t>Detectam padrões de formação morfossintáticos dos termos tais como “</a:t>
            </a:r>
            <a:r>
              <a:rPr lang="pt-BR" dirty="0" smtClean="0">
                <a:solidFill>
                  <a:srgbClr val="FF0000"/>
                </a:solidFill>
                <a:latin typeface="Calibri" pitchFamily="34" charset="0"/>
              </a:rPr>
              <a:t>substantivo-adjetivo</a:t>
            </a:r>
            <a:r>
              <a:rPr lang="pt-BR" dirty="0" smtClean="0">
                <a:latin typeface="Calibri" pitchFamily="34" charset="0"/>
              </a:rPr>
              <a:t>” e “</a:t>
            </a:r>
            <a:r>
              <a:rPr lang="pt-BR" dirty="0" err="1" smtClean="0">
                <a:solidFill>
                  <a:srgbClr val="FF0000"/>
                </a:solidFill>
                <a:latin typeface="Calibri" pitchFamily="34" charset="0"/>
              </a:rPr>
              <a:t>substantivo-preposição-substantivo</a:t>
            </a:r>
            <a:r>
              <a:rPr lang="pt-BR" dirty="0" smtClean="0">
                <a:latin typeface="Calibri" pitchFamily="34" charset="0"/>
              </a:rPr>
              <a:t>”.</a:t>
            </a:r>
            <a:endParaRPr lang="pt-BR" dirty="0">
              <a:latin typeface="Calibri" pitchFamily="34" charset="0"/>
            </a:endParaRPr>
          </a:p>
        </p:txBody>
      </p:sp>
      <p:sp>
        <p:nvSpPr>
          <p:cNvPr id="7" name="Texto explicativo retangular com cantos arredondados 6"/>
          <p:cNvSpPr/>
          <p:nvPr/>
        </p:nvSpPr>
        <p:spPr>
          <a:xfrm>
            <a:off x="3643306" y="4714884"/>
            <a:ext cx="5143536" cy="928694"/>
          </a:xfrm>
          <a:prstGeom prst="wedgeRoundRectCallout">
            <a:avLst>
              <a:gd name="adj1" fmla="val -63215"/>
              <a:gd name="adj2" fmla="val -58438"/>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r>
              <a:rPr lang="pt-BR" dirty="0" smtClean="0">
                <a:latin typeface="Calibri" pitchFamily="34" charset="0"/>
              </a:rPr>
              <a:t>Utilizam a estatística juntamente com o conhecimento </a:t>
            </a:r>
            <a:r>
              <a:rPr lang="pt-BR" dirty="0" err="1" smtClean="0">
                <a:latin typeface="Calibri" pitchFamily="34" charset="0"/>
              </a:rPr>
              <a:t>linguístico</a:t>
            </a:r>
            <a:r>
              <a:rPr lang="pt-BR" dirty="0" smtClean="0">
                <a:latin typeface="Calibri" pitchFamily="34" charset="0"/>
              </a:rPr>
              <a:t>.</a:t>
            </a:r>
            <a:endParaRPr lang="pt-BR"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Extração Automática de Candidatos a Termos</a:t>
            </a:r>
            <a:endParaRPr lang="pt-BR" sz="2400" b="1" dirty="0">
              <a:solidFill>
                <a:schemeClr val="tx1"/>
              </a:solidFill>
            </a:endParaRPr>
          </a:p>
        </p:txBody>
      </p:sp>
      <p:sp>
        <p:nvSpPr>
          <p:cNvPr id="23" name="CaixaDeTexto 25"/>
          <p:cNvSpPr txBox="1">
            <a:spLocks noChangeArrowheads="1"/>
          </p:cNvSpPr>
          <p:nvPr/>
        </p:nvSpPr>
        <p:spPr bwMode="auto">
          <a:xfrm>
            <a:off x="357158" y="928670"/>
            <a:ext cx="8501063" cy="4524315"/>
          </a:xfrm>
          <a:prstGeom prst="rect">
            <a:avLst/>
          </a:prstGeom>
          <a:noFill/>
          <a:ln w="9525">
            <a:noFill/>
            <a:miter lim="800000"/>
            <a:headEnd/>
            <a:tailEnd/>
          </a:ln>
        </p:spPr>
        <p:txBody>
          <a:bodyPr>
            <a:spAutoFit/>
          </a:bodyPr>
          <a:lstStyle/>
          <a:p>
            <a:pPr>
              <a:lnSpc>
                <a:spcPct val="150000"/>
              </a:lnSpc>
              <a:buFont typeface="Wingdings" pitchFamily="2" charset="2"/>
              <a:buChar char="v"/>
            </a:pPr>
            <a:r>
              <a:rPr lang="pt-BR" sz="2000" dirty="0">
                <a:latin typeface="Calibri" pitchFamily="34" charset="0"/>
              </a:rPr>
              <a:t> Método Estatístico</a:t>
            </a:r>
          </a:p>
          <a:p>
            <a:pPr lvl="2">
              <a:lnSpc>
                <a:spcPct val="150000"/>
              </a:lnSpc>
              <a:buFont typeface="Wingdings" pitchFamily="2" charset="2"/>
              <a:buChar char="ü"/>
            </a:pPr>
            <a:r>
              <a:rPr lang="pt-BR" dirty="0">
                <a:latin typeface="Calibri" pitchFamily="34" charset="0"/>
              </a:rPr>
              <a:t> Puramente estatístico (sem conhecimento </a:t>
            </a:r>
            <a:r>
              <a:rPr lang="pt-BR" dirty="0" err="1">
                <a:latin typeface="Calibri" pitchFamily="34" charset="0"/>
              </a:rPr>
              <a:t>linguístico</a:t>
            </a:r>
            <a:r>
              <a:rPr lang="pt-BR" dirty="0">
                <a:latin typeface="Calibri" pitchFamily="34" charset="0"/>
              </a:rPr>
              <a:t>)</a:t>
            </a:r>
          </a:p>
          <a:p>
            <a:pPr lvl="2">
              <a:lnSpc>
                <a:spcPct val="150000"/>
              </a:lnSpc>
              <a:buFont typeface="Wingdings" pitchFamily="2" charset="2"/>
              <a:buChar char="ü"/>
            </a:pPr>
            <a:r>
              <a:rPr lang="pt-BR" dirty="0">
                <a:latin typeface="Calibri" pitchFamily="34" charset="0"/>
              </a:rPr>
              <a:t> Várias medidas estatísticas</a:t>
            </a:r>
          </a:p>
          <a:p>
            <a:pPr lvl="3">
              <a:buFont typeface="Arial" charset="0"/>
              <a:buChar char="•"/>
            </a:pPr>
            <a:r>
              <a:rPr lang="pt-BR" sz="1600" i="1" dirty="0" smtClean="0">
                <a:latin typeface="Calibri" pitchFamily="34" charset="0"/>
              </a:rPr>
              <a:t> </a:t>
            </a:r>
            <a:r>
              <a:rPr lang="pt-BR" sz="1600" i="1" dirty="0" err="1" smtClean="0">
                <a:latin typeface="Calibri" pitchFamily="34" charset="0"/>
              </a:rPr>
              <a:t>Frequência</a:t>
            </a:r>
            <a:r>
              <a:rPr lang="pt-BR" sz="1600" i="1" dirty="0" smtClean="0">
                <a:latin typeface="Calibri" pitchFamily="34" charset="0"/>
              </a:rPr>
              <a:t> Simples</a:t>
            </a:r>
          </a:p>
          <a:p>
            <a:pPr lvl="3">
              <a:buFont typeface="Arial" charset="0"/>
              <a:buChar char="•"/>
            </a:pPr>
            <a:r>
              <a:rPr lang="pt-BR" sz="1600" i="1" dirty="0" smtClean="0">
                <a:latin typeface="Calibri" pitchFamily="34" charset="0"/>
              </a:rPr>
              <a:t> Informação </a:t>
            </a:r>
            <a:r>
              <a:rPr lang="pt-BR" sz="1600" i="1" dirty="0">
                <a:latin typeface="Calibri" pitchFamily="34" charset="0"/>
              </a:rPr>
              <a:t>Mútua</a:t>
            </a:r>
          </a:p>
          <a:p>
            <a:pPr lvl="3">
              <a:buFont typeface="Arial" charset="0"/>
              <a:buChar char="•"/>
            </a:pPr>
            <a:r>
              <a:rPr lang="pt-BR" sz="1600" dirty="0">
                <a:latin typeface="Calibri" pitchFamily="34" charset="0"/>
              </a:rPr>
              <a:t> </a:t>
            </a:r>
            <a:r>
              <a:rPr lang="pt-BR" sz="1600" i="1" dirty="0">
                <a:latin typeface="Calibri" pitchFamily="34" charset="0"/>
              </a:rPr>
              <a:t>Coeficiente </a:t>
            </a:r>
            <a:r>
              <a:rPr lang="pt-BR" sz="1600" i="1" dirty="0" err="1">
                <a:latin typeface="Calibri" pitchFamily="34" charset="0"/>
              </a:rPr>
              <a:t>Dice</a:t>
            </a:r>
            <a:endParaRPr lang="pt-BR" sz="1600" i="1" dirty="0">
              <a:latin typeface="Calibri" pitchFamily="34" charset="0"/>
            </a:endParaRPr>
          </a:p>
          <a:p>
            <a:pPr lvl="3">
              <a:buFont typeface="Arial" charset="0"/>
              <a:buChar char="•"/>
            </a:pPr>
            <a:r>
              <a:rPr lang="pt-BR" sz="1600" i="1" dirty="0">
                <a:latin typeface="Calibri" pitchFamily="34" charset="0"/>
              </a:rPr>
              <a:t> </a:t>
            </a:r>
            <a:r>
              <a:rPr lang="pt-BR" sz="1600" i="1" dirty="0" err="1" smtClean="0">
                <a:latin typeface="Calibri" pitchFamily="34" charset="0"/>
              </a:rPr>
              <a:t>Log-Likelihood</a:t>
            </a:r>
            <a:endParaRPr lang="pt-BR" sz="1600" i="1" dirty="0" smtClean="0">
              <a:latin typeface="Calibri" pitchFamily="34" charset="0"/>
            </a:endParaRPr>
          </a:p>
          <a:p>
            <a:pPr lvl="3">
              <a:buFont typeface="Arial" charset="0"/>
              <a:buChar char="•"/>
            </a:pPr>
            <a:r>
              <a:rPr lang="pt-BR" sz="1600" i="1" dirty="0" smtClean="0">
                <a:latin typeface="Calibri" pitchFamily="34" charset="0"/>
              </a:rPr>
              <a:t> </a:t>
            </a:r>
            <a:r>
              <a:rPr lang="pt-BR" sz="1600" i="1" dirty="0" err="1" smtClean="0">
                <a:latin typeface="Calibri" pitchFamily="34" charset="0"/>
              </a:rPr>
              <a:t>C-Value</a:t>
            </a:r>
            <a:endParaRPr lang="pt-BR" sz="1600" i="1" dirty="0" smtClean="0">
              <a:latin typeface="Calibri" pitchFamily="34" charset="0"/>
            </a:endParaRPr>
          </a:p>
          <a:p>
            <a:pPr lvl="3">
              <a:buFont typeface="Arial" charset="0"/>
              <a:buChar char="•"/>
            </a:pPr>
            <a:r>
              <a:rPr lang="pt-BR" sz="1600" i="1" dirty="0" smtClean="0">
                <a:latin typeface="Calibri" pitchFamily="34" charset="0"/>
              </a:rPr>
              <a:t> Teste X</a:t>
            </a:r>
            <a:r>
              <a:rPr lang="pt-BR" sz="1600" i="1" baseline="30000" dirty="0" smtClean="0">
                <a:latin typeface="Calibri" pitchFamily="34" charset="0"/>
              </a:rPr>
              <a:t>2</a:t>
            </a:r>
            <a:endParaRPr lang="pt-BR" sz="1600" i="1" baseline="30000" dirty="0">
              <a:latin typeface="Calibri" pitchFamily="34" charset="0"/>
            </a:endParaRPr>
          </a:p>
          <a:p>
            <a:pPr lvl="2">
              <a:lnSpc>
                <a:spcPct val="150000"/>
              </a:lnSpc>
              <a:buFont typeface="Wingdings" pitchFamily="2" charset="2"/>
              <a:buChar char="ü"/>
            </a:pPr>
            <a:r>
              <a:rPr lang="pt-BR" dirty="0">
                <a:latin typeface="Calibri" pitchFamily="34" charset="0"/>
              </a:rPr>
              <a:t> Trabalho mais </a:t>
            </a:r>
            <a:r>
              <a:rPr lang="pt-BR" dirty="0" smtClean="0">
                <a:latin typeface="Calibri" pitchFamily="34" charset="0"/>
              </a:rPr>
              <a:t>simples/fácil</a:t>
            </a:r>
          </a:p>
          <a:p>
            <a:pPr lvl="2">
              <a:lnSpc>
                <a:spcPct val="150000"/>
              </a:lnSpc>
              <a:buFont typeface="Wingdings" pitchFamily="2" charset="2"/>
              <a:buChar char="ü"/>
            </a:pPr>
            <a:r>
              <a:rPr lang="pt-BR" dirty="0" smtClean="0">
                <a:latin typeface="Calibri" pitchFamily="34" charset="0"/>
              </a:rPr>
              <a:t> Independente de domínio</a:t>
            </a:r>
            <a:endParaRPr lang="pt-BR" dirty="0">
              <a:latin typeface="Calibri" pitchFamily="34" charset="0"/>
            </a:endParaRPr>
          </a:p>
          <a:p>
            <a:pPr lvl="2">
              <a:lnSpc>
                <a:spcPct val="150000"/>
              </a:lnSpc>
              <a:buFont typeface="Wingdings" pitchFamily="2" charset="2"/>
              <a:buChar char="ü"/>
            </a:pPr>
            <a:r>
              <a:rPr lang="pt-BR" dirty="0">
                <a:latin typeface="Calibri" pitchFamily="34" charset="0"/>
              </a:rPr>
              <a:t> Alteração nos </a:t>
            </a:r>
            <a:r>
              <a:rPr lang="pt-BR" dirty="0">
                <a:solidFill>
                  <a:srgbClr val="FF0000"/>
                </a:solidFill>
                <a:latin typeface="Calibri" pitchFamily="34" charset="0"/>
              </a:rPr>
              <a:t>Valores de Corte</a:t>
            </a:r>
          </a:p>
          <a:p>
            <a:pPr lvl="2">
              <a:lnSpc>
                <a:spcPct val="150000"/>
              </a:lnSpc>
              <a:buFont typeface="Wingdings" pitchFamily="2" charset="2"/>
              <a:buChar char="ü"/>
            </a:pPr>
            <a:r>
              <a:rPr lang="pt-BR" dirty="0">
                <a:latin typeface="Calibri" pitchFamily="34" charset="0"/>
              </a:rPr>
              <a:t> Gera muito </a:t>
            </a:r>
            <a:r>
              <a:rPr lang="pt-BR" dirty="0">
                <a:solidFill>
                  <a:srgbClr val="FF0000"/>
                </a:solidFill>
                <a:latin typeface="Calibri" pitchFamily="34" charset="0"/>
              </a:rPr>
              <a:t>Ruído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Extração Automática de Candidatos a Termos</a:t>
            </a:r>
            <a:endParaRPr lang="pt-BR" sz="2400" b="1" dirty="0">
              <a:solidFill>
                <a:schemeClr val="tx1"/>
              </a:solidFill>
            </a:endParaRPr>
          </a:p>
        </p:txBody>
      </p:sp>
      <p:sp>
        <p:nvSpPr>
          <p:cNvPr id="4" name="CaixaDeTexto 25"/>
          <p:cNvSpPr txBox="1">
            <a:spLocks noChangeArrowheads="1"/>
          </p:cNvSpPr>
          <p:nvPr/>
        </p:nvSpPr>
        <p:spPr bwMode="auto">
          <a:xfrm>
            <a:off x="285720" y="928670"/>
            <a:ext cx="8501063" cy="4939814"/>
          </a:xfrm>
          <a:prstGeom prst="rect">
            <a:avLst/>
          </a:prstGeom>
          <a:noFill/>
          <a:ln w="9525">
            <a:noFill/>
            <a:miter lim="800000"/>
            <a:headEnd/>
            <a:tailEnd/>
          </a:ln>
        </p:spPr>
        <p:txBody>
          <a:bodyPr>
            <a:spAutoFit/>
          </a:bodyPr>
          <a:lstStyle/>
          <a:p>
            <a:pPr>
              <a:lnSpc>
                <a:spcPct val="150000"/>
              </a:lnSpc>
              <a:buFont typeface="Wingdings" pitchFamily="2" charset="2"/>
              <a:buChar char="v"/>
            </a:pPr>
            <a:r>
              <a:rPr lang="pt-BR" sz="2000" dirty="0">
                <a:latin typeface="Calibri" pitchFamily="34" charset="0"/>
              </a:rPr>
              <a:t> Método </a:t>
            </a:r>
            <a:r>
              <a:rPr lang="pt-BR" sz="2000" dirty="0" err="1">
                <a:latin typeface="Calibri" pitchFamily="34" charset="0"/>
              </a:rPr>
              <a:t>Linguístico</a:t>
            </a:r>
            <a:endParaRPr lang="pt-BR" sz="2000" dirty="0">
              <a:latin typeface="Calibri" pitchFamily="34" charset="0"/>
            </a:endParaRPr>
          </a:p>
          <a:p>
            <a:pPr lvl="1">
              <a:lnSpc>
                <a:spcPct val="150000"/>
              </a:lnSpc>
              <a:buFont typeface="Wingdings" pitchFamily="2" charset="2"/>
              <a:buChar char="ü"/>
            </a:pPr>
            <a:r>
              <a:rPr lang="pt-BR" sz="2000" dirty="0" smtClean="0">
                <a:latin typeface="Calibri" pitchFamily="34" charset="0"/>
              </a:rPr>
              <a:t> </a:t>
            </a:r>
            <a:r>
              <a:rPr lang="pt-BR" dirty="0">
                <a:latin typeface="Calibri" pitchFamily="34" charset="0"/>
              </a:rPr>
              <a:t>Uso de conhecimento </a:t>
            </a:r>
            <a:r>
              <a:rPr lang="pt-BR" dirty="0" err="1">
                <a:latin typeface="Calibri" pitchFamily="34" charset="0"/>
              </a:rPr>
              <a:t>linguístico</a:t>
            </a:r>
            <a:endParaRPr lang="pt-BR" dirty="0">
              <a:latin typeface="Calibri" pitchFamily="34" charset="0"/>
            </a:endParaRPr>
          </a:p>
          <a:p>
            <a:pPr lvl="2">
              <a:buFont typeface="Arial" charset="0"/>
              <a:buChar char="•"/>
            </a:pPr>
            <a:r>
              <a:rPr lang="pt-BR" sz="1600" dirty="0">
                <a:latin typeface="Calibri" pitchFamily="34" charset="0"/>
              </a:rPr>
              <a:t> </a:t>
            </a:r>
            <a:r>
              <a:rPr lang="pt-BR" sz="1600" dirty="0" err="1">
                <a:latin typeface="Calibri" pitchFamily="34" charset="0"/>
              </a:rPr>
              <a:t>Córpus</a:t>
            </a:r>
            <a:r>
              <a:rPr lang="pt-BR" sz="1600" dirty="0">
                <a:latin typeface="Calibri" pitchFamily="34" charset="0"/>
              </a:rPr>
              <a:t> etiquetado (</a:t>
            </a:r>
            <a:r>
              <a:rPr lang="pt-BR" sz="1600" dirty="0" err="1">
                <a:latin typeface="Calibri" pitchFamily="34" charset="0"/>
              </a:rPr>
              <a:t>POS-Tagger</a:t>
            </a:r>
            <a:r>
              <a:rPr lang="pt-BR" sz="1600" dirty="0" smtClean="0">
                <a:latin typeface="Calibri" pitchFamily="34" charset="0"/>
              </a:rPr>
              <a:t>), informações lexicográficas, morfológicas e semânticas</a:t>
            </a:r>
          </a:p>
          <a:p>
            <a:pPr lvl="2">
              <a:buFont typeface="Arial" charset="0"/>
              <a:buChar char="•"/>
            </a:pPr>
            <a:r>
              <a:rPr lang="pt-BR" sz="1600" dirty="0" smtClean="0">
                <a:latin typeface="Calibri" pitchFamily="34" charset="0"/>
              </a:rPr>
              <a:t> Ferramentas: </a:t>
            </a:r>
            <a:r>
              <a:rPr lang="pt-BR" sz="1600" dirty="0" err="1" smtClean="0">
                <a:latin typeface="Calibri" pitchFamily="34" charset="0"/>
              </a:rPr>
              <a:t>tokenizador</a:t>
            </a:r>
            <a:r>
              <a:rPr lang="pt-BR" sz="1600" dirty="0" smtClean="0">
                <a:latin typeface="Calibri" pitchFamily="34" charset="0"/>
              </a:rPr>
              <a:t>, </a:t>
            </a:r>
            <a:r>
              <a:rPr lang="pt-BR" sz="1600" dirty="0" err="1" smtClean="0">
                <a:latin typeface="Calibri" pitchFamily="34" charset="0"/>
              </a:rPr>
              <a:t>lematizador</a:t>
            </a:r>
            <a:r>
              <a:rPr lang="pt-BR" sz="1600" dirty="0" smtClean="0">
                <a:latin typeface="Calibri" pitchFamily="34" charset="0"/>
              </a:rPr>
              <a:t>, análise sintática</a:t>
            </a:r>
            <a:endParaRPr lang="pt-BR" sz="1600" dirty="0">
              <a:latin typeface="Calibri" pitchFamily="34" charset="0"/>
            </a:endParaRPr>
          </a:p>
          <a:p>
            <a:pPr lvl="2">
              <a:buFont typeface="Arial" charset="0"/>
              <a:buChar char="•"/>
            </a:pPr>
            <a:r>
              <a:rPr lang="pt-BR" sz="1600" dirty="0">
                <a:latin typeface="Calibri" pitchFamily="34" charset="0"/>
              </a:rPr>
              <a:t> Definição dos </a:t>
            </a:r>
            <a:r>
              <a:rPr lang="pt-BR" sz="1600" dirty="0">
                <a:solidFill>
                  <a:srgbClr val="FF0000"/>
                </a:solidFill>
                <a:latin typeface="Calibri" pitchFamily="34" charset="0"/>
              </a:rPr>
              <a:t>Padrões de Formação de Termos</a:t>
            </a:r>
          </a:p>
          <a:p>
            <a:pPr lvl="1">
              <a:lnSpc>
                <a:spcPct val="150000"/>
              </a:lnSpc>
              <a:buFont typeface="Wingdings" pitchFamily="2" charset="2"/>
              <a:buChar char="ü"/>
            </a:pPr>
            <a:r>
              <a:rPr lang="pt-BR" dirty="0" smtClean="0">
                <a:latin typeface="Calibri" pitchFamily="34" charset="0"/>
              </a:rPr>
              <a:t> </a:t>
            </a:r>
            <a:r>
              <a:rPr lang="pt-BR" dirty="0">
                <a:latin typeface="Calibri" pitchFamily="34" charset="0"/>
              </a:rPr>
              <a:t>Trabalho humano (</a:t>
            </a:r>
            <a:r>
              <a:rPr lang="pt-BR" dirty="0" err="1">
                <a:latin typeface="Calibri" pitchFamily="34" charset="0"/>
              </a:rPr>
              <a:t>linguísta</a:t>
            </a:r>
            <a:r>
              <a:rPr lang="pt-BR" dirty="0">
                <a:latin typeface="Calibri" pitchFamily="34" charset="0"/>
              </a:rPr>
              <a:t>)</a:t>
            </a:r>
          </a:p>
          <a:p>
            <a:pPr lvl="2">
              <a:lnSpc>
                <a:spcPct val="150000"/>
              </a:lnSpc>
              <a:buFont typeface="Arial" charset="0"/>
              <a:buChar char="•"/>
            </a:pPr>
            <a:r>
              <a:rPr lang="pt-BR" sz="1600" dirty="0">
                <a:latin typeface="Calibri" pitchFamily="34" charset="0"/>
              </a:rPr>
              <a:t> Definição dos Padrões</a:t>
            </a:r>
          </a:p>
          <a:p>
            <a:pPr lvl="1">
              <a:lnSpc>
                <a:spcPct val="150000"/>
              </a:lnSpc>
              <a:buFont typeface="Wingdings" pitchFamily="2" charset="2"/>
              <a:buChar char="ü"/>
            </a:pPr>
            <a:r>
              <a:rPr lang="pt-BR" dirty="0" smtClean="0">
                <a:latin typeface="Calibri" pitchFamily="34" charset="0"/>
              </a:rPr>
              <a:t> </a:t>
            </a:r>
            <a:r>
              <a:rPr lang="pt-BR" dirty="0">
                <a:latin typeface="Calibri" pitchFamily="34" charset="0"/>
              </a:rPr>
              <a:t>Trabalho mais elaborado/difícil</a:t>
            </a:r>
          </a:p>
          <a:p>
            <a:pPr lvl="1">
              <a:lnSpc>
                <a:spcPct val="150000"/>
              </a:lnSpc>
              <a:buFont typeface="Wingdings" pitchFamily="2" charset="2"/>
              <a:buChar char="ü"/>
            </a:pPr>
            <a:r>
              <a:rPr lang="pt-BR" dirty="0" smtClean="0">
                <a:latin typeface="Calibri" pitchFamily="34" charset="0"/>
              </a:rPr>
              <a:t> </a:t>
            </a:r>
            <a:r>
              <a:rPr lang="pt-BR" dirty="0">
                <a:latin typeface="Calibri" pitchFamily="34" charset="0"/>
              </a:rPr>
              <a:t>Ajustes nos </a:t>
            </a:r>
            <a:r>
              <a:rPr lang="pt-BR" dirty="0">
                <a:solidFill>
                  <a:srgbClr val="FF0000"/>
                </a:solidFill>
                <a:latin typeface="Calibri" pitchFamily="34" charset="0"/>
              </a:rPr>
              <a:t>Padrões</a:t>
            </a:r>
          </a:p>
          <a:p>
            <a:pPr lvl="2">
              <a:lnSpc>
                <a:spcPct val="150000"/>
              </a:lnSpc>
              <a:buFont typeface="Arial" pitchFamily="34" charset="0"/>
              <a:buChar char="•"/>
            </a:pPr>
            <a:r>
              <a:rPr lang="pt-BR" sz="1600" dirty="0">
                <a:latin typeface="Calibri" pitchFamily="34" charset="0"/>
              </a:rPr>
              <a:t> </a:t>
            </a:r>
            <a:r>
              <a:rPr lang="pt-BR" sz="1600" dirty="0" smtClean="0">
                <a:latin typeface="Calibri" pitchFamily="34" charset="0"/>
              </a:rPr>
              <a:t>Dependente </a:t>
            </a:r>
            <a:r>
              <a:rPr lang="pt-BR" sz="1600" dirty="0">
                <a:latin typeface="Calibri" pitchFamily="34" charset="0"/>
              </a:rPr>
              <a:t>de domínio</a:t>
            </a:r>
          </a:p>
          <a:p>
            <a:pPr lvl="1">
              <a:lnSpc>
                <a:spcPct val="150000"/>
              </a:lnSpc>
              <a:buFont typeface="Wingdings" pitchFamily="2" charset="2"/>
              <a:buChar char="ü"/>
            </a:pPr>
            <a:r>
              <a:rPr lang="pt-BR" dirty="0" smtClean="0">
                <a:latin typeface="Calibri" pitchFamily="34" charset="0"/>
              </a:rPr>
              <a:t> </a:t>
            </a:r>
            <a:r>
              <a:rPr lang="pt-BR" dirty="0">
                <a:latin typeface="Calibri" pitchFamily="34" charset="0"/>
              </a:rPr>
              <a:t>Gera muito </a:t>
            </a:r>
            <a:r>
              <a:rPr lang="pt-BR" dirty="0">
                <a:solidFill>
                  <a:srgbClr val="FF0000"/>
                </a:solidFill>
                <a:latin typeface="Calibri" pitchFamily="34" charset="0"/>
              </a:rPr>
              <a:t>Ruído</a:t>
            </a:r>
            <a:r>
              <a:rPr lang="pt-BR" dirty="0">
                <a:latin typeface="Calibri" pitchFamily="34" charset="0"/>
              </a:rPr>
              <a:t> ou </a:t>
            </a:r>
            <a:r>
              <a:rPr lang="pt-BR" dirty="0">
                <a:solidFill>
                  <a:srgbClr val="FF0000"/>
                </a:solidFill>
                <a:latin typeface="Calibri" pitchFamily="34" charset="0"/>
              </a:rPr>
              <a:t>Silêncio</a:t>
            </a:r>
          </a:p>
          <a:p>
            <a:pPr lvl="2">
              <a:lnSpc>
                <a:spcPct val="150000"/>
              </a:lnSpc>
              <a:buFont typeface="Arial" charset="0"/>
              <a:buChar char="•"/>
            </a:pPr>
            <a:r>
              <a:rPr lang="pt-BR" sz="1600" dirty="0">
                <a:latin typeface="Calibri" pitchFamily="34" charset="0"/>
              </a:rPr>
              <a:t> </a:t>
            </a:r>
            <a:r>
              <a:rPr lang="pt-BR" sz="1600" dirty="0" smtClean="0">
                <a:latin typeface="Calibri" pitchFamily="34" charset="0"/>
              </a:rPr>
              <a:t>Depende </a:t>
            </a:r>
            <a:r>
              <a:rPr lang="pt-BR" sz="1600" dirty="0">
                <a:latin typeface="Calibri" pitchFamily="34" charset="0"/>
              </a:rPr>
              <a:t>da quantidade de padrões aplicados</a:t>
            </a:r>
          </a:p>
          <a:p>
            <a:pPr lvl="1">
              <a:lnSpc>
                <a:spcPct val="150000"/>
              </a:lnSpc>
              <a:buFont typeface="Wingdings" pitchFamily="2" charset="2"/>
              <a:buChar char="ü"/>
            </a:pPr>
            <a:r>
              <a:rPr lang="pt-BR" dirty="0" smtClean="0">
                <a:latin typeface="Calibri" pitchFamily="34" charset="0"/>
              </a:rPr>
              <a:t> </a:t>
            </a:r>
            <a:r>
              <a:rPr lang="pt-BR" dirty="0">
                <a:latin typeface="Calibri" pitchFamily="34" charset="0"/>
              </a:rPr>
              <a:t>Resultados tendem a ser melhores</a:t>
            </a:r>
          </a:p>
        </p:txBody>
      </p:sp>
      <p:sp>
        <p:nvSpPr>
          <p:cNvPr id="5" name="Texto explicativo retangular com cantos arredondados 4"/>
          <p:cNvSpPr/>
          <p:nvPr/>
        </p:nvSpPr>
        <p:spPr>
          <a:xfrm>
            <a:off x="5429256" y="2714620"/>
            <a:ext cx="3286148" cy="3000396"/>
          </a:xfrm>
          <a:prstGeom prst="wedgeRoundRectCallout">
            <a:avLst>
              <a:gd name="adj1" fmla="val -54291"/>
              <a:gd name="adj2" fmla="val -57751"/>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pt-BR" sz="1600" b="1" dirty="0" smtClean="0">
                <a:latin typeface="Calibri" pitchFamily="34" charset="0"/>
              </a:rPr>
              <a:t>EXEMPLOS</a:t>
            </a:r>
          </a:p>
          <a:p>
            <a:pPr algn="ctr"/>
            <a:endParaRPr lang="pt-BR" sz="1600" dirty="0" smtClean="0">
              <a:latin typeface="Calibri" pitchFamily="34" charset="0"/>
            </a:endParaRPr>
          </a:p>
          <a:p>
            <a:pPr algn="ctr"/>
            <a:r>
              <a:rPr lang="pt-BR" sz="1600" dirty="0" smtClean="0">
                <a:latin typeface="Calibri" pitchFamily="34" charset="0"/>
              </a:rPr>
              <a:t>N / NP / </a:t>
            </a:r>
            <a:r>
              <a:rPr lang="pt-BR" sz="1600" dirty="0" err="1" smtClean="0">
                <a:latin typeface="Calibri" pitchFamily="34" charset="0"/>
              </a:rPr>
              <a:t>Adj</a:t>
            </a:r>
            <a:r>
              <a:rPr lang="pt-BR" sz="1600" dirty="0" smtClean="0">
                <a:latin typeface="Calibri" pitchFamily="34" charset="0"/>
              </a:rPr>
              <a:t> / </a:t>
            </a:r>
            <a:r>
              <a:rPr lang="pt-BR" sz="1600" dirty="0" err="1" smtClean="0">
                <a:latin typeface="Calibri" pitchFamily="34" charset="0"/>
              </a:rPr>
              <a:t>Verb</a:t>
            </a:r>
            <a:endParaRPr lang="pt-BR" sz="1600" dirty="0" smtClean="0">
              <a:latin typeface="Calibri" pitchFamily="34" charset="0"/>
            </a:endParaRPr>
          </a:p>
          <a:p>
            <a:pPr algn="ctr"/>
            <a:endParaRPr lang="pt-BR" sz="1600" dirty="0" smtClean="0">
              <a:latin typeface="Calibri" pitchFamily="34" charset="0"/>
            </a:endParaRPr>
          </a:p>
          <a:p>
            <a:pPr algn="ctr"/>
            <a:r>
              <a:rPr lang="en-US" sz="1600" dirty="0" smtClean="0">
                <a:latin typeface="Calibri" pitchFamily="34" charset="0"/>
              </a:rPr>
              <a:t>N + </a:t>
            </a:r>
            <a:r>
              <a:rPr lang="en-US" sz="1600" dirty="0" err="1" smtClean="0">
                <a:latin typeface="Calibri" pitchFamily="34" charset="0"/>
              </a:rPr>
              <a:t>Adj</a:t>
            </a:r>
            <a:r>
              <a:rPr lang="en-US" sz="1600" dirty="0" smtClean="0">
                <a:latin typeface="Calibri" pitchFamily="34" charset="0"/>
              </a:rPr>
              <a:t> / N + N / </a:t>
            </a:r>
            <a:r>
              <a:rPr lang="en-US" sz="1600" dirty="0" err="1" smtClean="0">
                <a:latin typeface="Calibri" pitchFamily="34" charset="0"/>
              </a:rPr>
              <a:t>Adj</a:t>
            </a:r>
            <a:r>
              <a:rPr lang="en-US" sz="1600" dirty="0" smtClean="0">
                <a:latin typeface="Calibri" pitchFamily="34" charset="0"/>
              </a:rPr>
              <a:t> + N / </a:t>
            </a:r>
            <a:r>
              <a:rPr lang="en-US" sz="1600" dirty="0" err="1" smtClean="0">
                <a:latin typeface="Calibri" pitchFamily="34" charset="0"/>
              </a:rPr>
              <a:t>Adj</a:t>
            </a:r>
            <a:r>
              <a:rPr lang="en-US" sz="1600" dirty="0" smtClean="0">
                <a:latin typeface="Calibri" pitchFamily="34" charset="0"/>
              </a:rPr>
              <a:t> + </a:t>
            </a:r>
            <a:r>
              <a:rPr lang="en-US" sz="1600" dirty="0" err="1" smtClean="0">
                <a:latin typeface="Calibri" pitchFamily="34" charset="0"/>
              </a:rPr>
              <a:t>Adj</a:t>
            </a:r>
            <a:r>
              <a:rPr lang="en-US" sz="1600" dirty="0" smtClean="0">
                <a:latin typeface="Calibri" pitchFamily="34" charset="0"/>
              </a:rPr>
              <a:t> / N + Adv</a:t>
            </a:r>
          </a:p>
          <a:p>
            <a:pPr algn="ctr"/>
            <a:endParaRPr lang="en-US" sz="1600" dirty="0" smtClean="0">
              <a:latin typeface="Calibri" pitchFamily="34" charset="0"/>
            </a:endParaRPr>
          </a:p>
          <a:p>
            <a:pPr algn="ctr"/>
            <a:r>
              <a:rPr lang="pt-BR" sz="1600" dirty="0" smtClean="0">
                <a:latin typeface="Calibri" pitchFamily="34" charset="0"/>
              </a:rPr>
              <a:t>N + </a:t>
            </a:r>
            <a:r>
              <a:rPr lang="pt-BR" sz="1600" dirty="0" err="1" smtClean="0">
                <a:latin typeface="Calibri" pitchFamily="34" charset="0"/>
              </a:rPr>
              <a:t>Prep</a:t>
            </a:r>
            <a:r>
              <a:rPr lang="pt-BR" sz="1600" dirty="0" smtClean="0">
                <a:latin typeface="Calibri" pitchFamily="34" charset="0"/>
              </a:rPr>
              <a:t> + N / N + </a:t>
            </a:r>
            <a:r>
              <a:rPr lang="pt-BR" sz="1600" dirty="0" err="1" smtClean="0">
                <a:latin typeface="Calibri" pitchFamily="34" charset="0"/>
              </a:rPr>
              <a:t>Prep</a:t>
            </a:r>
            <a:r>
              <a:rPr lang="pt-BR" sz="1600" dirty="0" smtClean="0">
                <a:latin typeface="Calibri" pitchFamily="34" charset="0"/>
              </a:rPr>
              <a:t> + NP / N + N + </a:t>
            </a:r>
            <a:r>
              <a:rPr lang="pt-BR" sz="1600" dirty="0" err="1" smtClean="0">
                <a:latin typeface="Calibri" pitchFamily="34" charset="0"/>
              </a:rPr>
              <a:t>Adj</a:t>
            </a:r>
            <a:r>
              <a:rPr lang="pt-BR" sz="1600" dirty="0" smtClean="0">
                <a:latin typeface="Calibri" pitchFamily="34" charset="0"/>
              </a:rPr>
              <a:t> / N + </a:t>
            </a:r>
            <a:r>
              <a:rPr lang="pt-BR" sz="1600" dirty="0" err="1" smtClean="0">
                <a:latin typeface="Calibri" pitchFamily="34" charset="0"/>
              </a:rPr>
              <a:t>Adj</a:t>
            </a:r>
            <a:r>
              <a:rPr lang="pt-BR" sz="1600" dirty="0" smtClean="0">
                <a:latin typeface="Calibri" pitchFamily="34" charset="0"/>
              </a:rPr>
              <a:t> + </a:t>
            </a:r>
            <a:r>
              <a:rPr lang="pt-BR" sz="1600" dirty="0" err="1" smtClean="0">
                <a:latin typeface="Calibri" pitchFamily="34" charset="0"/>
              </a:rPr>
              <a:t>Adj</a:t>
            </a:r>
            <a:r>
              <a:rPr lang="pt-BR" sz="1600" dirty="0" smtClean="0">
                <a:latin typeface="Calibri" pitchFamily="34" charset="0"/>
              </a:rPr>
              <a:t> / N + </a:t>
            </a:r>
            <a:r>
              <a:rPr lang="pt-BR" sz="1600" dirty="0" err="1" smtClean="0">
                <a:latin typeface="Calibri" pitchFamily="34" charset="0"/>
              </a:rPr>
              <a:t>Prep</a:t>
            </a:r>
            <a:r>
              <a:rPr lang="pt-BR" sz="1600" dirty="0" smtClean="0">
                <a:latin typeface="Calibri" pitchFamily="34" charset="0"/>
              </a:rPr>
              <a:t> + </a:t>
            </a:r>
            <a:r>
              <a:rPr lang="pt-BR" sz="1600" dirty="0" err="1" smtClean="0">
                <a:latin typeface="Calibri" pitchFamily="34" charset="0"/>
              </a:rPr>
              <a:t>Adj</a:t>
            </a:r>
            <a:endParaRPr lang="en-US" sz="1600" dirty="0" smtClean="0">
              <a:latin typeface="Calibri" pitchFamily="34" charset="0"/>
            </a:endParaRPr>
          </a:p>
          <a:p>
            <a:pPr algn="ct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Extração Automática de Candidatos a Termos</a:t>
            </a:r>
            <a:endParaRPr lang="pt-BR" sz="2400" b="1" dirty="0">
              <a:solidFill>
                <a:schemeClr val="tx1"/>
              </a:solidFill>
            </a:endParaRPr>
          </a:p>
        </p:txBody>
      </p:sp>
      <p:grpSp>
        <p:nvGrpSpPr>
          <p:cNvPr id="2" name="Grupo 51"/>
          <p:cNvGrpSpPr>
            <a:grpSpLocks/>
          </p:cNvGrpSpPr>
          <p:nvPr/>
        </p:nvGrpSpPr>
        <p:grpSpPr bwMode="auto">
          <a:xfrm>
            <a:off x="714345" y="1428736"/>
            <a:ext cx="1643063" cy="1655763"/>
            <a:chOff x="428596" y="4131238"/>
            <a:chExt cx="1643074" cy="1655216"/>
          </a:xfrm>
        </p:grpSpPr>
        <p:grpSp>
          <p:nvGrpSpPr>
            <p:cNvPr id="4" name="Grupo 22"/>
            <p:cNvGrpSpPr>
              <a:grpSpLocks/>
            </p:cNvGrpSpPr>
            <p:nvPr/>
          </p:nvGrpSpPr>
          <p:grpSpPr bwMode="auto">
            <a:xfrm>
              <a:off x="428596" y="4501004"/>
              <a:ext cx="1643074" cy="1285450"/>
              <a:chOff x="6643702" y="2143550"/>
              <a:chExt cx="1643074" cy="1285450"/>
            </a:xfrm>
          </p:grpSpPr>
          <p:sp>
            <p:nvSpPr>
              <p:cNvPr id="9" name="Fluxograma: Documento 8"/>
              <p:cNvSpPr/>
              <p:nvPr/>
            </p:nvSpPr>
            <p:spPr>
              <a:xfrm>
                <a:off x="6643702" y="2143550"/>
                <a:ext cx="1214446" cy="856967"/>
              </a:xfrm>
              <a:prstGeom prst="flowChartDocument">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pt-BR">
                  <a:latin typeface="Calibri" pitchFamily="34" charset="0"/>
                </a:endParaRPr>
              </a:p>
            </p:txBody>
          </p:sp>
          <p:sp>
            <p:nvSpPr>
              <p:cNvPr id="10" name="Fluxograma: Documento 9"/>
              <p:cNvSpPr/>
              <p:nvPr/>
            </p:nvSpPr>
            <p:spPr>
              <a:xfrm>
                <a:off x="6786578" y="2286378"/>
                <a:ext cx="1214446" cy="856967"/>
              </a:xfrm>
              <a:prstGeom prst="flowChartDocumen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pt-BR">
                  <a:latin typeface="Calibri" pitchFamily="34" charset="0"/>
                </a:endParaRPr>
              </a:p>
            </p:txBody>
          </p:sp>
          <p:sp>
            <p:nvSpPr>
              <p:cNvPr id="11" name="Fluxograma: Documento 10"/>
              <p:cNvSpPr/>
              <p:nvPr/>
            </p:nvSpPr>
            <p:spPr>
              <a:xfrm>
                <a:off x="6929454" y="2429206"/>
                <a:ext cx="1214446" cy="856967"/>
              </a:xfrm>
              <a:prstGeom prst="flowChartDocumen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pt-BR">
                  <a:latin typeface="Calibri" pitchFamily="34" charset="0"/>
                </a:endParaRPr>
              </a:p>
            </p:txBody>
          </p:sp>
          <p:sp>
            <p:nvSpPr>
              <p:cNvPr id="12" name="Fluxograma: Documento 11"/>
              <p:cNvSpPr/>
              <p:nvPr/>
            </p:nvSpPr>
            <p:spPr>
              <a:xfrm>
                <a:off x="7072330" y="2572033"/>
                <a:ext cx="1214446" cy="856967"/>
              </a:xfrm>
              <a:prstGeom prst="flowChartDocumen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pt-BR">
                  <a:latin typeface="Calibri" pitchFamily="34" charset="0"/>
                </a:endParaRPr>
              </a:p>
            </p:txBody>
          </p:sp>
        </p:grpSp>
        <p:sp>
          <p:nvSpPr>
            <p:cNvPr id="8" name="CaixaDeTexto 7"/>
            <p:cNvSpPr txBox="1"/>
            <p:nvPr/>
          </p:nvSpPr>
          <p:spPr>
            <a:xfrm>
              <a:off x="580997" y="4131238"/>
              <a:ext cx="990607" cy="369766"/>
            </a:xfrm>
            <a:prstGeom prst="rect">
              <a:avLst/>
            </a:prstGeom>
            <a:noFill/>
          </p:spPr>
          <p:txBody>
            <a:bodyPr>
              <a:spAutoFit/>
            </a:bodyPr>
            <a:lstStyle/>
            <a:p>
              <a:pPr>
                <a:defRPr/>
              </a:pPr>
              <a:r>
                <a:rPr lang="pt-BR" dirty="0" err="1">
                  <a:latin typeface="Calibri" pitchFamily="34" charset="0"/>
                </a:rPr>
                <a:t>Córpus</a:t>
              </a:r>
              <a:endParaRPr lang="pt-BR" dirty="0">
                <a:latin typeface="Calibri" pitchFamily="34" charset="0"/>
              </a:endParaRPr>
            </a:p>
          </p:txBody>
        </p:sp>
      </p:grpSp>
      <p:sp>
        <p:nvSpPr>
          <p:cNvPr id="13" name="Retângulo 12"/>
          <p:cNvSpPr/>
          <p:nvPr/>
        </p:nvSpPr>
        <p:spPr>
          <a:xfrm>
            <a:off x="3643274" y="2000235"/>
            <a:ext cx="1714512" cy="785818"/>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pt-BR" dirty="0" smtClean="0">
                <a:latin typeface="Calibri" pitchFamily="34" charset="0"/>
              </a:rPr>
              <a:t>Extrator de</a:t>
            </a:r>
          </a:p>
          <a:p>
            <a:pPr algn="ctr">
              <a:defRPr/>
            </a:pPr>
            <a:r>
              <a:rPr lang="pt-BR" dirty="0" smtClean="0">
                <a:latin typeface="Calibri" pitchFamily="34" charset="0"/>
              </a:rPr>
              <a:t>Termos</a:t>
            </a:r>
            <a:endParaRPr lang="pt-BR" dirty="0">
              <a:latin typeface="Calibri" pitchFamily="34" charset="0"/>
            </a:endParaRPr>
          </a:p>
        </p:txBody>
      </p:sp>
      <p:sp>
        <p:nvSpPr>
          <p:cNvPr id="14" name="Pergaminho vertical 13"/>
          <p:cNvSpPr/>
          <p:nvPr/>
        </p:nvSpPr>
        <p:spPr>
          <a:xfrm>
            <a:off x="6786533" y="1428736"/>
            <a:ext cx="1714500" cy="1928813"/>
          </a:xfrm>
          <a:prstGeom prst="verticalScroll">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pt-BR" dirty="0">
                <a:latin typeface="Calibri" pitchFamily="34" charset="0"/>
              </a:rPr>
              <a:t>Lista de</a:t>
            </a:r>
          </a:p>
          <a:p>
            <a:pPr algn="ctr">
              <a:defRPr/>
            </a:pPr>
            <a:r>
              <a:rPr lang="pt-BR" dirty="0">
                <a:latin typeface="Calibri" pitchFamily="34" charset="0"/>
              </a:rPr>
              <a:t>Termos</a:t>
            </a:r>
          </a:p>
        </p:txBody>
      </p:sp>
      <p:sp>
        <p:nvSpPr>
          <p:cNvPr id="15" name="Seta para a direita 14"/>
          <p:cNvSpPr/>
          <p:nvPr/>
        </p:nvSpPr>
        <p:spPr>
          <a:xfrm>
            <a:off x="5786408" y="2214549"/>
            <a:ext cx="714375" cy="28575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6" name="Seta para a direita 15"/>
          <p:cNvSpPr/>
          <p:nvPr/>
        </p:nvSpPr>
        <p:spPr>
          <a:xfrm>
            <a:off x="2643158" y="2214549"/>
            <a:ext cx="714375" cy="28575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8" name="Chave esquerda 17"/>
          <p:cNvSpPr/>
          <p:nvPr/>
        </p:nvSpPr>
        <p:spPr>
          <a:xfrm rot="16200000">
            <a:off x="4357686" y="2071678"/>
            <a:ext cx="285752" cy="2000264"/>
          </a:xfrm>
          <a:prstGeom prst="leftBrace">
            <a:avLst>
              <a:gd name="adj1" fmla="val 50238"/>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9" name="Texto Explicativo 2 18"/>
          <p:cNvSpPr/>
          <p:nvPr/>
        </p:nvSpPr>
        <p:spPr>
          <a:xfrm>
            <a:off x="1571604" y="4357694"/>
            <a:ext cx="6000792" cy="928694"/>
          </a:xfrm>
          <a:prstGeom prst="borderCallout2">
            <a:avLst>
              <a:gd name="adj1" fmla="val -5908"/>
              <a:gd name="adj2" fmla="val 19835"/>
              <a:gd name="adj3" fmla="val -58086"/>
              <a:gd name="adj4" fmla="val 19581"/>
              <a:gd name="adj5" fmla="val -120500"/>
              <a:gd name="adj6" fmla="val 48917"/>
            </a:avLst>
          </a:prstGeom>
          <a:ln w="19050">
            <a:prstDash val="dash"/>
          </a:ln>
          <a:effectLst>
            <a:outerShdw blurRad="76200" dir="18900000" sy="23000" kx="-1200000" algn="bl" rotWithShape="0">
              <a:prstClr val="black">
                <a:alpha val="20000"/>
              </a:prstClr>
            </a:outerShdw>
          </a:effectLst>
        </p:spPr>
        <p:style>
          <a:lnRef idx="1">
            <a:schemeClr val="dk1"/>
          </a:lnRef>
          <a:fillRef idx="2">
            <a:schemeClr val="dk1"/>
          </a:fillRef>
          <a:effectRef idx="1">
            <a:schemeClr val="dk1"/>
          </a:effectRef>
          <a:fontRef idx="minor">
            <a:schemeClr val="dk1"/>
          </a:fontRef>
        </p:style>
        <p:txBody>
          <a:bodyPr rtlCol="0" anchor="ctr"/>
          <a:lstStyle/>
          <a:p>
            <a:pPr algn="ctr"/>
            <a:r>
              <a:rPr lang="pt-BR" dirty="0" smtClean="0"/>
              <a:t>Aplicação do Conhecimento </a:t>
            </a:r>
            <a:r>
              <a:rPr lang="pt-BR" dirty="0" err="1" smtClean="0"/>
              <a:t>Linguístico</a:t>
            </a:r>
            <a:endParaRPr lang="pt-B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Extração Automática de Candidatos a Termos</a:t>
            </a:r>
            <a:endParaRPr lang="pt-BR" sz="2400" b="1" dirty="0">
              <a:solidFill>
                <a:schemeClr val="tx1"/>
              </a:solidFill>
            </a:endParaRPr>
          </a:p>
        </p:txBody>
      </p:sp>
      <p:sp>
        <p:nvSpPr>
          <p:cNvPr id="5" name="CaixaDeTexto 25"/>
          <p:cNvSpPr txBox="1">
            <a:spLocks noChangeArrowheads="1"/>
          </p:cNvSpPr>
          <p:nvPr/>
        </p:nvSpPr>
        <p:spPr bwMode="auto">
          <a:xfrm>
            <a:off x="307551" y="928688"/>
            <a:ext cx="8501063" cy="4647426"/>
          </a:xfrm>
          <a:prstGeom prst="rect">
            <a:avLst/>
          </a:prstGeom>
          <a:noFill/>
          <a:ln w="9525">
            <a:noFill/>
            <a:miter lim="800000"/>
            <a:headEnd/>
            <a:tailEnd/>
          </a:ln>
        </p:spPr>
        <p:txBody>
          <a:bodyPr>
            <a:spAutoFit/>
          </a:bodyPr>
          <a:lstStyle/>
          <a:p>
            <a:pPr>
              <a:lnSpc>
                <a:spcPct val="150000"/>
              </a:lnSpc>
              <a:buFont typeface="Wingdings" pitchFamily="2" charset="2"/>
              <a:buChar char="v"/>
            </a:pPr>
            <a:r>
              <a:rPr lang="pt-BR" sz="2000" dirty="0">
                <a:latin typeface="Calibri" pitchFamily="34" charset="0"/>
              </a:rPr>
              <a:t> Método Híbrido</a:t>
            </a:r>
          </a:p>
          <a:p>
            <a:pPr lvl="1">
              <a:lnSpc>
                <a:spcPct val="150000"/>
              </a:lnSpc>
              <a:buFont typeface="Wingdings" pitchFamily="2" charset="2"/>
              <a:buChar char="ü"/>
            </a:pPr>
            <a:r>
              <a:rPr lang="pt-BR" dirty="0" smtClean="0">
                <a:latin typeface="Calibri" pitchFamily="34" charset="0"/>
              </a:rPr>
              <a:t> </a:t>
            </a:r>
            <a:r>
              <a:rPr lang="pt-BR" dirty="0">
                <a:latin typeface="Calibri" pitchFamily="34" charset="0"/>
              </a:rPr>
              <a:t>Uso da estatística e de conhecimento </a:t>
            </a:r>
            <a:r>
              <a:rPr lang="pt-BR" dirty="0" err="1">
                <a:latin typeface="Calibri" pitchFamily="34" charset="0"/>
              </a:rPr>
              <a:t>linguístico</a:t>
            </a:r>
            <a:endParaRPr lang="pt-BR" dirty="0">
              <a:latin typeface="Calibri" pitchFamily="34" charset="0"/>
            </a:endParaRPr>
          </a:p>
          <a:p>
            <a:pPr lvl="1">
              <a:lnSpc>
                <a:spcPct val="150000"/>
              </a:lnSpc>
              <a:buFont typeface="Wingdings" pitchFamily="2" charset="2"/>
              <a:buChar char="ü"/>
            </a:pPr>
            <a:r>
              <a:rPr lang="pt-BR" dirty="0" smtClean="0">
                <a:latin typeface="Calibri" pitchFamily="34" charset="0"/>
              </a:rPr>
              <a:t> </a:t>
            </a:r>
            <a:r>
              <a:rPr lang="pt-BR" dirty="0">
                <a:latin typeface="Calibri" pitchFamily="34" charset="0"/>
              </a:rPr>
              <a:t>Tipos:</a:t>
            </a:r>
          </a:p>
          <a:p>
            <a:pPr lvl="2">
              <a:buFont typeface="Arial" charset="0"/>
              <a:buChar char="•"/>
            </a:pPr>
            <a:r>
              <a:rPr lang="pt-BR" sz="1600" dirty="0">
                <a:latin typeface="Calibri" pitchFamily="34" charset="0"/>
              </a:rPr>
              <a:t> Estatístico =&gt; </a:t>
            </a:r>
            <a:r>
              <a:rPr lang="pt-BR" sz="1600" dirty="0" err="1" smtClean="0">
                <a:latin typeface="Calibri" pitchFamily="34" charset="0"/>
              </a:rPr>
              <a:t>Linguístico</a:t>
            </a:r>
            <a:r>
              <a:rPr lang="pt-BR" sz="1600" dirty="0" smtClean="0">
                <a:latin typeface="Calibri" pitchFamily="34" charset="0"/>
              </a:rPr>
              <a:t> (Problemas </a:t>
            </a:r>
            <a:r>
              <a:rPr lang="pt-BR" sz="1600" dirty="0">
                <a:latin typeface="Calibri" pitchFamily="34" charset="0"/>
              </a:rPr>
              <a:t>de </a:t>
            </a:r>
            <a:r>
              <a:rPr lang="pt-BR" sz="1600" dirty="0" smtClean="0">
                <a:solidFill>
                  <a:srgbClr val="FF0000"/>
                </a:solidFill>
                <a:latin typeface="Calibri" pitchFamily="34" charset="0"/>
              </a:rPr>
              <a:t>Ruído)</a:t>
            </a:r>
            <a:endParaRPr lang="pt-BR" sz="1600" dirty="0">
              <a:solidFill>
                <a:srgbClr val="FF0000"/>
              </a:solidFill>
              <a:latin typeface="Calibri" pitchFamily="34" charset="0"/>
            </a:endParaRPr>
          </a:p>
          <a:p>
            <a:pPr lvl="2">
              <a:buFont typeface="Arial" charset="0"/>
              <a:buChar char="•"/>
            </a:pPr>
            <a:r>
              <a:rPr lang="pt-BR" sz="1600" dirty="0">
                <a:latin typeface="Calibri" pitchFamily="34" charset="0"/>
              </a:rPr>
              <a:t> </a:t>
            </a:r>
            <a:r>
              <a:rPr lang="pt-BR" sz="1600" dirty="0" err="1">
                <a:latin typeface="Calibri" pitchFamily="34" charset="0"/>
              </a:rPr>
              <a:t>Linguístico</a:t>
            </a:r>
            <a:r>
              <a:rPr lang="pt-BR" sz="1600" dirty="0">
                <a:latin typeface="Calibri" pitchFamily="34" charset="0"/>
              </a:rPr>
              <a:t> =&gt; </a:t>
            </a:r>
            <a:r>
              <a:rPr lang="pt-BR" sz="1600" dirty="0" smtClean="0">
                <a:latin typeface="Calibri" pitchFamily="34" charset="0"/>
              </a:rPr>
              <a:t>Estatístico (Problemas </a:t>
            </a:r>
            <a:r>
              <a:rPr lang="pt-BR" sz="1600" dirty="0">
                <a:latin typeface="Calibri" pitchFamily="34" charset="0"/>
              </a:rPr>
              <a:t>de </a:t>
            </a:r>
            <a:r>
              <a:rPr lang="pt-BR" sz="1600" dirty="0" smtClean="0">
                <a:solidFill>
                  <a:srgbClr val="FF0000"/>
                </a:solidFill>
                <a:latin typeface="Calibri" pitchFamily="34" charset="0"/>
              </a:rPr>
              <a:t>Silêncio)</a:t>
            </a:r>
            <a:endParaRPr lang="pt-BR" sz="1600" dirty="0">
              <a:solidFill>
                <a:srgbClr val="FF0000"/>
              </a:solidFill>
              <a:latin typeface="Calibri" pitchFamily="34" charset="0"/>
            </a:endParaRPr>
          </a:p>
          <a:p>
            <a:pPr lvl="1">
              <a:lnSpc>
                <a:spcPct val="150000"/>
              </a:lnSpc>
              <a:buFont typeface="Wingdings" pitchFamily="2" charset="2"/>
              <a:buChar char="ü"/>
            </a:pPr>
            <a:r>
              <a:rPr lang="pt-BR" dirty="0" smtClean="0">
                <a:latin typeface="Calibri" pitchFamily="34" charset="0"/>
              </a:rPr>
              <a:t> </a:t>
            </a:r>
            <a:r>
              <a:rPr lang="pt-BR" dirty="0">
                <a:latin typeface="Calibri" pitchFamily="34" charset="0"/>
              </a:rPr>
              <a:t>Trabalho humano (</a:t>
            </a:r>
            <a:r>
              <a:rPr lang="pt-BR" dirty="0" err="1">
                <a:latin typeface="Calibri" pitchFamily="34" charset="0"/>
              </a:rPr>
              <a:t>linguísta</a:t>
            </a:r>
            <a:r>
              <a:rPr lang="pt-BR" dirty="0">
                <a:latin typeface="Calibri" pitchFamily="34" charset="0"/>
              </a:rPr>
              <a:t>)</a:t>
            </a:r>
          </a:p>
          <a:p>
            <a:pPr lvl="2">
              <a:lnSpc>
                <a:spcPct val="150000"/>
              </a:lnSpc>
              <a:buFont typeface="Arial" charset="0"/>
              <a:buChar char="•"/>
            </a:pPr>
            <a:r>
              <a:rPr lang="pt-BR" sz="1600" dirty="0">
                <a:latin typeface="Calibri" pitchFamily="34" charset="0"/>
              </a:rPr>
              <a:t> Definição dos Padrões</a:t>
            </a:r>
          </a:p>
          <a:p>
            <a:pPr lvl="1">
              <a:lnSpc>
                <a:spcPct val="150000"/>
              </a:lnSpc>
              <a:buFont typeface="Wingdings" pitchFamily="2" charset="2"/>
              <a:buChar char="ü"/>
            </a:pPr>
            <a:r>
              <a:rPr lang="pt-BR" dirty="0" smtClean="0">
                <a:latin typeface="Calibri" pitchFamily="34" charset="0"/>
              </a:rPr>
              <a:t> </a:t>
            </a:r>
            <a:r>
              <a:rPr lang="pt-BR" dirty="0">
                <a:latin typeface="Calibri" pitchFamily="34" charset="0"/>
              </a:rPr>
              <a:t>Trabalho muito mais elaborado/difícil</a:t>
            </a:r>
          </a:p>
          <a:p>
            <a:pPr lvl="1">
              <a:lnSpc>
                <a:spcPct val="150000"/>
              </a:lnSpc>
              <a:buFont typeface="Wingdings" pitchFamily="2" charset="2"/>
              <a:buChar char="ü"/>
            </a:pPr>
            <a:r>
              <a:rPr lang="pt-BR" dirty="0" smtClean="0">
                <a:latin typeface="Calibri" pitchFamily="34" charset="0"/>
              </a:rPr>
              <a:t> </a:t>
            </a:r>
            <a:r>
              <a:rPr lang="pt-BR" dirty="0">
                <a:latin typeface="Calibri" pitchFamily="34" charset="0"/>
              </a:rPr>
              <a:t>Ajustes nos </a:t>
            </a:r>
            <a:r>
              <a:rPr lang="pt-BR" dirty="0">
                <a:solidFill>
                  <a:srgbClr val="FF0000"/>
                </a:solidFill>
                <a:latin typeface="Calibri" pitchFamily="34" charset="0"/>
              </a:rPr>
              <a:t>Padrões</a:t>
            </a:r>
          </a:p>
          <a:p>
            <a:pPr lvl="2">
              <a:lnSpc>
                <a:spcPct val="150000"/>
              </a:lnSpc>
              <a:buFont typeface="Arial" charset="0"/>
              <a:buChar char="•"/>
            </a:pPr>
            <a:r>
              <a:rPr lang="pt-BR" sz="1600" dirty="0">
                <a:latin typeface="Calibri" pitchFamily="34" charset="0"/>
              </a:rPr>
              <a:t> </a:t>
            </a:r>
            <a:r>
              <a:rPr lang="pt-BR" sz="1600" dirty="0" smtClean="0">
                <a:latin typeface="Calibri" pitchFamily="34" charset="0"/>
              </a:rPr>
              <a:t>Dependente </a:t>
            </a:r>
            <a:r>
              <a:rPr lang="pt-BR" sz="1600" dirty="0">
                <a:latin typeface="Calibri" pitchFamily="34" charset="0"/>
              </a:rPr>
              <a:t>de domínio</a:t>
            </a:r>
          </a:p>
          <a:p>
            <a:pPr lvl="1">
              <a:lnSpc>
                <a:spcPct val="150000"/>
              </a:lnSpc>
              <a:buFont typeface="Wingdings" pitchFamily="2" charset="2"/>
              <a:buChar char="ü"/>
            </a:pPr>
            <a:r>
              <a:rPr lang="pt-BR" dirty="0" smtClean="0">
                <a:latin typeface="Calibri" pitchFamily="34" charset="0"/>
              </a:rPr>
              <a:t> </a:t>
            </a:r>
            <a:r>
              <a:rPr lang="pt-BR" dirty="0">
                <a:latin typeface="Calibri" pitchFamily="34" charset="0"/>
              </a:rPr>
              <a:t>Melhores resultados</a:t>
            </a:r>
          </a:p>
          <a:p>
            <a:pPr lvl="2">
              <a:lnSpc>
                <a:spcPct val="150000"/>
              </a:lnSpc>
              <a:buFont typeface="Arial" charset="0"/>
              <a:buChar char="•"/>
            </a:pPr>
            <a:r>
              <a:rPr lang="pt-BR" sz="1600" dirty="0">
                <a:latin typeface="Calibri" pitchFamily="34" charset="0"/>
              </a:rPr>
              <a:t> </a:t>
            </a:r>
            <a:r>
              <a:rPr lang="pt-BR" sz="1600" dirty="0" err="1">
                <a:latin typeface="Calibri" pitchFamily="34" charset="0"/>
              </a:rPr>
              <a:t>Linguístico</a:t>
            </a:r>
            <a:r>
              <a:rPr lang="pt-BR" sz="1600" dirty="0">
                <a:latin typeface="Calibri" pitchFamily="34" charset="0"/>
              </a:rPr>
              <a:t> =&gt; Estatístico</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Extração Automática de Candidatos a Termos</a:t>
            </a:r>
            <a:endParaRPr lang="pt-BR" sz="2400" b="1" dirty="0">
              <a:solidFill>
                <a:schemeClr val="tx1"/>
              </a:solidFill>
            </a:endParaRPr>
          </a:p>
        </p:txBody>
      </p:sp>
      <p:grpSp>
        <p:nvGrpSpPr>
          <p:cNvPr id="2" name="Grupo 51"/>
          <p:cNvGrpSpPr>
            <a:grpSpLocks/>
          </p:cNvGrpSpPr>
          <p:nvPr/>
        </p:nvGrpSpPr>
        <p:grpSpPr bwMode="auto">
          <a:xfrm>
            <a:off x="642910" y="1714488"/>
            <a:ext cx="1500184" cy="1512887"/>
            <a:chOff x="428596" y="4131238"/>
            <a:chExt cx="1643074" cy="1655216"/>
          </a:xfrm>
        </p:grpSpPr>
        <p:grpSp>
          <p:nvGrpSpPr>
            <p:cNvPr id="4" name="Grupo 22"/>
            <p:cNvGrpSpPr>
              <a:grpSpLocks/>
            </p:cNvGrpSpPr>
            <p:nvPr/>
          </p:nvGrpSpPr>
          <p:grpSpPr bwMode="auto">
            <a:xfrm>
              <a:off x="428596" y="4501004"/>
              <a:ext cx="1643074" cy="1285450"/>
              <a:chOff x="6643702" y="2143550"/>
              <a:chExt cx="1643074" cy="1285450"/>
            </a:xfrm>
          </p:grpSpPr>
          <p:sp>
            <p:nvSpPr>
              <p:cNvPr id="9" name="Fluxograma: Documento 8"/>
              <p:cNvSpPr/>
              <p:nvPr/>
            </p:nvSpPr>
            <p:spPr>
              <a:xfrm>
                <a:off x="6643702" y="2143550"/>
                <a:ext cx="1214446" cy="856967"/>
              </a:xfrm>
              <a:prstGeom prst="flowChartDocument">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pt-BR">
                  <a:latin typeface="Calibri" pitchFamily="34" charset="0"/>
                </a:endParaRPr>
              </a:p>
            </p:txBody>
          </p:sp>
          <p:sp>
            <p:nvSpPr>
              <p:cNvPr id="10" name="Fluxograma: Documento 9"/>
              <p:cNvSpPr/>
              <p:nvPr/>
            </p:nvSpPr>
            <p:spPr>
              <a:xfrm>
                <a:off x="6786578" y="2286378"/>
                <a:ext cx="1214446" cy="856967"/>
              </a:xfrm>
              <a:prstGeom prst="flowChartDocumen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pt-BR">
                  <a:latin typeface="Calibri" pitchFamily="34" charset="0"/>
                </a:endParaRPr>
              </a:p>
            </p:txBody>
          </p:sp>
          <p:sp>
            <p:nvSpPr>
              <p:cNvPr id="11" name="Fluxograma: Documento 10"/>
              <p:cNvSpPr/>
              <p:nvPr/>
            </p:nvSpPr>
            <p:spPr>
              <a:xfrm>
                <a:off x="6929454" y="2429206"/>
                <a:ext cx="1214446" cy="856967"/>
              </a:xfrm>
              <a:prstGeom prst="flowChartDocumen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pt-BR">
                  <a:latin typeface="Calibri" pitchFamily="34" charset="0"/>
                </a:endParaRPr>
              </a:p>
            </p:txBody>
          </p:sp>
          <p:sp>
            <p:nvSpPr>
              <p:cNvPr id="12" name="Fluxograma: Documento 11"/>
              <p:cNvSpPr/>
              <p:nvPr/>
            </p:nvSpPr>
            <p:spPr>
              <a:xfrm>
                <a:off x="7072330" y="2572033"/>
                <a:ext cx="1214446" cy="856967"/>
              </a:xfrm>
              <a:prstGeom prst="flowChartDocumen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pt-BR">
                  <a:latin typeface="Calibri" pitchFamily="34" charset="0"/>
                </a:endParaRPr>
              </a:p>
            </p:txBody>
          </p:sp>
        </p:grpSp>
        <p:sp>
          <p:nvSpPr>
            <p:cNvPr id="8" name="CaixaDeTexto 7"/>
            <p:cNvSpPr txBox="1"/>
            <p:nvPr/>
          </p:nvSpPr>
          <p:spPr>
            <a:xfrm>
              <a:off x="580997" y="4131238"/>
              <a:ext cx="990607" cy="369766"/>
            </a:xfrm>
            <a:prstGeom prst="rect">
              <a:avLst/>
            </a:prstGeom>
            <a:noFill/>
          </p:spPr>
          <p:txBody>
            <a:bodyPr>
              <a:spAutoFit/>
            </a:bodyPr>
            <a:lstStyle/>
            <a:p>
              <a:pPr>
                <a:defRPr/>
              </a:pPr>
              <a:r>
                <a:rPr lang="pt-BR" dirty="0" err="1">
                  <a:latin typeface="Calibri" pitchFamily="34" charset="0"/>
                </a:rPr>
                <a:t>Córpus</a:t>
              </a:r>
              <a:endParaRPr lang="pt-BR" dirty="0">
                <a:latin typeface="Calibri" pitchFamily="34" charset="0"/>
              </a:endParaRPr>
            </a:p>
          </p:txBody>
        </p:sp>
      </p:grpSp>
      <p:sp>
        <p:nvSpPr>
          <p:cNvPr id="13" name="Retângulo 12"/>
          <p:cNvSpPr/>
          <p:nvPr/>
        </p:nvSpPr>
        <p:spPr>
          <a:xfrm>
            <a:off x="3578052" y="2210919"/>
            <a:ext cx="1565420" cy="718010"/>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pt-BR" dirty="0" smtClean="0">
                <a:latin typeface="Calibri" pitchFamily="34" charset="0"/>
              </a:rPr>
              <a:t>Extrator de</a:t>
            </a:r>
          </a:p>
          <a:p>
            <a:pPr algn="ctr">
              <a:defRPr/>
            </a:pPr>
            <a:r>
              <a:rPr lang="pt-BR" dirty="0" smtClean="0">
                <a:latin typeface="Calibri" pitchFamily="34" charset="0"/>
              </a:rPr>
              <a:t>Termos</a:t>
            </a:r>
            <a:endParaRPr lang="pt-BR" dirty="0">
              <a:latin typeface="Calibri" pitchFamily="34" charset="0"/>
            </a:endParaRPr>
          </a:p>
        </p:txBody>
      </p:sp>
      <p:sp>
        <p:nvSpPr>
          <p:cNvPr id="14" name="Pergaminho vertical 13"/>
          <p:cNvSpPr/>
          <p:nvPr/>
        </p:nvSpPr>
        <p:spPr>
          <a:xfrm>
            <a:off x="6721309" y="1738050"/>
            <a:ext cx="1565409" cy="1762375"/>
          </a:xfrm>
          <a:prstGeom prst="verticalScroll">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pt-BR" dirty="0">
                <a:latin typeface="Calibri" pitchFamily="34" charset="0"/>
              </a:rPr>
              <a:t>Lista de</a:t>
            </a:r>
          </a:p>
          <a:p>
            <a:pPr algn="ctr">
              <a:defRPr/>
            </a:pPr>
            <a:r>
              <a:rPr lang="pt-BR" dirty="0">
                <a:latin typeface="Calibri" pitchFamily="34" charset="0"/>
              </a:rPr>
              <a:t>Termos</a:t>
            </a:r>
          </a:p>
        </p:txBody>
      </p:sp>
      <p:sp>
        <p:nvSpPr>
          <p:cNvPr id="15" name="Seta para a direita 14"/>
          <p:cNvSpPr/>
          <p:nvPr/>
        </p:nvSpPr>
        <p:spPr>
          <a:xfrm>
            <a:off x="5634215" y="2382081"/>
            <a:ext cx="652254" cy="26109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6" name="Seta para a direita 15"/>
          <p:cNvSpPr/>
          <p:nvPr/>
        </p:nvSpPr>
        <p:spPr>
          <a:xfrm>
            <a:off x="2490965" y="2382081"/>
            <a:ext cx="652254" cy="26109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8" name="Chave esquerda 17"/>
          <p:cNvSpPr/>
          <p:nvPr/>
        </p:nvSpPr>
        <p:spPr>
          <a:xfrm rot="16200000">
            <a:off x="4242671" y="2313853"/>
            <a:ext cx="261094" cy="1826323"/>
          </a:xfrm>
          <a:prstGeom prst="leftBrace">
            <a:avLst>
              <a:gd name="adj1" fmla="val 50238"/>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7" name="Retângulo 16"/>
          <p:cNvSpPr/>
          <p:nvPr/>
        </p:nvSpPr>
        <p:spPr>
          <a:xfrm>
            <a:off x="1236174" y="4344270"/>
            <a:ext cx="6979164" cy="1370746"/>
          </a:xfrm>
          <a:prstGeom prst="rect">
            <a:avLst/>
          </a:prstGeom>
          <a:ln w="19050">
            <a:prstDash val="dash"/>
          </a:ln>
        </p:spPr>
        <p:style>
          <a:lnRef idx="1">
            <a:schemeClr val="dk1"/>
          </a:lnRef>
          <a:fillRef idx="2">
            <a:schemeClr val="dk1"/>
          </a:fillRef>
          <a:effectRef idx="1">
            <a:schemeClr val="dk1"/>
          </a:effectRef>
          <a:fontRef idx="minor">
            <a:schemeClr val="dk1"/>
          </a:fontRef>
        </p:style>
        <p:txBody>
          <a:bodyPr rtlCol="0" anchor="ctr"/>
          <a:lstStyle/>
          <a:p>
            <a:pPr algn="ctr"/>
            <a:endParaRPr lang="pt-BR"/>
          </a:p>
        </p:txBody>
      </p:sp>
      <p:sp>
        <p:nvSpPr>
          <p:cNvPr id="20" name="Retângulo 19"/>
          <p:cNvSpPr/>
          <p:nvPr/>
        </p:nvSpPr>
        <p:spPr>
          <a:xfrm>
            <a:off x="5149720" y="4643446"/>
            <a:ext cx="1565420" cy="718010"/>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pt-BR" dirty="0" smtClean="0">
                <a:latin typeface="Calibri" pitchFamily="34" charset="0"/>
              </a:rPr>
              <a:t>Parte </a:t>
            </a:r>
            <a:r>
              <a:rPr lang="pt-BR" dirty="0" err="1" smtClean="0">
                <a:latin typeface="Calibri" pitchFamily="34" charset="0"/>
              </a:rPr>
              <a:t>Linguística</a:t>
            </a:r>
            <a:endParaRPr lang="pt-BR" dirty="0">
              <a:latin typeface="Calibri" pitchFamily="34" charset="0"/>
            </a:endParaRPr>
          </a:p>
        </p:txBody>
      </p:sp>
      <p:sp>
        <p:nvSpPr>
          <p:cNvPr id="21" name="Retângulo 20"/>
          <p:cNvSpPr/>
          <p:nvPr/>
        </p:nvSpPr>
        <p:spPr>
          <a:xfrm>
            <a:off x="2149324" y="4661588"/>
            <a:ext cx="1565420" cy="718010"/>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pt-BR" dirty="0" smtClean="0">
                <a:latin typeface="Calibri" pitchFamily="34" charset="0"/>
              </a:rPr>
              <a:t>Parte Estatística</a:t>
            </a:r>
            <a:endParaRPr lang="pt-BR" dirty="0">
              <a:latin typeface="Calibri" pitchFamily="34" charset="0"/>
            </a:endParaRPr>
          </a:p>
        </p:txBody>
      </p:sp>
      <p:sp>
        <p:nvSpPr>
          <p:cNvPr id="22" name="Seta para a direita 21"/>
          <p:cNvSpPr/>
          <p:nvPr/>
        </p:nvSpPr>
        <p:spPr>
          <a:xfrm>
            <a:off x="4062617" y="4882416"/>
            <a:ext cx="652254" cy="26109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cxnSp>
        <p:nvCxnSpPr>
          <p:cNvPr id="28" name="Forma 27"/>
          <p:cNvCxnSpPr>
            <a:stCxn id="20" idx="3"/>
            <a:endCxn id="14" idx="2"/>
          </p:cNvCxnSpPr>
          <p:nvPr/>
        </p:nvCxnSpPr>
        <p:spPr>
          <a:xfrm flipV="1">
            <a:off x="6715140" y="3500425"/>
            <a:ext cx="788874" cy="1502026"/>
          </a:xfrm>
          <a:prstGeom prst="bentConnector2">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ector angulado 29"/>
          <p:cNvCxnSpPr>
            <a:endCxn id="21" idx="1"/>
          </p:cNvCxnSpPr>
          <p:nvPr/>
        </p:nvCxnSpPr>
        <p:spPr>
          <a:xfrm rot="16200000" flipH="1">
            <a:off x="921791" y="3793060"/>
            <a:ext cx="1734470" cy="720595"/>
          </a:xfrm>
          <a:prstGeom prst="bentConnector2">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CaixaDeTexto 32"/>
          <p:cNvSpPr txBox="1"/>
          <p:nvPr/>
        </p:nvSpPr>
        <p:spPr>
          <a:xfrm>
            <a:off x="357158" y="1000108"/>
            <a:ext cx="5500726" cy="400110"/>
          </a:xfrm>
          <a:prstGeom prst="rect">
            <a:avLst/>
          </a:prstGeom>
          <a:noFill/>
        </p:spPr>
        <p:txBody>
          <a:bodyPr wrap="square" rtlCol="0">
            <a:spAutoFit/>
          </a:bodyPr>
          <a:lstStyle/>
          <a:p>
            <a:pPr>
              <a:buFont typeface="Wingdings" pitchFamily="2" charset="2"/>
              <a:buChar char="v"/>
            </a:pPr>
            <a:r>
              <a:rPr lang="pt-BR" sz="2000" dirty="0" smtClean="0">
                <a:latin typeface="Calibri" pitchFamily="34" charset="0"/>
              </a:rPr>
              <a:t> Híbrido: Estatístico - </a:t>
            </a:r>
            <a:r>
              <a:rPr lang="pt-BR" sz="2000" dirty="0" err="1" smtClean="0">
                <a:latin typeface="Calibri" pitchFamily="34" charset="0"/>
              </a:rPr>
              <a:t>Linguístico</a:t>
            </a:r>
            <a:endParaRPr lang="pt-BR" sz="2000" dirty="0">
              <a:latin typeface="Calibri"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Extração Automática de Candidatos a Termos</a:t>
            </a:r>
            <a:endParaRPr lang="pt-BR" sz="2400" b="1" dirty="0">
              <a:solidFill>
                <a:schemeClr val="tx1"/>
              </a:solidFill>
            </a:endParaRPr>
          </a:p>
        </p:txBody>
      </p:sp>
      <p:grpSp>
        <p:nvGrpSpPr>
          <p:cNvPr id="2" name="Grupo 51"/>
          <p:cNvGrpSpPr>
            <a:grpSpLocks/>
          </p:cNvGrpSpPr>
          <p:nvPr/>
        </p:nvGrpSpPr>
        <p:grpSpPr bwMode="auto">
          <a:xfrm>
            <a:off x="642910" y="1714488"/>
            <a:ext cx="1500184" cy="1512887"/>
            <a:chOff x="428596" y="4131238"/>
            <a:chExt cx="1643074" cy="1655216"/>
          </a:xfrm>
        </p:grpSpPr>
        <p:grpSp>
          <p:nvGrpSpPr>
            <p:cNvPr id="4" name="Grupo 22"/>
            <p:cNvGrpSpPr>
              <a:grpSpLocks/>
            </p:cNvGrpSpPr>
            <p:nvPr/>
          </p:nvGrpSpPr>
          <p:grpSpPr bwMode="auto">
            <a:xfrm>
              <a:off x="428596" y="4501004"/>
              <a:ext cx="1643074" cy="1285450"/>
              <a:chOff x="6643702" y="2143550"/>
              <a:chExt cx="1643074" cy="1285450"/>
            </a:xfrm>
          </p:grpSpPr>
          <p:sp>
            <p:nvSpPr>
              <p:cNvPr id="9" name="Fluxograma: Documento 8"/>
              <p:cNvSpPr/>
              <p:nvPr/>
            </p:nvSpPr>
            <p:spPr>
              <a:xfrm>
                <a:off x="6643702" y="2143550"/>
                <a:ext cx="1214446" cy="856967"/>
              </a:xfrm>
              <a:prstGeom prst="flowChartDocument">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pt-BR">
                  <a:latin typeface="Calibri" pitchFamily="34" charset="0"/>
                </a:endParaRPr>
              </a:p>
            </p:txBody>
          </p:sp>
          <p:sp>
            <p:nvSpPr>
              <p:cNvPr id="10" name="Fluxograma: Documento 9"/>
              <p:cNvSpPr/>
              <p:nvPr/>
            </p:nvSpPr>
            <p:spPr>
              <a:xfrm>
                <a:off x="6786578" y="2286378"/>
                <a:ext cx="1214446" cy="856967"/>
              </a:xfrm>
              <a:prstGeom prst="flowChartDocumen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pt-BR">
                  <a:latin typeface="Calibri" pitchFamily="34" charset="0"/>
                </a:endParaRPr>
              </a:p>
            </p:txBody>
          </p:sp>
          <p:sp>
            <p:nvSpPr>
              <p:cNvPr id="11" name="Fluxograma: Documento 10"/>
              <p:cNvSpPr/>
              <p:nvPr/>
            </p:nvSpPr>
            <p:spPr>
              <a:xfrm>
                <a:off x="6929454" y="2429206"/>
                <a:ext cx="1214446" cy="856967"/>
              </a:xfrm>
              <a:prstGeom prst="flowChartDocumen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pt-BR">
                  <a:latin typeface="Calibri" pitchFamily="34" charset="0"/>
                </a:endParaRPr>
              </a:p>
            </p:txBody>
          </p:sp>
          <p:sp>
            <p:nvSpPr>
              <p:cNvPr id="12" name="Fluxograma: Documento 11"/>
              <p:cNvSpPr/>
              <p:nvPr/>
            </p:nvSpPr>
            <p:spPr>
              <a:xfrm>
                <a:off x="7072330" y="2572033"/>
                <a:ext cx="1214446" cy="856967"/>
              </a:xfrm>
              <a:prstGeom prst="flowChartDocumen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pt-BR">
                  <a:latin typeface="Calibri" pitchFamily="34" charset="0"/>
                </a:endParaRPr>
              </a:p>
            </p:txBody>
          </p:sp>
        </p:grpSp>
        <p:sp>
          <p:nvSpPr>
            <p:cNvPr id="8" name="CaixaDeTexto 7"/>
            <p:cNvSpPr txBox="1"/>
            <p:nvPr/>
          </p:nvSpPr>
          <p:spPr>
            <a:xfrm>
              <a:off x="580997" y="4131238"/>
              <a:ext cx="990607" cy="369766"/>
            </a:xfrm>
            <a:prstGeom prst="rect">
              <a:avLst/>
            </a:prstGeom>
            <a:noFill/>
          </p:spPr>
          <p:txBody>
            <a:bodyPr>
              <a:spAutoFit/>
            </a:bodyPr>
            <a:lstStyle/>
            <a:p>
              <a:pPr>
                <a:defRPr/>
              </a:pPr>
              <a:r>
                <a:rPr lang="pt-BR" dirty="0" err="1">
                  <a:latin typeface="Calibri" pitchFamily="34" charset="0"/>
                </a:rPr>
                <a:t>Córpus</a:t>
              </a:r>
              <a:endParaRPr lang="pt-BR" dirty="0">
                <a:latin typeface="Calibri" pitchFamily="34" charset="0"/>
              </a:endParaRPr>
            </a:p>
          </p:txBody>
        </p:sp>
      </p:grpSp>
      <p:sp>
        <p:nvSpPr>
          <p:cNvPr id="13" name="Retângulo 12"/>
          <p:cNvSpPr/>
          <p:nvPr/>
        </p:nvSpPr>
        <p:spPr>
          <a:xfrm>
            <a:off x="3578052" y="2210919"/>
            <a:ext cx="1565420" cy="718010"/>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pt-BR" dirty="0" smtClean="0">
                <a:latin typeface="Calibri" pitchFamily="34" charset="0"/>
              </a:rPr>
              <a:t>Extrator de</a:t>
            </a:r>
          </a:p>
          <a:p>
            <a:pPr algn="ctr">
              <a:defRPr/>
            </a:pPr>
            <a:r>
              <a:rPr lang="pt-BR" dirty="0" smtClean="0">
                <a:latin typeface="Calibri" pitchFamily="34" charset="0"/>
              </a:rPr>
              <a:t>Termos</a:t>
            </a:r>
            <a:endParaRPr lang="pt-BR" dirty="0">
              <a:latin typeface="Calibri" pitchFamily="34" charset="0"/>
            </a:endParaRPr>
          </a:p>
        </p:txBody>
      </p:sp>
      <p:sp>
        <p:nvSpPr>
          <p:cNvPr id="14" name="Pergaminho vertical 13"/>
          <p:cNvSpPr/>
          <p:nvPr/>
        </p:nvSpPr>
        <p:spPr>
          <a:xfrm>
            <a:off x="6721309" y="1738050"/>
            <a:ext cx="1565409" cy="1762375"/>
          </a:xfrm>
          <a:prstGeom prst="verticalScroll">
            <a:avLst/>
          </a:prstGeom>
        </p:spPr>
        <p:style>
          <a:lnRef idx="1">
            <a:schemeClr val="dk1"/>
          </a:lnRef>
          <a:fillRef idx="2">
            <a:schemeClr val="dk1"/>
          </a:fillRef>
          <a:effectRef idx="1">
            <a:schemeClr val="dk1"/>
          </a:effectRef>
          <a:fontRef idx="minor">
            <a:schemeClr val="dk1"/>
          </a:fontRef>
        </p:style>
        <p:txBody>
          <a:bodyPr anchor="ctr"/>
          <a:lstStyle/>
          <a:p>
            <a:pPr algn="ctr">
              <a:defRPr/>
            </a:pPr>
            <a:r>
              <a:rPr lang="pt-BR" dirty="0">
                <a:latin typeface="Calibri" pitchFamily="34" charset="0"/>
              </a:rPr>
              <a:t>Lista de</a:t>
            </a:r>
          </a:p>
          <a:p>
            <a:pPr algn="ctr">
              <a:defRPr/>
            </a:pPr>
            <a:r>
              <a:rPr lang="pt-BR" dirty="0">
                <a:latin typeface="Calibri" pitchFamily="34" charset="0"/>
              </a:rPr>
              <a:t>Termos</a:t>
            </a:r>
          </a:p>
        </p:txBody>
      </p:sp>
      <p:sp>
        <p:nvSpPr>
          <p:cNvPr id="15" name="Seta para a direita 14"/>
          <p:cNvSpPr/>
          <p:nvPr/>
        </p:nvSpPr>
        <p:spPr>
          <a:xfrm>
            <a:off x="5634215" y="2382081"/>
            <a:ext cx="652254" cy="26109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6" name="Seta para a direita 15"/>
          <p:cNvSpPr/>
          <p:nvPr/>
        </p:nvSpPr>
        <p:spPr>
          <a:xfrm>
            <a:off x="2490965" y="2382081"/>
            <a:ext cx="652254" cy="26109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8" name="Chave esquerda 17"/>
          <p:cNvSpPr/>
          <p:nvPr/>
        </p:nvSpPr>
        <p:spPr>
          <a:xfrm rot="16200000">
            <a:off x="4242671" y="2313853"/>
            <a:ext cx="261094" cy="1826323"/>
          </a:xfrm>
          <a:prstGeom prst="leftBrace">
            <a:avLst>
              <a:gd name="adj1" fmla="val 50238"/>
              <a:gd name="adj2"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7" name="Retângulo 16"/>
          <p:cNvSpPr/>
          <p:nvPr/>
        </p:nvSpPr>
        <p:spPr>
          <a:xfrm>
            <a:off x="1236174" y="4344270"/>
            <a:ext cx="6979164" cy="1370746"/>
          </a:xfrm>
          <a:prstGeom prst="rect">
            <a:avLst/>
          </a:prstGeom>
          <a:ln w="19050">
            <a:prstDash val="dash"/>
          </a:ln>
        </p:spPr>
        <p:style>
          <a:lnRef idx="1">
            <a:schemeClr val="dk1"/>
          </a:lnRef>
          <a:fillRef idx="2">
            <a:schemeClr val="dk1"/>
          </a:fillRef>
          <a:effectRef idx="1">
            <a:schemeClr val="dk1"/>
          </a:effectRef>
          <a:fontRef idx="minor">
            <a:schemeClr val="dk1"/>
          </a:fontRef>
        </p:style>
        <p:txBody>
          <a:bodyPr rtlCol="0" anchor="ctr"/>
          <a:lstStyle/>
          <a:p>
            <a:pPr algn="ctr"/>
            <a:endParaRPr lang="pt-BR"/>
          </a:p>
        </p:txBody>
      </p:sp>
      <p:sp>
        <p:nvSpPr>
          <p:cNvPr id="20" name="Retângulo 19"/>
          <p:cNvSpPr/>
          <p:nvPr/>
        </p:nvSpPr>
        <p:spPr>
          <a:xfrm>
            <a:off x="5149720" y="4643446"/>
            <a:ext cx="1565420" cy="718010"/>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pt-BR" dirty="0" smtClean="0">
                <a:latin typeface="Calibri" pitchFamily="34" charset="0"/>
              </a:rPr>
              <a:t>Parte Estatística</a:t>
            </a:r>
            <a:endParaRPr lang="pt-BR" dirty="0">
              <a:latin typeface="Calibri" pitchFamily="34" charset="0"/>
            </a:endParaRPr>
          </a:p>
        </p:txBody>
      </p:sp>
      <p:sp>
        <p:nvSpPr>
          <p:cNvPr id="21" name="Retângulo 20"/>
          <p:cNvSpPr/>
          <p:nvPr/>
        </p:nvSpPr>
        <p:spPr>
          <a:xfrm>
            <a:off x="2149324" y="4661588"/>
            <a:ext cx="1565420" cy="718010"/>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pt-BR" dirty="0" smtClean="0">
                <a:latin typeface="Calibri" pitchFamily="34" charset="0"/>
              </a:rPr>
              <a:t>Parte </a:t>
            </a:r>
            <a:r>
              <a:rPr lang="pt-BR" dirty="0" err="1" smtClean="0">
                <a:latin typeface="Calibri" pitchFamily="34" charset="0"/>
              </a:rPr>
              <a:t>Linguística</a:t>
            </a:r>
            <a:endParaRPr lang="pt-BR" dirty="0">
              <a:latin typeface="Calibri" pitchFamily="34" charset="0"/>
            </a:endParaRPr>
          </a:p>
        </p:txBody>
      </p:sp>
      <p:sp>
        <p:nvSpPr>
          <p:cNvPr id="22" name="Seta para a direita 21"/>
          <p:cNvSpPr/>
          <p:nvPr/>
        </p:nvSpPr>
        <p:spPr>
          <a:xfrm>
            <a:off x="4062617" y="4882416"/>
            <a:ext cx="652254" cy="261093"/>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cxnSp>
        <p:nvCxnSpPr>
          <p:cNvPr id="28" name="Forma 27"/>
          <p:cNvCxnSpPr>
            <a:stCxn id="20" idx="3"/>
            <a:endCxn id="14" idx="2"/>
          </p:cNvCxnSpPr>
          <p:nvPr/>
        </p:nvCxnSpPr>
        <p:spPr>
          <a:xfrm flipV="1">
            <a:off x="6715140" y="3500425"/>
            <a:ext cx="788874" cy="1502026"/>
          </a:xfrm>
          <a:prstGeom prst="bentConnector2">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ector angulado 29"/>
          <p:cNvCxnSpPr>
            <a:endCxn id="21" idx="1"/>
          </p:cNvCxnSpPr>
          <p:nvPr/>
        </p:nvCxnSpPr>
        <p:spPr>
          <a:xfrm rot="16200000" flipH="1">
            <a:off x="921791" y="3793060"/>
            <a:ext cx="1734470" cy="720595"/>
          </a:xfrm>
          <a:prstGeom prst="bentConnector2">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CaixaDeTexto 32"/>
          <p:cNvSpPr txBox="1"/>
          <p:nvPr/>
        </p:nvSpPr>
        <p:spPr>
          <a:xfrm>
            <a:off x="357158" y="1000108"/>
            <a:ext cx="5500726" cy="400110"/>
          </a:xfrm>
          <a:prstGeom prst="rect">
            <a:avLst/>
          </a:prstGeom>
          <a:noFill/>
        </p:spPr>
        <p:txBody>
          <a:bodyPr wrap="square" rtlCol="0">
            <a:spAutoFit/>
          </a:bodyPr>
          <a:lstStyle/>
          <a:p>
            <a:pPr>
              <a:buFont typeface="Wingdings" pitchFamily="2" charset="2"/>
              <a:buChar char="v"/>
            </a:pPr>
            <a:r>
              <a:rPr lang="pt-BR" sz="2000" dirty="0" smtClean="0">
                <a:latin typeface="Calibri" pitchFamily="34" charset="0"/>
              </a:rPr>
              <a:t> Híbrido: </a:t>
            </a:r>
            <a:r>
              <a:rPr lang="pt-BR" sz="2000" dirty="0" err="1" smtClean="0">
                <a:latin typeface="Calibri" pitchFamily="34" charset="0"/>
              </a:rPr>
              <a:t>Linguístico</a:t>
            </a:r>
            <a:r>
              <a:rPr lang="pt-BR" sz="2000" dirty="0" smtClean="0">
                <a:latin typeface="Calibri" pitchFamily="34" charset="0"/>
              </a:rPr>
              <a:t> – Estatístico</a:t>
            </a:r>
            <a:endParaRPr lang="pt-BR" sz="2000" dirty="0">
              <a:latin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NSP – </a:t>
            </a:r>
            <a:r>
              <a:rPr lang="pt-BR" sz="2400" b="1" dirty="0" err="1" smtClean="0">
                <a:solidFill>
                  <a:schemeClr val="tx1"/>
                </a:solidFill>
              </a:rPr>
              <a:t>n-Gram</a:t>
            </a:r>
            <a:r>
              <a:rPr lang="pt-BR" sz="2400" b="1" dirty="0" smtClean="0">
                <a:solidFill>
                  <a:schemeClr val="tx1"/>
                </a:solidFill>
              </a:rPr>
              <a:t> </a:t>
            </a:r>
            <a:r>
              <a:rPr lang="pt-BR" sz="2400" b="1" dirty="0" err="1" smtClean="0">
                <a:solidFill>
                  <a:schemeClr val="tx1"/>
                </a:solidFill>
              </a:rPr>
              <a:t>Statistics</a:t>
            </a:r>
            <a:r>
              <a:rPr lang="pt-BR" sz="2400" b="1" dirty="0" smtClean="0">
                <a:solidFill>
                  <a:schemeClr val="tx1"/>
                </a:solidFill>
              </a:rPr>
              <a:t> Package</a:t>
            </a:r>
            <a:endParaRPr lang="pt-BR" sz="2400" b="1" dirty="0">
              <a:solidFill>
                <a:schemeClr val="tx1"/>
              </a:solidFill>
            </a:endParaRPr>
          </a:p>
        </p:txBody>
      </p:sp>
      <p:sp>
        <p:nvSpPr>
          <p:cNvPr id="4" name="CaixaDeTexto 3"/>
          <p:cNvSpPr txBox="1"/>
          <p:nvPr/>
        </p:nvSpPr>
        <p:spPr>
          <a:xfrm>
            <a:off x="324500" y="945751"/>
            <a:ext cx="8390904" cy="3662541"/>
          </a:xfrm>
          <a:prstGeom prst="rect">
            <a:avLst/>
          </a:prstGeom>
          <a:noFill/>
        </p:spPr>
        <p:txBody>
          <a:bodyPr wrap="square" rtlCol="0">
            <a:spAutoFit/>
          </a:bodyPr>
          <a:lstStyle/>
          <a:p>
            <a:pPr>
              <a:lnSpc>
                <a:spcPct val="150000"/>
              </a:lnSpc>
              <a:buFont typeface="Wingdings" pitchFamily="2" charset="2"/>
              <a:buChar char="v"/>
            </a:pPr>
            <a:r>
              <a:rPr lang="pt-BR" sz="1600" dirty="0" smtClean="0">
                <a:latin typeface="Calibri" pitchFamily="34" charset="0"/>
              </a:rPr>
              <a:t> </a:t>
            </a:r>
            <a:r>
              <a:rPr lang="pt-BR" sz="2000" dirty="0" smtClean="0">
                <a:latin typeface="Calibri" pitchFamily="34" charset="0"/>
              </a:rPr>
              <a:t>Pacote estatístico para manipulação de </a:t>
            </a:r>
            <a:r>
              <a:rPr lang="pt-BR" sz="2000" dirty="0" err="1" smtClean="0">
                <a:solidFill>
                  <a:srgbClr val="FF0000"/>
                </a:solidFill>
                <a:latin typeface="Calibri" pitchFamily="34" charset="0"/>
              </a:rPr>
              <a:t>n-Grams</a:t>
            </a:r>
            <a:endParaRPr lang="pt-BR" sz="2000" dirty="0" smtClean="0">
              <a:solidFill>
                <a:srgbClr val="FF0000"/>
              </a:solidFill>
              <a:latin typeface="Calibri" pitchFamily="34" charset="0"/>
            </a:endParaRPr>
          </a:p>
          <a:p>
            <a:pPr lvl="1">
              <a:buFont typeface="Wingdings" pitchFamily="2" charset="2"/>
              <a:buChar char="ü"/>
            </a:pPr>
            <a:r>
              <a:rPr lang="pt-BR" dirty="0" smtClean="0">
                <a:latin typeface="Calibri" pitchFamily="34" charset="0"/>
              </a:rPr>
              <a:t> Ted Pedersen e colaboradores (Universidade de Minnesota)</a:t>
            </a:r>
          </a:p>
          <a:p>
            <a:pPr lvl="2">
              <a:buFont typeface="Arial" pitchFamily="34" charset="0"/>
              <a:buChar char="•"/>
            </a:pPr>
            <a:r>
              <a:rPr lang="pt-BR" sz="1600" dirty="0" smtClean="0">
                <a:solidFill>
                  <a:srgbClr val="0000FF"/>
                </a:solidFill>
                <a:latin typeface="Calibri" pitchFamily="34" charset="0"/>
              </a:rPr>
              <a:t> http://www.d.umn.edu/~tpederse/nsp.html</a:t>
            </a:r>
          </a:p>
          <a:p>
            <a:pPr>
              <a:lnSpc>
                <a:spcPct val="150000"/>
              </a:lnSpc>
              <a:buFont typeface="Wingdings" pitchFamily="2" charset="2"/>
              <a:buChar char="v"/>
            </a:pPr>
            <a:r>
              <a:rPr lang="pt-BR" sz="2000" dirty="0" smtClean="0">
                <a:latin typeface="Calibri" pitchFamily="34" charset="0"/>
              </a:rPr>
              <a:t> </a:t>
            </a:r>
            <a:r>
              <a:rPr lang="pt-BR" sz="2000" dirty="0" err="1" smtClean="0">
                <a:latin typeface="Calibri" pitchFamily="34" charset="0"/>
              </a:rPr>
              <a:t>n-Gram</a:t>
            </a:r>
            <a:endParaRPr lang="pt-BR" sz="2000" dirty="0" smtClean="0">
              <a:latin typeface="Calibri" pitchFamily="34" charset="0"/>
            </a:endParaRPr>
          </a:p>
          <a:p>
            <a:pPr lvl="1">
              <a:lnSpc>
                <a:spcPct val="150000"/>
              </a:lnSpc>
              <a:buFont typeface="Wingdings" pitchFamily="2" charset="2"/>
              <a:buChar char="ü"/>
            </a:pPr>
            <a:r>
              <a:rPr lang="pt-BR" dirty="0" smtClean="0">
                <a:latin typeface="Calibri" pitchFamily="34" charset="0"/>
              </a:rPr>
              <a:t> Unidade Lexical de tamanho </a:t>
            </a:r>
            <a:r>
              <a:rPr lang="pt-BR" i="1" dirty="0" smtClean="0">
                <a:solidFill>
                  <a:srgbClr val="FF0000"/>
                </a:solidFill>
                <a:latin typeface="Calibri" pitchFamily="34" charset="0"/>
              </a:rPr>
              <a:t>n</a:t>
            </a:r>
          </a:p>
          <a:p>
            <a:pPr lvl="2">
              <a:lnSpc>
                <a:spcPct val="150000"/>
              </a:lnSpc>
            </a:pPr>
            <a:r>
              <a:rPr lang="pt-BR" sz="1600" dirty="0" smtClean="0">
                <a:latin typeface="Calibri" pitchFamily="34" charset="0"/>
              </a:rPr>
              <a:t>onde </a:t>
            </a:r>
            <a:r>
              <a:rPr lang="pt-BR" sz="1600" dirty="0" smtClean="0">
                <a:solidFill>
                  <a:srgbClr val="FF0000"/>
                </a:solidFill>
                <a:latin typeface="Calibri" pitchFamily="34" charset="0"/>
              </a:rPr>
              <a:t>n</a:t>
            </a:r>
            <a:r>
              <a:rPr lang="pt-BR" sz="1600" dirty="0" smtClean="0">
                <a:latin typeface="Calibri" pitchFamily="34" charset="0"/>
              </a:rPr>
              <a:t> = </a:t>
            </a:r>
            <a:r>
              <a:rPr lang="pt-BR" sz="1600" smtClean="0">
                <a:latin typeface="Calibri" pitchFamily="34" charset="0"/>
              </a:rPr>
              <a:t>tamanho do </a:t>
            </a:r>
            <a:r>
              <a:rPr lang="pt-BR" sz="1600" dirty="0" smtClean="0">
                <a:latin typeface="Calibri" pitchFamily="34" charset="0"/>
              </a:rPr>
              <a:t>termo, pode ser </a:t>
            </a:r>
            <a:r>
              <a:rPr lang="pt-BR" sz="1600" dirty="0" smtClean="0">
                <a:solidFill>
                  <a:srgbClr val="FF0000"/>
                </a:solidFill>
                <a:latin typeface="Calibri" pitchFamily="34" charset="0"/>
              </a:rPr>
              <a:t>n= (1,2,3... n) </a:t>
            </a:r>
            <a:r>
              <a:rPr lang="pt-BR" sz="1600" dirty="0" smtClean="0">
                <a:latin typeface="Calibri" pitchFamily="34" charset="0"/>
              </a:rPr>
              <a:t>.</a:t>
            </a:r>
          </a:p>
          <a:p>
            <a:pPr lvl="1">
              <a:lnSpc>
                <a:spcPct val="150000"/>
              </a:lnSpc>
              <a:buFont typeface="Wingdings" pitchFamily="2" charset="2"/>
              <a:buChar char="ü"/>
            </a:pPr>
            <a:r>
              <a:rPr lang="pt-BR" dirty="0" smtClean="0">
                <a:latin typeface="Calibri" pitchFamily="34" charset="0"/>
              </a:rPr>
              <a:t> Exemplos: </a:t>
            </a:r>
            <a:r>
              <a:rPr lang="pt-BR" sz="1600" i="1" dirty="0" smtClean="0">
                <a:latin typeface="Times New Roman" pitchFamily="18" charset="0"/>
                <a:cs typeface="Times New Roman" pitchFamily="18" charset="0"/>
              </a:rPr>
              <a:t>n = 1: </a:t>
            </a:r>
            <a:r>
              <a:rPr lang="pt-BR" sz="1600" i="1" dirty="0" err="1" smtClean="0">
                <a:latin typeface="Times New Roman" pitchFamily="18" charset="0"/>
                <a:cs typeface="Times New Roman" pitchFamily="18" charset="0"/>
              </a:rPr>
              <a:t>Unigrama</a:t>
            </a:r>
            <a:r>
              <a:rPr lang="pt-BR" sz="1600" i="1" dirty="0" smtClean="0">
                <a:latin typeface="Times New Roman" pitchFamily="18" charset="0"/>
                <a:cs typeface="Times New Roman" pitchFamily="18" charset="0"/>
              </a:rPr>
              <a:t>,  n = 2: Bigramas, n = 3: Trigramas</a:t>
            </a:r>
          </a:p>
          <a:p>
            <a:pPr>
              <a:lnSpc>
                <a:spcPct val="150000"/>
              </a:lnSpc>
              <a:buFont typeface="Wingdings" pitchFamily="2" charset="2"/>
              <a:buChar char="v"/>
            </a:pPr>
            <a:r>
              <a:rPr lang="pt-BR" sz="2000" dirty="0" smtClean="0">
                <a:latin typeface="Calibri" pitchFamily="34" charset="0"/>
              </a:rPr>
              <a:t> Implementado em </a:t>
            </a:r>
            <a:r>
              <a:rPr lang="pt-BR" sz="2000" dirty="0" smtClean="0">
                <a:solidFill>
                  <a:srgbClr val="3C69B2"/>
                </a:solidFill>
                <a:latin typeface="Calibri" pitchFamily="34" charset="0"/>
              </a:rPr>
              <a:t>Perl</a:t>
            </a:r>
          </a:p>
          <a:p>
            <a:pPr>
              <a:lnSpc>
                <a:spcPct val="150000"/>
              </a:lnSpc>
              <a:buFont typeface="Wingdings" pitchFamily="2" charset="2"/>
              <a:buChar char="v"/>
            </a:pPr>
            <a:r>
              <a:rPr lang="pt-BR" sz="2000" dirty="0" smtClean="0">
                <a:latin typeface="Calibri" pitchFamily="34" charset="0"/>
              </a:rPr>
              <a:t> Possui vários programas (9 no total):</a:t>
            </a:r>
          </a:p>
        </p:txBody>
      </p:sp>
      <p:graphicFrame>
        <p:nvGraphicFramePr>
          <p:cNvPr id="5" name="Tabela 4"/>
          <p:cNvGraphicFramePr>
            <a:graphicFrameLocks noGrp="1"/>
          </p:cNvGraphicFramePr>
          <p:nvPr/>
        </p:nvGraphicFramePr>
        <p:xfrm>
          <a:off x="857224" y="4624268"/>
          <a:ext cx="7500990" cy="1112520"/>
        </p:xfrm>
        <a:graphic>
          <a:graphicData uri="http://schemas.openxmlformats.org/drawingml/2006/table">
            <a:tbl>
              <a:tblPr firstRow="1" bandRow="1">
                <a:tableStyleId>{0505E3EF-67EA-436B-97B2-0124C06EBD24}</a:tableStyleId>
              </a:tblPr>
              <a:tblGrid>
                <a:gridCol w="2500330"/>
                <a:gridCol w="2500330"/>
                <a:gridCol w="2500330"/>
              </a:tblGrid>
              <a:tr h="370840">
                <a:tc>
                  <a:txBody>
                    <a:bodyPr/>
                    <a:lstStyle/>
                    <a:p>
                      <a:pPr algn="ctr"/>
                      <a:r>
                        <a:rPr lang="pt-BR" sz="1800" b="1" i="1" baseline="0" dirty="0" err="1" smtClean="0">
                          <a:solidFill>
                            <a:schemeClr val="tx1"/>
                          </a:solidFill>
                          <a:latin typeface="Calibri" pitchFamily="34" charset="0"/>
                        </a:rPr>
                        <a:t>count</a:t>
                      </a:r>
                      <a:r>
                        <a:rPr lang="pt-BR" sz="1800" b="1" i="1" baseline="0" dirty="0" smtClean="0">
                          <a:solidFill>
                            <a:schemeClr val="tx1"/>
                          </a:solidFill>
                          <a:latin typeface="Calibri" pitchFamily="34" charset="0"/>
                        </a:rPr>
                        <a:t>.</a:t>
                      </a:r>
                      <a:r>
                        <a:rPr lang="pt-BR" sz="1800" b="1" i="1" baseline="0" dirty="0" err="1" smtClean="0">
                          <a:solidFill>
                            <a:schemeClr val="tx1"/>
                          </a:solidFill>
                          <a:latin typeface="Calibri" pitchFamily="34" charset="0"/>
                        </a:rPr>
                        <a:t>pl</a:t>
                      </a:r>
                      <a:endParaRPr lang="pt-BR" sz="1800" b="1" i="1" baseline="0" dirty="0">
                        <a:solidFill>
                          <a:schemeClr val="tx1"/>
                        </a:solidFill>
                        <a:latin typeface="Calibri" pitchFamily="34" charset="0"/>
                      </a:endParaRPr>
                    </a:p>
                  </a:txBody>
                  <a:tcPr/>
                </a:tc>
                <a:tc>
                  <a:txBody>
                    <a:bodyPr/>
                    <a:lstStyle/>
                    <a:p>
                      <a:pPr algn="ctr"/>
                      <a:r>
                        <a:rPr lang="pt-BR" sz="1800" b="1" i="1" baseline="0" dirty="0" err="1" smtClean="0">
                          <a:solidFill>
                            <a:schemeClr val="tx1"/>
                          </a:solidFill>
                          <a:latin typeface="Calibri" pitchFamily="34" charset="0"/>
                        </a:rPr>
                        <a:t>statistic</a:t>
                      </a:r>
                      <a:r>
                        <a:rPr lang="pt-BR" sz="1800" b="1" i="1" baseline="0" dirty="0" smtClean="0">
                          <a:solidFill>
                            <a:schemeClr val="tx1"/>
                          </a:solidFill>
                          <a:latin typeface="Calibri" pitchFamily="34" charset="0"/>
                        </a:rPr>
                        <a:t>.</a:t>
                      </a:r>
                      <a:r>
                        <a:rPr lang="pt-BR" sz="1800" b="1" i="1" baseline="0" dirty="0" err="1" smtClean="0">
                          <a:solidFill>
                            <a:schemeClr val="tx1"/>
                          </a:solidFill>
                          <a:latin typeface="Calibri" pitchFamily="34" charset="0"/>
                        </a:rPr>
                        <a:t>pl</a:t>
                      </a:r>
                      <a:endParaRPr lang="pt-BR" sz="1800" b="1" i="1" baseline="0" dirty="0">
                        <a:solidFill>
                          <a:schemeClr val="tx1"/>
                        </a:solidFill>
                        <a:latin typeface="Calibri" pitchFamily="34" charset="0"/>
                      </a:endParaRPr>
                    </a:p>
                  </a:txBody>
                  <a:tcPr/>
                </a:tc>
                <a:tc>
                  <a:txBody>
                    <a:bodyPr/>
                    <a:lstStyle/>
                    <a:p>
                      <a:pPr algn="ctr"/>
                      <a:r>
                        <a:rPr lang="pt-BR" sz="1800" b="0" i="1" baseline="0" dirty="0" err="1" smtClean="0">
                          <a:solidFill>
                            <a:schemeClr val="tx1"/>
                          </a:solidFill>
                          <a:latin typeface="Calibri" pitchFamily="34" charset="0"/>
                        </a:rPr>
                        <a:t>combig</a:t>
                      </a:r>
                      <a:r>
                        <a:rPr lang="pt-BR" sz="1800" b="0" i="1" baseline="0" dirty="0" smtClean="0">
                          <a:solidFill>
                            <a:schemeClr val="tx1"/>
                          </a:solidFill>
                          <a:latin typeface="Calibri" pitchFamily="34" charset="0"/>
                        </a:rPr>
                        <a:t>.</a:t>
                      </a:r>
                      <a:r>
                        <a:rPr lang="pt-BR" sz="1800" b="0" i="1" baseline="0" dirty="0" err="1" smtClean="0">
                          <a:solidFill>
                            <a:schemeClr val="tx1"/>
                          </a:solidFill>
                          <a:latin typeface="Calibri" pitchFamily="34" charset="0"/>
                        </a:rPr>
                        <a:t>pl</a:t>
                      </a:r>
                      <a:endParaRPr lang="pt-BR" sz="1800" b="0" i="1" baseline="0" dirty="0">
                        <a:solidFill>
                          <a:schemeClr val="tx1"/>
                        </a:solidFill>
                        <a:latin typeface="Calibri" pitchFamily="34" charset="0"/>
                      </a:endParaRPr>
                    </a:p>
                  </a:txBody>
                  <a:tcPr/>
                </a:tc>
              </a:tr>
              <a:tr h="370840">
                <a:tc>
                  <a:txBody>
                    <a:bodyPr/>
                    <a:lstStyle/>
                    <a:p>
                      <a:pPr algn="ctr"/>
                      <a:r>
                        <a:rPr lang="pt-BR" sz="1800" b="0" i="1" baseline="0" dirty="0" err="1" smtClean="0">
                          <a:solidFill>
                            <a:schemeClr val="tx1"/>
                          </a:solidFill>
                          <a:latin typeface="Calibri" pitchFamily="34" charset="0"/>
                        </a:rPr>
                        <a:t>huge-combine</a:t>
                      </a:r>
                      <a:r>
                        <a:rPr lang="pt-BR" sz="1800" b="0" i="1" baseline="0" dirty="0" smtClean="0">
                          <a:solidFill>
                            <a:schemeClr val="tx1"/>
                          </a:solidFill>
                          <a:latin typeface="Calibri" pitchFamily="34" charset="0"/>
                        </a:rPr>
                        <a:t>.</a:t>
                      </a:r>
                      <a:r>
                        <a:rPr lang="pt-BR" sz="1800" b="0" i="1" baseline="0" dirty="0" err="1" smtClean="0">
                          <a:solidFill>
                            <a:schemeClr val="tx1"/>
                          </a:solidFill>
                          <a:latin typeface="Calibri" pitchFamily="34" charset="0"/>
                        </a:rPr>
                        <a:t>pl</a:t>
                      </a:r>
                      <a:endParaRPr lang="pt-BR" sz="1800" b="0" i="1" baseline="0" dirty="0">
                        <a:solidFill>
                          <a:schemeClr val="tx1"/>
                        </a:solidFill>
                        <a:latin typeface="Calibri" pitchFamily="34" charset="0"/>
                      </a:endParaRPr>
                    </a:p>
                  </a:txBody>
                  <a:tcPr/>
                </a:tc>
                <a:tc>
                  <a:txBody>
                    <a:bodyPr/>
                    <a:lstStyle/>
                    <a:p>
                      <a:pPr algn="ctr"/>
                      <a:r>
                        <a:rPr lang="pt-BR" sz="1800" b="0" i="1" baseline="0" dirty="0" err="1" smtClean="0">
                          <a:solidFill>
                            <a:schemeClr val="tx1"/>
                          </a:solidFill>
                          <a:latin typeface="Calibri" pitchFamily="34" charset="0"/>
                        </a:rPr>
                        <a:t>huge-count</a:t>
                      </a:r>
                      <a:r>
                        <a:rPr lang="pt-BR" sz="1800" b="0" i="1" baseline="0" dirty="0" smtClean="0">
                          <a:solidFill>
                            <a:schemeClr val="tx1"/>
                          </a:solidFill>
                          <a:latin typeface="Calibri" pitchFamily="34" charset="0"/>
                        </a:rPr>
                        <a:t>.</a:t>
                      </a:r>
                      <a:r>
                        <a:rPr lang="pt-BR" sz="1800" b="0" i="1" baseline="0" dirty="0" err="1" smtClean="0">
                          <a:solidFill>
                            <a:schemeClr val="tx1"/>
                          </a:solidFill>
                          <a:latin typeface="Calibri" pitchFamily="34" charset="0"/>
                        </a:rPr>
                        <a:t>pl</a:t>
                      </a:r>
                      <a:endParaRPr lang="pt-BR" sz="1800" b="0" i="1" baseline="0" dirty="0">
                        <a:solidFill>
                          <a:schemeClr val="tx1"/>
                        </a:solidFill>
                        <a:latin typeface="Calibri" pitchFamily="34" charset="0"/>
                      </a:endParaRPr>
                    </a:p>
                  </a:txBody>
                  <a:tcPr/>
                </a:tc>
                <a:tc>
                  <a:txBody>
                    <a:bodyPr/>
                    <a:lstStyle/>
                    <a:p>
                      <a:pPr algn="ctr"/>
                      <a:r>
                        <a:rPr lang="pt-BR" sz="1800" b="0" i="1" baseline="0" dirty="0" err="1" smtClean="0">
                          <a:solidFill>
                            <a:schemeClr val="tx1"/>
                          </a:solidFill>
                          <a:latin typeface="Calibri" pitchFamily="34" charset="0"/>
                        </a:rPr>
                        <a:t>kocos</a:t>
                      </a:r>
                      <a:r>
                        <a:rPr lang="pt-BR" sz="1800" b="0" i="1" baseline="0" dirty="0" smtClean="0">
                          <a:solidFill>
                            <a:schemeClr val="tx1"/>
                          </a:solidFill>
                          <a:latin typeface="Calibri" pitchFamily="34" charset="0"/>
                        </a:rPr>
                        <a:t>.</a:t>
                      </a:r>
                      <a:r>
                        <a:rPr lang="pt-BR" sz="1800" b="0" i="1" baseline="0" dirty="0" err="1" smtClean="0">
                          <a:solidFill>
                            <a:schemeClr val="tx1"/>
                          </a:solidFill>
                          <a:latin typeface="Calibri" pitchFamily="34" charset="0"/>
                        </a:rPr>
                        <a:t>pl</a:t>
                      </a:r>
                      <a:endParaRPr lang="pt-BR" sz="1800" b="0" i="1" baseline="0" dirty="0">
                        <a:solidFill>
                          <a:schemeClr val="tx1"/>
                        </a:solidFill>
                        <a:latin typeface="Calibri" pitchFamily="34" charset="0"/>
                      </a:endParaRPr>
                    </a:p>
                  </a:txBody>
                  <a:tcPr/>
                </a:tc>
              </a:tr>
              <a:tr h="370840">
                <a:tc>
                  <a:txBody>
                    <a:bodyPr/>
                    <a:lstStyle/>
                    <a:p>
                      <a:pPr algn="ctr"/>
                      <a:r>
                        <a:rPr lang="pt-BR" sz="1800" b="0" i="1" baseline="0" dirty="0" err="1" smtClean="0">
                          <a:solidFill>
                            <a:schemeClr val="tx1"/>
                          </a:solidFill>
                          <a:latin typeface="Calibri" pitchFamily="34" charset="0"/>
                        </a:rPr>
                        <a:t>rank</a:t>
                      </a:r>
                      <a:r>
                        <a:rPr lang="pt-BR" sz="1800" b="0" i="1" baseline="0" dirty="0" smtClean="0">
                          <a:solidFill>
                            <a:schemeClr val="tx1"/>
                          </a:solidFill>
                          <a:latin typeface="Calibri" pitchFamily="34" charset="0"/>
                        </a:rPr>
                        <a:t>.</a:t>
                      </a:r>
                      <a:r>
                        <a:rPr lang="pt-BR" sz="1800" b="0" i="1" baseline="0" dirty="0" err="1" smtClean="0">
                          <a:solidFill>
                            <a:schemeClr val="tx1"/>
                          </a:solidFill>
                          <a:latin typeface="Calibri" pitchFamily="34" charset="0"/>
                        </a:rPr>
                        <a:t>pl</a:t>
                      </a:r>
                      <a:endParaRPr lang="pt-BR" sz="1800" b="0" i="1" baseline="0" dirty="0">
                        <a:solidFill>
                          <a:schemeClr val="tx1"/>
                        </a:solidFill>
                        <a:latin typeface="Calibri" pitchFamily="34" charset="0"/>
                      </a:endParaRPr>
                    </a:p>
                  </a:txBody>
                  <a:tcPr/>
                </a:tc>
                <a:tc>
                  <a:txBody>
                    <a:bodyPr/>
                    <a:lstStyle/>
                    <a:p>
                      <a:pPr algn="ctr"/>
                      <a:r>
                        <a:rPr lang="pt-BR" sz="1800" b="0" i="1" baseline="0" dirty="0" err="1" smtClean="0">
                          <a:solidFill>
                            <a:schemeClr val="tx1"/>
                          </a:solidFill>
                          <a:latin typeface="Calibri" pitchFamily="34" charset="0"/>
                        </a:rPr>
                        <a:t>sort-bigrams</a:t>
                      </a:r>
                      <a:r>
                        <a:rPr lang="pt-BR" sz="1800" b="0" i="1" baseline="0" dirty="0" smtClean="0">
                          <a:solidFill>
                            <a:schemeClr val="tx1"/>
                          </a:solidFill>
                          <a:latin typeface="Calibri" pitchFamily="34" charset="0"/>
                        </a:rPr>
                        <a:t>.</a:t>
                      </a:r>
                      <a:r>
                        <a:rPr lang="pt-BR" sz="1800" b="0" i="1" baseline="0" dirty="0" err="1" smtClean="0">
                          <a:solidFill>
                            <a:schemeClr val="tx1"/>
                          </a:solidFill>
                          <a:latin typeface="Calibri" pitchFamily="34" charset="0"/>
                        </a:rPr>
                        <a:t>pl</a:t>
                      </a:r>
                      <a:endParaRPr lang="pt-BR" sz="1800" b="0" i="1" baseline="0" dirty="0">
                        <a:solidFill>
                          <a:schemeClr val="tx1"/>
                        </a:solidFill>
                        <a:latin typeface="Calibri" pitchFamily="34" charset="0"/>
                      </a:endParaRPr>
                    </a:p>
                  </a:txBody>
                  <a:tcPr/>
                </a:tc>
                <a:tc>
                  <a:txBody>
                    <a:bodyPr/>
                    <a:lstStyle/>
                    <a:p>
                      <a:pPr algn="ctr"/>
                      <a:r>
                        <a:rPr lang="pt-BR" sz="1800" b="0" i="1" baseline="0" dirty="0" err="1" smtClean="0">
                          <a:solidFill>
                            <a:schemeClr val="tx1"/>
                          </a:solidFill>
                          <a:latin typeface="Calibri" pitchFamily="34" charset="0"/>
                        </a:rPr>
                        <a:t>split-data</a:t>
                      </a:r>
                      <a:r>
                        <a:rPr lang="pt-BR" sz="1800" b="0" i="1" baseline="0" dirty="0" smtClean="0">
                          <a:solidFill>
                            <a:schemeClr val="tx1"/>
                          </a:solidFill>
                          <a:latin typeface="Calibri" pitchFamily="34" charset="0"/>
                        </a:rPr>
                        <a:t>.</a:t>
                      </a:r>
                      <a:r>
                        <a:rPr lang="pt-BR" sz="1800" b="0" i="1" baseline="0" dirty="0" err="1" smtClean="0">
                          <a:solidFill>
                            <a:schemeClr val="tx1"/>
                          </a:solidFill>
                          <a:latin typeface="Calibri" pitchFamily="34" charset="0"/>
                        </a:rPr>
                        <a:t>pl</a:t>
                      </a:r>
                      <a:endParaRPr lang="pt-BR" sz="1800" b="0" i="1" baseline="0" dirty="0">
                        <a:solidFill>
                          <a:schemeClr val="tx1"/>
                        </a:solidFill>
                        <a:latin typeface="Calibri" pitchFamily="34" charset="0"/>
                      </a:endParaRPr>
                    </a:p>
                  </a:txBody>
                  <a:tcPr/>
                </a:tc>
              </a:tr>
            </a:tbl>
          </a:graphicData>
        </a:graphic>
      </p:graphicFrame>
      <p:sp>
        <p:nvSpPr>
          <p:cNvPr id="7" name="Elipse 6"/>
          <p:cNvSpPr/>
          <p:nvPr/>
        </p:nvSpPr>
        <p:spPr>
          <a:xfrm>
            <a:off x="3868506" y="4561122"/>
            <a:ext cx="1428760" cy="500066"/>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Elipse 7"/>
          <p:cNvSpPr/>
          <p:nvPr/>
        </p:nvSpPr>
        <p:spPr>
          <a:xfrm>
            <a:off x="1428728" y="4561122"/>
            <a:ext cx="1428760" cy="500066"/>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up)">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NSP – </a:t>
            </a:r>
            <a:r>
              <a:rPr lang="pt-BR" sz="2400" b="1" dirty="0" err="1" smtClean="0">
                <a:solidFill>
                  <a:schemeClr val="tx1"/>
                </a:solidFill>
              </a:rPr>
              <a:t>n-Gram</a:t>
            </a:r>
            <a:r>
              <a:rPr lang="pt-BR" sz="2400" b="1" dirty="0" smtClean="0">
                <a:solidFill>
                  <a:schemeClr val="tx1"/>
                </a:solidFill>
              </a:rPr>
              <a:t> </a:t>
            </a:r>
            <a:r>
              <a:rPr lang="pt-BR" sz="2400" b="1" dirty="0" err="1" smtClean="0">
                <a:solidFill>
                  <a:schemeClr val="tx1"/>
                </a:solidFill>
              </a:rPr>
              <a:t>Statistics</a:t>
            </a:r>
            <a:r>
              <a:rPr lang="pt-BR" sz="2400" b="1" dirty="0" smtClean="0">
                <a:solidFill>
                  <a:schemeClr val="tx1"/>
                </a:solidFill>
              </a:rPr>
              <a:t> Package</a:t>
            </a:r>
            <a:endParaRPr lang="pt-BR" sz="2400" b="1" dirty="0">
              <a:solidFill>
                <a:schemeClr val="tx1"/>
              </a:solidFill>
            </a:endParaRPr>
          </a:p>
        </p:txBody>
      </p:sp>
      <p:sp>
        <p:nvSpPr>
          <p:cNvPr id="4" name="CaixaDeTexto 3"/>
          <p:cNvSpPr txBox="1"/>
          <p:nvPr/>
        </p:nvSpPr>
        <p:spPr>
          <a:xfrm>
            <a:off x="324500" y="1142984"/>
            <a:ext cx="8390904" cy="3093154"/>
          </a:xfrm>
          <a:prstGeom prst="rect">
            <a:avLst/>
          </a:prstGeom>
          <a:noFill/>
        </p:spPr>
        <p:txBody>
          <a:bodyPr wrap="square" rtlCol="0">
            <a:spAutoFit/>
          </a:bodyPr>
          <a:lstStyle/>
          <a:p>
            <a:pPr>
              <a:lnSpc>
                <a:spcPct val="150000"/>
              </a:lnSpc>
              <a:buFont typeface="Wingdings" pitchFamily="2" charset="2"/>
              <a:buChar char="v"/>
            </a:pPr>
            <a:r>
              <a:rPr lang="pt-BR" sz="1600" dirty="0" smtClean="0">
                <a:latin typeface="Calibri" pitchFamily="34" charset="0"/>
              </a:rPr>
              <a:t> </a:t>
            </a:r>
            <a:r>
              <a:rPr lang="pt-BR" sz="2000" dirty="0" smtClean="0">
                <a:latin typeface="Calibri" pitchFamily="34" charset="0"/>
              </a:rPr>
              <a:t>Estatísticas para análise de </a:t>
            </a:r>
            <a:r>
              <a:rPr lang="pt-BR" sz="2000" dirty="0" err="1" smtClean="0">
                <a:latin typeface="Calibri" pitchFamily="34" charset="0"/>
              </a:rPr>
              <a:t>tokens</a:t>
            </a:r>
            <a:r>
              <a:rPr lang="pt-BR" sz="2000" dirty="0" smtClean="0">
                <a:latin typeface="Calibri" pitchFamily="34" charset="0"/>
              </a:rPr>
              <a:t> e </a:t>
            </a:r>
            <a:r>
              <a:rPr lang="pt-BR" sz="2000" dirty="0" err="1" smtClean="0">
                <a:latin typeface="Calibri" pitchFamily="34" charset="0"/>
              </a:rPr>
              <a:t>córpus</a:t>
            </a:r>
            <a:r>
              <a:rPr lang="pt-BR" sz="2000" dirty="0" smtClean="0">
                <a:latin typeface="Calibri" pitchFamily="34" charset="0"/>
              </a:rPr>
              <a:t> </a:t>
            </a:r>
            <a:r>
              <a:rPr lang="pt-BR" sz="2000" dirty="0" smtClean="0">
                <a:latin typeface="Calibri" pitchFamily="34" charset="0"/>
              </a:rPr>
              <a:t>é o uso mais comum</a:t>
            </a:r>
          </a:p>
          <a:p>
            <a:pPr>
              <a:lnSpc>
                <a:spcPct val="150000"/>
              </a:lnSpc>
              <a:buFont typeface="Wingdings" pitchFamily="2" charset="2"/>
              <a:buChar char="v"/>
            </a:pPr>
            <a:r>
              <a:rPr lang="pt-BR" sz="2000" dirty="0" smtClean="0">
                <a:latin typeface="Calibri" pitchFamily="34" charset="0"/>
              </a:rPr>
              <a:t> Possibilidade de vários outros trabalhos</a:t>
            </a:r>
          </a:p>
          <a:p>
            <a:pPr lvl="1">
              <a:lnSpc>
                <a:spcPct val="150000"/>
              </a:lnSpc>
              <a:buFont typeface="Wingdings" pitchFamily="2" charset="2"/>
              <a:buChar char="v"/>
            </a:pPr>
            <a:r>
              <a:rPr lang="pt-BR" dirty="0" smtClean="0">
                <a:latin typeface="Calibri" pitchFamily="34" charset="0"/>
              </a:rPr>
              <a:t> Contador de </a:t>
            </a:r>
            <a:r>
              <a:rPr lang="pt-BR" dirty="0" err="1" smtClean="0">
                <a:latin typeface="Calibri" pitchFamily="34" charset="0"/>
              </a:rPr>
              <a:t>Frequências</a:t>
            </a:r>
            <a:r>
              <a:rPr lang="pt-BR" dirty="0" smtClean="0">
                <a:latin typeface="Calibri" pitchFamily="34" charset="0"/>
              </a:rPr>
              <a:t> </a:t>
            </a:r>
          </a:p>
          <a:p>
            <a:pPr lvl="1">
              <a:lnSpc>
                <a:spcPct val="150000"/>
              </a:lnSpc>
              <a:buFont typeface="Wingdings" pitchFamily="2" charset="2"/>
              <a:buChar char="v"/>
            </a:pPr>
            <a:r>
              <a:rPr lang="pt-BR" dirty="0" smtClean="0">
                <a:latin typeface="Calibri" pitchFamily="34" charset="0"/>
              </a:rPr>
              <a:t> Limpeza de </a:t>
            </a:r>
            <a:r>
              <a:rPr lang="pt-BR" dirty="0" err="1" smtClean="0">
                <a:latin typeface="Calibri" pitchFamily="34" charset="0"/>
              </a:rPr>
              <a:t>córpus</a:t>
            </a:r>
            <a:endParaRPr lang="pt-BR" dirty="0" smtClean="0">
              <a:latin typeface="Calibri" pitchFamily="34" charset="0"/>
            </a:endParaRPr>
          </a:p>
          <a:p>
            <a:pPr lvl="1">
              <a:lnSpc>
                <a:spcPct val="150000"/>
              </a:lnSpc>
              <a:buFont typeface="Wingdings" pitchFamily="2" charset="2"/>
              <a:buChar char="v"/>
            </a:pPr>
            <a:r>
              <a:rPr lang="pt-BR" dirty="0" smtClean="0">
                <a:latin typeface="Calibri" pitchFamily="34" charset="0"/>
              </a:rPr>
              <a:t> Análise estatística e de co-relação de termos</a:t>
            </a:r>
          </a:p>
          <a:p>
            <a:pPr lvl="1">
              <a:lnSpc>
                <a:spcPct val="150000"/>
              </a:lnSpc>
              <a:buFont typeface="Wingdings" pitchFamily="2" charset="2"/>
              <a:buChar char="v"/>
            </a:pPr>
            <a:r>
              <a:rPr lang="pt-BR" dirty="0" smtClean="0">
                <a:latin typeface="Calibri" pitchFamily="34" charset="0"/>
              </a:rPr>
              <a:t> Extração Automática de Termos</a:t>
            </a:r>
          </a:p>
          <a:p>
            <a:pPr lvl="1">
              <a:lnSpc>
                <a:spcPct val="150000"/>
              </a:lnSpc>
              <a:buFont typeface="Wingdings" pitchFamily="2" charset="2"/>
              <a:buChar char="v"/>
            </a:pPr>
            <a:r>
              <a:rPr lang="pt-BR" dirty="0" smtClean="0">
                <a:latin typeface="Calibri" pitchFamily="34" charset="0"/>
              </a:rPr>
              <a:t> etc.</a:t>
            </a:r>
            <a:endParaRPr lang="pt-BR" dirty="0">
              <a:latin typeface="Calibri"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NSP – </a:t>
            </a:r>
            <a:r>
              <a:rPr lang="pt-BR" sz="2400" b="1" dirty="0" err="1" smtClean="0">
                <a:solidFill>
                  <a:schemeClr val="tx1"/>
                </a:solidFill>
              </a:rPr>
              <a:t>n-Gram</a:t>
            </a:r>
            <a:r>
              <a:rPr lang="pt-BR" sz="2400" b="1" dirty="0" smtClean="0">
                <a:solidFill>
                  <a:schemeClr val="tx1"/>
                </a:solidFill>
              </a:rPr>
              <a:t> </a:t>
            </a:r>
            <a:r>
              <a:rPr lang="pt-BR" sz="2400" b="1" dirty="0" err="1" smtClean="0">
                <a:solidFill>
                  <a:schemeClr val="tx1"/>
                </a:solidFill>
              </a:rPr>
              <a:t>Statistics</a:t>
            </a:r>
            <a:r>
              <a:rPr lang="pt-BR" sz="2400" b="1" dirty="0" smtClean="0">
                <a:solidFill>
                  <a:schemeClr val="tx1"/>
                </a:solidFill>
              </a:rPr>
              <a:t> Package</a:t>
            </a:r>
            <a:endParaRPr lang="pt-BR" sz="2400" b="1" dirty="0">
              <a:solidFill>
                <a:schemeClr val="tx1"/>
              </a:solidFill>
            </a:endParaRPr>
          </a:p>
        </p:txBody>
      </p:sp>
      <p:sp>
        <p:nvSpPr>
          <p:cNvPr id="4" name="CaixaDeTexto 3"/>
          <p:cNvSpPr txBox="1"/>
          <p:nvPr/>
        </p:nvSpPr>
        <p:spPr>
          <a:xfrm>
            <a:off x="357158" y="1071546"/>
            <a:ext cx="1461418" cy="553998"/>
          </a:xfrm>
          <a:prstGeom prst="rect">
            <a:avLst/>
          </a:prstGeom>
          <a:noFill/>
        </p:spPr>
        <p:txBody>
          <a:bodyPr wrap="square" rtlCol="0">
            <a:spAutoFit/>
          </a:bodyPr>
          <a:lstStyle/>
          <a:p>
            <a:pPr>
              <a:lnSpc>
                <a:spcPct val="150000"/>
              </a:lnSpc>
            </a:pPr>
            <a:r>
              <a:rPr lang="pt-BR" sz="1600" b="1" dirty="0" smtClean="0">
                <a:latin typeface="Calibri" pitchFamily="34" charset="0"/>
              </a:rPr>
              <a:t> </a:t>
            </a:r>
            <a:r>
              <a:rPr lang="pt-BR" sz="2000" b="1" dirty="0" smtClean="0">
                <a:latin typeface="Calibri" pitchFamily="34" charset="0"/>
              </a:rPr>
              <a:t>COUNT.PL</a:t>
            </a:r>
            <a:endParaRPr lang="pt-BR" b="1" dirty="0">
              <a:latin typeface="Calibri" pitchFamily="34" charset="0"/>
            </a:endParaRPr>
          </a:p>
        </p:txBody>
      </p:sp>
      <p:sp>
        <p:nvSpPr>
          <p:cNvPr id="5" name="CaixaDeTexto 4"/>
          <p:cNvSpPr txBox="1"/>
          <p:nvPr/>
        </p:nvSpPr>
        <p:spPr>
          <a:xfrm>
            <a:off x="1142976" y="1571612"/>
            <a:ext cx="5214974" cy="507831"/>
          </a:xfrm>
          <a:prstGeom prst="rect">
            <a:avLst/>
          </a:prstGeom>
          <a:noFill/>
        </p:spPr>
        <p:txBody>
          <a:bodyPr wrap="square" rtlCol="0">
            <a:spAutoFit/>
          </a:bodyPr>
          <a:lstStyle/>
          <a:p>
            <a:pPr>
              <a:lnSpc>
                <a:spcPct val="150000"/>
              </a:lnSpc>
            </a:pPr>
            <a:r>
              <a:rPr lang="pt-BR" dirty="0" smtClean="0">
                <a:latin typeface="Calibri" pitchFamily="34" charset="0"/>
              </a:rPr>
              <a:t> Calcula a </a:t>
            </a:r>
            <a:r>
              <a:rPr lang="pt-BR" dirty="0" err="1" smtClean="0">
                <a:latin typeface="Calibri" pitchFamily="34" charset="0"/>
              </a:rPr>
              <a:t>frequência</a:t>
            </a:r>
            <a:r>
              <a:rPr lang="pt-BR" dirty="0" smtClean="0">
                <a:latin typeface="Calibri" pitchFamily="34" charset="0"/>
              </a:rPr>
              <a:t> de </a:t>
            </a:r>
            <a:r>
              <a:rPr lang="pt-BR" dirty="0" err="1" smtClean="0">
                <a:latin typeface="Calibri" pitchFamily="34" charset="0"/>
              </a:rPr>
              <a:t>n-grams</a:t>
            </a:r>
            <a:r>
              <a:rPr lang="pt-BR" dirty="0" smtClean="0">
                <a:latin typeface="Calibri" pitchFamily="34" charset="0"/>
              </a:rPr>
              <a:t> em um </a:t>
            </a:r>
            <a:r>
              <a:rPr lang="pt-BR" dirty="0" smtClean="0">
                <a:latin typeface="Calibri" pitchFamily="34" charset="0"/>
              </a:rPr>
              <a:t>texto/</a:t>
            </a:r>
            <a:r>
              <a:rPr lang="pt-BR" dirty="0" err="1" smtClean="0">
                <a:latin typeface="Calibri" pitchFamily="34" charset="0"/>
              </a:rPr>
              <a:t>córpus</a:t>
            </a:r>
            <a:r>
              <a:rPr lang="pt-BR" dirty="0" smtClean="0">
                <a:latin typeface="Calibri" pitchFamily="34" charset="0"/>
              </a:rPr>
              <a:t>.</a:t>
            </a:r>
            <a:endParaRPr lang="pt-BR" dirty="0" smtClean="0">
              <a:latin typeface="Calibri" pitchFamily="34" charset="0"/>
            </a:endParaRPr>
          </a:p>
        </p:txBody>
      </p:sp>
      <p:sp>
        <p:nvSpPr>
          <p:cNvPr id="8" name="Seta dobrada para cima 7"/>
          <p:cNvSpPr/>
          <p:nvPr/>
        </p:nvSpPr>
        <p:spPr>
          <a:xfrm rot="5400000">
            <a:off x="821505" y="1607331"/>
            <a:ext cx="357190" cy="285752"/>
          </a:xfrm>
          <a:prstGeom prst="ben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9" name="Grupo 51"/>
          <p:cNvGrpSpPr>
            <a:grpSpLocks/>
          </p:cNvGrpSpPr>
          <p:nvPr/>
        </p:nvGrpSpPr>
        <p:grpSpPr bwMode="auto">
          <a:xfrm>
            <a:off x="714345" y="2643182"/>
            <a:ext cx="1714514" cy="1655763"/>
            <a:chOff x="428596" y="4131238"/>
            <a:chExt cx="1714525" cy="1655216"/>
          </a:xfrm>
        </p:grpSpPr>
        <p:grpSp>
          <p:nvGrpSpPr>
            <p:cNvPr id="10" name="Grupo 22"/>
            <p:cNvGrpSpPr>
              <a:grpSpLocks/>
            </p:cNvGrpSpPr>
            <p:nvPr/>
          </p:nvGrpSpPr>
          <p:grpSpPr bwMode="auto">
            <a:xfrm>
              <a:off x="428596" y="4501004"/>
              <a:ext cx="1643074" cy="1285450"/>
              <a:chOff x="6643702" y="2143550"/>
              <a:chExt cx="1643074" cy="1285450"/>
            </a:xfrm>
          </p:grpSpPr>
          <p:sp>
            <p:nvSpPr>
              <p:cNvPr id="12" name="Fluxograma: Documento 11"/>
              <p:cNvSpPr/>
              <p:nvPr/>
            </p:nvSpPr>
            <p:spPr>
              <a:xfrm>
                <a:off x="6643702" y="2143550"/>
                <a:ext cx="1214446" cy="856967"/>
              </a:xfrm>
              <a:prstGeom prst="flowChartDocument">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pt-BR">
                  <a:latin typeface="Calibri" pitchFamily="34" charset="0"/>
                </a:endParaRPr>
              </a:p>
            </p:txBody>
          </p:sp>
          <p:sp>
            <p:nvSpPr>
              <p:cNvPr id="13" name="Fluxograma: Documento 12"/>
              <p:cNvSpPr/>
              <p:nvPr/>
            </p:nvSpPr>
            <p:spPr>
              <a:xfrm>
                <a:off x="6786578" y="2286378"/>
                <a:ext cx="1214446" cy="856967"/>
              </a:xfrm>
              <a:prstGeom prst="flowChartDocumen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pt-BR">
                  <a:latin typeface="Calibri" pitchFamily="34" charset="0"/>
                </a:endParaRPr>
              </a:p>
            </p:txBody>
          </p:sp>
          <p:sp>
            <p:nvSpPr>
              <p:cNvPr id="14" name="Fluxograma: Documento 13"/>
              <p:cNvSpPr/>
              <p:nvPr/>
            </p:nvSpPr>
            <p:spPr>
              <a:xfrm>
                <a:off x="6929454" y="2429206"/>
                <a:ext cx="1214446" cy="856967"/>
              </a:xfrm>
              <a:prstGeom prst="flowChartDocumen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pt-BR">
                  <a:latin typeface="Calibri" pitchFamily="34" charset="0"/>
                </a:endParaRPr>
              </a:p>
            </p:txBody>
          </p:sp>
          <p:sp>
            <p:nvSpPr>
              <p:cNvPr id="15" name="Fluxograma: Documento 14"/>
              <p:cNvSpPr/>
              <p:nvPr/>
            </p:nvSpPr>
            <p:spPr>
              <a:xfrm>
                <a:off x="7072330" y="2572033"/>
                <a:ext cx="1214446" cy="856967"/>
              </a:xfrm>
              <a:prstGeom prst="flowChartDocumen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pt-BR">
                  <a:latin typeface="Calibri" pitchFamily="34" charset="0"/>
                </a:endParaRPr>
              </a:p>
            </p:txBody>
          </p:sp>
        </p:grpSp>
        <p:sp>
          <p:nvSpPr>
            <p:cNvPr id="11" name="CaixaDeTexto 10"/>
            <p:cNvSpPr txBox="1"/>
            <p:nvPr/>
          </p:nvSpPr>
          <p:spPr>
            <a:xfrm>
              <a:off x="428599" y="4131238"/>
              <a:ext cx="1714522" cy="369210"/>
            </a:xfrm>
            <a:prstGeom prst="rect">
              <a:avLst/>
            </a:prstGeom>
            <a:noFill/>
          </p:spPr>
          <p:txBody>
            <a:bodyPr wrap="square">
              <a:spAutoFit/>
            </a:bodyPr>
            <a:lstStyle/>
            <a:p>
              <a:pPr>
                <a:defRPr/>
              </a:pPr>
              <a:r>
                <a:rPr lang="pt-BR" dirty="0" smtClean="0">
                  <a:latin typeface="Calibri" pitchFamily="34" charset="0"/>
                </a:rPr>
                <a:t>Textos/</a:t>
              </a:r>
              <a:r>
                <a:rPr lang="pt-BR" dirty="0" err="1" smtClean="0">
                  <a:latin typeface="Calibri" pitchFamily="34" charset="0"/>
                </a:rPr>
                <a:t>Córpus</a:t>
              </a:r>
              <a:endParaRPr lang="pt-BR" dirty="0">
                <a:latin typeface="Calibri" pitchFamily="34" charset="0"/>
              </a:endParaRPr>
            </a:p>
          </p:txBody>
        </p:sp>
      </p:grpSp>
      <p:sp>
        <p:nvSpPr>
          <p:cNvPr id="16" name="Retângulo 15"/>
          <p:cNvSpPr/>
          <p:nvPr/>
        </p:nvSpPr>
        <p:spPr>
          <a:xfrm>
            <a:off x="3643274" y="3214681"/>
            <a:ext cx="1714512" cy="785818"/>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pt-BR" dirty="0" smtClean="0">
                <a:latin typeface="Calibri" pitchFamily="34" charset="0"/>
              </a:rPr>
              <a:t>COUNT.PL</a:t>
            </a:r>
            <a:endParaRPr lang="pt-BR" dirty="0">
              <a:latin typeface="Calibri" pitchFamily="34" charset="0"/>
            </a:endParaRPr>
          </a:p>
        </p:txBody>
      </p:sp>
      <p:sp>
        <p:nvSpPr>
          <p:cNvPr id="18" name="Seta para a direita 17"/>
          <p:cNvSpPr/>
          <p:nvPr/>
        </p:nvSpPr>
        <p:spPr>
          <a:xfrm>
            <a:off x="5786408" y="3428995"/>
            <a:ext cx="714375" cy="28575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19" name="Seta para a direita 18"/>
          <p:cNvSpPr/>
          <p:nvPr/>
        </p:nvSpPr>
        <p:spPr>
          <a:xfrm>
            <a:off x="2643158" y="3428995"/>
            <a:ext cx="714375" cy="28575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21" name="Fluxograma: Armazenamento interno 20"/>
          <p:cNvSpPr/>
          <p:nvPr/>
        </p:nvSpPr>
        <p:spPr>
          <a:xfrm>
            <a:off x="6786578" y="3071810"/>
            <a:ext cx="1857388" cy="1071570"/>
          </a:xfrm>
          <a:prstGeom prst="flowChartInternalStorag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BR" dirty="0" err="1" smtClean="0">
                <a:solidFill>
                  <a:schemeClr val="tx1"/>
                </a:solidFill>
                <a:latin typeface="Calibri" pitchFamily="34" charset="0"/>
              </a:rPr>
              <a:t>Frequências</a:t>
            </a:r>
            <a:r>
              <a:rPr lang="pt-BR" dirty="0" smtClean="0">
                <a:solidFill>
                  <a:schemeClr val="tx1"/>
                </a:solidFill>
                <a:latin typeface="Calibri" pitchFamily="34" charset="0"/>
              </a:rPr>
              <a:t> de </a:t>
            </a:r>
            <a:r>
              <a:rPr lang="pt-BR" dirty="0" err="1" smtClean="0">
                <a:solidFill>
                  <a:schemeClr val="tx1"/>
                </a:solidFill>
                <a:latin typeface="Calibri" pitchFamily="34" charset="0"/>
              </a:rPr>
              <a:t>n-Grams</a:t>
            </a:r>
            <a:endParaRPr lang="pt-BR"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Um pouco de Terminologia</a:t>
            </a:r>
            <a:endParaRPr lang="pt-BR" sz="2400" b="1" dirty="0">
              <a:solidFill>
                <a:schemeClr val="tx1"/>
              </a:solidFill>
            </a:endParaRPr>
          </a:p>
        </p:txBody>
      </p:sp>
      <p:sp>
        <p:nvSpPr>
          <p:cNvPr id="4" name="CaixaDeTexto 3"/>
          <p:cNvSpPr txBox="1"/>
          <p:nvPr/>
        </p:nvSpPr>
        <p:spPr>
          <a:xfrm>
            <a:off x="324500" y="1006035"/>
            <a:ext cx="8462342" cy="4708981"/>
          </a:xfrm>
          <a:prstGeom prst="rect">
            <a:avLst/>
          </a:prstGeom>
          <a:noFill/>
        </p:spPr>
        <p:txBody>
          <a:bodyPr wrap="square" rtlCol="0">
            <a:spAutoFit/>
          </a:bodyPr>
          <a:lstStyle/>
          <a:p>
            <a:pPr>
              <a:lnSpc>
                <a:spcPct val="150000"/>
              </a:lnSpc>
              <a:buFont typeface="Wingdings" pitchFamily="2" charset="2"/>
              <a:buChar char="v"/>
            </a:pPr>
            <a:r>
              <a:rPr lang="pt-BR" dirty="0" smtClean="0">
                <a:latin typeface="Calibri" pitchFamily="34" charset="0"/>
              </a:rPr>
              <a:t> </a:t>
            </a:r>
            <a:r>
              <a:rPr lang="pt-BR" sz="2200" dirty="0" smtClean="0">
                <a:latin typeface="Calibri" pitchFamily="34" charset="0"/>
              </a:rPr>
              <a:t>Breve Histórico (1)</a:t>
            </a:r>
          </a:p>
          <a:p>
            <a:pPr lvl="1">
              <a:lnSpc>
                <a:spcPct val="150000"/>
              </a:lnSpc>
              <a:buFont typeface="Wingdings" pitchFamily="2" charset="2"/>
              <a:buChar char="v"/>
            </a:pPr>
            <a:r>
              <a:rPr lang="pt-BR" dirty="0">
                <a:latin typeface="Calibri" pitchFamily="34" charset="0"/>
              </a:rPr>
              <a:t> </a:t>
            </a:r>
            <a:r>
              <a:rPr lang="pt-BR" sz="2000" dirty="0" smtClean="0">
                <a:latin typeface="Calibri" pitchFamily="34" charset="0"/>
              </a:rPr>
              <a:t>Subárea do Curso de Letras</a:t>
            </a:r>
          </a:p>
          <a:p>
            <a:pPr lvl="2">
              <a:lnSpc>
                <a:spcPct val="150000"/>
              </a:lnSpc>
              <a:buFont typeface="Wingdings" pitchFamily="2" charset="2"/>
              <a:buChar char="v"/>
            </a:pPr>
            <a:r>
              <a:rPr lang="pt-BR" dirty="0">
                <a:latin typeface="Calibri" pitchFamily="34" charset="0"/>
              </a:rPr>
              <a:t> </a:t>
            </a:r>
            <a:r>
              <a:rPr lang="pt-BR" dirty="0" smtClean="0">
                <a:latin typeface="Calibri" pitchFamily="34" charset="0"/>
              </a:rPr>
              <a:t>Não existe curso de </a:t>
            </a:r>
            <a:r>
              <a:rPr lang="pt-BR" dirty="0" smtClean="0">
                <a:solidFill>
                  <a:srgbClr val="3C69B2"/>
                </a:solidFill>
                <a:latin typeface="Calibri" pitchFamily="34" charset="0"/>
              </a:rPr>
              <a:t>Terminologia</a:t>
            </a:r>
          </a:p>
          <a:p>
            <a:pPr lvl="1">
              <a:lnSpc>
                <a:spcPct val="150000"/>
              </a:lnSpc>
              <a:buFont typeface="Wingdings" pitchFamily="2" charset="2"/>
              <a:buChar char="v"/>
            </a:pPr>
            <a:r>
              <a:rPr lang="pt-BR" dirty="0">
                <a:latin typeface="Calibri" pitchFamily="34" charset="0"/>
              </a:rPr>
              <a:t> </a:t>
            </a:r>
            <a:r>
              <a:rPr lang="pt-BR" sz="2000" dirty="0" smtClean="0">
                <a:latin typeface="Calibri" pitchFamily="34" charset="0"/>
              </a:rPr>
              <a:t>É uma área </a:t>
            </a:r>
            <a:r>
              <a:rPr lang="pt-BR" sz="2000" dirty="0" smtClean="0">
                <a:solidFill>
                  <a:srgbClr val="3C69B2"/>
                </a:solidFill>
                <a:latin typeface="Calibri" pitchFamily="34" charset="0"/>
              </a:rPr>
              <a:t>Aplicada</a:t>
            </a:r>
            <a:r>
              <a:rPr lang="pt-BR" sz="2000" dirty="0" smtClean="0">
                <a:latin typeface="Calibri" pitchFamily="34" charset="0"/>
              </a:rPr>
              <a:t> e </a:t>
            </a:r>
            <a:r>
              <a:rPr lang="pt-BR" sz="2000" dirty="0" smtClean="0">
                <a:solidFill>
                  <a:srgbClr val="3C69B2"/>
                </a:solidFill>
                <a:latin typeface="Calibri" pitchFamily="34" charset="0"/>
              </a:rPr>
              <a:t>Teórica</a:t>
            </a:r>
            <a:r>
              <a:rPr lang="pt-BR" sz="2000" dirty="0" smtClean="0">
                <a:latin typeface="Calibri" pitchFamily="34" charset="0"/>
              </a:rPr>
              <a:t> </a:t>
            </a:r>
          </a:p>
          <a:p>
            <a:pPr lvl="2">
              <a:lnSpc>
                <a:spcPct val="150000"/>
              </a:lnSpc>
              <a:buFont typeface="Wingdings" pitchFamily="2" charset="2"/>
              <a:buChar char="v"/>
            </a:pPr>
            <a:r>
              <a:rPr lang="pt-BR" sz="1600" dirty="0">
                <a:latin typeface="Calibri" pitchFamily="34" charset="0"/>
              </a:rPr>
              <a:t> </a:t>
            </a:r>
            <a:r>
              <a:rPr lang="pt-BR" dirty="0" smtClean="0">
                <a:solidFill>
                  <a:srgbClr val="3C69B2"/>
                </a:solidFill>
                <a:latin typeface="Calibri" pitchFamily="34" charset="0"/>
              </a:rPr>
              <a:t>Aplicada</a:t>
            </a:r>
            <a:r>
              <a:rPr lang="pt-BR" dirty="0" smtClean="0">
                <a:latin typeface="Calibri" pitchFamily="34" charset="0"/>
              </a:rPr>
              <a:t>: mais antiga, ligada aos saberes técnicos e científicos (séc. XVII)</a:t>
            </a:r>
          </a:p>
          <a:p>
            <a:pPr lvl="3">
              <a:lnSpc>
                <a:spcPct val="150000"/>
              </a:lnSpc>
              <a:buFont typeface="Wingdings" pitchFamily="2" charset="2"/>
              <a:buChar char="v"/>
            </a:pPr>
            <a:r>
              <a:rPr lang="pt-BR" dirty="0">
                <a:latin typeface="Calibri" pitchFamily="34" charset="0"/>
              </a:rPr>
              <a:t> </a:t>
            </a:r>
            <a:r>
              <a:rPr lang="pt-BR" sz="1600" dirty="0" smtClean="0">
                <a:latin typeface="Calibri" pitchFamily="34" charset="0"/>
              </a:rPr>
              <a:t>Vocabulários específicos e nomenclaturas técnico-científicas</a:t>
            </a:r>
          </a:p>
          <a:p>
            <a:pPr lvl="2">
              <a:lnSpc>
                <a:spcPct val="150000"/>
              </a:lnSpc>
              <a:buFont typeface="Wingdings" pitchFamily="2" charset="2"/>
              <a:buChar char="v"/>
            </a:pPr>
            <a:r>
              <a:rPr lang="pt-BR" dirty="0">
                <a:latin typeface="Calibri" pitchFamily="34" charset="0"/>
              </a:rPr>
              <a:t> </a:t>
            </a:r>
            <a:r>
              <a:rPr lang="pt-BR" dirty="0" smtClean="0">
                <a:solidFill>
                  <a:srgbClr val="3C69B2"/>
                </a:solidFill>
                <a:latin typeface="Calibri" pitchFamily="34" charset="0"/>
              </a:rPr>
              <a:t>Teórica</a:t>
            </a:r>
            <a:r>
              <a:rPr lang="pt-BR" dirty="0" smtClean="0">
                <a:latin typeface="Calibri" pitchFamily="34" charset="0"/>
              </a:rPr>
              <a:t>: mais recente, estudos dos termos nas comunicações especializadas (séc. XX)</a:t>
            </a:r>
          </a:p>
          <a:p>
            <a:pPr lvl="3">
              <a:lnSpc>
                <a:spcPct val="150000"/>
              </a:lnSpc>
              <a:buFont typeface="Wingdings" pitchFamily="2" charset="2"/>
              <a:buChar char="v"/>
            </a:pPr>
            <a:r>
              <a:rPr lang="pt-BR" sz="1600" dirty="0">
                <a:latin typeface="Calibri" pitchFamily="34" charset="0"/>
              </a:rPr>
              <a:t> </a:t>
            </a:r>
            <a:r>
              <a:rPr lang="pt-BR" sz="1600" dirty="0" smtClean="0">
                <a:latin typeface="Calibri" pitchFamily="34" charset="0"/>
              </a:rPr>
              <a:t>Formação dos termos técnico-científicos</a:t>
            </a:r>
          </a:p>
          <a:p>
            <a:pPr lvl="3">
              <a:lnSpc>
                <a:spcPct val="150000"/>
              </a:lnSpc>
              <a:buFont typeface="Wingdings" pitchFamily="2" charset="2"/>
              <a:buChar char="v"/>
            </a:pPr>
            <a:r>
              <a:rPr lang="pt-BR" sz="1600" dirty="0">
                <a:latin typeface="Calibri" pitchFamily="34" charset="0"/>
              </a:rPr>
              <a:t> </a:t>
            </a:r>
            <a:r>
              <a:rPr lang="pt-BR" sz="1600" dirty="0" smtClean="0">
                <a:latin typeface="Calibri" pitchFamily="34" charset="0"/>
              </a:rPr>
              <a:t>Demarcação do </a:t>
            </a:r>
            <a:r>
              <a:rPr lang="pt-BR" sz="1600" dirty="0" smtClean="0">
                <a:solidFill>
                  <a:srgbClr val="3C69B2"/>
                </a:solidFill>
                <a:latin typeface="Calibri" pitchFamily="34" charset="0"/>
              </a:rPr>
              <a:t>Léxico Geral</a:t>
            </a:r>
            <a:r>
              <a:rPr lang="pt-BR" sz="1600" dirty="0" smtClean="0">
                <a:latin typeface="Calibri" pitchFamily="34" charset="0"/>
              </a:rPr>
              <a:t> e </a:t>
            </a:r>
            <a:r>
              <a:rPr lang="pt-BR" sz="1600" dirty="0" smtClean="0">
                <a:solidFill>
                  <a:srgbClr val="3C69B2"/>
                </a:solidFill>
                <a:latin typeface="Calibri" pitchFamily="34" charset="0"/>
              </a:rPr>
              <a:t>Léxico das Ciências</a:t>
            </a:r>
          </a:p>
          <a:p>
            <a:pPr lvl="3">
              <a:lnSpc>
                <a:spcPct val="150000"/>
              </a:lnSpc>
              <a:buFont typeface="Wingdings" pitchFamily="2" charset="2"/>
              <a:buChar char="v"/>
            </a:pPr>
            <a:r>
              <a:rPr lang="pt-BR" sz="1600" dirty="0">
                <a:latin typeface="Calibri" pitchFamily="34" charset="0"/>
              </a:rPr>
              <a:t> </a:t>
            </a:r>
            <a:r>
              <a:rPr lang="pt-BR" sz="1600" dirty="0" smtClean="0">
                <a:latin typeface="Calibri" pitchFamily="34" charset="0"/>
              </a:rPr>
              <a:t>Terminologia nos aspectos </a:t>
            </a:r>
            <a:r>
              <a:rPr lang="pt-BR" sz="1600" dirty="0" smtClean="0">
                <a:solidFill>
                  <a:srgbClr val="3C69B2"/>
                </a:solidFill>
                <a:latin typeface="Calibri" pitchFamily="34" charset="0"/>
              </a:rPr>
              <a:t>Disciplinar</a:t>
            </a:r>
            <a:r>
              <a:rPr lang="pt-BR" sz="1600" dirty="0" smtClean="0">
                <a:latin typeface="Calibri" pitchFamily="34" charset="0"/>
              </a:rPr>
              <a:t>, </a:t>
            </a:r>
            <a:r>
              <a:rPr lang="pt-BR" sz="1600" dirty="0" smtClean="0">
                <a:solidFill>
                  <a:srgbClr val="3C69B2"/>
                </a:solidFill>
                <a:latin typeface="Calibri" pitchFamily="34" charset="0"/>
              </a:rPr>
              <a:t>Social</a:t>
            </a:r>
            <a:r>
              <a:rPr lang="pt-BR" sz="1600" dirty="0" smtClean="0">
                <a:latin typeface="Calibri" pitchFamily="34" charset="0"/>
              </a:rPr>
              <a:t> e </a:t>
            </a:r>
            <a:r>
              <a:rPr lang="pt-BR" sz="1600" dirty="0" smtClean="0">
                <a:solidFill>
                  <a:srgbClr val="3C69B2"/>
                </a:solidFill>
                <a:latin typeface="Calibri" pitchFamily="34" charset="0"/>
              </a:rPr>
              <a:t>Político</a:t>
            </a:r>
            <a:endParaRPr lang="pt-BR" sz="1600" dirty="0">
              <a:solidFill>
                <a:srgbClr val="3C69B2"/>
              </a:solidFill>
              <a:latin typeface="Calibri"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NSP – </a:t>
            </a:r>
            <a:r>
              <a:rPr lang="pt-BR" sz="2400" b="1" dirty="0" err="1" smtClean="0">
                <a:solidFill>
                  <a:schemeClr val="tx1"/>
                </a:solidFill>
              </a:rPr>
              <a:t>n-Gram</a:t>
            </a:r>
            <a:r>
              <a:rPr lang="pt-BR" sz="2400" b="1" dirty="0" smtClean="0">
                <a:solidFill>
                  <a:schemeClr val="tx1"/>
                </a:solidFill>
              </a:rPr>
              <a:t> </a:t>
            </a:r>
            <a:r>
              <a:rPr lang="pt-BR" sz="2400" b="1" dirty="0" err="1" smtClean="0">
                <a:solidFill>
                  <a:schemeClr val="tx1"/>
                </a:solidFill>
              </a:rPr>
              <a:t>Statistics</a:t>
            </a:r>
            <a:r>
              <a:rPr lang="pt-BR" sz="2400" b="1" dirty="0" smtClean="0">
                <a:solidFill>
                  <a:schemeClr val="tx1"/>
                </a:solidFill>
              </a:rPr>
              <a:t> Package</a:t>
            </a:r>
            <a:endParaRPr lang="pt-BR" sz="2400" b="1" dirty="0">
              <a:solidFill>
                <a:schemeClr val="tx1"/>
              </a:solidFill>
            </a:endParaRPr>
          </a:p>
        </p:txBody>
      </p:sp>
      <p:sp>
        <p:nvSpPr>
          <p:cNvPr id="4" name="CaixaDeTexto 3"/>
          <p:cNvSpPr txBox="1"/>
          <p:nvPr/>
        </p:nvSpPr>
        <p:spPr>
          <a:xfrm>
            <a:off x="357158" y="928670"/>
            <a:ext cx="1461418" cy="553998"/>
          </a:xfrm>
          <a:prstGeom prst="rect">
            <a:avLst/>
          </a:prstGeom>
          <a:noFill/>
        </p:spPr>
        <p:txBody>
          <a:bodyPr wrap="square" rtlCol="0">
            <a:spAutoFit/>
          </a:bodyPr>
          <a:lstStyle/>
          <a:p>
            <a:pPr>
              <a:lnSpc>
                <a:spcPct val="150000"/>
              </a:lnSpc>
            </a:pPr>
            <a:r>
              <a:rPr lang="pt-BR" sz="1600" b="1" dirty="0" smtClean="0">
                <a:latin typeface="Calibri" pitchFamily="34" charset="0"/>
              </a:rPr>
              <a:t> </a:t>
            </a:r>
            <a:r>
              <a:rPr lang="pt-BR" sz="2000" b="1" dirty="0" smtClean="0">
                <a:latin typeface="Calibri" pitchFamily="34" charset="0"/>
              </a:rPr>
              <a:t>COUNT.PL</a:t>
            </a:r>
            <a:endParaRPr lang="pt-BR" b="1" dirty="0">
              <a:latin typeface="Calibri" pitchFamily="34" charset="0"/>
            </a:endParaRPr>
          </a:p>
        </p:txBody>
      </p:sp>
      <p:sp>
        <p:nvSpPr>
          <p:cNvPr id="17" name="CaixaDeTexto 16"/>
          <p:cNvSpPr txBox="1"/>
          <p:nvPr/>
        </p:nvSpPr>
        <p:spPr>
          <a:xfrm>
            <a:off x="285720" y="1643050"/>
            <a:ext cx="8572560" cy="4093428"/>
          </a:xfrm>
          <a:prstGeom prst="rect">
            <a:avLst/>
          </a:prstGeom>
          <a:noFill/>
        </p:spPr>
        <p:txBody>
          <a:bodyPr wrap="square" rtlCol="0">
            <a:spAutoFit/>
          </a:bodyPr>
          <a:lstStyle/>
          <a:p>
            <a:pPr>
              <a:buFont typeface="Arial" pitchFamily="34" charset="0"/>
              <a:buChar char="•"/>
            </a:pPr>
            <a:r>
              <a:rPr lang="pt-BR" sz="1400" b="1" dirty="0" smtClean="0">
                <a:latin typeface="Courier New" pitchFamily="49" charset="0"/>
                <a:cs typeface="Courier New" pitchFamily="49" charset="0"/>
              </a:rPr>
              <a:t> </a:t>
            </a:r>
            <a:r>
              <a:rPr lang="pt-BR" sz="1400" b="1" dirty="0" err="1" smtClean="0">
                <a:latin typeface="Courier New" pitchFamily="49" charset="0"/>
                <a:cs typeface="Courier New" pitchFamily="49" charset="0"/>
              </a:rPr>
              <a:t>count</a:t>
            </a: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pl</a:t>
            </a:r>
            <a:r>
              <a:rPr lang="pt-BR" sz="1400" b="1" dirty="0" smtClean="0">
                <a:latin typeface="Courier New" pitchFamily="49" charset="0"/>
                <a:cs typeface="Courier New" pitchFamily="49" charset="0"/>
              </a:rPr>
              <a:t> –-help</a:t>
            </a:r>
          </a:p>
          <a:p>
            <a:pPr>
              <a:buFont typeface="Arial" pitchFamily="34" charset="0"/>
              <a:buChar char="•"/>
            </a:pPr>
            <a:endParaRPr lang="pt-BR" sz="1400" b="1" dirty="0" smtClean="0">
              <a:latin typeface="Courier New" pitchFamily="49" charset="0"/>
              <a:cs typeface="Courier New" pitchFamily="49" charset="0"/>
            </a:endParaRPr>
          </a:p>
          <a:p>
            <a:pPr>
              <a:buFont typeface="Arial" pitchFamily="34" charset="0"/>
              <a:buChar char="•"/>
            </a:pPr>
            <a:r>
              <a:rPr lang="pt-BR" sz="1400" b="1" dirty="0" smtClean="0">
                <a:latin typeface="Courier New" pitchFamily="49" charset="0"/>
                <a:cs typeface="Courier New" pitchFamily="49" charset="0"/>
              </a:rPr>
              <a:t> </a:t>
            </a:r>
            <a:r>
              <a:rPr lang="pt-BR" sz="1400" b="1" dirty="0" err="1" smtClean="0">
                <a:latin typeface="Courier New" pitchFamily="49" charset="0"/>
                <a:cs typeface="Courier New" pitchFamily="49" charset="0"/>
              </a:rPr>
              <a:t>count</a:t>
            </a: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pl</a:t>
            </a:r>
            <a:r>
              <a:rPr lang="pt-BR" sz="1400" b="1" dirty="0" smtClean="0">
                <a:latin typeface="Courier New" pitchFamily="49" charset="0"/>
                <a:cs typeface="Courier New" pitchFamily="49" charset="0"/>
              </a:rPr>
              <a:t> [OPCOES] &lt;</a:t>
            </a:r>
            <a:r>
              <a:rPr lang="pt-BR" sz="1400" b="1" dirty="0" err="1" smtClean="0">
                <a:latin typeface="Courier New" pitchFamily="49" charset="0"/>
                <a:cs typeface="Courier New" pitchFamily="49" charset="0"/>
              </a:rPr>
              <a:t>saida</a:t>
            </a:r>
            <a:r>
              <a:rPr lang="pt-BR" sz="1400" b="1" dirty="0" smtClean="0">
                <a:latin typeface="Courier New" pitchFamily="49" charset="0"/>
                <a:cs typeface="Courier New" pitchFamily="49" charset="0"/>
              </a:rPr>
              <a:t>&gt; &lt;entrada&gt;</a:t>
            </a:r>
          </a:p>
          <a:p>
            <a:pPr>
              <a:buFont typeface="Arial" pitchFamily="34" charset="0"/>
              <a:buChar char="•"/>
            </a:pPr>
            <a:endParaRPr lang="pt-BR" sz="1400" b="1" dirty="0" smtClean="0">
              <a:latin typeface="Courier New" pitchFamily="49" charset="0"/>
              <a:cs typeface="Courier New" pitchFamily="49" charset="0"/>
            </a:endParaRPr>
          </a:p>
          <a:p>
            <a:pPr>
              <a:buFont typeface="Arial" pitchFamily="34" charset="0"/>
              <a:buChar char="•"/>
            </a:pPr>
            <a:r>
              <a:rPr lang="pt-BR" sz="1400" b="1" dirty="0" smtClean="0">
                <a:latin typeface="Courier New" pitchFamily="49" charset="0"/>
                <a:cs typeface="Courier New" pitchFamily="49" charset="0"/>
              </a:rPr>
              <a:t> Documentação Básica: </a:t>
            </a:r>
            <a:r>
              <a:rPr lang="pt-BR" sz="1400" b="1" dirty="0" smtClean="0">
                <a:solidFill>
                  <a:srgbClr val="0000FF"/>
                </a:solidFill>
                <a:latin typeface="Courier New" pitchFamily="49" charset="0"/>
                <a:cs typeface="Courier New" pitchFamily="49" charset="0"/>
              </a:rPr>
              <a:t>http://search.cpan.org/~tpederse/Text-NSP/doc/USAGE.</a:t>
            </a:r>
            <a:r>
              <a:rPr lang="pt-BR" sz="1400" b="1" dirty="0" err="1" smtClean="0">
                <a:solidFill>
                  <a:srgbClr val="0000FF"/>
                </a:solidFill>
                <a:latin typeface="Courier New" pitchFamily="49" charset="0"/>
                <a:cs typeface="Courier New" pitchFamily="49" charset="0"/>
              </a:rPr>
              <a:t>pod</a:t>
            </a:r>
            <a:endParaRPr lang="pt-BR" sz="1400" b="1" dirty="0" smtClean="0">
              <a:latin typeface="Courier New" pitchFamily="49" charset="0"/>
              <a:cs typeface="Courier New" pitchFamily="49" charset="0"/>
            </a:endParaRPr>
          </a:p>
          <a:p>
            <a:pPr>
              <a:buFont typeface="Arial" pitchFamily="34" charset="0"/>
              <a:buChar char="•"/>
            </a:pPr>
            <a:endParaRPr lang="pt-BR" sz="1200" b="1" dirty="0" smtClean="0">
              <a:latin typeface="Courier New" pitchFamily="49" charset="0"/>
              <a:cs typeface="Courier New" pitchFamily="49" charset="0"/>
            </a:endParaRPr>
          </a:p>
          <a:p>
            <a:r>
              <a:rPr lang="pt-BR" b="1" dirty="0" smtClean="0">
                <a:latin typeface="Courier New" pitchFamily="49" charset="0"/>
                <a:cs typeface="Courier New" pitchFamily="49" charset="0"/>
              </a:rPr>
              <a:t>Exemplos:</a:t>
            </a:r>
          </a:p>
          <a:p>
            <a:endParaRPr lang="pt-BR" sz="1600" b="1" dirty="0" smtClean="0">
              <a:latin typeface="Courier New" pitchFamily="49" charset="0"/>
              <a:cs typeface="Courier New" pitchFamily="49" charset="0"/>
            </a:endParaRPr>
          </a:p>
          <a:p>
            <a:pPr marL="800100" lvl="1" indent="-342900">
              <a:buAutoNum type="arabicParenR"/>
            </a:pPr>
            <a:r>
              <a:rPr lang="pt-BR" sz="1600" b="1" dirty="0" smtClean="0">
                <a:latin typeface="Courier New" pitchFamily="49" charset="0"/>
                <a:cs typeface="Courier New" pitchFamily="49" charset="0"/>
              </a:rPr>
              <a:t>Uso do </a:t>
            </a:r>
            <a:r>
              <a:rPr lang="pt-BR" sz="1600" b="1" dirty="0" err="1" smtClean="0">
                <a:latin typeface="Courier New" pitchFamily="49" charset="0"/>
                <a:cs typeface="Courier New" pitchFamily="49" charset="0"/>
              </a:rPr>
              <a:t>count</a:t>
            </a:r>
            <a:r>
              <a:rPr lang="pt-BR" sz="1600" b="1" dirty="0" smtClean="0">
                <a:latin typeface="Courier New" pitchFamily="49" charset="0"/>
                <a:cs typeface="Courier New" pitchFamily="49" charset="0"/>
              </a:rPr>
              <a:t>.</a:t>
            </a:r>
            <a:r>
              <a:rPr lang="pt-BR" sz="1600" b="1" dirty="0" err="1" smtClean="0">
                <a:latin typeface="Courier New" pitchFamily="49" charset="0"/>
                <a:cs typeface="Courier New" pitchFamily="49" charset="0"/>
              </a:rPr>
              <a:t>pl</a:t>
            </a:r>
            <a:r>
              <a:rPr lang="pt-BR" sz="1600" b="1" dirty="0" smtClean="0">
                <a:latin typeface="Courier New" pitchFamily="49" charset="0"/>
                <a:cs typeface="Courier New" pitchFamily="49" charset="0"/>
              </a:rPr>
              <a:t> (opções)</a:t>
            </a:r>
          </a:p>
          <a:p>
            <a:pPr marL="1257300" lvl="2" indent="-342900">
              <a:buAutoNum type="arabicParenR"/>
            </a:pP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ngram</a:t>
            </a:r>
            <a:endParaRPr lang="pt-BR" sz="1400" b="1" dirty="0" smtClean="0">
              <a:latin typeface="Courier New" pitchFamily="49" charset="0"/>
              <a:cs typeface="Courier New" pitchFamily="49" charset="0"/>
            </a:endParaRPr>
          </a:p>
          <a:p>
            <a:pPr marL="1257300" lvl="2" indent="-342900">
              <a:buAutoNum type="arabicParenR"/>
            </a:pP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token</a:t>
            </a:r>
            <a:endParaRPr lang="pt-BR" sz="1400" b="1" dirty="0" smtClean="0">
              <a:latin typeface="Courier New" pitchFamily="49" charset="0"/>
              <a:cs typeface="Courier New" pitchFamily="49" charset="0"/>
            </a:endParaRPr>
          </a:p>
          <a:p>
            <a:pPr marL="1257300" lvl="2" indent="-342900">
              <a:buAutoNum type="arabicParenR"/>
            </a:pP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stop</a:t>
            </a:r>
            <a:endParaRPr lang="pt-BR" sz="1400" b="1" dirty="0" smtClean="0">
              <a:latin typeface="Courier New" pitchFamily="49" charset="0"/>
              <a:cs typeface="Courier New" pitchFamily="49" charset="0"/>
            </a:endParaRPr>
          </a:p>
          <a:p>
            <a:pPr marL="1257300" lvl="2" indent="-342900">
              <a:buAutoNum type="arabicParenR"/>
            </a:pPr>
            <a:r>
              <a:rPr lang="pt-BR" sz="1400" b="1" dirty="0" smtClean="0">
                <a:latin typeface="Courier New" pitchFamily="49" charset="0"/>
                <a:cs typeface="Courier New" pitchFamily="49" charset="0"/>
              </a:rPr>
              <a:t>--remove</a:t>
            </a:r>
          </a:p>
          <a:p>
            <a:pPr marL="1257300" lvl="2" indent="-342900">
              <a:buAutoNum type="arabicParenR"/>
            </a:pP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frequency</a:t>
            </a:r>
            <a:endParaRPr lang="pt-BR" sz="1400" b="1" dirty="0" smtClean="0">
              <a:latin typeface="Courier New" pitchFamily="49" charset="0"/>
              <a:cs typeface="Courier New" pitchFamily="49" charset="0"/>
            </a:endParaRPr>
          </a:p>
          <a:p>
            <a:pPr marL="1257300" lvl="2" indent="-342900">
              <a:buAutoNum type="arabicParenR"/>
            </a:pP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window</a:t>
            </a:r>
            <a:endParaRPr lang="pt-BR" sz="1400" b="1" dirty="0" smtClean="0">
              <a:latin typeface="Courier New" pitchFamily="49" charset="0"/>
              <a:cs typeface="Courier New" pitchFamily="49" charset="0"/>
            </a:endParaRPr>
          </a:p>
          <a:p>
            <a:pPr marL="1257300" lvl="2" indent="-342900">
              <a:buAutoNum type="arabicParenR"/>
            </a:pP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histogram</a:t>
            </a:r>
            <a:endParaRPr lang="pt-BR" sz="1400" b="1" dirty="0" smtClean="0">
              <a:latin typeface="Courier New" pitchFamily="49" charset="0"/>
              <a:cs typeface="Courier New" pitchFamily="49" charset="0"/>
            </a:endParaRPr>
          </a:p>
          <a:p>
            <a:pPr marL="1257300" lvl="2" indent="-342900">
              <a:buAutoNum type="arabicParenR"/>
            </a:pPr>
            <a:endParaRPr lang="pt-BR" sz="1400" b="1" dirty="0" smtClean="0">
              <a:latin typeface="Courier New" pitchFamily="49" charset="0"/>
              <a:cs typeface="Courier New" pitchFamily="49" charset="0"/>
            </a:endParaRPr>
          </a:p>
          <a:p>
            <a:pPr marL="800100" lvl="1" indent="-342900">
              <a:buAutoNum type="arabicParenR"/>
            </a:pPr>
            <a:r>
              <a:rPr lang="pt-BR" sz="1600" b="1" dirty="0" smtClean="0">
                <a:latin typeface="Courier New" pitchFamily="49" charset="0"/>
                <a:cs typeface="Courier New" pitchFamily="49" charset="0"/>
              </a:rPr>
              <a:t>Lexia Simples/Complexa</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NSP – </a:t>
            </a:r>
            <a:r>
              <a:rPr lang="pt-BR" sz="2400" b="1" dirty="0" err="1" smtClean="0">
                <a:solidFill>
                  <a:schemeClr val="tx1"/>
                </a:solidFill>
              </a:rPr>
              <a:t>n-Gram</a:t>
            </a:r>
            <a:r>
              <a:rPr lang="pt-BR" sz="2400" b="1" dirty="0" smtClean="0">
                <a:solidFill>
                  <a:schemeClr val="tx1"/>
                </a:solidFill>
              </a:rPr>
              <a:t> </a:t>
            </a:r>
            <a:r>
              <a:rPr lang="pt-BR" sz="2400" b="1" dirty="0" err="1" smtClean="0">
                <a:solidFill>
                  <a:schemeClr val="tx1"/>
                </a:solidFill>
              </a:rPr>
              <a:t>Statistics</a:t>
            </a:r>
            <a:r>
              <a:rPr lang="pt-BR" sz="2400" b="1" dirty="0" smtClean="0">
                <a:solidFill>
                  <a:schemeClr val="tx1"/>
                </a:solidFill>
              </a:rPr>
              <a:t> Package</a:t>
            </a:r>
            <a:endParaRPr lang="pt-BR" sz="2400" b="1" dirty="0">
              <a:solidFill>
                <a:schemeClr val="tx1"/>
              </a:solidFill>
            </a:endParaRPr>
          </a:p>
        </p:txBody>
      </p:sp>
      <p:sp>
        <p:nvSpPr>
          <p:cNvPr id="4" name="CaixaDeTexto 3"/>
          <p:cNvSpPr txBox="1"/>
          <p:nvPr/>
        </p:nvSpPr>
        <p:spPr>
          <a:xfrm>
            <a:off x="357158" y="1071546"/>
            <a:ext cx="2071702" cy="553998"/>
          </a:xfrm>
          <a:prstGeom prst="rect">
            <a:avLst/>
          </a:prstGeom>
          <a:noFill/>
        </p:spPr>
        <p:txBody>
          <a:bodyPr wrap="square" rtlCol="0">
            <a:spAutoFit/>
          </a:bodyPr>
          <a:lstStyle/>
          <a:p>
            <a:pPr>
              <a:lnSpc>
                <a:spcPct val="150000"/>
              </a:lnSpc>
            </a:pPr>
            <a:r>
              <a:rPr lang="pt-BR" sz="1600" b="1" dirty="0" smtClean="0">
                <a:latin typeface="Calibri" pitchFamily="34" charset="0"/>
              </a:rPr>
              <a:t> </a:t>
            </a:r>
            <a:r>
              <a:rPr lang="pt-BR" sz="2000" b="1" dirty="0" smtClean="0">
                <a:latin typeface="Calibri" pitchFamily="34" charset="0"/>
              </a:rPr>
              <a:t>STATISTIC.PL</a:t>
            </a:r>
            <a:endParaRPr lang="pt-BR" b="1" dirty="0">
              <a:latin typeface="Calibri" pitchFamily="34" charset="0"/>
            </a:endParaRPr>
          </a:p>
        </p:txBody>
      </p:sp>
      <p:sp>
        <p:nvSpPr>
          <p:cNvPr id="5" name="CaixaDeTexto 4"/>
          <p:cNvSpPr txBox="1"/>
          <p:nvPr/>
        </p:nvSpPr>
        <p:spPr>
          <a:xfrm>
            <a:off x="1142976" y="1571612"/>
            <a:ext cx="7572428" cy="507831"/>
          </a:xfrm>
          <a:prstGeom prst="rect">
            <a:avLst/>
          </a:prstGeom>
          <a:noFill/>
        </p:spPr>
        <p:txBody>
          <a:bodyPr wrap="square" rtlCol="0">
            <a:spAutoFit/>
          </a:bodyPr>
          <a:lstStyle/>
          <a:p>
            <a:pPr>
              <a:lnSpc>
                <a:spcPct val="150000"/>
              </a:lnSpc>
            </a:pPr>
            <a:r>
              <a:rPr lang="pt-BR" dirty="0" smtClean="0">
                <a:latin typeface="Calibri" pitchFamily="34" charset="0"/>
              </a:rPr>
              <a:t> Calcula as medidas de associação dos </a:t>
            </a:r>
            <a:r>
              <a:rPr lang="pt-BR" dirty="0" err="1" smtClean="0">
                <a:latin typeface="Calibri" pitchFamily="34" charset="0"/>
              </a:rPr>
              <a:t>nGrams</a:t>
            </a:r>
            <a:r>
              <a:rPr lang="pt-BR" dirty="0" smtClean="0">
                <a:latin typeface="Calibri" pitchFamily="34" charset="0"/>
              </a:rPr>
              <a:t> de </a:t>
            </a:r>
            <a:r>
              <a:rPr lang="pt-BR" dirty="0" smtClean="0">
                <a:latin typeface="Calibri" pitchFamily="34" charset="0"/>
              </a:rPr>
              <a:t>texto/</a:t>
            </a:r>
            <a:r>
              <a:rPr lang="pt-BR" dirty="0" err="1" smtClean="0">
                <a:latin typeface="Calibri" pitchFamily="34" charset="0"/>
              </a:rPr>
              <a:t>córpus</a:t>
            </a:r>
            <a:r>
              <a:rPr lang="pt-BR" dirty="0" smtClean="0">
                <a:latin typeface="Calibri" pitchFamily="34" charset="0"/>
              </a:rPr>
              <a:t>.</a:t>
            </a:r>
            <a:endParaRPr lang="pt-BR" dirty="0" smtClean="0">
              <a:latin typeface="Calibri" pitchFamily="34" charset="0"/>
            </a:endParaRPr>
          </a:p>
        </p:txBody>
      </p:sp>
      <p:sp>
        <p:nvSpPr>
          <p:cNvPr id="8" name="Seta dobrada para cima 7"/>
          <p:cNvSpPr/>
          <p:nvPr/>
        </p:nvSpPr>
        <p:spPr>
          <a:xfrm rot="5400000">
            <a:off x="821505" y="1607331"/>
            <a:ext cx="357190" cy="285752"/>
          </a:xfrm>
          <a:prstGeom prst="ben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Retângulo 15"/>
          <p:cNvSpPr/>
          <p:nvPr/>
        </p:nvSpPr>
        <p:spPr>
          <a:xfrm>
            <a:off x="3643274" y="3214681"/>
            <a:ext cx="1714512" cy="785818"/>
          </a:xfrm>
          <a:prstGeom prst="rect">
            <a:avLst/>
          </a:prstGeom>
        </p:spPr>
        <p:style>
          <a:lnRef idx="0">
            <a:schemeClr val="dk1"/>
          </a:lnRef>
          <a:fillRef idx="3">
            <a:schemeClr val="dk1"/>
          </a:fillRef>
          <a:effectRef idx="3">
            <a:schemeClr val="dk1"/>
          </a:effectRef>
          <a:fontRef idx="minor">
            <a:schemeClr val="lt1"/>
          </a:fontRef>
        </p:style>
        <p:txBody>
          <a:bodyPr anchor="ctr"/>
          <a:lstStyle/>
          <a:p>
            <a:pPr algn="ctr">
              <a:defRPr/>
            </a:pPr>
            <a:r>
              <a:rPr lang="pt-BR" dirty="0" smtClean="0">
                <a:latin typeface="Calibri" pitchFamily="34" charset="0"/>
              </a:rPr>
              <a:t>STATISTIC.PL</a:t>
            </a:r>
            <a:endParaRPr lang="pt-BR" dirty="0">
              <a:latin typeface="Calibri" pitchFamily="34" charset="0"/>
            </a:endParaRPr>
          </a:p>
        </p:txBody>
      </p:sp>
      <p:sp>
        <p:nvSpPr>
          <p:cNvPr id="18" name="Seta para a direita 17"/>
          <p:cNvSpPr/>
          <p:nvPr/>
        </p:nvSpPr>
        <p:spPr>
          <a:xfrm>
            <a:off x="5715008" y="3428995"/>
            <a:ext cx="714375" cy="28575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latin typeface="Calibri" pitchFamily="34" charset="0"/>
            </a:endParaRPr>
          </a:p>
        </p:txBody>
      </p:sp>
      <p:sp>
        <p:nvSpPr>
          <p:cNvPr id="20" name="Fluxograma: Armazenamento interno 19"/>
          <p:cNvSpPr/>
          <p:nvPr/>
        </p:nvSpPr>
        <p:spPr>
          <a:xfrm>
            <a:off x="642910" y="2357430"/>
            <a:ext cx="1857388" cy="1071570"/>
          </a:xfrm>
          <a:prstGeom prst="flowChartInternalStorag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BR" dirty="0" err="1" smtClean="0">
                <a:solidFill>
                  <a:schemeClr val="tx1"/>
                </a:solidFill>
                <a:latin typeface="Calibri" pitchFamily="34" charset="0"/>
              </a:rPr>
              <a:t>Frequências</a:t>
            </a:r>
            <a:r>
              <a:rPr lang="pt-BR" dirty="0" smtClean="0">
                <a:solidFill>
                  <a:schemeClr val="tx1"/>
                </a:solidFill>
                <a:latin typeface="Calibri" pitchFamily="34" charset="0"/>
              </a:rPr>
              <a:t> de </a:t>
            </a:r>
            <a:r>
              <a:rPr lang="pt-BR" dirty="0" err="1" smtClean="0">
                <a:solidFill>
                  <a:schemeClr val="tx1"/>
                </a:solidFill>
                <a:latin typeface="Calibri" pitchFamily="34" charset="0"/>
              </a:rPr>
              <a:t>n-Grams</a:t>
            </a:r>
            <a:endParaRPr lang="pt-BR" dirty="0">
              <a:solidFill>
                <a:schemeClr val="tx1"/>
              </a:solidFill>
              <a:latin typeface="Calibri" pitchFamily="34" charset="0"/>
            </a:endParaRPr>
          </a:p>
        </p:txBody>
      </p:sp>
      <p:sp>
        <p:nvSpPr>
          <p:cNvPr id="21" name="Estrela de 5 pontas 20"/>
          <p:cNvSpPr/>
          <p:nvPr/>
        </p:nvSpPr>
        <p:spPr>
          <a:xfrm>
            <a:off x="1071538" y="3929066"/>
            <a:ext cx="1143008" cy="1071570"/>
          </a:xfrm>
          <a:prstGeom prst="star5">
            <a:avLst>
              <a:gd name="adj" fmla="val 18179"/>
              <a:gd name="hf" fmla="val 105146"/>
              <a:gd name="vf" fmla="val 110557"/>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pt-BR"/>
          </a:p>
        </p:txBody>
      </p:sp>
      <p:sp>
        <p:nvSpPr>
          <p:cNvPr id="22" name="CaixaDeTexto 21"/>
          <p:cNvSpPr txBox="1"/>
          <p:nvPr/>
        </p:nvSpPr>
        <p:spPr>
          <a:xfrm>
            <a:off x="571472" y="4929198"/>
            <a:ext cx="2357454" cy="507831"/>
          </a:xfrm>
          <a:prstGeom prst="rect">
            <a:avLst/>
          </a:prstGeom>
          <a:noFill/>
        </p:spPr>
        <p:txBody>
          <a:bodyPr wrap="square" rtlCol="0">
            <a:spAutoFit/>
          </a:bodyPr>
          <a:lstStyle/>
          <a:p>
            <a:pPr>
              <a:lnSpc>
                <a:spcPct val="150000"/>
              </a:lnSpc>
            </a:pPr>
            <a:r>
              <a:rPr lang="pt-BR" dirty="0" smtClean="0">
                <a:latin typeface="Calibri" pitchFamily="34" charset="0"/>
              </a:rPr>
              <a:t>Medida de Associação</a:t>
            </a:r>
          </a:p>
        </p:txBody>
      </p:sp>
      <p:cxnSp>
        <p:nvCxnSpPr>
          <p:cNvPr id="24" name="Conector angulado 23"/>
          <p:cNvCxnSpPr>
            <a:stCxn id="20" idx="3"/>
            <a:endCxn id="16" idx="1"/>
          </p:cNvCxnSpPr>
          <p:nvPr/>
        </p:nvCxnSpPr>
        <p:spPr>
          <a:xfrm>
            <a:off x="2500298" y="2893215"/>
            <a:ext cx="1142976" cy="714375"/>
          </a:xfrm>
          <a:prstGeom prst="bentConnector3">
            <a:avLst>
              <a:gd name="adj1" fmla="val 50000"/>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Conector angulado 25"/>
          <p:cNvCxnSpPr>
            <a:stCxn id="21" idx="4"/>
            <a:endCxn id="16" idx="1"/>
          </p:cNvCxnSpPr>
          <p:nvPr/>
        </p:nvCxnSpPr>
        <p:spPr>
          <a:xfrm flipV="1">
            <a:off x="2214545" y="3607590"/>
            <a:ext cx="1428729" cy="730778"/>
          </a:xfrm>
          <a:prstGeom prst="bentConnector3">
            <a:avLst>
              <a:gd name="adj1" fmla="val 60667"/>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Fluxograma: Armazenamento interno 27"/>
          <p:cNvSpPr/>
          <p:nvPr/>
        </p:nvSpPr>
        <p:spPr>
          <a:xfrm>
            <a:off x="6715140" y="3000372"/>
            <a:ext cx="1857388" cy="1071570"/>
          </a:xfrm>
          <a:prstGeom prst="flowChartInternalStorag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pt-BR" dirty="0" err="1" smtClean="0">
                <a:latin typeface="Calibri" pitchFamily="34" charset="0"/>
              </a:rPr>
              <a:t>n-Grams</a:t>
            </a:r>
            <a:r>
              <a:rPr lang="pt-BR" dirty="0" smtClean="0">
                <a:latin typeface="Calibri" pitchFamily="34" charset="0"/>
              </a:rPr>
              <a:t> com medida</a:t>
            </a:r>
            <a:endParaRPr lang="pt-BR" dirty="0">
              <a:latin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NSP – </a:t>
            </a:r>
            <a:r>
              <a:rPr lang="pt-BR" sz="2400" b="1" dirty="0" err="1" smtClean="0">
                <a:solidFill>
                  <a:schemeClr val="tx1"/>
                </a:solidFill>
              </a:rPr>
              <a:t>n-Gram</a:t>
            </a:r>
            <a:r>
              <a:rPr lang="pt-BR" sz="2400" b="1" dirty="0" smtClean="0">
                <a:solidFill>
                  <a:schemeClr val="tx1"/>
                </a:solidFill>
              </a:rPr>
              <a:t> </a:t>
            </a:r>
            <a:r>
              <a:rPr lang="pt-BR" sz="2400" b="1" dirty="0" err="1" smtClean="0">
                <a:solidFill>
                  <a:schemeClr val="tx1"/>
                </a:solidFill>
              </a:rPr>
              <a:t>Statistics</a:t>
            </a:r>
            <a:r>
              <a:rPr lang="pt-BR" sz="2400" b="1" dirty="0" smtClean="0">
                <a:solidFill>
                  <a:schemeClr val="tx1"/>
                </a:solidFill>
              </a:rPr>
              <a:t> Package</a:t>
            </a:r>
            <a:endParaRPr lang="pt-BR" sz="2400" b="1" dirty="0">
              <a:solidFill>
                <a:schemeClr val="tx1"/>
              </a:solidFill>
            </a:endParaRPr>
          </a:p>
        </p:txBody>
      </p:sp>
      <p:graphicFrame>
        <p:nvGraphicFramePr>
          <p:cNvPr id="14" name="Tabela 13"/>
          <p:cNvGraphicFramePr>
            <a:graphicFrameLocks noGrp="1"/>
          </p:cNvGraphicFramePr>
          <p:nvPr/>
        </p:nvGraphicFramePr>
        <p:xfrm>
          <a:off x="571472" y="1105280"/>
          <a:ext cx="8072494" cy="4653280"/>
        </p:xfrm>
        <a:graphic>
          <a:graphicData uri="http://schemas.openxmlformats.org/drawingml/2006/table">
            <a:tbl>
              <a:tblPr firstRow="1" bandRow="1">
                <a:tableStyleId>{C4B1156A-380E-4F78-BDF5-A606A8083BF9}</a:tableStyleId>
              </a:tblPr>
              <a:tblGrid>
                <a:gridCol w="4036247"/>
                <a:gridCol w="4036247"/>
              </a:tblGrid>
              <a:tr h="370840">
                <a:tc gridSpan="2">
                  <a:txBody>
                    <a:bodyPr/>
                    <a:lstStyle/>
                    <a:p>
                      <a:pPr algn="ctr"/>
                      <a:r>
                        <a:rPr lang="pt-BR" sz="1600" b="1" dirty="0" smtClean="0">
                          <a:latin typeface="Calibri" pitchFamily="34" charset="0"/>
                        </a:rPr>
                        <a:t>STATISTIC.PL – Medidas de Associação</a:t>
                      </a:r>
                      <a:endParaRPr lang="pt-BR" sz="1600" dirty="0">
                        <a:latin typeface="Calibri" pitchFamily="34" charset="0"/>
                      </a:endParaRPr>
                    </a:p>
                  </a:txBody>
                  <a:tcPr/>
                </a:tc>
                <a:tc hMerge="1">
                  <a:txBody>
                    <a:bodyPr/>
                    <a:lstStyle/>
                    <a:p>
                      <a:pPr algn="ctr"/>
                      <a:endParaRPr lang="pt-BR" sz="1600" dirty="0">
                        <a:latin typeface="Calibri" pitchFamily="34" charset="0"/>
                      </a:endParaRPr>
                    </a:p>
                  </a:txBody>
                  <a:tcPr/>
                </a:tc>
              </a:tr>
              <a:tr h="370840">
                <a:tc>
                  <a:txBody>
                    <a:bodyPr/>
                    <a:lstStyle/>
                    <a:p>
                      <a:pPr algn="ctr"/>
                      <a:r>
                        <a:rPr lang="pt-BR" sz="1600" b="1" dirty="0" smtClean="0">
                          <a:latin typeface="Calibri" pitchFamily="34" charset="0"/>
                        </a:rPr>
                        <a:t>BRIGRAMAS</a:t>
                      </a:r>
                      <a:endParaRPr lang="pt-BR" sz="1600" b="1" dirty="0">
                        <a:latin typeface="Calibri" pitchFamily="34" charset="0"/>
                      </a:endParaRPr>
                    </a:p>
                  </a:txBody>
                  <a:tcPr/>
                </a:tc>
                <a:tc>
                  <a:txBody>
                    <a:bodyPr/>
                    <a:lstStyle/>
                    <a:p>
                      <a:pPr algn="ctr"/>
                      <a:r>
                        <a:rPr lang="pt-BR" sz="1600" b="1" dirty="0" smtClean="0">
                          <a:latin typeface="Calibri" pitchFamily="34" charset="0"/>
                        </a:rPr>
                        <a:t>TRIGRAMAS</a:t>
                      </a:r>
                      <a:endParaRPr lang="pt-BR" sz="1600" b="1" dirty="0">
                        <a:latin typeface="Calibri" pitchFamily="34" charset="0"/>
                      </a:endParaRPr>
                    </a:p>
                  </a:txBody>
                  <a:tcPr/>
                </a:tc>
              </a:tr>
              <a:tr h="370840">
                <a:tc>
                  <a:txBody>
                    <a:bodyPr/>
                    <a:lstStyle/>
                    <a:p>
                      <a:r>
                        <a:rPr lang="pt-BR" sz="1400" dirty="0" err="1" smtClean="0">
                          <a:latin typeface="Calibri" pitchFamily="34" charset="0"/>
                        </a:rPr>
                        <a:t>Chi-Squared</a:t>
                      </a:r>
                      <a:endParaRPr lang="pt-BR" sz="1400" dirty="0" smtClean="0">
                        <a:latin typeface="Calibri" pitchFamily="34" charset="0"/>
                      </a:endParaRPr>
                    </a:p>
                    <a:p>
                      <a:pPr lvl="1">
                        <a:buFont typeface="Arial" pitchFamily="34" charset="0"/>
                        <a:buChar char="•"/>
                      </a:pPr>
                      <a:r>
                        <a:rPr lang="pt-BR" sz="1400" dirty="0" smtClean="0">
                          <a:latin typeface="Calibri" pitchFamily="34" charset="0"/>
                        </a:rPr>
                        <a:t> </a:t>
                      </a:r>
                      <a:r>
                        <a:rPr lang="pt-BR" sz="1400" dirty="0" err="1" smtClean="0">
                          <a:latin typeface="Calibri" pitchFamily="34" charset="0"/>
                        </a:rPr>
                        <a:t>Phi</a:t>
                      </a:r>
                      <a:r>
                        <a:rPr lang="pt-BR" sz="1400" dirty="0" smtClean="0">
                          <a:latin typeface="Calibri" pitchFamily="34" charset="0"/>
                        </a:rPr>
                        <a:t> </a:t>
                      </a:r>
                      <a:r>
                        <a:rPr lang="pt-BR" sz="1400" dirty="0" err="1" smtClean="0">
                          <a:latin typeface="Calibri" pitchFamily="34" charset="0"/>
                        </a:rPr>
                        <a:t>Coeficient</a:t>
                      </a:r>
                      <a:endParaRPr lang="pt-BR" sz="1400" dirty="0" smtClean="0">
                        <a:latin typeface="Calibri" pitchFamily="34" charset="0"/>
                      </a:endParaRPr>
                    </a:p>
                    <a:p>
                      <a:pPr lvl="1">
                        <a:buFont typeface="Arial" pitchFamily="34" charset="0"/>
                        <a:buChar char="•"/>
                      </a:pPr>
                      <a:r>
                        <a:rPr lang="pt-BR" sz="1400" dirty="0" smtClean="0">
                          <a:latin typeface="Calibri" pitchFamily="34" charset="0"/>
                        </a:rPr>
                        <a:t> </a:t>
                      </a:r>
                      <a:r>
                        <a:rPr lang="pt-BR" sz="1400" dirty="0" err="1" smtClean="0">
                          <a:latin typeface="Calibri" pitchFamily="34" charset="0"/>
                        </a:rPr>
                        <a:t>T-score</a:t>
                      </a:r>
                      <a:endParaRPr lang="pt-BR" sz="1400" dirty="0" smtClean="0">
                        <a:latin typeface="Calibri" pitchFamily="34" charset="0"/>
                      </a:endParaRPr>
                    </a:p>
                    <a:p>
                      <a:pPr lvl="1">
                        <a:buFont typeface="Arial" pitchFamily="34" charset="0"/>
                        <a:buChar char="•"/>
                      </a:pPr>
                      <a:r>
                        <a:rPr lang="pt-BR" sz="1400" dirty="0" smtClean="0">
                          <a:latin typeface="Calibri" pitchFamily="34" charset="0"/>
                        </a:rPr>
                        <a:t> X</a:t>
                      </a:r>
                      <a:r>
                        <a:rPr lang="pt-BR" sz="1400" baseline="30000" dirty="0" smtClean="0">
                          <a:latin typeface="Calibri" pitchFamily="34" charset="0"/>
                        </a:rPr>
                        <a:t>2</a:t>
                      </a:r>
                    </a:p>
                  </a:txBody>
                  <a:tcPr/>
                </a:tc>
                <a:tc>
                  <a:txBody>
                    <a:bodyPr/>
                    <a:lstStyle/>
                    <a:p>
                      <a:pPr algn="ctr"/>
                      <a:r>
                        <a:rPr lang="pt-BR" sz="1400" b="1" baseline="0" dirty="0" smtClean="0">
                          <a:latin typeface="Calibri" pitchFamily="34" charset="0"/>
                        </a:rPr>
                        <a:t>– </a:t>
                      </a:r>
                      <a:endParaRPr lang="pt-BR" sz="1400" b="1" dirty="0">
                        <a:latin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400" dirty="0" err="1" smtClean="0">
                          <a:latin typeface="Calibri" pitchFamily="34" charset="0"/>
                        </a:rPr>
                        <a:t>Dice</a:t>
                      </a:r>
                      <a:r>
                        <a:rPr lang="pt-BR" sz="1400" dirty="0" smtClean="0">
                          <a:latin typeface="Calibri" pitchFamily="34" charset="0"/>
                        </a:rPr>
                        <a:t> </a:t>
                      </a:r>
                      <a:r>
                        <a:rPr lang="pt-BR" sz="1400" dirty="0" err="1" smtClean="0">
                          <a:latin typeface="Calibri" pitchFamily="34" charset="0"/>
                        </a:rPr>
                        <a:t>Coeficient</a:t>
                      </a:r>
                      <a:endParaRPr lang="pt-BR" sz="1400" dirty="0" smtClean="0">
                        <a:latin typeface="Calibri" pitchFamily="34" charset="0"/>
                      </a:endParaRPr>
                    </a:p>
                  </a:txBody>
                  <a:tcPr/>
                </a:tc>
                <a:tc>
                  <a:txBody>
                    <a:bodyPr/>
                    <a:lstStyle/>
                    <a:p>
                      <a:pPr algn="ctr"/>
                      <a:r>
                        <a:rPr lang="pt-BR" sz="1400" b="1" baseline="0" dirty="0" smtClean="0">
                          <a:latin typeface="Calibri" pitchFamily="34" charset="0"/>
                        </a:rPr>
                        <a:t>– </a:t>
                      </a:r>
                      <a:endParaRPr lang="pt-BR" sz="1400" b="1" dirty="0">
                        <a:latin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400" dirty="0" err="1" smtClean="0">
                          <a:latin typeface="Calibri" pitchFamily="34" charset="0"/>
                        </a:rPr>
                        <a:t>Jaccar</a:t>
                      </a:r>
                      <a:r>
                        <a:rPr lang="pt-BR" sz="1400" dirty="0" smtClean="0">
                          <a:latin typeface="Calibri" pitchFamily="34" charset="0"/>
                        </a:rPr>
                        <a:t> </a:t>
                      </a:r>
                      <a:r>
                        <a:rPr lang="pt-BR" sz="1400" dirty="0" err="1" smtClean="0">
                          <a:latin typeface="Calibri" pitchFamily="34" charset="0"/>
                        </a:rPr>
                        <a:t>Coeficient</a:t>
                      </a:r>
                      <a:endParaRPr lang="pt-BR" sz="1400" dirty="0">
                        <a:latin typeface="Calibri" pitchFamily="34" charset="0"/>
                      </a:endParaRPr>
                    </a:p>
                  </a:txBody>
                  <a:tcPr/>
                </a:tc>
                <a:tc>
                  <a:txBody>
                    <a:bodyPr/>
                    <a:lstStyle/>
                    <a:p>
                      <a:pPr algn="ctr"/>
                      <a:r>
                        <a:rPr lang="pt-BR" sz="1400" b="1" baseline="0" dirty="0" smtClean="0">
                          <a:latin typeface="Calibri" pitchFamily="34" charset="0"/>
                        </a:rPr>
                        <a:t>– </a:t>
                      </a:r>
                      <a:endParaRPr lang="pt-BR" sz="1400" b="1" dirty="0">
                        <a:latin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400" dirty="0" smtClean="0">
                          <a:latin typeface="Calibri" pitchFamily="34" charset="0"/>
                        </a:rPr>
                        <a:t>Fischer </a:t>
                      </a:r>
                      <a:r>
                        <a:rPr lang="pt-BR" sz="1400" dirty="0" err="1" smtClean="0">
                          <a:latin typeface="Calibri" pitchFamily="34" charset="0"/>
                        </a:rPr>
                        <a:t>Test</a:t>
                      </a:r>
                      <a:endParaRPr lang="pt-BR" sz="1400" dirty="0">
                        <a:latin typeface="Calibri" pitchFamily="34" charset="0"/>
                      </a:endParaRPr>
                    </a:p>
                  </a:txBody>
                  <a:tcPr/>
                </a:tc>
                <a:tc>
                  <a:txBody>
                    <a:bodyPr/>
                    <a:lstStyle/>
                    <a:p>
                      <a:pPr algn="ctr"/>
                      <a:r>
                        <a:rPr lang="pt-BR" sz="1400" b="1" baseline="0" dirty="0" smtClean="0">
                          <a:latin typeface="Calibri" pitchFamily="34" charset="0"/>
                        </a:rPr>
                        <a:t>– </a:t>
                      </a:r>
                      <a:endParaRPr lang="pt-BR" sz="1400" b="1" dirty="0">
                        <a:latin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400" dirty="0" err="1" smtClean="0">
                          <a:latin typeface="Calibri" pitchFamily="34" charset="0"/>
                        </a:rPr>
                        <a:t>Mutual</a:t>
                      </a:r>
                      <a:r>
                        <a:rPr lang="pt-BR" sz="1400" dirty="0" smtClean="0">
                          <a:latin typeface="Calibri" pitchFamily="34" charset="0"/>
                        </a:rPr>
                        <a:t> </a:t>
                      </a:r>
                      <a:r>
                        <a:rPr lang="pt-BR" sz="1400" dirty="0" err="1" smtClean="0">
                          <a:latin typeface="Calibri" pitchFamily="34" charset="0"/>
                        </a:rPr>
                        <a:t>Information</a:t>
                      </a:r>
                      <a:endParaRPr lang="pt-BR" sz="1400"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400" dirty="0" err="1" smtClean="0">
                          <a:latin typeface="Calibri" pitchFamily="34" charset="0"/>
                        </a:rPr>
                        <a:t>Mutual</a:t>
                      </a:r>
                      <a:r>
                        <a:rPr lang="pt-BR" sz="1400" dirty="0" smtClean="0">
                          <a:latin typeface="Calibri" pitchFamily="34" charset="0"/>
                        </a:rPr>
                        <a:t> </a:t>
                      </a:r>
                      <a:r>
                        <a:rPr lang="pt-BR" sz="1400" dirty="0" err="1" smtClean="0">
                          <a:latin typeface="Calibri" pitchFamily="34" charset="0"/>
                        </a:rPr>
                        <a:t>Information</a:t>
                      </a:r>
                      <a:endParaRPr lang="pt-BR" sz="1400" dirty="0">
                        <a:latin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400" dirty="0" err="1" smtClean="0">
                          <a:latin typeface="Calibri" pitchFamily="34" charset="0"/>
                        </a:rPr>
                        <a:t>True</a:t>
                      </a:r>
                      <a:r>
                        <a:rPr lang="pt-BR" sz="1400" dirty="0" smtClean="0">
                          <a:latin typeface="Calibri" pitchFamily="34" charset="0"/>
                        </a:rPr>
                        <a:t> </a:t>
                      </a:r>
                      <a:r>
                        <a:rPr lang="pt-BR" sz="1400" dirty="0" err="1" smtClean="0">
                          <a:latin typeface="Calibri" pitchFamily="34" charset="0"/>
                        </a:rPr>
                        <a:t>Mutual</a:t>
                      </a:r>
                      <a:r>
                        <a:rPr lang="pt-BR" sz="1400" dirty="0" smtClean="0">
                          <a:latin typeface="Calibri" pitchFamily="34" charset="0"/>
                        </a:rPr>
                        <a:t> </a:t>
                      </a:r>
                      <a:r>
                        <a:rPr lang="pt-BR" sz="1400" dirty="0" err="1" smtClean="0">
                          <a:latin typeface="Calibri" pitchFamily="34" charset="0"/>
                        </a:rPr>
                        <a:t>Information</a:t>
                      </a:r>
                      <a:endParaRPr lang="pt-BR" sz="1400"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400" dirty="0" err="1" smtClean="0">
                          <a:latin typeface="Calibri" pitchFamily="34" charset="0"/>
                        </a:rPr>
                        <a:t>True</a:t>
                      </a:r>
                      <a:r>
                        <a:rPr lang="pt-BR" sz="1400" dirty="0" smtClean="0">
                          <a:latin typeface="Calibri" pitchFamily="34" charset="0"/>
                        </a:rPr>
                        <a:t> </a:t>
                      </a:r>
                      <a:r>
                        <a:rPr lang="pt-BR" sz="1400" dirty="0" err="1" smtClean="0">
                          <a:latin typeface="Calibri" pitchFamily="34" charset="0"/>
                        </a:rPr>
                        <a:t>Mutual</a:t>
                      </a:r>
                      <a:r>
                        <a:rPr lang="pt-BR" sz="1400" dirty="0" smtClean="0">
                          <a:latin typeface="Calibri" pitchFamily="34" charset="0"/>
                        </a:rPr>
                        <a:t> </a:t>
                      </a:r>
                      <a:r>
                        <a:rPr lang="pt-BR" sz="1400" dirty="0" err="1" smtClean="0">
                          <a:latin typeface="Calibri" pitchFamily="34" charset="0"/>
                        </a:rPr>
                        <a:t>Information</a:t>
                      </a:r>
                      <a:endParaRPr lang="pt-BR" sz="1400" dirty="0">
                        <a:latin typeface="Calibri" pitchFamily="34" charset="0"/>
                      </a:endParaRPr>
                    </a:p>
                  </a:txBody>
                  <a:tcPr/>
                </a:tc>
              </a:tr>
              <a:tr h="370840">
                <a:tc>
                  <a:txBody>
                    <a:bodyPr/>
                    <a:lstStyle/>
                    <a:p>
                      <a:r>
                        <a:rPr lang="pt-BR" sz="1400" dirty="0" err="1" smtClean="0">
                          <a:latin typeface="Calibri" pitchFamily="34" charset="0"/>
                        </a:rPr>
                        <a:t>Pointwise</a:t>
                      </a:r>
                      <a:r>
                        <a:rPr lang="pt-BR" sz="1400" dirty="0" smtClean="0">
                          <a:latin typeface="Calibri" pitchFamily="34" charset="0"/>
                        </a:rPr>
                        <a:t> </a:t>
                      </a:r>
                      <a:r>
                        <a:rPr lang="pt-BR" sz="1400" dirty="0" err="1" smtClean="0">
                          <a:latin typeface="Calibri" pitchFamily="34" charset="0"/>
                        </a:rPr>
                        <a:t>Mutual</a:t>
                      </a:r>
                      <a:r>
                        <a:rPr lang="pt-BR" sz="1400" dirty="0" smtClean="0">
                          <a:latin typeface="Calibri" pitchFamily="34" charset="0"/>
                        </a:rPr>
                        <a:t> </a:t>
                      </a:r>
                      <a:r>
                        <a:rPr lang="pt-BR" sz="1400" dirty="0" err="1" smtClean="0">
                          <a:latin typeface="Calibri" pitchFamily="34" charset="0"/>
                        </a:rPr>
                        <a:t>Information</a:t>
                      </a:r>
                      <a:endParaRPr lang="pt-BR" sz="1400" dirty="0">
                        <a:latin typeface="Calibri" pitchFamily="34" charset="0"/>
                      </a:endParaRPr>
                    </a:p>
                  </a:txBody>
                  <a:tcPr/>
                </a:tc>
                <a:tc>
                  <a:txBody>
                    <a:bodyPr/>
                    <a:lstStyle/>
                    <a:p>
                      <a:r>
                        <a:rPr lang="pt-BR" sz="1400" dirty="0" err="1" smtClean="0">
                          <a:latin typeface="Calibri" pitchFamily="34" charset="0"/>
                        </a:rPr>
                        <a:t>Pointwise</a:t>
                      </a:r>
                      <a:r>
                        <a:rPr lang="pt-BR" sz="1400" dirty="0" smtClean="0">
                          <a:latin typeface="Calibri" pitchFamily="34" charset="0"/>
                        </a:rPr>
                        <a:t> </a:t>
                      </a:r>
                      <a:r>
                        <a:rPr lang="pt-BR" sz="1400" dirty="0" err="1" smtClean="0">
                          <a:latin typeface="Calibri" pitchFamily="34" charset="0"/>
                        </a:rPr>
                        <a:t>Mutual</a:t>
                      </a:r>
                      <a:r>
                        <a:rPr lang="pt-BR" sz="1400" dirty="0" smtClean="0">
                          <a:latin typeface="Calibri" pitchFamily="34" charset="0"/>
                        </a:rPr>
                        <a:t> </a:t>
                      </a:r>
                      <a:r>
                        <a:rPr lang="pt-BR" sz="1400" dirty="0" err="1" smtClean="0">
                          <a:latin typeface="Calibri" pitchFamily="34" charset="0"/>
                        </a:rPr>
                        <a:t>Information</a:t>
                      </a:r>
                      <a:endParaRPr lang="pt-BR" sz="1400" dirty="0">
                        <a:latin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400" dirty="0" err="1" smtClean="0">
                          <a:latin typeface="Calibri" pitchFamily="34" charset="0"/>
                        </a:rPr>
                        <a:t>Log-likelihood</a:t>
                      </a:r>
                      <a:endParaRPr lang="pt-BR" sz="1400"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400" dirty="0" err="1" smtClean="0">
                          <a:latin typeface="Calibri" pitchFamily="34" charset="0"/>
                        </a:rPr>
                        <a:t>Log-likelihood</a:t>
                      </a:r>
                      <a:endParaRPr lang="pt-BR" sz="1400" dirty="0">
                        <a:latin typeface="Calibri"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400" dirty="0" err="1" smtClean="0">
                          <a:latin typeface="Calibri" pitchFamily="34" charset="0"/>
                        </a:rPr>
                        <a:t>Poison-Stirling</a:t>
                      </a:r>
                      <a:endParaRPr lang="pt-BR" sz="1400"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400" dirty="0" err="1" smtClean="0">
                          <a:latin typeface="Calibri" pitchFamily="34" charset="0"/>
                        </a:rPr>
                        <a:t>Poison-Stirling</a:t>
                      </a:r>
                      <a:endParaRPr lang="pt-BR" sz="1400" dirty="0">
                        <a:latin typeface="Calibri" pitchFamily="34" charset="0"/>
                      </a:endParaRPr>
                    </a:p>
                  </a:txBody>
                  <a:tcPr/>
                </a:tc>
              </a:tr>
            </a:tbl>
          </a:graphicData>
        </a:graphic>
      </p:graphicFrame>
      <p:sp>
        <p:nvSpPr>
          <p:cNvPr id="6" name="Explosão 1 5"/>
          <p:cNvSpPr/>
          <p:nvPr/>
        </p:nvSpPr>
        <p:spPr>
          <a:xfrm>
            <a:off x="1643042" y="1142984"/>
            <a:ext cx="6286544" cy="4643470"/>
          </a:xfrm>
          <a:prstGeom prst="irregularSeal1">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itchFamily="34" charset="0"/>
              </a:rPr>
              <a:t>Medidas são arquivos com extensão “ponto PM” </a:t>
            </a:r>
            <a:r>
              <a:rPr lang="pt-BR" b="1" dirty="0" smtClean="0">
                <a:latin typeface="Calibri" pitchFamily="34" charset="0"/>
              </a:rPr>
              <a:t>(.</a:t>
            </a:r>
            <a:r>
              <a:rPr lang="pt-BR" b="1" dirty="0" err="1" smtClean="0">
                <a:latin typeface="Calibri" pitchFamily="34" charset="0"/>
              </a:rPr>
              <a:t>pm</a:t>
            </a:r>
            <a:r>
              <a:rPr lang="pt-BR" b="1" dirty="0" smtClean="0">
                <a:latin typeface="Calibri" pitchFamily="34" charset="0"/>
              </a:rPr>
              <a:t>)</a:t>
            </a:r>
          </a:p>
          <a:p>
            <a:pPr algn="ctr"/>
            <a:r>
              <a:rPr lang="pt-BR" i="1" dirty="0" smtClean="0">
                <a:latin typeface="Calibri" pitchFamily="34" charset="0"/>
              </a:rPr>
              <a:t>Perl Module</a:t>
            </a:r>
            <a:endParaRPr lang="pt-BR" i="1"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NSP – </a:t>
            </a:r>
            <a:r>
              <a:rPr lang="pt-BR" sz="2400" b="1" dirty="0" err="1" smtClean="0">
                <a:solidFill>
                  <a:schemeClr val="tx1"/>
                </a:solidFill>
              </a:rPr>
              <a:t>n-Gram</a:t>
            </a:r>
            <a:r>
              <a:rPr lang="pt-BR" sz="2400" b="1" dirty="0" smtClean="0">
                <a:solidFill>
                  <a:schemeClr val="tx1"/>
                </a:solidFill>
              </a:rPr>
              <a:t> </a:t>
            </a:r>
            <a:r>
              <a:rPr lang="pt-BR" sz="2400" b="1" dirty="0" err="1" smtClean="0">
                <a:solidFill>
                  <a:schemeClr val="tx1"/>
                </a:solidFill>
              </a:rPr>
              <a:t>Statistics</a:t>
            </a:r>
            <a:r>
              <a:rPr lang="pt-BR" sz="2400" b="1" dirty="0" smtClean="0">
                <a:solidFill>
                  <a:schemeClr val="tx1"/>
                </a:solidFill>
              </a:rPr>
              <a:t> Package</a:t>
            </a:r>
            <a:endParaRPr lang="pt-BR" sz="2400" b="1" dirty="0">
              <a:solidFill>
                <a:schemeClr val="tx1"/>
              </a:solidFill>
            </a:endParaRPr>
          </a:p>
        </p:txBody>
      </p:sp>
      <p:sp>
        <p:nvSpPr>
          <p:cNvPr id="4" name="CaixaDeTexto 3"/>
          <p:cNvSpPr txBox="1"/>
          <p:nvPr/>
        </p:nvSpPr>
        <p:spPr>
          <a:xfrm>
            <a:off x="357158" y="928670"/>
            <a:ext cx="2428892" cy="553998"/>
          </a:xfrm>
          <a:prstGeom prst="rect">
            <a:avLst/>
          </a:prstGeom>
          <a:noFill/>
        </p:spPr>
        <p:txBody>
          <a:bodyPr wrap="square" rtlCol="0">
            <a:spAutoFit/>
          </a:bodyPr>
          <a:lstStyle/>
          <a:p>
            <a:pPr>
              <a:lnSpc>
                <a:spcPct val="150000"/>
              </a:lnSpc>
            </a:pPr>
            <a:r>
              <a:rPr lang="pt-BR" sz="1600" b="1" dirty="0" smtClean="0">
                <a:latin typeface="Calibri" pitchFamily="34" charset="0"/>
              </a:rPr>
              <a:t> </a:t>
            </a:r>
            <a:r>
              <a:rPr lang="pt-BR" sz="2000" b="1" dirty="0" smtClean="0">
                <a:latin typeface="Calibri" pitchFamily="34" charset="0"/>
              </a:rPr>
              <a:t>STATISTIC.PL</a:t>
            </a:r>
            <a:endParaRPr lang="pt-BR" b="1" dirty="0">
              <a:latin typeface="Calibri" pitchFamily="34" charset="0"/>
            </a:endParaRPr>
          </a:p>
        </p:txBody>
      </p:sp>
      <p:sp>
        <p:nvSpPr>
          <p:cNvPr id="17" name="CaixaDeTexto 16"/>
          <p:cNvSpPr txBox="1"/>
          <p:nvPr/>
        </p:nvSpPr>
        <p:spPr>
          <a:xfrm>
            <a:off x="285720" y="1643050"/>
            <a:ext cx="8572560" cy="3200876"/>
          </a:xfrm>
          <a:prstGeom prst="rect">
            <a:avLst/>
          </a:prstGeom>
          <a:noFill/>
        </p:spPr>
        <p:txBody>
          <a:bodyPr wrap="square" rtlCol="0">
            <a:spAutoFit/>
          </a:bodyPr>
          <a:lstStyle/>
          <a:p>
            <a:pPr>
              <a:buFont typeface="Arial" pitchFamily="34" charset="0"/>
              <a:buChar char="•"/>
            </a:pPr>
            <a:r>
              <a:rPr lang="pt-BR" sz="1400" b="1" dirty="0" smtClean="0">
                <a:latin typeface="Courier New" pitchFamily="49" charset="0"/>
                <a:cs typeface="Courier New" pitchFamily="49" charset="0"/>
              </a:rPr>
              <a:t> </a:t>
            </a:r>
            <a:r>
              <a:rPr lang="pt-BR" sz="1400" b="1" dirty="0" err="1" smtClean="0">
                <a:latin typeface="Courier New" pitchFamily="49" charset="0"/>
                <a:cs typeface="Courier New" pitchFamily="49" charset="0"/>
              </a:rPr>
              <a:t>statistic</a:t>
            </a: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pl</a:t>
            </a:r>
            <a:r>
              <a:rPr lang="pt-BR" sz="1400" b="1" dirty="0" smtClean="0">
                <a:latin typeface="Courier New" pitchFamily="49" charset="0"/>
                <a:cs typeface="Courier New" pitchFamily="49" charset="0"/>
              </a:rPr>
              <a:t> –-help</a:t>
            </a:r>
          </a:p>
          <a:p>
            <a:pPr>
              <a:buFont typeface="Arial" pitchFamily="34" charset="0"/>
              <a:buChar char="•"/>
            </a:pPr>
            <a:endParaRPr lang="pt-BR" sz="1400" b="1" dirty="0" smtClean="0">
              <a:latin typeface="Courier New" pitchFamily="49" charset="0"/>
              <a:cs typeface="Courier New" pitchFamily="49" charset="0"/>
            </a:endParaRPr>
          </a:p>
          <a:p>
            <a:pPr>
              <a:buFont typeface="Arial" pitchFamily="34" charset="0"/>
              <a:buChar char="•"/>
            </a:pPr>
            <a:r>
              <a:rPr lang="pt-BR" sz="1400" b="1" dirty="0" smtClean="0">
                <a:latin typeface="Courier New" pitchFamily="49" charset="0"/>
                <a:cs typeface="Courier New" pitchFamily="49" charset="0"/>
              </a:rPr>
              <a:t> </a:t>
            </a:r>
            <a:r>
              <a:rPr lang="pt-BR" sz="1400" b="1" dirty="0" err="1" smtClean="0">
                <a:latin typeface="Courier New" pitchFamily="49" charset="0"/>
                <a:cs typeface="Courier New" pitchFamily="49" charset="0"/>
              </a:rPr>
              <a:t>statistic</a:t>
            </a: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pl</a:t>
            </a:r>
            <a:r>
              <a:rPr lang="pt-BR" sz="1400" b="1" dirty="0" smtClean="0">
                <a:latin typeface="Courier New" pitchFamily="49" charset="0"/>
                <a:cs typeface="Courier New" pitchFamily="49" charset="0"/>
              </a:rPr>
              <a:t> [OPCOES] &lt;</a:t>
            </a:r>
            <a:r>
              <a:rPr lang="pt-BR" sz="1400" b="1" dirty="0" err="1" smtClean="0">
                <a:latin typeface="Courier New" pitchFamily="49" charset="0"/>
                <a:cs typeface="Courier New" pitchFamily="49" charset="0"/>
              </a:rPr>
              <a:t>medida_associacao</a:t>
            </a:r>
            <a:r>
              <a:rPr lang="pt-BR" sz="1400" b="1" dirty="0" smtClean="0">
                <a:latin typeface="Courier New" pitchFamily="49" charset="0"/>
                <a:cs typeface="Courier New" pitchFamily="49" charset="0"/>
              </a:rPr>
              <a:t>&gt; &lt;</a:t>
            </a:r>
            <a:r>
              <a:rPr lang="pt-BR" sz="1400" b="1" dirty="0" err="1" smtClean="0">
                <a:latin typeface="Courier New" pitchFamily="49" charset="0"/>
                <a:cs typeface="Courier New" pitchFamily="49" charset="0"/>
              </a:rPr>
              <a:t>saida</a:t>
            </a:r>
            <a:r>
              <a:rPr lang="pt-BR" sz="1400" b="1" dirty="0" smtClean="0">
                <a:latin typeface="Courier New" pitchFamily="49" charset="0"/>
                <a:cs typeface="Courier New" pitchFamily="49" charset="0"/>
              </a:rPr>
              <a:t>&gt; &lt;</a:t>
            </a:r>
            <a:r>
              <a:rPr lang="pt-BR" sz="1400" b="1" dirty="0" err="1" smtClean="0">
                <a:latin typeface="Courier New" pitchFamily="49" charset="0"/>
                <a:cs typeface="Courier New" pitchFamily="49" charset="0"/>
              </a:rPr>
              <a:t>resultado_count</a:t>
            </a:r>
            <a:r>
              <a:rPr lang="pt-BR" sz="1400" b="1" dirty="0" smtClean="0">
                <a:latin typeface="Courier New" pitchFamily="49" charset="0"/>
                <a:cs typeface="Courier New" pitchFamily="49" charset="0"/>
              </a:rPr>
              <a:t>&gt;</a:t>
            </a:r>
          </a:p>
          <a:p>
            <a:pPr>
              <a:buFont typeface="Arial" pitchFamily="34" charset="0"/>
              <a:buChar char="•"/>
            </a:pPr>
            <a:endParaRPr lang="pt-BR" sz="1400" b="1" dirty="0" smtClean="0">
              <a:latin typeface="Courier New" pitchFamily="49" charset="0"/>
              <a:cs typeface="Courier New" pitchFamily="49" charset="0"/>
            </a:endParaRPr>
          </a:p>
          <a:p>
            <a:pPr>
              <a:buFont typeface="Arial" pitchFamily="34" charset="0"/>
              <a:buChar char="•"/>
            </a:pPr>
            <a:r>
              <a:rPr lang="pt-BR" sz="1400" b="1" dirty="0" smtClean="0">
                <a:latin typeface="Courier New" pitchFamily="49" charset="0"/>
                <a:cs typeface="Courier New" pitchFamily="49" charset="0"/>
              </a:rPr>
              <a:t> Documentação Básica: </a:t>
            </a:r>
            <a:r>
              <a:rPr lang="pt-BR" sz="1400" b="1" dirty="0" smtClean="0">
                <a:solidFill>
                  <a:srgbClr val="0000FF"/>
                </a:solidFill>
                <a:latin typeface="Courier New" pitchFamily="49" charset="0"/>
                <a:cs typeface="Courier New" pitchFamily="49" charset="0"/>
              </a:rPr>
              <a:t>http://search.cpan.org/~tpederse/Text-NSP/doc/USAGE.</a:t>
            </a:r>
            <a:r>
              <a:rPr lang="pt-BR" sz="1400" b="1" dirty="0" err="1" smtClean="0">
                <a:solidFill>
                  <a:srgbClr val="0000FF"/>
                </a:solidFill>
                <a:latin typeface="Courier New" pitchFamily="49" charset="0"/>
                <a:cs typeface="Courier New" pitchFamily="49" charset="0"/>
              </a:rPr>
              <a:t>pod</a:t>
            </a:r>
            <a:endParaRPr lang="pt-BR" sz="1400" b="1" dirty="0" smtClean="0">
              <a:latin typeface="Courier New" pitchFamily="49" charset="0"/>
              <a:cs typeface="Courier New" pitchFamily="49" charset="0"/>
            </a:endParaRPr>
          </a:p>
          <a:p>
            <a:pPr>
              <a:buFont typeface="Arial" pitchFamily="34" charset="0"/>
              <a:buChar char="•"/>
            </a:pPr>
            <a:endParaRPr lang="pt-BR" sz="1200" b="1" dirty="0" smtClean="0">
              <a:latin typeface="Courier New" pitchFamily="49" charset="0"/>
              <a:cs typeface="Courier New" pitchFamily="49" charset="0"/>
            </a:endParaRPr>
          </a:p>
          <a:p>
            <a:r>
              <a:rPr lang="pt-BR" b="1" dirty="0" smtClean="0">
                <a:latin typeface="Courier New" pitchFamily="49" charset="0"/>
                <a:cs typeface="Courier New" pitchFamily="49" charset="0"/>
              </a:rPr>
              <a:t>Exemplos:</a:t>
            </a:r>
          </a:p>
          <a:p>
            <a:endParaRPr lang="pt-BR" sz="1600" b="1" dirty="0" smtClean="0">
              <a:latin typeface="Courier New" pitchFamily="49" charset="0"/>
              <a:cs typeface="Courier New" pitchFamily="49" charset="0"/>
            </a:endParaRPr>
          </a:p>
          <a:p>
            <a:pPr marL="800100" lvl="1" indent="-342900">
              <a:buAutoNum type="arabicParenR"/>
            </a:pPr>
            <a:r>
              <a:rPr lang="pt-BR" sz="1600" b="1" dirty="0" smtClean="0">
                <a:latin typeface="Courier New" pitchFamily="49" charset="0"/>
                <a:cs typeface="Courier New" pitchFamily="49" charset="0"/>
              </a:rPr>
              <a:t>Uso do </a:t>
            </a:r>
            <a:r>
              <a:rPr lang="pt-BR" sz="1600" b="1" dirty="0" err="1" smtClean="0">
                <a:latin typeface="Courier New" pitchFamily="49" charset="0"/>
                <a:cs typeface="Courier New" pitchFamily="49" charset="0"/>
              </a:rPr>
              <a:t>statistic</a:t>
            </a:r>
            <a:r>
              <a:rPr lang="pt-BR" sz="1600" b="1" dirty="0" smtClean="0">
                <a:latin typeface="Courier New" pitchFamily="49" charset="0"/>
                <a:cs typeface="Courier New" pitchFamily="49" charset="0"/>
              </a:rPr>
              <a:t>.</a:t>
            </a:r>
            <a:r>
              <a:rPr lang="pt-BR" sz="1600" b="1" dirty="0" err="1" smtClean="0">
                <a:latin typeface="Courier New" pitchFamily="49" charset="0"/>
                <a:cs typeface="Courier New" pitchFamily="49" charset="0"/>
              </a:rPr>
              <a:t>pl</a:t>
            </a:r>
            <a:r>
              <a:rPr lang="pt-BR" sz="1600" b="1" dirty="0" smtClean="0">
                <a:latin typeface="Courier New" pitchFamily="49" charset="0"/>
                <a:cs typeface="Courier New" pitchFamily="49" charset="0"/>
              </a:rPr>
              <a:t> (opções)</a:t>
            </a:r>
          </a:p>
          <a:p>
            <a:pPr marL="1257300" lvl="2" indent="-342900">
              <a:buAutoNum type="arabicParenR"/>
            </a:pP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ngram</a:t>
            </a:r>
            <a:endParaRPr lang="pt-BR" sz="1400" b="1" dirty="0" smtClean="0">
              <a:latin typeface="Courier New" pitchFamily="49" charset="0"/>
              <a:cs typeface="Courier New" pitchFamily="49" charset="0"/>
            </a:endParaRPr>
          </a:p>
          <a:p>
            <a:pPr marL="1257300" lvl="2" indent="-342900">
              <a:buAutoNum type="arabicParenR"/>
            </a:pP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score</a:t>
            </a:r>
            <a:endParaRPr lang="pt-BR" sz="1400" b="1" dirty="0" smtClean="0">
              <a:latin typeface="Courier New" pitchFamily="49" charset="0"/>
              <a:cs typeface="Courier New" pitchFamily="49" charset="0"/>
            </a:endParaRPr>
          </a:p>
          <a:p>
            <a:pPr marL="1257300" lvl="2" indent="-342900">
              <a:buAutoNum type="arabicParenR"/>
            </a:pP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rank</a:t>
            </a:r>
            <a:endParaRPr lang="pt-BR" sz="1400" b="1" dirty="0" smtClean="0">
              <a:latin typeface="Courier New" pitchFamily="49" charset="0"/>
              <a:cs typeface="Courier New" pitchFamily="49" charset="0"/>
            </a:endParaRPr>
          </a:p>
          <a:p>
            <a:pPr marL="1257300" lvl="2" indent="-342900">
              <a:buAutoNum type="arabicParenR"/>
            </a:pP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frequency</a:t>
            </a:r>
            <a:endParaRPr lang="pt-BR" sz="1400" b="1" dirty="0" smtClean="0">
              <a:latin typeface="Courier New" pitchFamily="49" charset="0"/>
              <a:cs typeface="Courier New" pitchFamily="49" charset="0"/>
            </a:endParaRPr>
          </a:p>
          <a:p>
            <a:pPr marL="1257300" lvl="2" indent="-342900">
              <a:buAutoNum type="arabicParenR"/>
            </a:pPr>
            <a:r>
              <a:rPr lang="pt-BR" sz="1400" b="1" dirty="0" smtClean="0">
                <a:latin typeface="Courier New" pitchFamily="49" charset="0"/>
                <a:cs typeface="Courier New" pitchFamily="49" charset="0"/>
              </a:rPr>
              <a:t>--</a:t>
            </a:r>
            <a:r>
              <a:rPr lang="pt-BR" sz="1400" b="1" dirty="0" err="1" smtClean="0">
                <a:latin typeface="Courier New" pitchFamily="49" charset="0"/>
                <a:cs typeface="Courier New" pitchFamily="49" charset="0"/>
              </a:rPr>
              <a:t>precision</a:t>
            </a:r>
            <a:endParaRPr lang="pt-BR" sz="1400" b="1"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NSP – </a:t>
            </a:r>
            <a:r>
              <a:rPr lang="pt-BR" sz="2400" b="1" dirty="0" err="1" smtClean="0">
                <a:solidFill>
                  <a:schemeClr val="tx1"/>
                </a:solidFill>
              </a:rPr>
              <a:t>N-Gram</a:t>
            </a:r>
            <a:r>
              <a:rPr lang="pt-BR" sz="2400" b="1" dirty="0" smtClean="0">
                <a:solidFill>
                  <a:schemeClr val="tx1"/>
                </a:solidFill>
              </a:rPr>
              <a:t> </a:t>
            </a:r>
            <a:r>
              <a:rPr lang="pt-BR" sz="2400" b="1" dirty="0" err="1" smtClean="0">
                <a:solidFill>
                  <a:schemeClr val="tx1"/>
                </a:solidFill>
              </a:rPr>
              <a:t>Statistics</a:t>
            </a:r>
            <a:r>
              <a:rPr lang="pt-BR" sz="2400" b="1" dirty="0" smtClean="0">
                <a:solidFill>
                  <a:schemeClr val="tx1"/>
                </a:solidFill>
              </a:rPr>
              <a:t> Package</a:t>
            </a:r>
            <a:endParaRPr lang="pt-BR" sz="2400" b="1" dirty="0">
              <a:solidFill>
                <a:schemeClr val="tx1"/>
              </a:solidFill>
            </a:endParaRPr>
          </a:p>
        </p:txBody>
      </p:sp>
      <p:pic>
        <p:nvPicPr>
          <p:cNvPr id="6" name="Picture 3"/>
          <p:cNvPicPr>
            <a:picLocks noChangeAspect="1" noChangeArrowheads="1"/>
          </p:cNvPicPr>
          <p:nvPr/>
        </p:nvPicPr>
        <p:blipFill>
          <a:blip r:embed="rId2"/>
          <a:srcRect/>
          <a:stretch>
            <a:fillRect/>
          </a:stretch>
        </p:blipFill>
        <p:spPr bwMode="auto">
          <a:xfrm>
            <a:off x="357158" y="2309692"/>
            <a:ext cx="7429500" cy="3405324"/>
          </a:xfrm>
          <a:prstGeom prst="rect">
            <a:avLst/>
          </a:prstGeom>
          <a:noFill/>
          <a:ln w="9525">
            <a:noFill/>
            <a:miter lim="800000"/>
            <a:headEnd/>
            <a:tailEnd/>
          </a:ln>
        </p:spPr>
      </p:pic>
      <p:sp>
        <p:nvSpPr>
          <p:cNvPr id="7" name="CaixaDeTexto 25"/>
          <p:cNvSpPr txBox="1">
            <a:spLocks noChangeArrowheads="1"/>
          </p:cNvSpPr>
          <p:nvPr/>
        </p:nvSpPr>
        <p:spPr bwMode="auto">
          <a:xfrm>
            <a:off x="0" y="923925"/>
            <a:ext cx="8501063" cy="343709"/>
          </a:xfrm>
          <a:prstGeom prst="rect">
            <a:avLst/>
          </a:prstGeom>
          <a:noFill/>
          <a:ln w="9525">
            <a:noFill/>
            <a:miter lim="800000"/>
            <a:headEnd/>
            <a:tailEnd/>
          </a:ln>
        </p:spPr>
        <p:txBody>
          <a:bodyPr>
            <a:spAutoFit/>
          </a:bodyPr>
          <a:lstStyle/>
          <a:p>
            <a:pPr algn="ctr"/>
            <a:r>
              <a:rPr lang="pt-BR" dirty="0">
                <a:latin typeface="Calibri" pitchFamily="34" charset="0"/>
              </a:rPr>
              <a:t> </a:t>
            </a:r>
            <a:r>
              <a:rPr lang="pt-BR" i="1" dirty="0" smtClean="0">
                <a:latin typeface="Calibri" pitchFamily="34" charset="0"/>
              </a:rPr>
              <a:t>Interface Web do NSP </a:t>
            </a:r>
            <a:r>
              <a:rPr lang="pt-BR" i="1" dirty="0">
                <a:latin typeface="Calibri" pitchFamily="34" charset="0"/>
              </a:rPr>
              <a:t>– </a:t>
            </a:r>
            <a:r>
              <a:rPr lang="pt-BR" i="1" dirty="0" err="1">
                <a:latin typeface="Calibri" pitchFamily="34" charset="0"/>
              </a:rPr>
              <a:t>Frequência</a:t>
            </a:r>
            <a:r>
              <a:rPr lang="pt-BR" i="1" dirty="0">
                <a:latin typeface="Calibri" pitchFamily="34" charset="0"/>
              </a:rPr>
              <a:t> Simples</a:t>
            </a:r>
            <a:endParaRPr lang="pt-BR" dirty="0">
              <a:latin typeface="Calibri" pitchFamily="34" charset="0"/>
            </a:endParaRPr>
          </a:p>
        </p:txBody>
      </p:sp>
      <p:pic>
        <p:nvPicPr>
          <p:cNvPr id="8" name="Picture 2"/>
          <p:cNvPicPr>
            <a:picLocks noChangeAspect="1" noChangeArrowheads="1"/>
          </p:cNvPicPr>
          <p:nvPr/>
        </p:nvPicPr>
        <p:blipFill>
          <a:blip r:embed="rId3"/>
          <a:srcRect/>
          <a:stretch>
            <a:fillRect/>
          </a:stretch>
        </p:blipFill>
        <p:spPr bwMode="auto">
          <a:xfrm>
            <a:off x="5500688" y="1446912"/>
            <a:ext cx="3000375" cy="1010517"/>
          </a:xfrm>
          <a:prstGeom prst="rect">
            <a:avLst/>
          </a:prstGeom>
          <a:noFill/>
          <a:ln w="9525">
            <a:noFill/>
            <a:miter lim="800000"/>
            <a:headEnd/>
            <a:tailEnd/>
          </a:ln>
        </p:spPr>
      </p:pic>
      <p:sp>
        <p:nvSpPr>
          <p:cNvPr id="15" name="Seta dobrada para cima 14"/>
          <p:cNvSpPr/>
          <p:nvPr/>
        </p:nvSpPr>
        <p:spPr>
          <a:xfrm flipH="1" flipV="1">
            <a:off x="4071934" y="1726123"/>
            <a:ext cx="1357322" cy="332409"/>
          </a:xfrm>
          <a:prstGeom prst="ben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Conclusões</a:t>
            </a:r>
            <a:endParaRPr lang="pt-BR" sz="2400" b="1" dirty="0">
              <a:solidFill>
                <a:schemeClr val="tx1"/>
              </a:solidFill>
            </a:endParaRPr>
          </a:p>
        </p:txBody>
      </p:sp>
      <p:sp>
        <p:nvSpPr>
          <p:cNvPr id="4" name="Retângulo 3"/>
          <p:cNvSpPr/>
          <p:nvPr/>
        </p:nvSpPr>
        <p:spPr>
          <a:xfrm>
            <a:off x="285720" y="892807"/>
            <a:ext cx="8358246" cy="4893647"/>
          </a:xfrm>
          <a:prstGeom prst="rect">
            <a:avLst/>
          </a:prstGeom>
        </p:spPr>
        <p:txBody>
          <a:bodyPr wrap="square">
            <a:spAutoFit/>
          </a:bodyPr>
          <a:lstStyle/>
          <a:p>
            <a:pPr>
              <a:lnSpc>
                <a:spcPct val="150000"/>
              </a:lnSpc>
              <a:buFont typeface="Wingdings" pitchFamily="2" charset="2"/>
              <a:buChar char="v"/>
            </a:pPr>
            <a:r>
              <a:rPr lang="pt-BR" sz="2000" dirty="0" smtClean="0">
                <a:latin typeface="Calibri" pitchFamily="34" charset="0"/>
              </a:rPr>
              <a:t> Área de Pesquisa</a:t>
            </a:r>
          </a:p>
          <a:p>
            <a:pPr lvl="1">
              <a:buFont typeface="Wingdings" pitchFamily="2" charset="2"/>
              <a:buChar char="ü"/>
            </a:pPr>
            <a:r>
              <a:rPr lang="pt-BR" dirty="0" smtClean="0">
                <a:latin typeface="Calibri" pitchFamily="34" charset="0"/>
              </a:rPr>
              <a:t> melhorar os resultados</a:t>
            </a:r>
          </a:p>
          <a:p>
            <a:pPr lvl="1">
              <a:buFont typeface="Wingdings" pitchFamily="2" charset="2"/>
              <a:buChar char="ü"/>
            </a:pPr>
            <a:r>
              <a:rPr lang="pt-BR" dirty="0" smtClean="0">
                <a:latin typeface="Calibri" pitchFamily="34" charset="0"/>
              </a:rPr>
              <a:t> testar novos métodos</a:t>
            </a:r>
          </a:p>
          <a:p>
            <a:pPr lvl="1">
              <a:buFont typeface="Wingdings" pitchFamily="2" charset="2"/>
              <a:buChar char="ü"/>
            </a:pPr>
            <a:r>
              <a:rPr lang="pt-BR" dirty="0" smtClean="0">
                <a:latin typeface="Calibri" pitchFamily="34" charset="0"/>
              </a:rPr>
              <a:t> mesclar métodos conhecidos</a:t>
            </a:r>
          </a:p>
          <a:p>
            <a:pPr>
              <a:lnSpc>
                <a:spcPct val="150000"/>
              </a:lnSpc>
              <a:buFont typeface="Wingdings" pitchFamily="2" charset="2"/>
              <a:buChar char="v"/>
            </a:pPr>
            <a:r>
              <a:rPr lang="pt-BR" sz="2000" dirty="0" smtClean="0">
                <a:latin typeface="Calibri" pitchFamily="34" charset="0"/>
              </a:rPr>
              <a:t>  Difícil automatização</a:t>
            </a:r>
          </a:p>
          <a:p>
            <a:pPr lvl="1">
              <a:buFont typeface="Wingdings" pitchFamily="2" charset="2"/>
              <a:buChar char="ü"/>
            </a:pPr>
            <a:r>
              <a:rPr lang="pt-BR" dirty="0" smtClean="0">
                <a:latin typeface="Calibri" pitchFamily="34" charset="0"/>
              </a:rPr>
              <a:t> reconhecimento terminológico (</a:t>
            </a:r>
            <a:r>
              <a:rPr lang="pt-BR" dirty="0" smtClean="0">
                <a:solidFill>
                  <a:srgbClr val="3C69B2"/>
                </a:solidFill>
                <a:latin typeface="Calibri" pitchFamily="34" charset="0"/>
              </a:rPr>
              <a:t>Como identificar um Termo?</a:t>
            </a:r>
            <a:r>
              <a:rPr lang="pt-BR" dirty="0" smtClean="0">
                <a:latin typeface="Calibri" pitchFamily="34" charset="0"/>
              </a:rPr>
              <a:t>)</a:t>
            </a:r>
          </a:p>
          <a:p>
            <a:pPr lvl="2">
              <a:buFont typeface="Arial" pitchFamily="34" charset="0"/>
              <a:buChar char="•"/>
            </a:pPr>
            <a:r>
              <a:rPr lang="pt-BR" sz="1600" dirty="0" smtClean="0">
                <a:latin typeface="Calibri" pitchFamily="34" charset="0"/>
              </a:rPr>
              <a:t> </a:t>
            </a:r>
            <a:r>
              <a:rPr lang="pt-BR" sz="1600" dirty="0" smtClean="0">
                <a:solidFill>
                  <a:srgbClr val="FF0000"/>
                </a:solidFill>
                <a:latin typeface="Calibri" pitchFamily="34" charset="0"/>
              </a:rPr>
              <a:t>Dependente de domínio</a:t>
            </a:r>
          </a:p>
          <a:p>
            <a:pPr lvl="1">
              <a:lnSpc>
                <a:spcPct val="150000"/>
              </a:lnSpc>
              <a:buFont typeface="Wingdings" pitchFamily="2" charset="2"/>
              <a:buChar char="ü"/>
            </a:pPr>
            <a:r>
              <a:rPr lang="pt-BR" dirty="0" smtClean="0">
                <a:latin typeface="Calibri" pitchFamily="34" charset="0"/>
              </a:rPr>
              <a:t> mas tem se desenvolvido</a:t>
            </a:r>
            <a:endParaRPr lang="pt-BR" sz="2000" dirty="0" smtClean="0">
              <a:latin typeface="Calibri" pitchFamily="34" charset="0"/>
            </a:endParaRPr>
          </a:p>
          <a:p>
            <a:pPr>
              <a:lnSpc>
                <a:spcPct val="150000"/>
              </a:lnSpc>
              <a:buFont typeface="Wingdings" pitchFamily="2" charset="2"/>
              <a:buChar char="v"/>
            </a:pPr>
            <a:r>
              <a:rPr lang="pt-BR" sz="2000" dirty="0" smtClean="0">
                <a:latin typeface="Calibri" pitchFamily="34" charset="0"/>
              </a:rPr>
              <a:t> Usado em várias aplicações e atividades</a:t>
            </a:r>
          </a:p>
          <a:p>
            <a:pPr lvl="1">
              <a:lnSpc>
                <a:spcPct val="150000"/>
              </a:lnSpc>
              <a:buFont typeface="Wingdings" pitchFamily="2" charset="2"/>
              <a:buChar char="ü"/>
            </a:pPr>
            <a:r>
              <a:rPr lang="pt-BR" dirty="0" smtClean="0">
                <a:latin typeface="Calibri" pitchFamily="34" charset="0"/>
              </a:rPr>
              <a:t> Fundamental para Terminologia</a:t>
            </a:r>
          </a:p>
          <a:p>
            <a:pPr>
              <a:lnSpc>
                <a:spcPct val="150000"/>
              </a:lnSpc>
              <a:buFont typeface="Wingdings" pitchFamily="2" charset="2"/>
              <a:buChar char="v"/>
            </a:pPr>
            <a:r>
              <a:rPr lang="pt-BR" sz="2000" dirty="0" smtClean="0">
                <a:latin typeface="Calibri" pitchFamily="34" charset="0"/>
              </a:rPr>
              <a:t> O NSP pode ser uma boa opção para abordagem estatística</a:t>
            </a:r>
          </a:p>
          <a:p>
            <a:pPr lvl="1">
              <a:buFont typeface="Wingdings" pitchFamily="2" charset="2"/>
              <a:buChar char="ü"/>
            </a:pPr>
            <a:r>
              <a:rPr lang="pt-BR" dirty="0" smtClean="0">
                <a:latin typeface="Calibri" pitchFamily="34" charset="0"/>
              </a:rPr>
              <a:t> Vários aspectos implementados</a:t>
            </a:r>
          </a:p>
          <a:p>
            <a:pPr lvl="2">
              <a:buFont typeface="Arial" pitchFamily="34" charset="0"/>
              <a:buChar char="•"/>
            </a:pPr>
            <a:r>
              <a:rPr lang="pt-BR" sz="1600" dirty="0" smtClean="0">
                <a:latin typeface="Calibri" pitchFamily="34" charset="0"/>
              </a:rPr>
              <a:t> Evita retrabalho</a:t>
            </a:r>
          </a:p>
          <a:p>
            <a:pPr lvl="1">
              <a:buFont typeface="Wingdings" pitchFamily="2" charset="2"/>
              <a:buChar char="ü"/>
            </a:pPr>
            <a:r>
              <a:rPr lang="pt-BR" dirty="0" smtClean="0">
                <a:latin typeface="Calibri" pitchFamily="34" charset="0"/>
              </a:rPr>
              <a:t> Precisa de mais documentação oficial</a:t>
            </a:r>
            <a:endParaRPr lang="pt-BR" dirty="0">
              <a:latin typeface="Calibri"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22376" y="1100134"/>
            <a:ext cx="7772400" cy="1828800"/>
          </a:xfrm>
        </p:spPr>
        <p:txBody>
          <a:bodyPr>
            <a:normAutofit/>
          </a:bodyPr>
          <a:lstStyle/>
          <a:p>
            <a:r>
              <a:rPr lang="pt-BR" dirty="0" smtClean="0"/>
              <a:t>F I M!</a:t>
            </a:r>
            <a:endParaRPr lang="pt-BR" dirty="0"/>
          </a:p>
        </p:txBody>
      </p:sp>
      <p:sp>
        <p:nvSpPr>
          <p:cNvPr id="3" name="Subtítulo 2"/>
          <p:cNvSpPr>
            <a:spLocks noGrp="1"/>
          </p:cNvSpPr>
          <p:nvPr>
            <p:ph type="subTitle" idx="1"/>
          </p:nvPr>
        </p:nvSpPr>
        <p:spPr>
          <a:xfrm>
            <a:off x="714348" y="2928934"/>
            <a:ext cx="7772400" cy="914400"/>
          </a:xfrm>
        </p:spPr>
        <p:txBody>
          <a:bodyPr>
            <a:normAutofit/>
          </a:bodyPr>
          <a:lstStyle/>
          <a:p>
            <a:endParaRPr lang="pt-BR" sz="2800" dirty="0" smtClean="0"/>
          </a:p>
          <a:p>
            <a:r>
              <a:rPr lang="pt-BR" sz="2800" dirty="0" smtClean="0"/>
              <a:t>Muito Obrigado!</a:t>
            </a:r>
            <a:endParaRPr lang="pt-BR" sz="2800" dirty="0"/>
          </a:p>
        </p:txBody>
      </p:sp>
      <p:pic>
        <p:nvPicPr>
          <p:cNvPr id="5" name="Imagem 6" descr="geterm.bmp"/>
          <p:cNvPicPr>
            <a:picLocks noChangeAspect="1"/>
          </p:cNvPicPr>
          <p:nvPr/>
        </p:nvPicPr>
        <p:blipFill>
          <a:blip r:embed="rId2"/>
          <a:srcRect/>
          <a:stretch>
            <a:fillRect/>
          </a:stretch>
        </p:blipFill>
        <p:spPr bwMode="auto">
          <a:xfrm>
            <a:off x="7429520" y="5789628"/>
            <a:ext cx="1352550" cy="630238"/>
          </a:xfrm>
          <a:prstGeom prst="rect">
            <a:avLst/>
          </a:prstGeom>
          <a:noFill/>
          <a:ln w="9525">
            <a:noFill/>
            <a:miter lim="800000"/>
            <a:headEnd/>
            <a:tailEnd/>
          </a:ln>
        </p:spPr>
      </p:pic>
      <p:pic>
        <p:nvPicPr>
          <p:cNvPr id="6" name="Imagem 7" descr="logo_nilc.bmp"/>
          <p:cNvPicPr>
            <a:picLocks noChangeAspect="1"/>
          </p:cNvPicPr>
          <p:nvPr/>
        </p:nvPicPr>
        <p:blipFill>
          <a:blip r:embed="rId3"/>
          <a:srcRect/>
          <a:stretch>
            <a:fillRect/>
          </a:stretch>
        </p:blipFill>
        <p:spPr bwMode="auto">
          <a:xfrm>
            <a:off x="357169" y="5883291"/>
            <a:ext cx="1500187" cy="527050"/>
          </a:xfrm>
          <a:prstGeom prst="rect">
            <a:avLst/>
          </a:prstGeom>
          <a:noFill/>
          <a:ln w="9525">
            <a:noFill/>
            <a:miter lim="800000"/>
            <a:headEnd/>
            <a:tailEnd/>
          </a:ln>
        </p:spPr>
      </p:pic>
      <p:pic>
        <p:nvPicPr>
          <p:cNvPr id="7" name="Picture 5"/>
          <p:cNvPicPr>
            <a:picLocks noChangeAspect="1" noChangeArrowheads="1"/>
          </p:cNvPicPr>
          <p:nvPr/>
        </p:nvPicPr>
        <p:blipFill>
          <a:blip r:embed="rId4"/>
          <a:srcRect/>
          <a:stretch>
            <a:fillRect/>
          </a:stretch>
        </p:blipFill>
        <p:spPr bwMode="auto">
          <a:xfrm>
            <a:off x="2747962" y="5889641"/>
            <a:ext cx="1752600" cy="523875"/>
          </a:xfrm>
          <a:prstGeom prst="rect">
            <a:avLst/>
          </a:prstGeom>
          <a:noFill/>
          <a:ln w="9525">
            <a:noFill/>
            <a:round/>
            <a:headEnd/>
            <a:tailEnd/>
          </a:ln>
        </p:spPr>
      </p:pic>
      <p:pic>
        <p:nvPicPr>
          <p:cNvPr id="8" name="Picture 4"/>
          <p:cNvPicPr>
            <a:picLocks noChangeAspect="1" noChangeArrowheads="1"/>
          </p:cNvPicPr>
          <p:nvPr/>
        </p:nvPicPr>
        <p:blipFill>
          <a:blip r:embed="rId5"/>
          <a:srcRect/>
          <a:stretch>
            <a:fillRect/>
          </a:stretch>
        </p:blipFill>
        <p:spPr bwMode="auto">
          <a:xfrm>
            <a:off x="5357818" y="5929328"/>
            <a:ext cx="1401762" cy="495300"/>
          </a:xfrm>
          <a:prstGeom prst="rect">
            <a:avLst/>
          </a:prstGeom>
          <a:noFill/>
          <a:ln w="9525">
            <a:noFill/>
            <a:round/>
            <a:headEnd/>
            <a:tailEnd/>
          </a:ln>
        </p:spPr>
      </p:pic>
      <p:cxnSp>
        <p:nvCxnSpPr>
          <p:cNvPr id="9" name="Conector reto 8"/>
          <p:cNvCxnSpPr/>
          <p:nvPr/>
        </p:nvCxnSpPr>
        <p:spPr>
          <a:xfrm>
            <a:off x="285720" y="5741322"/>
            <a:ext cx="857256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 name="CaixaDeTexto 3"/>
          <p:cNvSpPr txBox="1"/>
          <p:nvPr/>
        </p:nvSpPr>
        <p:spPr>
          <a:xfrm>
            <a:off x="1500166" y="4572008"/>
            <a:ext cx="6072230" cy="707886"/>
          </a:xfrm>
          <a:prstGeom prst="rect">
            <a:avLst/>
          </a:prstGeom>
          <a:noFill/>
        </p:spPr>
        <p:txBody>
          <a:bodyPr wrap="square" rtlCol="0">
            <a:spAutoFit/>
          </a:bodyPr>
          <a:lstStyle/>
          <a:p>
            <a:pPr algn="ctr"/>
            <a:r>
              <a:rPr lang="pt-BR" sz="2000" dirty="0" smtClean="0">
                <a:latin typeface="Calibri" pitchFamily="34" charset="0"/>
              </a:rPr>
              <a:t>Leandro Henrique</a:t>
            </a:r>
          </a:p>
          <a:p>
            <a:pPr algn="ctr"/>
            <a:r>
              <a:rPr lang="pt-BR" sz="2000" dirty="0" smtClean="0">
                <a:latin typeface="Calibri" pitchFamily="34" charset="0"/>
              </a:rPr>
              <a:t>lhmoliveira@gmail.com</a:t>
            </a:r>
            <a:endParaRPr lang="pt-BR" sz="2000"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Um pouco de Terminologia</a:t>
            </a:r>
            <a:endParaRPr lang="pt-BR" sz="2400" b="1" dirty="0">
              <a:solidFill>
                <a:schemeClr val="tx1"/>
              </a:solidFill>
            </a:endParaRPr>
          </a:p>
        </p:txBody>
      </p:sp>
      <p:sp>
        <p:nvSpPr>
          <p:cNvPr id="4" name="CaixaDeTexto 3"/>
          <p:cNvSpPr txBox="1"/>
          <p:nvPr/>
        </p:nvSpPr>
        <p:spPr>
          <a:xfrm>
            <a:off x="324500" y="992905"/>
            <a:ext cx="8462342" cy="4293483"/>
          </a:xfrm>
          <a:prstGeom prst="rect">
            <a:avLst/>
          </a:prstGeom>
          <a:noFill/>
        </p:spPr>
        <p:txBody>
          <a:bodyPr wrap="square" rtlCol="0">
            <a:spAutoFit/>
          </a:bodyPr>
          <a:lstStyle/>
          <a:p>
            <a:pPr>
              <a:lnSpc>
                <a:spcPct val="150000"/>
              </a:lnSpc>
              <a:buFont typeface="Wingdings" pitchFamily="2" charset="2"/>
              <a:buChar char="v"/>
            </a:pPr>
            <a:r>
              <a:rPr lang="pt-BR" dirty="0" smtClean="0">
                <a:latin typeface="Calibri" pitchFamily="34" charset="0"/>
              </a:rPr>
              <a:t> </a:t>
            </a:r>
            <a:r>
              <a:rPr lang="pt-BR" sz="2200" dirty="0" smtClean="0">
                <a:latin typeface="Calibri" pitchFamily="34" charset="0"/>
              </a:rPr>
              <a:t>Breve Histórico (2)</a:t>
            </a:r>
          </a:p>
          <a:p>
            <a:pPr lvl="1">
              <a:lnSpc>
                <a:spcPct val="150000"/>
              </a:lnSpc>
              <a:buFont typeface="Wingdings" pitchFamily="2" charset="2"/>
              <a:buChar char="v"/>
            </a:pPr>
            <a:r>
              <a:rPr lang="pt-BR" dirty="0">
                <a:latin typeface="Calibri" pitchFamily="34" charset="0"/>
              </a:rPr>
              <a:t> </a:t>
            </a:r>
            <a:r>
              <a:rPr lang="pt-BR" sz="2000" dirty="0" smtClean="0">
                <a:latin typeface="Calibri" pitchFamily="34" charset="0"/>
              </a:rPr>
              <a:t>A Terminologia:</a:t>
            </a:r>
          </a:p>
          <a:p>
            <a:pPr lvl="2">
              <a:lnSpc>
                <a:spcPct val="150000"/>
              </a:lnSpc>
              <a:buFont typeface="Wingdings" pitchFamily="2" charset="2"/>
              <a:buChar char="v"/>
            </a:pPr>
            <a:r>
              <a:rPr lang="pt-BR" dirty="0">
                <a:latin typeface="Calibri" pitchFamily="34" charset="0"/>
              </a:rPr>
              <a:t> </a:t>
            </a:r>
            <a:r>
              <a:rPr lang="pt-BR" dirty="0" smtClean="0">
                <a:latin typeface="Calibri" pitchFamily="34" charset="0"/>
              </a:rPr>
              <a:t>estuda os </a:t>
            </a:r>
            <a:r>
              <a:rPr lang="pt-BR" dirty="0" smtClean="0">
                <a:solidFill>
                  <a:srgbClr val="3C69B2"/>
                </a:solidFill>
                <a:latin typeface="Calibri" pitchFamily="34" charset="0"/>
              </a:rPr>
              <a:t>Léxicos Especializados</a:t>
            </a:r>
          </a:p>
          <a:p>
            <a:pPr lvl="2">
              <a:lnSpc>
                <a:spcPct val="150000"/>
              </a:lnSpc>
              <a:buFont typeface="Wingdings" pitchFamily="2" charset="2"/>
              <a:buChar char="v"/>
            </a:pPr>
            <a:r>
              <a:rPr lang="pt-BR" dirty="0">
                <a:latin typeface="Calibri" pitchFamily="34" charset="0"/>
              </a:rPr>
              <a:t> </a:t>
            </a:r>
            <a:r>
              <a:rPr lang="pt-BR" dirty="0" smtClean="0">
                <a:latin typeface="Calibri" pitchFamily="34" charset="0"/>
              </a:rPr>
              <a:t>relação direta com os avanços da ciência</a:t>
            </a:r>
          </a:p>
          <a:p>
            <a:pPr lvl="3">
              <a:lnSpc>
                <a:spcPct val="150000"/>
              </a:lnSpc>
              <a:buFont typeface="Wingdings" pitchFamily="2" charset="2"/>
              <a:buChar char="v"/>
            </a:pPr>
            <a:r>
              <a:rPr lang="pt-BR" dirty="0" smtClean="0">
                <a:latin typeface="Calibri" pitchFamily="34" charset="0"/>
              </a:rPr>
              <a:t> </a:t>
            </a:r>
            <a:r>
              <a:rPr lang="pt-BR" sz="1600" dirty="0" smtClean="0">
                <a:latin typeface="Calibri" pitchFamily="34" charset="0"/>
              </a:rPr>
              <a:t>denominações das novas descobertas e invenções do homem</a:t>
            </a:r>
          </a:p>
          <a:p>
            <a:pPr lvl="2">
              <a:lnSpc>
                <a:spcPct val="150000"/>
              </a:lnSpc>
              <a:buFont typeface="Wingdings" pitchFamily="2" charset="2"/>
              <a:buChar char="v"/>
            </a:pPr>
            <a:r>
              <a:rPr lang="pt-BR" dirty="0" smtClean="0">
                <a:latin typeface="Calibri" pitchFamily="34" charset="0"/>
              </a:rPr>
              <a:t> relação com a </a:t>
            </a:r>
            <a:r>
              <a:rPr lang="pt-BR" dirty="0" smtClean="0">
                <a:solidFill>
                  <a:srgbClr val="3C69B2"/>
                </a:solidFill>
                <a:latin typeface="Calibri" pitchFamily="34" charset="0"/>
              </a:rPr>
              <a:t>Globalização</a:t>
            </a:r>
            <a:endParaRPr lang="pt-BR" dirty="0" smtClean="0">
              <a:latin typeface="Calibri" pitchFamily="34" charset="0"/>
            </a:endParaRPr>
          </a:p>
          <a:p>
            <a:pPr lvl="3">
              <a:lnSpc>
                <a:spcPct val="150000"/>
              </a:lnSpc>
              <a:buFont typeface="Wingdings" pitchFamily="2" charset="2"/>
              <a:buChar char="v"/>
            </a:pPr>
            <a:r>
              <a:rPr lang="pt-BR" sz="1600" dirty="0">
                <a:latin typeface="Calibri" pitchFamily="34" charset="0"/>
              </a:rPr>
              <a:t> </a:t>
            </a:r>
            <a:r>
              <a:rPr lang="pt-BR" sz="1600" dirty="0" smtClean="0">
                <a:latin typeface="Calibri" pitchFamily="34" charset="0"/>
              </a:rPr>
              <a:t>agente de intercâmbios culturais, científicos e tecnológicos</a:t>
            </a:r>
          </a:p>
          <a:p>
            <a:pPr lvl="3">
              <a:lnSpc>
                <a:spcPct val="150000"/>
              </a:lnSpc>
              <a:buFont typeface="Wingdings" pitchFamily="2" charset="2"/>
              <a:buChar char="v"/>
            </a:pPr>
            <a:r>
              <a:rPr lang="pt-BR" sz="1600" dirty="0">
                <a:latin typeface="Calibri" pitchFamily="34" charset="0"/>
              </a:rPr>
              <a:t> </a:t>
            </a:r>
            <a:r>
              <a:rPr lang="pt-BR" sz="1600" dirty="0" smtClean="0">
                <a:latin typeface="Calibri" pitchFamily="34" charset="0"/>
              </a:rPr>
              <a:t>tradução e uso correto dos termos</a:t>
            </a:r>
          </a:p>
          <a:p>
            <a:pPr lvl="2">
              <a:lnSpc>
                <a:spcPct val="150000"/>
              </a:lnSpc>
              <a:buFont typeface="Wingdings" pitchFamily="2" charset="2"/>
              <a:buChar char="v"/>
            </a:pPr>
            <a:r>
              <a:rPr lang="pt-BR" dirty="0">
                <a:latin typeface="Calibri" pitchFamily="34" charset="0"/>
              </a:rPr>
              <a:t> </a:t>
            </a:r>
            <a:r>
              <a:rPr lang="pt-BR" dirty="0" smtClean="0">
                <a:latin typeface="Calibri" pitchFamily="34" charset="0"/>
              </a:rPr>
              <a:t>interesse do </a:t>
            </a:r>
            <a:r>
              <a:rPr lang="pt-BR" dirty="0" smtClean="0">
                <a:solidFill>
                  <a:srgbClr val="3C69B2"/>
                </a:solidFill>
                <a:latin typeface="Calibri" pitchFamily="34" charset="0"/>
              </a:rPr>
              <a:t>Público Geral</a:t>
            </a:r>
          </a:p>
          <a:p>
            <a:pPr lvl="3">
              <a:lnSpc>
                <a:spcPct val="150000"/>
              </a:lnSpc>
              <a:buFont typeface="Wingdings" pitchFamily="2" charset="2"/>
              <a:buChar char="v"/>
            </a:pPr>
            <a:r>
              <a:rPr lang="pt-BR" dirty="0">
                <a:latin typeface="Calibri" pitchFamily="34" charset="0"/>
              </a:rPr>
              <a:t> </a:t>
            </a:r>
            <a:r>
              <a:rPr lang="pt-BR" dirty="0" smtClean="0">
                <a:latin typeface="Calibri" pitchFamily="34" charset="0"/>
              </a:rPr>
              <a:t>busca e ampliação do conhecimento específico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Um pouco de Terminologia</a:t>
            </a:r>
            <a:endParaRPr lang="pt-BR" sz="2400" b="1" dirty="0">
              <a:solidFill>
                <a:schemeClr val="tx1"/>
              </a:solidFill>
            </a:endParaRPr>
          </a:p>
        </p:txBody>
      </p:sp>
      <p:sp>
        <p:nvSpPr>
          <p:cNvPr id="5" name="Retângulo de cantos arredondados 4"/>
          <p:cNvSpPr/>
          <p:nvPr/>
        </p:nvSpPr>
        <p:spPr>
          <a:xfrm>
            <a:off x="1000100" y="2000240"/>
            <a:ext cx="7286676" cy="278608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pt-BR" sz="2600" dirty="0" smtClean="0">
                <a:latin typeface="Calibri" pitchFamily="34" charset="0"/>
              </a:rPr>
              <a:t>A Terminologia é fundamental na sociedade atual pois trabalha na ampliação e difusão do conhecimento, baseando-se na </a:t>
            </a:r>
            <a:r>
              <a:rPr lang="pt-BR" sz="2600" i="1" dirty="0" smtClean="0">
                <a:solidFill>
                  <a:srgbClr val="FFFF00"/>
                </a:solidFill>
                <a:latin typeface="Calibri" pitchFamily="34" charset="0"/>
              </a:rPr>
              <a:t>linguagem especializada</a:t>
            </a:r>
            <a:r>
              <a:rPr lang="pt-BR" sz="2600" i="1" dirty="0" smtClean="0">
                <a:latin typeface="Calibri" pitchFamily="34" charset="0"/>
              </a:rPr>
              <a:t>,</a:t>
            </a:r>
            <a:r>
              <a:rPr lang="pt-BR" sz="2600" dirty="0" smtClean="0">
                <a:latin typeface="Calibri" pitchFamily="34" charset="0"/>
              </a:rPr>
              <a:t> sobretudo sobre os </a:t>
            </a:r>
            <a:r>
              <a:rPr lang="pt-BR" sz="2600" i="1" dirty="0" smtClean="0">
                <a:solidFill>
                  <a:srgbClr val="FFFF00"/>
                </a:solidFill>
                <a:latin typeface="Calibri" pitchFamily="34" charset="0"/>
              </a:rPr>
              <a:t>termos</a:t>
            </a:r>
            <a:r>
              <a:rPr lang="pt-BR" sz="2600" dirty="0" smtClean="0">
                <a:latin typeface="Calibri" pitchFamily="34" charset="0"/>
              </a:rPr>
              <a:t> como veículo transmissor do conhecimento específico.</a:t>
            </a:r>
            <a:endParaRPr lang="pt-BR" sz="2600" dirty="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Um pouco de Terminologia</a:t>
            </a:r>
            <a:endParaRPr lang="pt-BR" sz="2400" b="1" dirty="0">
              <a:solidFill>
                <a:schemeClr val="tx1"/>
              </a:solidFill>
            </a:endParaRPr>
          </a:p>
        </p:txBody>
      </p:sp>
      <p:sp>
        <p:nvSpPr>
          <p:cNvPr id="4" name="CaixaDeTexto 3"/>
          <p:cNvSpPr txBox="1"/>
          <p:nvPr/>
        </p:nvSpPr>
        <p:spPr>
          <a:xfrm>
            <a:off x="324500" y="1000108"/>
            <a:ext cx="8462342" cy="547714"/>
          </a:xfrm>
          <a:prstGeom prst="rect">
            <a:avLst/>
          </a:prstGeom>
          <a:noFill/>
        </p:spPr>
        <p:txBody>
          <a:bodyPr wrap="square" rtlCol="0">
            <a:spAutoFit/>
          </a:bodyPr>
          <a:lstStyle/>
          <a:p>
            <a:pPr>
              <a:lnSpc>
                <a:spcPct val="150000"/>
              </a:lnSpc>
              <a:buFont typeface="Wingdings" pitchFamily="2" charset="2"/>
              <a:buChar char="v"/>
            </a:pPr>
            <a:r>
              <a:rPr lang="pt-BR" dirty="0" smtClean="0">
                <a:latin typeface="Calibri" pitchFamily="34" charset="0"/>
              </a:rPr>
              <a:t> </a:t>
            </a:r>
            <a:r>
              <a:rPr lang="pt-BR" sz="2200" dirty="0" smtClean="0">
                <a:latin typeface="Calibri" pitchFamily="34" charset="0"/>
              </a:rPr>
              <a:t>Terminologia no Brasil</a:t>
            </a:r>
          </a:p>
        </p:txBody>
      </p:sp>
      <p:sp>
        <p:nvSpPr>
          <p:cNvPr id="7" name="CaixaDeTexto 6"/>
          <p:cNvSpPr txBox="1"/>
          <p:nvPr/>
        </p:nvSpPr>
        <p:spPr>
          <a:xfrm>
            <a:off x="4643438" y="1357298"/>
            <a:ext cx="3929090" cy="4616648"/>
          </a:xfrm>
          <a:prstGeom prst="rect">
            <a:avLst/>
          </a:prstGeom>
          <a:noFill/>
        </p:spPr>
        <p:txBody>
          <a:bodyPr wrap="square" rtlCol="0">
            <a:spAutoFit/>
          </a:bodyPr>
          <a:lstStyle/>
          <a:p>
            <a:pPr>
              <a:buFont typeface="Wingdings" pitchFamily="2" charset="2"/>
              <a:buChar char="Ø"/>
            </a:pPr>
            <a:r>
              <a:rPr lang="pt-BR" sz="2000" dirty="0" smtClean="0">
                <a:latin typeface="Calibri" pitchFamily="34" charset="0"/>
              </a:rPr>
              <a:t> Início em 1986</a:t>
            </a:r>
          </a:p>
          <a:p>
            <a:pPr lvl="1">
              <a:buFont typeface="Wingdings" pitchFamily="2" charset="2"/>
              <a:buChar char="ü"/>
            </a:pPr>
            <a:r>
              <a:rPr lang="pt-BR" sz="2000" dirty="0">
                <a:latin typeface="Calibri" pitchFamily="34" charset="0"/>
              </a:rPr>
              <a:t> </a:t>
            </a:r>
            <a:r>
              <a:rPr lang="pt-BR" dirty="0" smtClean="0">
                <a:latin typeface="Calibri" pitchFamily="34" charset="0"/>
              </a:rPr>
              <a:t>ANPOLL</a:t>
            </a:r>
          </a:p>
          <a:p>
            <a:pPr lvl="1">
              <a:buFont typeface="Wingdings" pitchFamily="2" charset="2"/>
              <a:buChar char="ü"/>
            </a:pPr>
            <a:endParaRPr lang="pt-BR" sz="1000" dirty="0" smtClean="0">
              <a:latin typeface="Calibri" pitchFamily="34" charset="0"/>
            </a:endParaRPr>
          </a:p>
          <a:p>
            <a:pPr>
              <a:buFont typeface="Wingdings" pitchFamily="2" charset="2"/>
              <a:buChar char="Ø"/>
            </a:pPr>
            <a:r>
              <a:rPr lang="pt-BR" sz="2000" dirty="0" smtClean="0">
                <a:latin typeface="Calibri" pitchFamily="34" charset="0"/>
              </a:rPr>
              <a:t> Crescimento de 1990 em diante:</a:t>
            </a:r>
          </a:p>
          <a:p>
            <a:pPr lvl="1">
              <a:buFont typeface="Wingdings" pitchFamily="2" charset="2"/>
              <a:buChar char="ü"/>
            </a:pPr>
            <a:r>
              <a:rPr lang="pt-BR" dirty="0">
                <a:latin typeface="Calibri" pitchFamily="34" charset="0"/>
              </a:rPr>
              <a:t> </a:t>
            </a:r>
            <a:r>
              <a:rPr lang="pt-BR" dirty="0" smtClean="0">
                <a:latin typeface="Calibri" pitchFamily="34" charset="0"/>
              </a:rPr>
              <a:t>UnB: </a:t>
            </a:r>
            <a:r>
              <a:rPr lang="pt-BR" dirty="0" err="1" smtClean="0">
                <a:latin typeface="Calibri" pitchFamily="34" charset="0"/>
              </a:rPr>
              <a:t>Lexterm</a:t>
            </a:r>
            <a:endParaRPr lang="pt-BR" dirty="0" smtClean="0">
              <a:latin typeface="Calibri" pitchFamily="34" charset="0"/>
            </a:endParaRPr>
          </a:p>
          <a:p>
            <a:pPr lvl="1">
              <a:buFont typeface="Wingdings" pitchFamily="2" charset="2"/>
              <a:buChar char="ü"/>
            </a:pPr>
            <a:r>
              <a:rPr lang="pt-BR" dirty="0" smtClean="0">
                <a:latin typeface="Calibri" pitchFamily="34" charset="0"/>
              </a:rPr>
              <a:t> MCT: IBICT</a:t>
            </a:r>
          </a:p>
          <a:p>
            <a:pPr lvl="1">
              <a:buFont typeface="Wingdings" pitchFamily="2" charset="2"/>
              <a:buChar char="ü"/>
            </a:pPr>
            <a:r>
              <a:rPr lang="pt-BR" dirty="0">
                <a:latin typeface="Calibri" pitchFamily="34" charset="0"/>
              </a:rPr>
              <a:t> </a:t>
            </a:r>
            <a:r>
              <a:rPr lang="pt-BR" dirty="0" smtClean="0">
                <a:latin typeface="Calibri" pitchFamily="34" charset="0"/>
              </a:rPr>
              <a:t>USP/FFLCH: </a:t>
            </a:r>
            <a:r>
              <a:rPr lang="pt-BR" dirty="0" err="1" smtClean="0">
                <a:latin typeface="Calibri" pitchFamily="34" charset="0"/>
              </a:rPr>
              <a:t>Citrat</a:t>
            </a:r>
            <a:endParaRPr lang="pt-BR" dirty="0" smtClean="0">
              <a:latin typeface="Calibri" pitchFamily="34" charset="0"/>
            </a:endParaRPr>
          </a:p>
          <a:p>
            <a:pPr lvl="1">
              <a:buFont typeface="Wingdings" pitchFamily="2" charset="2"/>
              <a:buChar char="ü"/>
            </a:pPr>
            <a:r>
              <a:rPr lang="pt-BR" dirty="0">
                <a:latin typeface="Calibri" pitchFamily="34" charset="0"/>
              </a:rPr>
              <a:t> </a:t>
            </a:r>
            <a:r>
              <a:rPr lang="pt-BR" dirty="0" err="1" smtClean="0">
                <a:latin typeface="Calibri" pitchFamily="34" charset="0"/>
              </a:rPr>
              <a:t>PUC-Rio</a:t>
            </a:r>
            <a:r>
              <a:rPr lang="pt-BR" dirty="0" smtClean="0">
                <a:latin typeface="Calibri" pitchFamily="34" charset="0"/>
              </a:rPr>
              <a:t> </a:t>
            </a:r>
          </a:p>
          <a:p>
            <a:pPr lvl="1">
              <a:buFont typeface="Wingdings" pitchFamily="2" charset="2"/>
              <a:buChar char="ü"/>
            </a:pPr>
            <a:r>
              <a:rPr lang="pt-BR" dirty="0">
                <a:latin typeface="Calibri" pitchFamily="34" charset="0"/>
              </a:rPr>
              <a:t> </a:t>
            </a:r>
            <a:r>
              <a:rPr lang="pt-BR" dirty="0" smtClean="0">
                <a:latin typeface="Calibri" pitchFamily="34" charset="0"/>
              </a:rPr>
              <a:t>ABNT</a:t>
            </a:r>
          </a:p>
          <a:p>
            <a:pPr lvl="1">
              <a:buFont typeface="Wingdings" pitchFamily="2" charset="2"/>
              <a:buChar char="ü"/>
            </a:pPr>
            <a:r>
              <a:rPr lang="pt-BR" dirty="0">
                <a:latin typeface="Calibri" pitchFamily="34" charset="0"/>
              </a:rPr>
              <a:t> </a:t>
            </a:r>
            <a:r>
              <a:rPr lang="pt-BR" dirty="0" smtClean="0">
                <a:latin typeface="Calibri" pitchFamily="34" charset="0"/>
              </a:rPr>
              <a:t>UFPE</a:t>
            </a:r>
          </a:p>
          <a:p>
            <a:pPr lvl="1">
              <a:buFont typeface="Wingdings" pitchFamily="2" charset="2"/>
              <a:buChar char="ü"/>
            </a:pPr>
            <a:r>
              <a:rPr lang="pt-BR" dirty="0">
                <a:latin typeface="Calibri" pitchFamily="34" charset="0"/>
              </a:rPr>
              <a:t> </a:t>
            </a:r>
            <a:r>
              <a:rPr lang="pt-BR" dirty="0" smtClean="0">
                <a:latin typeface="Calibri" pitchFamily="34" charset="0"/>
              </a:rPr>
              <a:t>UFRGS: </a:t>
            </a:r>
            <a:r>
              <a:rPr lang="pt-BR" dirty="0" err="1" smtClean="0">
                <a:latin typeface="Calibri" pitchFamily="34" charset="0"/>
              </a:rPr>
              <a:t>Termisul</a:t>
            </a:r>
            <a:endParaRPr lang="pt-BR" dirty="0" smtClean="0">
              <a:latin typeface="Calibri" pitchFamily="34" charset="0"/>
            </a:endParaRPr>
          </a:p>
          <a:p>
            <a:pPr lvl="1">
              <a:buFont typeface="Wingdings" pitchFamily="2" charset="2"/>
              <a:buChar char="ü"/>
            </a:pPr>
            <a:r>
              <a:rPr lang="pt-BR" dirty="0">
                <a:latin typeface="Calibri" pitchFamily="34" charset="0"/>
              </a:rPr>
              <a:t> </a:t>
            </a:r>
            <a:r>
              <a:rPr lang="pt-BR" dirty="0" smtClean="0">
                <a:latin typeface="Calibri" pitchFamily="34" charset="0"/>
              </a:rPr>
              <a:t>UFCE</a:t>
            </a:r>
          </a:p>
          <a:p>
            <a:pPr lvl="1">
              <a:buFont typeface="Wingdings" pitchFamily="2" charset="2"/>
              <a:buChar char="ü"/>
            </a:pPr>
            <a:r>
              <a:rPr lang="pt-BR" dirty="0">
                <a:latin typeface="Calibri" pitchFamily="34" charset="0"/>
              </a:rPr>
              <a:t> </a:t>
            </a:r>
            <a:r>
              <a:rPr lang="pt-BR" dirty="0" smtClean="0">
                <a:latin typeface="Calibri" pitchFamily="34" charset="0"/>
              </a:rPr>
              <a:t>UFG</a:t>
            </a:r>
          </a:p>
          <a:p>
            <a:pPr lvl="1">
              <a:buFont typeface="Wingdings" pitchFamily="2" charset="2"/>
              <a:buChar char="ü"/>
            </a:pPr>
            <a:r>
              <a:rPr lang="pt-BR" dirty="0">
                <a:latin typeface="Calibri" pitchFamily="34" charset="0"/>
              </a:rPr>
              <a:t> </a:t>
            </a:r>
            <a:r>
              <a:rPr lang="pt-BR" dirty="0" smtClean="0">
                <a:latin typeface="Calibri" pitchFamily="34" charset="0"/>
              </a:rPr>
              <a:t>UNESP: </a:t>
            </a:r>
            <a:r>
              <a:rPr lang="pt-BR" dirty="0" err="1" smtClean="0">
                <a:latin typeface="Calibri" pitchFamily="34" charset="0"/>
              </a:rPr>
              <a:t>Ibilce</a:t>
            </a:r>
            <a:endParaRPr lang="pt-BR" dirty="0" smtClean="0">
              <a:latin typeface="Calibri" pitchFamily="34" charset="0"/>
            </a:endParaRPr>
          </a:p>
          <a:p>
            <a:pPr lvl="1">
              <a:buFont typeface="Wingdings" pitchFamily="2" charset="2"/>
              <a:buChar char="ü"/>
            </a:pPr>
            <a:r>
              <a:rPr lang="pt-BR" dirty="0">
                <a:latin typeface="Calibri" pitchFamily="34" charset="0"/>
              </a:rPr>
              <a:t> </a:t>
            </a:r>
            <a:r>
              <a:rPr lang="pt-BR" dirty="0" smtClean="0">
                <a:latin typeface="Calibri" pitchFamily="34" charset="0"/>
              </a:rPr>
              <a:t>UFSCar: </a:t>
            </a:r>
            <a:r>
              <a:rPr lang="pt-BR" dirty="0" err="1" smtClean="0">
                <a:latin typeface="Calibri" pitchFamily="34" charset="0"/>
              </a:rPr>
              <a:t>GETerm</a:t>
            </a:r>
            <a:endParaRPr lang="pt-BR" dirty="0" smtClean="0">
              <a:latin typeface="Calibri" pitchFamily="34" charset="0"/>
            </a:endParaRPr>
          </a:p>
          <a:p>
            <a:pPr lvl="1">
              <a:buFont typeface="Wingdings" pitchFamily="2" charset="2"/>
              <a:buChar char="ü"/>
            </a:pPr>
            <a:r>
              <a:rPr lang="pt-BR" dirty="0">
                <a:latin typeface="Calibri" pitchFamily="34" charset="0"/>
              </a:rPr>
              <a:t> </a:t>
            </a:r>
            <a:r>
              <a:rPr lang="pt-BR" dirty="0" smtClean="0">
                <a:latin typeface="Calibri" pitchFamily="34" charset="0"/>
              </a:rPr>
              <a:t>UFU</a:t>
            </a:r>
            <a:endParaRPr lang="pt-BR" dirty="0">
              <a:latin typeface="Calibri" pitchFamily="34" charset="0"/>
            </a:endParaRPr>
          </a:p>
        </p:txBody>
      </p:sp>
      <p:pic>
        <p:nvPicPr>
          <p:cNvPr id="27653" name="Picture 5"/>
          <p:cNvPicPr>
            <a:picLocks noChangeAspect="1" noChangeArrowheads="1"/>
          </p:cNvPicPr>
          <p:nvPr/>
        </p:nvPicPr>
        <p:blipFill>
          <a:blip r:embed="rId2"/>
          <a:srcRect/>
          <a:stretch>
            <a:fillRect/>
          </a:stretch>
        </p:blipFill>
        <p:spPr bwMode="auto">
          <a:xfrm>
            <a:off x="346272" y="1511059"/>
            <a:ext cx="4214842" cy="4246773"/>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Termos e Terminologia</a:t>
            </a:r>
            <a:endParaRPr lang="pt-BR" sz="2400" b="1" dirty="0">
              <a:solidFill>
                <a:schemeClr val="tx1"/>
              </a:solidFill>
            </a:endParaRPr>
          </a:p>
        </p:txBody>
      </p:sp>
      <p:sp>
        <p:nvSpPr>
          <p:cNvPr id="4" name="CaixaDeTexto 3"/>
          <p:cNvSpPr txBox="1"/>
          <p:nvPr/>
        </p:nvSpPr>
        <p:spPr>
          <a:xfrm>
            <a:off x="324500" y="1142984"/>
            <a:ext cx="8390904" cy="3462486"/>
          </a:xfrm>
          <a:prstGeom prst="rect">
            <a:avLst/>
          </a:prstGeom>
          <a:noFill/>
        </p:spPr>
        <p:txBody>
          <a:bodyPr wrap="square" rtlCol="0">
            <a:spAutoFit/>
          </a:bodyPr>
          <a:lstStyle/>
          <a:p>
            <a:pPr>
              <a:lnSpc>
                <a:spcPct val="150000"/>
              </a:lnSpc>
              <a:buFont typeface="Wingdings" pitchFamily="2" charset="2"/>
              <a:buChar char="v"/>
            </a:pPr>
            <a:r>
              <a:rPr lang="pt-BR" dirty="0" smtClean="0"/>
              <a:t> </a:t>
            </a:r>
            <a:r>
              <a:rPr lang="pt-BR" sz="2000" dirty="0" smtClean="0"/>
              <a:t>Questões:</a:t>
            </a:r>
          </a:p>
          <a:p>
            <a:pPr lvl="1">
              <a:lnSpc>
                <a:spcPct val="150000"/>
              </a:lnSpc>
              <a:buFont typeface="Wingdings" pitchFamily="2" charset="2"/>
              <a:buChar char="v"/>
            </a:pPr>
            <a:r>
              <a:rPr lang="pt-BR" dirty="0" smtClean="0"/>
              <a:t> O que é um </a:t>
            </a:r>
            <a:r>
              <a:rPr lang="pt-BR" dirty="0" smtClean="0">
                <a:solidFill>
                  <a:srgbClr val="3C69B2"/>
                </a:solidFill>
              </a:rPr>
              <a:t>Termo</a:t>
            </a:r>
            <a:r>
              <a:rPr lang="pt-BR" dirty="0" smtClean="0"/>
              <a:t>?</a:t>
            </a:r>
          </a:p>
          <a:p>
            <a:pPr lvl="1">
              <a:lnSpc>
                <a:spcPct val="150000"/>
              </a:lnSpc>
              <a:buFont typeface="Wingdings" pitchFamily="2" charset="2"/>
              <a:buChar char="v"/>
            </a:pPr>
            <a:endParaRPr lang="pt-BR" dirty="0" smtClean="0"/>
          </a:p>
          <a:p>
            <a:pPr lvl="1">
              <a:lnSpc>
                <a:spcPct val="150000"/>
              </a:lnSpc>
              <a:buFont typeface="Wingdings" pitchFamily="2" charset="2"/>
              <a:buChar char="v"/>
            </a:pPr>
            <a:endParaRPr lang="pt-BR" dirty="0" smtClean="0"/>
          </a:p>
          <a:p>
            <a:pPr lvl="1">
              <a:lnSpc>
                <a:spcPct val="150000"/>
              </a:lnSpc>
              <a:buFont typeface="Wingdings" pitchFamily="2" charset="2"/>
              <a:buChar char="v"/>
            </a:pPr>
            <a:r>
              <a:rPr lang="pt-BR" dirty="0" smtClean="0"/>
              <a:t> Qual o papel dos </a:t>
            </a:r>
            <a:r>
              <a:rPr lang="pt-BR" dirty="0" smtClean="0">
                <a:solidFill>
                  <a:srgbClr val="3C69B2"/>
                </a:solidFill>
              </a:rPr>
              <a:t>Termos</a:t>
            </a:r>
            <a:r>
              <a:rPr lang="pt-BR" dirty="0" smtClean="0"/>
              <a:t>? </a:t>
            </a:r>
          </a:p>
          <a:p>
            <a:pPr lvl="1">
              <a:lnSpc>
                <a:spcPct val="150000"/>
              </a:lnSpc>
              <a:buFont typeface="Wingdings" pitchFamily="2" charset="2"/>
              <a:buChar char="v"/>
            </a:pPr>
            <a:endParaRPr lang="pt-BR" dirty="0" smtClean="0"/>
          </a:p>
          <a:p>
            <a:pPr lvl="1">
              <a:lnSpc>
                <a:spcPct val="150000"/>
              </a:lnSpc>
              <a:buFont typeface="Wingdings" pitchFamily="2" charset="2"/>
              <a:buChar char="v"/>
            </a:pPr>
            <a:endParaRPr lang="pt-BR" dirty="0" smtClean="0"/>
          </a:p>
          <a:p>
            <a:pPr lvl="1">
              <a:lnSpc>
                <a:spcPct val="150000"/>
              </a:lnSpc>
              <a:buFont typeface="Wingdings" pitchFamily="2" charset="2"/>
              <a:buChar char="v"/>
            </a:pPr>
            <a:r>
              <a:rPr lang="pt-BR" dirty="0" smtClean="0"/>
              <a:t> O que diferencia um </a:t>
            </a:r>
            <a:r>
              <a:rPr lang="pt-BR" dirty="0" smtClean="0">
                <a:solidFill>
                  <a:srgbClr val="3C69B2"/>
                </a:solidFill>
              </a:rPr>
              <a:t>Termo</a:t>
            </a:r>
            <a:r>
              <a:rPr lang="pt-BR" dirty="0" smtClean="0"/>
              <a:t> de uma </a:t>
            </a:r>
            <a:r>
              <a:rPr lang="pt-BR" dirty="0" smtClean="0">
                <a:solidFill>
                  <a:srgbClr val="3C69B2"/>
                </a:solidFill>
              </a:rPr>
              <a:t>Palavra</a:t>
            </a:r>
            <a:r>
              <a:rPr lang="pt-BR" dirty="0" smtClean="0"/>
              <a:t>?</a:t>
            </a:r>
            <a:endParaRPr lang="pt-BR" dirty="0"/>
          </a:p>
        </p:txBody>
      </p:sp>
      <p:sp>
        <p:nvSpPr>
          <p:cNvPr id="5" name="Retângulo de cantos arredondados 4"/>
          <p:cNvSpPr/>
          <p:nvPr/>
        </p:nvSpPr>
        <p:spPr>
          <a:xfrm>
            <a:off x="1214414" y="2143116"/>
            <a:ext cx="7215238" cy="5715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pt-BR" sz="2000" i="1" dirty="0" smtClean="0">
                <a:latin typeface="Times New Roman" pitchFamily="18" charset="0"/>
                <a:cs typeface="Times New Roman" pitchFamily="18" charset="0"/>
              </a:rPr>
              <a:t>Termo é uma unidade lexical de significação especializada.</a:t>
            </a:r>
            <a:endParaRPr lang="pt-BR" sz="2000" i="1" dirty="0">
              <a:latin typeface="Times New Roman" pitchFamily="18" charset="0"/>
              <a:cs typeface="Times New Roman" pitchFamily="18" charset="0"/>
            </a:endParaRPr>
          </a:p>
        </p:txBody>
      </p:sp>
      <p:sp>
        <p:nvSpPr>
          <p:cNvPr id="6" name="Retângulo de cantos arredondados 5"/>
          <p:cNvSpPr/>
          <p:nvPr/>
        </p:nvSpPr>
        <p:spPr>
          <a:xfrm>
            <a:off x="1285852" y="3429000"/>
            <a:ext cx="7215238" cy="57150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pt-BR" sz="2000" i="1" dirty="0" smtClean="0">
                <a:latin typeface="Times New Roman" pitchFamily="18" charset="0"/>
                <a:cs typeface="Times New Roman" pitchFamily="18" charset="0"/>
              </a:rPr>
              <a:t>Expressar e transferir o conhecimento de caráter especializado</a:t>
            </a:r>
            <a:endParaRPr lang="pt-BR" sz="2000" i="1" dirty="0">
              <a:latin typeface="Times New Roman" pitchFamily="18" charset="0"/>
              <a:cs typeface="Times New Roman" pitchFamily="18" charset="0"/>
            </a:endParaRPr>
          </a:p>
        </p:txBody>
      </p:sp>
      <p:sp>
        <p:nvSpPr>
          <p:cNvPr id="7" name="Retângulo de cantos arredondados 6"/>
          <p:cNvSpPr/>
          <p:nvPr/>
        </p:nvSpPr>
        <p:spPr>
          <a:xfrm>
            <a:off x="1285852" y="4714884"/>
            <a:ext cx="7215238" cy="85725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pt-BR" sz="2000" b="1" i="1" dirty="0" smtClean="0">
                <a:latin typeface="Times New Roman" pitchFamily="18" charset="0"/>
                <a:cs typeface="Times New Roman" pitchFamily="18" charset="0"/>
              </a:rPr>
              <a:t>Propriedades:</a:t>
            </a:r>
          </a:p>
          <a:p>
            <a:pPr algn="ctr"/>
            <a:r>
              <a:rPr lang="pt-BR" sz="2000" i="1" dirty="0" smtClean="0">
                <a:latin typeface="Times New Roman" pitchFamily="18" charset="0"/>
                <a:cs typeface="Times New Roman" pitchFamily="18" charset="0"/>
              </a:rPr>
              <a:t>da dimensão conceitual e invariabilidade semântica</a:t>
            </a:r>
            <a:endParaRPr lang="pt-BR" sz="2000"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Termos e Terminologia</a:t>
            </a:r>
            <a:endParaRPr lang="pt-BR" sz="2400" b="1" dirty="0">
              <a:solidFill>
                <a:schemeClr val="tx1"/>
              </a:solidFill>
            </a:endParaRPr>
          </a:p>
        </p:txBody>
      </p:sp>
      <p:sp>
        <p:nvSpPr>
          <p:cNvPr id="4" name="CaixaDeTexto 3"/>
          <p:cNvSpPr txBox="1"/>
          <p:nvPr/>
        </p:nvSpPr>
        <p:spPr>
          <a:xfrm>
            <a:off x="324500" y="1048384"/>
            <a:ext cx="8390904" cy="451790"/>
          </a:xfrm>
          <a:prstGeom prst="rect">
            <a:avLst/>
          </a:prstGeom>
          <a:noFill/>
        </p:spPr>
        <p:txBody>
          <a:bodyPr wrap="square" rtlCol="0">
            <a:spAutoFit/>
          </a:bodyPr>
          <a:lstStyle/>
          <a:p>
            <a:pPr>
              <a:lnSpc>
                <a:spcPct val="150000"/>
              </a:lnSpc>
              <a:buFont typeface="Wingdings" pitchFamily="2" charset="2"/>
              <a:buChar char="v"/>
            </a:pPr>
            <a:r>
              <a:rPr lang="pt-BR" dirty="0" smtClean="0"/>
              <a:t> Isso quer dizer que:</a:t>
            </a:r>
            <a:endParaRPr lang="pt-BR" sz="2000" dirty="0" smtClean="0"/>
          </a:p>
        </p:txBody>
      </p:sp>
      <p:sp>
        <p:nvSpPr>
          <p:cNvPr id="8" name="Retângulo de cantos arredondados 7"/>
          <p:cNvSpPr/>
          <p:nvPr/>
        </p:nvSpPr>
        <p:spPr>
          <a:xfrm>
            <a:off x="785786" y="2500306"/>
            <a:ext cx="7572428" cy="178595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just"/>
            <a:r>
              <a:rPr lang="pt-BR" sz="2000" i="1" dirty="0" smtClean="0">
                <a:latin typeface="Times New Roman" pitchFamily="18" charset="0"/>
                <a:cs typeface="Times New Roman" pitchFamily="18" charset="0"/>
              </a:rPr>
              <a:t>Que o significado de uma determinada palavra do léxico geral está associada, na maioria das vezes, ao contexto discursivo em que está inserida, diferentemente do que ocorre com os termos, que se limitam a expressar conceitos específicos.</a:t>
            </a:r>
            <a:endParaRPr lang="pt-BR" sz="20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de cantos arredondados 2"/>
          <p:cNvSpPr/>
          <p:nvPr/>
        </p:nvSpPr>
        <p:spPr>
          <a:xfrm>
            <a:off x="385052" y="417718"/>
            <a:ext cx="8390904" cy="510952"/>
          </a:xfrm>
          <a:prstGeom prst="roundRect">
            <a:avLst/>
          </a:prstGeom>
          <a:ln>
            <a:noFill/>
          </a:ln>
        </p:spPr>
        <p:style>
          <a:lnRef idx="1">
            <a:schemeClr val="dk1"/>
          </a:lnRef>
          <a:fillRef idx="2">
            <a:schemeClr val="dk1"/>
          </a:fillRef>
          <a:effectRef idx="1">
            <a:schemeClr val="dk1"/>
          </a:effectRef>
          <a:fontRef idx="minor">
            <a:schemeClr val="dk1"/>
          </a:fontRef>
        </p:style>
        <p:txBody>
          <a:bodyPr rtlCol="0" anchor="ctr"/>
          <a:lstStyle/>
          <a:p>
            <a:r>
              <a:rPr lang="pt-BR" sz="2400" b="1" dirty="0" smtClean="0">
                <a:solidFill>
                  <a:schemeClr val="tx1"/>
                </a:solidFill>
              </a:rPr>
              <a:t>Termos e Terminologia</a:t>
            </a:r>
            <a:endParaRPr lang="pt-BR" sz="2400" b="1" dirty="0">
              <a:solidFill>
                <a:schemeClr val="tx1"/>
              </a:solidFill>
            </a:endParaRPr>
          </a:p>
        </p:txBody>
      </p:sp>
      <p:sp>
        <p:nvSpPr>
          <p:cNvPr id="4" name="CaixaDeTexto 3"/>
          <p:cNvSpPr txBox="1"/>
          <p:nvPr/>
        </p:nvSpPr>
        <p:spPr>
          <a:xfrm>
            <a:off x="324500" y="1048384"/>
            <a:ext cx="8390904" cy="451790"/>
          </a:xfrm>
          <a:prstGeom prst="rect">
            <a:avLst/>
          </a:prstGeom>
          <a:noFill/>
        </p:spPr>
        <p:txBody>
          <a:bodyPr wrap="square" rtlCol="0">
            <a:spAutoFit/>
          </a:bodyPr>
          <a:lstStyle/>
          <a:p>
            <a:pPr>
              <a:lnSpc>
                <a:spcPct val="150000"/>
              </a:lnSpc>
              <a:buFont typeface="Wingdings" pitchFamily="2" charset="2"/>
              <a:buChar char="v"/>
            </a:pPr>
            <a:r>
              <a:rPr lang="pt-BR" dirty="0" smtClean="0"/>
              <a:t> Exemplos:</a:t>
            </a:r>
            <a:endParaRPr lang="pt-BR" sz="2000" dirty="0" smtClean="0"/>
          </a:p>
        </p:txBody>
      </p:sp>
      <p:sp>
        <p:nvSpPr>
          <p:cNvPr id="5" name="Retângulo de cantos arredondados 4"/>
          <p:cNvSpPr/>
          <p:nvPr/>
        </p:nvSpPr>
        <p:spPr>
          <a:xfrm>
            <a:off x="714348" y="1714488"/>
            <a:ext cx="428628" cy="357190"/>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pt-BR" dirty="0" smtClean="0"/>
              <a:t>1</a:t>
            </a:r>
            <a:endParaRPr lang="pt-BR" dirty="0"/>
          </a:p>
        </p:txBody>
      </p:sp>
      <p:sp>
        <p:nvSpPr>
          <p:cNvPr id="6" name="CaixaDeTexto 5"/>
          <p:cNvSpPr txBox="1"/>
          <p:nvPr/>
        </p:nvSpPr>
        <p:spPr>
          <a:xfrm>
            <a:off x="1214414" y="1671568"/>
            <a:ext cx="928694" cy="400110"/>
          </a:xfrm>
          <a:prstGeom prst="rect">
            <a:avLst/>
          </a:prstGeom>
          <a:noFill/>
        </p:spPr>
        <p:txBody>
          <a:bodyPr wrap="square" rtlCol="0">
            <a:spAutoFit/>
          </a:bodyPr>
          <a:lstStyle/>
          <a:p>
            <a:r>
              <a:rPr lang="pt-BR" sz="2000" b="1" i="1" dirty="0" smtClean="0">
                <a:solidFill>
                  <a:srgbClr val="FF0000"/>
                </a:solidFill>
                <a:latin typeface="Times New Roman" pitchFamily="18" charset="0"/>
                <a:cs typeface="Times New Roman" pitchFamily="18" charset="0"/>
              </a:rPr>
              <a:t>Casa</a:t>
            </a:r>
            <a:endParaRPr lang="pt-BR" sz="2000" b="1" i="1" dirty="0">
              <a:solidFill>
                <a:srgbClr val="FF0000"/>
              </a:solidFill>
              <a:latin typeface="Times New Roman" pitchFamily="18" charset="0"/>
              <a:cs typeface="Times New Roman" pitchFamily="18" charset="0"/>
            </a:endParaRPr>
          </a:p>
        </p:txBody>
      </p:sp>
      <p:sp>
        <p:nvSpPr>
          <p:cNvPr id="9" name="Retângulo com Canto Diagonal Aparado 8"/>
          <p:cNvSpPr/>
          <p:nvPr/>
        </p:nvSpPr>
        <p:spPr>
          <a:xfrm>
            <a:off x="1285852" y="2285992"/>
            <a:ext cx="7358114" cy="714380"/>
          </a:xfrm>
          <a:prstGeom prst="snip2DiagRect">
            <a:avLst>
              <a:gd name="adj1" fmla="val 30476"/>
              <a:gd name="adj2"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pt-BR" sz="2000" i="1" dirty="0" smtClean="0">
                <a:latin typeface="Times New Roman" pitchFamily="18" charset="0"/>
                <a:cs typeface="Times New Roman" pitchFamily="18" charset="0"/>
              </a:rPr>
              <a:t>João foi para </a:t>
            </a:r>
            <a:r>
              <a:rPr lang="pt-BR" sz="2000" i="1" dirty="0" smtClean="0">
                <a:solidFill>
                  <a:srgbClr val="FF0000"/>
                </a:solidFill>
                <a:latin typeface="Times New Roman" pitchFamily="18" charset="0"/>
                <a:cs typeface="Times New Roman" pitchFamily="18" charset="0"/>
              </a:rPr>
              <a:t>casa</a:t>
            </a:r>
            <a:r>
              <a:rPr lang="pt-BR" sz="2000" i="1" dirty="0" smtClean="0">
                <a:latin typeface="Times New Roman" pitchFamily="18" charset="0"/>
                <a:cs typeface="Times New Roman" pitchFamily="18" charset="0"/>
              </a:rPr>
              <a:t> depois do trabalho.</a:t>
            </a:r>
            <a:endParaRPr lang="pt-BR" sz="2000" i="1" dirty="0">
              <a:latin typeface="Times New Roman" pitchFamily="18" charset="0"/>
              <a:cs typeface="Times New Roman" pitchFamily="18" charset="0"/>
            </a:endParaRPr>
          </a:p>
        </p:txBody>
      </p:sp>
      <p:sp>
        <p:nvSpPr>
          <p:cNvPr id="10" name="Retângulo com Canto Diagonal Aparado 9"/>
          <p:cNvSpPr/>
          <p:nvPr/>
        </p:nvSpPr>
        <p:spPr>
          <a:xfrm>
            <a:off x="1285852" y="4929198"/>
            <a:ext cx="7358114" cy="714380"/>
          </a:xfrm>
          <a:prstGeom prst="snip2DiagRect">
            <a:avLst>
              <a:gd name="adj1" fmla="val 30476"/>
              <a:gd name="adj2"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BR" sz="2000" i="1" dirty="0" smtClean="0">
                <a:latin typeface="Times New Roman" pitchFamily="18" charset="0"/>
                <a:cs typeface="Times New Roman" pitchFamily="18" charset="0"/>
              </a:rPr>
              <a:t>A Justiça Federal protege a </a:t>
            </a:r>
            <a:r>
              <a:rPr lang="pt-BR" sz="2000" i="1" dirty="0" smtClean="0">
                <a:solidFill>
                  <a:srgbClr val="FF0000"/>
                </a:solidFill>
                <a:latin typeface="Times New Roman" pitchFamily="18" charset="0"/>
                <a:cs typeface="Times New Roman" pitchFamily="18" charset="0"/>
              </a:rPr>
              <a:t>casa</a:t>
            </a:r>
            <a:r>
              <a:rPr lang="pt-BR" sz="2000" i="1" dirty="0" smtClean="0">
                <a:latin typeface="Times New Roman" pitchFamily="18" charset="0"/>
                <a:cs typeface="Times New Roman" pitchFamily="18" charset="0"/>
              </a:rPr>
              <a:t> de João.</a:t>
            </a:r>
            <a:endParaRPr lang="pt-BR" sz="2000" i="1" dirty="0">
              <a:latin typeface="Times New Roman" pitchFamily="18" charset="0"/>
              <a:cs typeface="Times New Roman" pitchFamily="18" charset="0"/>
            </a:endParaRPr>
          </a:p>
        </p:txBody>
      </p:sp>
      <p:sp>
        <p:nvSpPr>
          <p:cNvPr id="11" name="Seta para a direita 10"/>
          <p:cNvSpPr/>
          <p:nvPr/>
        </p:nvSpPr>
        <p:spPr>
          <a:xfrm>
            <a:off x="2032890" y="1829470"/>
            <a:ext cx="571504" cy="1428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p>
        </p:txBody>
      </p:sp>
      <p:sp>
        <p:nvSpPr>
          <p:cNvPr id="12" name="CaixaDeTexto 11"/>
          <p:cNvSpPr txBox="1"/>
          <p:nvPr/>
        </p:nvSpPr>
        <p:spPr>
          <a:xfrm>
            <a:off x="2753392" y="1692716"/>
            <a:ext cx="1461418" cy="369332"/>
          </a:xfrm>
          <a:prstGeom prst="rect">
            <a:avLst/>
          </a:prstGeom>
          <a:noFill/>
        </p:spPr>
        <p:txBody>
          <a:bodyPr wrap="square" rtlCol="0">
            <a:spAutoFit/>
          </a:bodyPr>
          <a:lstStyle/>
          <a:p>
            <a:r>
              <a:rPr lang="pt-BR" dirty="0" smtClean="0">
                <a:latin typeface="Calibri" pitchFamily="34" charset="0"/>
              </a:rPr>
              <a:t>Língua Geral</a:t>
            </a:r>
            <a:endParaRPr lang="pt-BR" dirty="0">
              <a:latin typeface="Calibri" pitchFamily="34" charset="0"/>
            </a:endParaRPr>
          </a:p>
        </p:txBody>
      </p:sp>
      <p:grpSp>
        <p:nvGrpSpPr>
          <p:cNvPr id="17" name="Grupo 16"/>
          <p:cNvGrpSpPr/>
          <p:nvPr/>
        </p:nvGrpSpPr>
        <p:grpSpPr>
          <a:xfrm>
            <a:off x="1214414" y="3214686"/>
            <a:ext cx="5072098" cy="400110"/>
            <a:chOff x="1214414" y="3214686"/>
            <a:chExt cx="5072098" cy="400110"/>
          </a:xfrm>
        </p:grpSpPr>
        <p:sp>
          <p:nvSpPr>
            <p:cNvPr id="13" name="CaixaDeTexto 12"/>
            <p:cNvSpPr txBox="1"/>
            <p:nvPr/>
          </p:nvSpPr>
          <p:spPr>
            <a:xfrm>
              <a:off x="1214414" y="3214686"/>
              <a:ext cx="928694" cy="400110"/>
            </a:xfrm>
            <a:prstGeom prst="rect">
              <a:avLst/>
            </a:prstGeom>
            <a:noFill/>
          </p:spPr>
          <p:txBody>
            <a:bodyPr wrap="square" rtlCol="0">
              <a:spAutoFit/>
            </a:bodyPr>
            <a:lstStyle/>
            <a:p>
              <a:r>
                <a:rPr lang="pt-BR" sz="2000" b="1" i="1" dirty="0" smtClean="0">
                  <a:solidFill>
                    <a:srgbClr val="FF0000"/>
                  </a:solidFill>
                  <a:latin typeface="Times New Roman" pitchFamily="18" charset="0"/>
                  <a:cs typeface="Times New Roman" pitchFamily="18" charset="0"/>
                </a:rPr>
                <a:t>Casa</a:t>
              </a:r>
              <a:endParaRPr lang="pt-BR" sz="2000" b="1" i="1" dirty="0">
                <a:solidFill>
                  <a:srgbClr val="FF0000"/>
                </a:solidFill>
                <a:latin typeface="Times New Roman" pitchFamily="18" charset="0"/>
                <a:cs typeface="Times New Roman" pitchFamily="18" charset="0"/>
              </a:endParaRPr>
            </a:p>
          </p:txBody>
        </p:sp>
        <p:sp>
          <p:nvSpPr>
            <p:cNvPr id="14" name="Seta para a direita 13"/>
            <p:cNvSpPr/>
            <p:nvPr/>
          </p:nvSpPr>
          <p:spPr>
            <a:xfrm>
              <a:off x="2104328" y="3372588"/>
              <a:ext cx="571504" cy="1428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p>
          </p:txBody>
        </p:sp>
        <p:sp>
          <p:nvSpPr>
            <p:cNvPr id="15" name="CaixaDeTexto 14"/>
            <p:cNvSpPr txBox="1"/>
            <p:nvPr/>
          </p:nvSpPr>
          <p:spPr>
            <a:xfrm>
              <a:off x="2753392" y="3235834"/>
              <a:ext cx="3533120" cy="369332"/>
            </a:xfrm>
            <a:prstGeom prst="rect">
              <a:avLst/>
            </a:prstGeom>
            <a:noFill/>
          </p:spPr>
          <p:txBody>
            <a:bodyPr wrap="square" rtlCol="0">
              <a:spAutoFit/>
            </a:bodyPr>
            <a:lstStyle/>
            <a:p>
              <a:r>
                <a:rPr lang="pt-BR" dirty="0" smtClean="0">
                  <a:latin typeface="Calibri" pitchFamily="34" charset="0"/>
                </a:rPr>
                <a:t>Domínio Jurídico</a:t>
              </a:r>
              <a:endParaRPr lang="pt-BR" dirty="0">
                <a:latin typeface="Calibri" pitchFamily="34" charset="0"/>
              </a:endParaRPr>
            </a:p>
          </p:txBody>
        </p:sp>
      </p:grpSp>
      <p:sp>
        <p:nvSpPr>
          <p:cNvPr id="16" name="Texto explicativo retangular com cantos arredondados 15"/>
          <p:cNvSpPr/>
          <p:nvPr/>
        </p:nvSpPr>
        <p:spPr>
          <a:xfrm>
            <a:off x="1285852" y="4071942"/>
            <a:ext cx="3714776" cy="642942"/>
          </a:xfrm>
          <a:prstGeom prst="wedgeRoundRectCallout">
            <a:avLst>
              <a:gd name="adj1" fmla="val -36314"/>
              <a:gd name="adj2" fmla="val -130877"/>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r>
              <a:rPr lang="pt-BR" i="1" dirty="0" smtClean="0">
                <a:latin typeface="Times New Roman" pitchFamily="18" charset="0"/>
                <a:cs typeface="Times New Roman" pitchFamily="18" charset="0"/>
              </a:rPr>
              <a:t>Casa: Bem inviolável...</a:t>
            </a:r>
            <a:endParaRPr lang="pt-BR"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1000"/>
                                        <p:tgtEl>
                                          <p:spTgt spid="16"/>
                                        </p:tgtEl>
                                      </p:cBhvr>
                                    </p:animEffect>
                                  </p:childTnLst>
                                </p:cTn>
                              </p:par>
                            </p:childTnLst>
                          </p:cTn>
                        </p:par>
                        <p:par>
                          <p:cTn id="18" fill="hold">
                            <p:stCondLst>
                              <p:cond delay="1000"/>
                            </p:stCondLst>
                            <p:childTnLst>
                              <p:par>
                                <p:cTn id="19" presetID="3" presetClass="entr" presetSubtype="10"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1148</TotalTime>
  <Words>1839</Words>
  <Application>Microsoft Office PowerPoint</Application>
  <PresentationFormat>Apresentação na tela (4:3)</PresentationFormat>
  <Paragraphs>389</Paragraphs>
  <Slides>36</Slides>
  <Notes>0</Notes>
  <HiddenSlides>0</HiddenSlides>
  <MMClips>0</MMClips>
  <ScaleCrop>false</ScaleCrop>
  <HeadingPairs>
    <vt:vector size="4" baseType="variant">
      <vt:variant>
        <vt:lpstr>Tema</vt:lpstr>
      </vt:variant>
      <vt:variant>
        <vt:i4>1</vt:i4>
      </vt:variant>
      <vt:variant>
        <vt:lpstr>Títulos de slides</vt:lpstr>
      </vt:variant>
      <vt:variant>
        <vt:i4>36</vt:i4>
      </vt:variant>
    </vt:vector>
  </HeadingPairs>
  <TitlesOfParts>
    <vt:vector size="37" baseType="lpstr">
      <vt:lpstr>Aspecto</vt:lpstr>
      <vt:lpstr>Extração Automática de Candidatos a Termos: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F I 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Extração Automática de Candidatos a Termos:</dc:title>
  <dc:creator>Leandro</dc:creator>
  <cp:lastModifiedBy>Leandro</cp:lastModifiedBy>
  <cp:revision>129</cp:revision>
  <dcterms:created xsi:type="dcterms:W3CDTF">2009-04-19T13:56:57Z</dcterms:created>
  <dcterms:modified xsi:type="dcterms:W3CDTF">2009-04-23T12:44:59Z</dcterms:modified>
</cp:coreProperties>
</file>