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sldIdLst>
    <p:sldId id="257" r:id="rId2"/>
    <p:sldId id="258" r:id="rId3"/>
    <p:sldId id="260" r:id="rId4"/>
    <p:sldId id="261" r:id="rId5"/>
    <p:sldId id="262" r:id="rId6"/>
    <p:sldId id="265" r:id="rId7"/>
    <p:sldId id="266" r:id="rId8"/>
    <p:sldId id="268" r:id="rId9"/>
    <p:sldId id="269" r:id="rId10"/>
    <p:sldId id="271" r:id="rId11"/>
    <p:sldId id="272" r:id="rId12"/>
    <p:sldId id="273" r:id="rId13"/>
    <p:sldId id="264" r:id="rId14"/>
    <p:sldId id="263" r:id="rId15"/>
    <p:sldId id="274" r:id="rId16"/>
    <p:sldId id="275" r:id="rId17"/>
    <p:sldId id="276" r:id="rId18"/>
    <p:sldId id="421" r:id="rId19"/>
    <p:sldId id="423" r:id="rId20"/>
    <p:sldId id="279" r:id="rId21"/>
    <p:sldId id="280" r:id="rId22"/>
    <p:sldId id="281" r:id="rId23"/>
    <p:sldId id="282" r:id="rId24"/>
    <p:sldId id="283" r:id="rId25"/>
    <p:sldId id="287" r:id="rId26"/>
    <p:sldId id="288" r:id="rId27"/>
    <p:sldId id="290" r:id="rId28"/>
    <p:sldId id="292" r:id="rId29"/>
    <p:sldId id="294" r:id="rId30"/>
    <p:sldId id="297" r:id="rId31"/>
    <p:sldId id="299" r:id="rId32"/>
    <p:sldId id="300" r:id="rId33"/>
    <p:sldId id="311" r:id="rId34"/>
    <p:sldId id="312" r:id="rId35"/>
    <p:sldId id="315" r:id="rId36"/>
    <p:sldId id="301" r:id="rId37"/>
    <p:sldId id="303" r:id="rId38"/>
    <p:sldId id="305" r:id="rId39"/>
    <p:sldId id="306" r:id="rId40"/>
    <p:sldId id="304" r:id="rId41"/>
    <p:sldId id="308" r:id="rId42"/>
    <p:sldId id="309" r:id="rId43"/>
    <p:sldId id="420" r:id="rId44"/>
    <p:sldId id="310" r:id="rId45"/>
    <p:sldId id="313" r:id="rId46"/>
    <p:sldId id="317" r:id="rId47"/>
    <p:sldId id="320" r:id="rId48"/>
    <p:sldId id="322" r:id="rId49"/>
    <p:sldId id="325" r:id="rId50"/>
    <p:sldId id="328" r:id="rId51"/>
    <p:sldId id="330" r:id="rId52"/>
    <p:sldId id="332" r:id="rId53"/>
    <p:sldId id="334" r:id="rId54"/>
    <p:sldId id="336" r:id="rId55"/>
    <p:sldId id="338" r:id="rId56"/>
    <p:sldId id="340" r:id="rId57"/>
    <p:sldId id="341" r:id="rId58"/>
    <p:sldId id="343" r:id="rId59"/>
    <p:sldId id="344" r:id="rId60"/>
    <p:sldId id="345" r:id="rId61"/>
    <p:sldId id="347" r:id="rId62"/>
    <p:sldId id="348" r:id="rId63"/>
    <p:sldId id="349" r:id="rId64"/>
    <p:sldId id="350" r:id="rId65"/>
    <p:sldId id="351" r:id="rId66"/>
    <p:sldId id="353" r:id="rId67"/>
    <p:sldId id="359" r:id="rId68"/>
    <p:sldId id="360" r:id="rId69"/>
    <p:sldId id="361" r:id="rId70"/>
    <p:sldId id="362" r:id="rId71"/>
    <p:sldId id="363" r:id="rId72"/>
    <p:sldId id="365" r:id="rId73"/>
    <p:sldId id="366" r:id="rId74"/>
    <p:sldId id="367" r:id="rId75"/>
    <p:sldId id="368" r:id="rId76"/>
    <p:sldId id="364" r:id="rId77"/>
    <p:sldId id="371" r:id="rId78"/>
    <p:sldId id="372" r:id="rId79"/>
    <p:sldId id="373" r:id="rId80"/>
    <p:sldId id="374" r:id="rId81"/>
    <p:sldId id="375" r:id="rId82"/>
    <p:sldId id="376" r:id="rId83"/>
    <p:sldId id="378" r:id="rId84"/>
    <p:sldId id="380" r:id="rId85"/>
    <p:sldId id="381" r:id="rId86"/>
    <p:sldId id="382" r:id="rId87"/>
    <p:sldId id="383" r:id="rId88"/>
    <p:sldId id="384" r:id="rId89"/>
    <p:sldId id="385" r:id="rId90"/>
    <p:sldId id="386" r:id="rId91"/>
    <p:sldId id="387" r:id="rId92"/>
    <p:sldId id="388" r:id="rId93"/>
    <p:sldId id="389" r:id="rId94"/>
    <p:sldId id="391" r:id="rId95"/>
    <p:sldId id="392" r:id="rId96"/>
    <p:sldId id="394" r:id="rId97"/>
    <p:sldId id="395" r:id="rId98"/>
    <p:sldId id="396" r:id="rId99"/>
    <p:sldId id="398" r:id="rId100"/>
    <p:sldId id="397" r:id="rId101"/>
    <p:sldId id="399" r:id="rId102"/>
    <p:sldId id="401" r:id="rId103"/>
    <p:sldId id="402" r:id="rId104"/>
    <p:sldId id="403" r:id="rId105"/>
    <p:sldId id="404" r:id="rId106"/>
    <p:sldId id="406" r:id="rId107"/>
    <p:sldId id="408" r:id="rId108"/>
    <p:sldId id="409" r:id="rId109"/>
    <p:sldId id="407" r:id="rId110"/>
    <p:sldId id="410" r:id="rId111"/>
    <p:sldId id="412" r:id="rId112"/>
    <p:sldId id="413" r:id="rId113"/>
    <p:sldId id="414" r:id="rId114"/>
    <p:sldId id="416" r:id="rId115"/>
    <p:sldId id="415" r:id="rId116"/>
    <p:sldId id="417" r:id="rId117"/>
    <p:sldId id="418" r:id="rId118"/>
    <p:sldId id="419" r:id="rId1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339933"/>
    <a:srgbClr val="FFCC00"/>
    <a:srgbClr val="0000FF"/>
    <a:srgbClr val="CC6600"/>
    <a:srgbClr val="996600"/>
    <a:srgbClr val="683A4F"/>
    <a:srgbClr val="CFA9BA"/>
    <a:srgbClr val="7D772B"/>
    <a:srgbClr val="D3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BAC965-64A3-4703-85BB-1F58E8763937}" type="datetimeFigureOut">
              <a:rPr lang="pt-BR"/>
              <a:pPr>
                <a:defRPr/>
              </a:pPr>
              <a:t>25/04/2009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AB7CF0-4FE1-4B7F-8A33-471977798F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D1A5C-D7B9-4E29-91A7-15672B36485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  <p:sp>
        <p:nvSpPr>
          <p:cNvPr id="12390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2390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D30620-059A-4F9A-BA0E-9D888193D2C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  <p:sp>
        <p:nvSpPr>
          <p:cNvPr id="1361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100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101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C7C6-1BF9-461A-8A94-5D763ED162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102</a:t>
            </a:fld>
            <a:endParaRPr lang="en-GB" smtClean="0"/>
          </a:p>
        </p:txBody>
      </p:sp>
      <p:sp>
        <p:nvSpPr>
          <p:cNvPr id="2426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C7C6-1BF9-461A-8A94-5D763ED162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103</a:t>
            </a:fld>
            <a:endParaRPr lang="en-GB" smtClean="0"/>
          </a:p>
        </p:txBody>
      </p:sp>
      <p:sp>
        <p:nvSpPr>
          <p:cNvPr id="2426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BE837A-73C1-4FE2-BB01-5B47EA689FE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104</a:t>
            </a:fld>
            <a:endParaRPr lang="en-GB" smtClean="0"/>
          </a:p>
        </p:txBody>
      </p:sp>
      <p:sp>
        <p:nvSpPr>
          <p:cNvPr id="23142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142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105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106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107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108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109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67877-1DD5-4D92-A1D8-BF74DAA63CF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  <p:sp>
        <p:nvSpPr>
          <p:cNvPr id="137219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110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111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112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113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114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115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116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B94D4E-FD32-43C8-B322-7066075B54C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117</a:t>
            </a:fld>
            <a:endParaRPr lang="en-GB" smtClean="0"/>
          </a:p>
        </p:txBody>
      </p:sp>
      <p:sp>
        <p:nvSpPr>
          <p:cNvPr id="12595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2595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B94D4E-FD32-43C8-B322-7066075B54C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118</a:t>
            </a:fld>
            <a:endParaRPr lang="en-GB" smtClean="0"/>
          </a:p>
        </p:txBody>
      </p:sp>
      <p:sp>
        <p:nvSpPr>
          <p:cNvPr id="12595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2595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D93C9D-40EE-42ED-9374-17856B273A5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  <p:sp>
        <p:nvSpPr>
          <p:cNvPr id="138243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92EC1A-94E6-4E23-820A-0D1E1356E1A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  <p:sp>
        <p:nvSpPr>
          <p:cNvPr id="13926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9A9B36-5D0B-40EA-9D80-DC0DA0F1F9E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mtClean="0"/>
          </a:p>
        </p:txBody>
      </p:sp>
      <p:sp>
        <p:nvSpPr>
          <p:cNvPr id="1402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0CFF0-2E0B-48AC-8483-6B98E3C9D78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mtClean="0"/>
          </a:p>
        </p:txBody>
      </p:sp>
      <p:sp>
        <p:nvSpPr>
          <p:cNvPr id="14131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4131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8E4B2-9784-4951-B40A-64FA39533C5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/>
          </a:p>
        </p:txBody>
      </p:sp>
      <p:sp>
        <p:nvSpPr>
          <p:cNvPr id="142339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4234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FA9968-A31C-409B-97F9-E900EA1C131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mtClean="0"/>
          </a:p>
        </p:txBody>
      </p:sp>
      <p:sp>
        <p:nvSpPr>
          <p:cNvPr id="143363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4336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D30620-059A-4F9A-BA0E-9D888193D2C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mtClean="0"/>
          </a:p>
        </p:txBody>
      </p:sp>
      <p:sp>
        <p:nvSpPr>
          <p:cNvPr id="1361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D30620-059A-4F9A-BA0E-9D888193D2C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mtClean="0"/>
          </a:p>
        </p:txBody>
      </p:sp>
      <p:sp>
        <p:nvSpPr>
          <p:cNvPr id="1361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9C4508-4CB0-483F-949C-B14E239E789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  <p:sp>
        <p:nvSpPr>
          <p:cNvPr id="12493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18B20-A5AA-481C-8BF0-5866E6F4BCA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mtClean="0"/>
          </a:p>
        </p:txBody>
      </p:sp>
      <p:sp>
        <p:nvSpPr>
          <p:cNvPr id="14643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B022-232D-449B-8A34-E3994B7454C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smtClean="0"/>
          </a:p>
        </p:txBody>
      </p:sp>
      <p:sp>
        <p:nvSpPr>
          <p:cNvPr id="147459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4746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BCCDD-BF45-4F96-8CDB-DCAF9FE5DFD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smtClean="0"/>
          </a:p>
        </p:txBody>
      </p:sp>
      <p:sp>
        <p:nvSpPr>
          <p:cNvPr id="148483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1AB39F-1777-47F9-A631-CECD908AE70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smtClean="0"/>
          </a:p>
        </p:txBody>
      </p:sp>
      <p:sp>
        <p:nvSpPr>
          <p:cNvPr id="14950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4950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7C390F-296E-4CAB-9748-8C4AA0CA04B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smtClean="0"/>
          </a:p>
        </p:txBody>
      </p:sp>
      <p:sp>
        <p:nvSpPr>
          <p:cNvPr id="15053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30765-8889-4CB3-A276-2F669170A22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smtClean="0"/>
          </a:p>
        </p:txBody>
      </p:sp>
      <p:sp>
        <p:nvSpPr>
          <p:cNvPr id="15462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5462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5B3B5-897D-406C-ACFC-266B66A0D28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 smtClean="0"/>
          </a:p>
        </p:txBody>
      </p:sp>
      <p:sp>
        <p:nvSpPr>
          <p:cNvPr id="15565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5565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53337-C16E-40AA-AAFC-6CF299156C9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 smtClean="0"/>
          </a:p>
        </p:txBody>
      </p:sp>
      <p:sp>
        <p:nvSpPr>
          <p:cNvPr id="157699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5770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170A30-A0C9-40F2-B53E-016F48BC19B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smtClean="0"/>
          </a:p>
        </p:txBody>
      </p:sp>
      <p:sp>
        <p:nvSpPr>
          <p:cNvPr id="15974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5974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B8B971-F63F-4E29-9089-EB4DC5688B9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 smtClean="0"/>
          </a:p>
        </p:txBody>
      </p:sp>
      <p:sp>
        <p:nvSpPr>
          <p:cNvPr id="1617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61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B0B88A-9774-412C-AEEB-FE8702DAD7B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  <p:sp>
        <p:nvSpPr>
          <p:cNvPr id="126979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49812-65CB-4ED8-B4A9-21879AE7A7A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 smtClean="0"/>
          </a:p>
        </p:txBody>
      </p:sp>
      <p:sp>
        <p:nvSpPr>
          <p:cNvPr id="16486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6486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6D20A-4609-42CC-835E-48272402412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 smtClean="0"/>
          </a:p>
        </p:txBody>
      </p:sp>
      <p:sp>
        <p:nvSpPr>
          <p:cNvPr id="1658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658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A684D-BADA-4F23-BCF8-08E6A0CD943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 smtClean="0"/>
          </a:p>
        </p:txBody>
      </p:sp>
      <p:sp>
        <p:nvSpPr>
          <p:cNvPr id="167939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6794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CFBF5F-91EC-4546-AC0E-995D721AB58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 smtClean="0"/>
          </a:p>
        </p:txBody>
      </p:sp>
      <p:sp>
        <p:nvSpPr>
          <p:cNvPr id="168963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6896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3022AF-2B46-4CC8-8126-120806A705E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 smtClean="0"/>
          </a:p>
        </p:txBody>
      </p:sp>
      <p:sp>
        <p:nvSpPr>
          <p:cNvPr id="16998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6998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9BFD3-D3E1-4C44-8AF8-F7B3A65D4E0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 smtClean="0"/>
          </a:p>
        </p:txBody>
      </p:sp>
      <p:sp>
        <p:nvSpPr>
          <p:cNvPr id="17101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7101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DC28D8-5B81-4D44-9808-C2AFBBB7FA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 smtClean="0"/>
          </a:p>
        </p:txBody>
      </p:sp>
      <p:sp>
        <p:nvSpPr>
          <p:cNvPr id="173059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7306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99410D-62EF-4D61-A6EC-88DF97858DC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 smtClean="0"/>
          </a:p>
        </p:txBody>
      </p:sp>
      <p:sp>
        <p:nvSpPr>
          <p:cNvPr id="174083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7408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66F5-5995-4F89-9917-C5B5C8D3372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 smtClean="0"/>
          </a:p>
        </p:txBody>
      </p:sp>
      <p:sp>
        <p:nvSpPr>
          <p:cNvPr id="17510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7510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68ADB0-5178-4A3D-85A3-4D7E508140C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 smtClean="0"/>
          </a:p>
        </p:txBody>
      </p:sp>
      <p:sp>
        <p:nvSpPr>
          <p:cNvPr id="17613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761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C0309D-7401-481A-AE42-E63B90E7EA3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  <p:sp>
        <p:nvSpPr>
          <p:cNvPr id="128003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91E09D-3EE2-47EB-BD12-07FA19E06C8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 smtClean="0"/>
          </a:p>
        </p:txBody>
      </p:sp>
      <p:sp>
        <p:nvSpPr>
          <p:cNvPr id="17715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7715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A38349-AECD-441C-BD97-D1F2FB7A3A3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 smtClean="0"/>
          </a:p>
        </p:txBody>
      </p:sp>
      <p:sp>
        <p:nvSpPr>
          <p:cNvPr id="179203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7920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40E32-B609-42EC-9418-D879F1729FE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 smtClean="0"/>
          </a:p>
        </p:txBody>
      </p:sp>
      <p:sp>
        <p:nvSpPr>
          <p:cNvPr id="18022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8022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40E32-B609-42EC-9418-D879F1729FE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 smtClean="0"/>
          </a:p>
        </p:txBody>
      </p:sp>
      <p:sp>
        <p:nvSpPr>
          <p:cNvPr id="18022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8022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705C19-5932-48A1-98AE-405FEC5E314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 smtClean="0"/>
          </a:p>
        </p:txBody>
      </p:sp>
      <p:sp>
        <p:nvSpPr>
          <p:cNvPr id="18125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8125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639A5-E870-414C-8735-61BD684CA4C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 smtClean="0"/>
          </a:p>
        </p:txBody>
      </p:sp>
      <p:sp>
        <p:nvSpPr>
          <p:cNvPr id="18227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8227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0A2ADA-2AB8-4A5A-B92B-0D63C1570FA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 smtClean="0"/>
          </a:p>
        </p:txBody>
      </p:sp>
      <p:sp>
        <p:nvSpPr>
          <p:cNvPr id="18534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8534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5A5CC-3533-461B-8F58-D4CD7AA2F38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 smtClean="0"/>
          </a:p>
        </p:txBody>
      </p:sp>
      <p:sp>
        <p:nvSpPr>
          <p:cNvPr id="188419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8842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F458F-6411-4609-9C35-BEBD6B3B673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 smtClean="0"/>
          </a:p>
        </p:txBody>
      </p:sp>
      <p:sp>
        <p:nvSpPr>
          <p:cNvPr id="19046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9046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2AE0DA-D52E-4026-841F-E099BC983D4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 smtClean="0"/>
          </a:p>
        </p:txBody>
      </p:sp>
      <p:sp>
        <p:nvSpPr>
          <p:cNvPr id="194563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9456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6F6C8-461C-4B66-9A53-B30BE9C6D5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  <p:sp>
        <p:nvSpPr>
          <p:cNvPr id="12902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32A077-DE8B-4CAE-9A83-5837E4E00A0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 smtClean="0"/>
          </a:p>
        </p:txBody>
      </p:sp>
      <p:sp>
        <p:nvSpPr>
          <p:cNvPr id="19661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9661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70B522-24DB-4EC6-9CB8-1CFCEC52BB2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 smtClean="0"/>
          </a:p>
        </p:txBody>
      </p:sp>
      <p:sp>
        <p:nvSpPr>
          <p:cNvPr id="198659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9866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5B49D7-8BBA-4201-B58E-7ECE43739F4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GB" smtClean="0"/>
          </a:p>
        </p:txBody>
      </p:sp>
      <p:sp>
        <p:nvSpPr>
          <p:cNvPr id="20070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0070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F5934-1549-4D3E-9495-3743B940EBA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GB" smtClean="0"/>
          </a:p>
        </p:txBody>
      </p:sp>
      <p:sp>
        <p:nvSpPr>
          <p:cNvPr id="20275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0275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0D01FB-481F-4F2E-B2E1-8E2484F05D6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GB" smtClean="0"/>
          </a:p>
        </p:txBody>
      </p:sp>
      <p:sp>
        <p:nvSpPr>
          <p:cNvPr id="204803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0480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2A5B67-4425-4ED0-A6B4-B5984FCA107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GB" smtClean="0"/>
          </a:p>
        </p:txBody>
      </p:sp>
      <p:sp>
        <p:nvSpPr>
          <p:cNvPr id="20685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0685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0E9734-409A-4A7F-893A-CC48D60C1F3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GB" smtClean="0"/>
          </a:p>
        </p:txBody>
      </p:sp>
      <p:sp>
        <p:nvSpPr>
          <p:cNvPr id="208899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0890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4E9B4-F55A-41D1-A681-9980BC650B5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GB" smtClean="0"/>
          </a:p>
        </p:txBody>
      </p:sp>
      <p:sp>
        <p:nvSpPr>
          <p:cNvPr id="209923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0992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ACF2F-5074-40D1-8ECF-C9D193D12EC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GB" smtClean="0"/>
          </a:p>
        </p:txBody>
      </p:sp>
      <p:sp>
        <p:nvSpPr>
          <p:cNvPr id="21197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197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4F87B2-2D6B-4A52-B81E-EAD780FDC1B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GB" smtClean="0"/>
          </a:p>
        </p:txBody>
      </p:sp>
      <p:sp>
        <p:nvSpPr>
          <p:cNvPr id="2129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29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EA8F31-2C62-48C4-9A09-69C3AFCC90A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  <p:sp>
        <p:nvSpPr>
          <p:cNvPr id="13005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0177B-2EA5-4ED1-80EC-1E9CEBFFC7F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GB" smtClean="0"/>
          </a:p>
        </p:txBody>
      </p:sp>
      <p:sp>
        <p:nvSpPr>
          <p:cNvPr id="214019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402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736FD3-6AF6-42C3-A7B5-E97FF6708E5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GB" smtClean="0"/>
          </a:p>
        </p:txBody>
      </p:sp>
      <p:sp>
        <p:nvSpPr>
          <p:cNvPr id="21606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606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16B8A3-6854-476E-B73C-F1A8A7E5C89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GB" smtClean="0"/>
          </a:p>
        </p:txBody>
      </p:sp>
      <p:sp>
        <p:nvSpPr>
          <p:cNvPr id="2170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70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194FE-FE78-4926-B4F5-B8E19A93D4C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GB" smtClean="0"/>
          </a:p>
        </p:txBody>
      </p:sp>
      <p:sp>
        <p:nvSpPr>
          <p:cNvPr id="21811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811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9E7932-907A-410B-B305-79DAE5CC63F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GB" smtClean="0"/>
          </a:p>
        </p:txBody>
      </p:sp>
      <p:sp>
        <p:nvSpPr>
          <p:cNvPr id="219139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914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E852CB-558B-458B-BD90-19E5105FC25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GB" smtClean="0"/>
          </a:p>
        </p:txBody>
      </p:sp>
      <p:sp>
        <p:nvSpPr>
          <p:cNvPr id="220163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2016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FCC6C-94D9-4B62-BF28-E36109666C0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GB" smtClean="0"/>
          </a:p>
        </p:txBody>
      </p:sp>
      <p:sp>
        <p:nvSpPr>
          <p:cNvPr id="22221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2221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D84485-307E-40D6-BBFC-11F541CAD38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GB" smtClean="0"/>
          </a:p>
        </p:txBody>
      </p:sp>
      <p:sp>
        <p:nvSpPr>
          <p:cNvPr id="22835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2835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9F1B8-7C7A-462B-B123-6053EF59F14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GB" smtClean="0"/>
          </a:p>
        </p:txBody>
      </p:sp>
      <p:sp>
        <p:nvSpPr>
          <p:cNvPr id="229379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293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1C075-786C-4886-8BE2-95AD1501DC6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GB" smtClean="0"/>
          </a:p>
        </p:txBody>
      </p:sp>
      <p:sp>
        <p:nvSpPr>
          <p:cNvPr id="230403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040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BAEB6D-8EDC-4EB0-938A-AAE2F6B6B2A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  <p:sp>
        <p:nvSpPr>
          <p:cNvPr id="13107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BE837A-73C1-4FE2-BB01-5B47EA689FE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GB" smtClean="0"/>
          </a:p>
        </p:txBody>
      </p:sp>
      <p:sp>
        <p:nvSpPr>
          <p:cNvPr id="23142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142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263AA-8A09-4FA3-B1C8-BEF5E313A41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GB" smtClean="0"/>
          </a:p>
        </p:txBody>
      </p:sp>
      <p:sp>
        <p:nvSpPr>
          <p:cNvPr id="23245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245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E3005C-EAEE-494A-A164-20B3758AFD2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GB" smtClean="0"/>
          </a:p>
        </p:txBody>
      </p:sp>
      <p:sp>
        <p:nvSpPr>
          <p:cNvPr id="23347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347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3ED6-6341-46EF-8699-FACDD8AFEA5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GB" smtClean="0"/>
          </a:p>
        </p:txBody>
      </p:sp>
      <p:sp>
        <p:nvSpPr>
          <p:cNvPr id="234499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450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7401C-1228-4B06-82D0-3044EA2DF87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GB" smtClean="0"/>
          </a:p>
        </p:txBody>
      </p:sp>
      <p:sp>
        <p:nvSpPr>
          <p:cNvPr id="235523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552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DF4B0-D309-4499-A145-46699ABC4F4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GB" smtClean="0"/>
          </a:p>
        </p:txBody>
      </p:sp>
      <p:sp>
        <p:nvSpPr>
          <p:cNvPr id="23654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654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8116BA-87B5-403A-A6B5-745BB127F60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GB" smtClean="0"/>
          </a:p>
        </p:txBody>
      </p:sp>
      <p:sp>
        <p:nvSpPr>
          <p:cNvPr id="240643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064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80C903-944A-455C-ACE4-314867EA6F7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en-GB" smtClean="0"/>
          </a:p>
        </p:txBody>
      </p:sp>
      <p:sp>
        <p:nvSpPr>
          <p:cNvPr id="24166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166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C7C6-1BF9-461A-8A94-5D763ED162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en-GB" smtClean="0"/>
          </a:p>
        </p:txBody>
      </p:sp>
      <p:sp>
        <p:nvSpPr>
          <p:cNvPr id="2426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ECFA29-D757-4F38-9739-3354170FBCD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  <p:sp>
        <p:nvSpPr>
          <p:cNvPr id="133123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C7C6-1BF9-461A-8A94-5D763ED162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en-GB" smtClean="0"/>
          </a:p>
        </p:txBody>
      </p:sp>
      <p:sp>
        <p:nvSpPr>
          <p:cNvPr id="2426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C7C6-1BF9-461A-8A94-5D763ED162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GB" smtClean="0"/>
          </a:p>
        </p:txBody>
      </p:sp>
      <p:sp>
        <p:nvSpPr>
          <p:cNvPr id="2426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C7C6-1BF9-461A-8A94-5D763ED162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en-GB" smtClean="0"/>
          </a:p>
        </p:txBody>
      </p:sp>
      <p:sp>
        <p:nvSpPr>
          <p:cNvPr id="2426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C7C6-1BF9-461A-8A94-5D763ED162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en-GB" smtClean="0"/>
          </a:p>
        </p:txBody>
      </p:sp>
      <p:sp>
        <p:nvSpPr>
          <p:cNvPr id="2426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C7C6-1BF9-461A-8A94-5D763ED162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GB" smtClean="0"/>
          </a:p>
        </p:txBody>
      </p:sp>
      <p:sp>
        <p:nvSpPr>
          <p:cNvPr id="2426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C7C6-1BF9-461A-8A94-5D763ED162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en-GB" smtClean="0"/>
          </a:p>
        </p:txBody>
      </p:sp>
      <p:sp>
        <p:nvSpPr>
          <p:cNvPr id="2426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C7C6-1BF9-461A-8A94-5D763ED162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en-GB" smtClean="0"/>
          </a:p>
        </p:txBody>
      </p:sp>
      <p:sp>
        <p:nvSpPr>
          <p:cNvPr id="2426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C7C6-1BF9-461A-8A94-5D763ED162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en-GB" smtClean="0"/>
          </a:p>
        </p:txBody>
      </p:sp>
      <p:sp>
        <p:nvSpPr>
          <p:cNvPr id="2426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C7C6-1BF9-461A-8A94-5D763ED162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en-GB" smtClean="0"/>
          </a:p>
        </p:txBody>
      </p:sp>
      <p:sp>
        <p:nvSpPr>
          <p:cNvPr id="2426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C7C6-1BF9-461A-8A94-5D763ED162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en-GB" smtClean="0"/>
          </a:p>
        </p:txBody>
      </p:sp>
      <p:sp>
        <p:nvSpPr>
          <p:cNvPr id="2426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FB6F80-8E7E-4372-A3AC-83A55182DAF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  <p:sp>
        <p:nvSpPr>
          <p:cNvPr id="13414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C7C6-1BF9-461A-8A94-5D763ED162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en-GB" smtClean="0"/>
          </a:p>
        </p:txBody>
      </p:sp>
      <p:sp>
        <p:nvSpPr>
          <p:cNvPr id="2426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C7C6-1BF9-461A-8A94-5D763ED162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91</a:t>
            </a:fld>
            <a:endParaRPr lang="en-GB" smtClean="0"/>
          </a:p>
        </p:txBody>
      </p:sp>
      <p:sp>
        <p:nvSpPr>
          <p:cNvPr id="2426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C7C6-1BF9-461A-8A94-5D763ED162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en-GB" smtClean="0"/>
          </a:p>
        </p:txBody>
      </p:sp>
      <p:sp>
        <p:nvSpPr>
          <p:cNvPr id="2426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C7C6-1BF9-461A-8A94-5D763ED162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en-GB" smtClean="0"/>
          </a:p>
        </p:txBody>
      </p:sp>
      <p:sp>
        <p:nvSpPr>
          <p:cNvPr id="242691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BE837A-73C1-4FE2-BB01-5B47EA689FE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en-GB" smtClean="0"/>
          </a:p>
        </p:txBody>
      </p:sp>
      <p:sp>
        <p:nvSpPr>
          <p:cNvPr id="231427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142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DFD4-909C-4314-9B93-C5B721D53B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99</a:t>
            </a:fld>
            <a:endParaRPr lang="en-GB" smtClean="0"/>
          </a:p>
        </p:txBody>
      </p:sp>
      <p:sp>
        <p:nvSpPr>
          <p:cNvPr id="238595" name="AutoShape 1"/>
          <p:cNvSpPr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18088" cy="4102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F3D7-79F4-4F2C-B8CA-64269D468E8D}" type="datetimeFigureOut">
              <a:rPr lang="pt-BR"/>
              <a:pPr>
                <a:defRPr/>
              </a:pPr>
              <a:t>25/04/2009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F1152-4F2C-487C-87BB-83CB74752A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4D8A-0572-4946-B40C-D8DB7A563B9A}" type="datetimeFigureOut">
              <a:rPr lang="pt-BR"/>
              <a:pPr>
                <a:defRPr/>
              </a:pPr>
              <a:t>25/04/2009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DBC4-6295-442C-90C3-6FEBE2F598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0CAF-EB2B-4429-B8C1-CBDD06A71BB0}" type="datetimeFigureOut">
              <a:rPr lang="pt-BR"/>
              <a:pPr>
                <a:defRPr/>
              </a:pPr>
              <a:t>25/04/2009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F035-EEFC-4C39-94D5-4CBC9B8394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28E1-41F4-4FB5-B51B-027DBE862840}" type="datetimeFigureOut">
              <a:rPr lang="pt-BR"/>
              <a:pPr>
                <a:defRPr/>
              </a:pPr>
              <a:t>25/04/2009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8807-49D4-4222-9EFC-971365021C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98AB-53C8-47ED-843B-9CC0BFAE11DC}" type="datetimeFigureOut">
              <a:rPr lang="pt-BR"/>
              <a:pPr>
                <a:defRPr/>
              </a:pPr>
              <a:t>25/04/2009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8CF3-D0C5-4184-9D2A-5CBEF09186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635E-7899-4C36-9DC4-BD652F366592}" type="datetimeFigureOut">
              <a:rPr lang="pt-BR"/>
              <a:pPr>
                <a:defRPr/>
              </a:pPr>
              <a:t>25/04/2009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46C7-59AE-46A4-AADE-B17E3E9BE6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F964-8360-4518-82CA-17EC4528BD99}" type="datetimeFigureOut">
              <a:rPr lang="pt-BR"/>
              <a:pPr>
                <a:defRPr/>
              </a:pPr>
              <a:t>25/04/2009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80C7-C354-4651-A719-1DF282133D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3BEC-7A25-4633-8750-366B03F63353}" type="datetimeFigureOut">
              <a:rPr lang="pt-BR"/>
              <a:pPr>
                <a:defRPr/>
              </a:pPr>
              <a:t>25/04/2009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F1DD-CC2E-42FB-9909-613AB930B6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 descr="geterm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85088" y="6156325"/>
            <a:ext cx="13525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7" descr="logo_nilc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438" y="6249988"/>
            <a:ext cx="15001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05088" y="6256338"/>
            <a:ext cx="175260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6296025"/>
            <a:ext cx="140176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6" name="Conector reto 5"/>
          <p:cNvCxnSpPr/>
          <p:nvPr userDrawn="1"/>
        </p:nvCxnSpPr>
        <p:spPr>
          <a:xfrm>
            <a:off x="0" y="6081713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71B6-AEFE-4372-BC5F-E6D0D06623E1}" type="datetimeFigureOut">
              <a:rPr lang="pt-BR"/>
              <a:pPr>
                <a:defRPr/>
              </a:pPr>
              <a:t>25/04/2009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C79A-A47E-4726-812C-AEA9B790AD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B64FD-9AC7-4433-8460-A205B1FBE147}" type="datetimeFigureOut">
              <a:rPr lang="pt-BR"/>
              <a:pPr>
                <a:defRPr/>
              </a:pPr>
              <a:t>25/04/2009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3CE6-59DF-4DE4-9C55-7C18A7BEDE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4A6076-4225-4693-AB2E-CE6E34376262}" type="datetimeFigureOut">
              <a:rPr lang="pt-BR"/>
              <a:pPr>
                <a:defRPr/>
              </a:pPr>
              <a:t>25/04/2009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B1874D-6537-4F5B-AA3B-237692867D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43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14310" y="774472"/>
            <a:ext cx="7772400" cy="5308620"/>
          </a:xfrm>
          <a:prstGeom prst="roundRect">
            <a:avLst>
              <a:gd name="adj" fmla="val 16667"/>
            </a:avLst>
          </a:prstGeom>
          <a:solidFill>
            <a:srgbClr val="004586"/>
          </a:solidFill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solidFill>
                <a:srgbClr val="FFFFFF"/>
              </a:solidFill>
              <a:latin typeface="+mn-lt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FFFFFF"/>
              </a:solidFill>
              <a:latin typeface="+mn-lt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solidFill>
                <a:srgbClr val="FFFFFF"/>
              </a:solidFill>
              <a:latin typeface="+mn-lt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solidFill>
                <a:srgbClr val="FFFFFF"/>
              </a:solidFill>
              <a:latin typeface="+mn-lt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FFFFFF"/>
              </a:solidFill>
              <a:latin typeface="+mn-lt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FFFFFF"/>
              </a:solidFill>
              <a:latin typeface="+mn-lt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FFFFFF"/>
              </a:solidFill>
              <a:latin typeface="+mn-lt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FFFFFF"/>
              </a:solidFill>
              <a:latin typeface="+mn-lt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Leandro 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Henrique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solidFill>
                <a:srgbClr val="FFFFFF"/>
              </a:solidFill>
              <a:latin typeface="+mn-lt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Porto </a:t>
            </a:r>
            <a:r>
              <a:rPr lang="en-US" sz="2000" dirty="0" err="1" smtClean="0">
                <a:solidFill>
                  <a:srgbClr val="FFFFFF"/>
                </a:solidFill>
                <a:latin typeface="+mn-lt"/>
              </a:rPr>
              <a:t>Alegre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, RS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err="1" smtClean="0">
                <a:solidFill>
                  <a:srgbClr val="FFFFFF"/>
                </a:solidFill>
                <a:latin typeface="+mn-lt"/>
              </a:rPr>
              <a:t>Abril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 2009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solidFill>
                <a:srgbClr val="FFFFFF"/>
              </a:solidFill>
              <a:latin typeface="+mn-lt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www.etermos.ufscar.br</a:t>
            </a:r>
            <a:endParaRPr lang="en-US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764023"/>
            <a:ext cx="1000100" cy="5328000"/>
          </a:xfrm>
          <a:prstGeom prst="rect">
            <a:avLst/>
          </a:prstGeom>
          <a:solidFill>
            <a:srgbClr val="00458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6643702" y="4098717"/>
            <a:ext cx="1135048" cy="1984375"/>
          </a:xfrm>
          <a:prstGeom prst="rect">
            <a:avLst/>
          </a:prstGeom>
          <a:solidFill>
            <a:srgbClr val="00458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1500174"/>
            <a:ext cx="7786710" cy="150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FFCC00"/>
                </a:solidFill>
                <a:latin typeface="Trebuchet MS" pitchFamily="34" charset="0"/>
              </a:rPr>
              <a:t>e-Termos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b="1" dirty="0">
              <a:solidFill>
                <a:srgbClr val="FFCC00"/>
              </a:solidFill>
              <a:latin typeface="Trebuchet MS" pitchFamily="34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err="1" smtClean="0">
                <a:solidFill>
                  <a:srgbClr val="FFCC00"/>
                </a:solidFill>
                <a:latin typeface="Trebuchet MS" pitchFamily="34" charset="0"/>
              </a:rPr>
              <a:t>Ambiente</a:t>
            </a:r>
            <a:r>
              <a:rPr lang="en-US" sz="2400" b="1" dirty="0" smtClean="0">
                <a:solidFill>
                  <a:srgbClr val="FFCC00"/>
                </a:solidFill>
                <a:latin typeface="Trebuchet MS" pitchFamily="34" charset="0"/>
              </a:rPr>
              <a:t> </a:t>
            </a:r>
            <a:r>
              <a:rPr lang="en-US" sz="2400" b="1" dirty="0" err="1">
                <a:solidFill>
                  <a:srgbClr val="FFCC00"/>
                </a:solidFill>
                <a:latin typeface="Trebuchet MS" pitchFamily="34" charset="0"/>
              </a:rPr>
              <a:t>Colaborativo</a:t>
            </a:r>
            <a:r>
              <a:rPr lang="en-US" sz="2400" b="1" dirty="0">
                <a:solidFill>
                  <a:srgbClr val="FFCC00"/>
                </a:solidFill>
                <a:latin typeface="Trebuchet MS" pitchFamily="34" charset="0"/>
              </a:rPr>
              <a:t> </a:t>
            </a:r>
            <a:r>
              <a:rPr lang="en-US" sz="2400" b="1" dirty="0" smtClean="0">
                <a:solidFill>
                  <a:srgbClr val="FFCC00"/>
                </a:solidFill>
                <a:latin typeface="Trebuchet MS" pitchFamily="34" charset="0"/>
              </a:rPr>
              <a:t>Web </a:t>
            </a:r>
            <a:r>
              <a:rPr lang="en-US" sz="2400" b="1" dirty="0" err="1" smtClean="0">
                <a:solidFill>
                  <a:srgbClr val="FFCC00"/>
                </a:solidFill>
                <a:latin typeface="Trebuchet MS" pitchFamily="34" charset="0"/>
              </a:rPr>
              <a:t>para</a:t>
            </a:r>
            <a:r>
              <a:rPr lang="en-US" sz="2400" b="1" dirty="0" smtClean="0">
                <a:solidFill>
                  <a:srgbClr val="FFCC00"/>
                </a:solidFill>
                <a:latin typeface="Trebuchet MS" pitchFamily="34" charset="0"/>
              </a:rPr>
              <a:t> </a:t>
            </a:r>
            <a:r>
              <a:rPr lang="en-US" sz="2400" b="1" dirty="0" err="1">
                <a:solidFill>
                  <a:srgbClr val="FFCC00"/>
                </a:solidFill>
                <a:latin typeface="Trebuchet MS" pitchFamily="34" charset="0"/>
              </a:rPr>
              <a:t>Criação</a:t>
            </a:r>
            <a:r>
              <a:rPr lang="en-US" sz="2400" b="1" dirty="0">
                <a:solidFill>
                  <a:srgbClr val="FFCC00"/>
                </a:solidFill>
                <a:latin typeface="Trebuchet MS" pitchFamily="34" charset="0"/>
              </a:rPr>
              <a:t> de </a:t>
            </a:r>
            <a:r>
              <a:rPr lang="en-US" sz="2400" b="1" dirty="0" err="1">
                <a:solidFill>
                  <a:srgbClr val="FFCC00"/>
                </a:solidFill>
                <a:latin typeface="Trebuchet MS" pitchFamily="34" charset="0"/>
              </a:rPr>
              <a:t>Produtos</a:t>
            </a:r>
            <a:r>
              <a:rPr lang="en-US" sz="2400" b="1" dirty="0">
                <a:solidFill>
                  <a:srgbClr val="FFCC00"/>
                </a:solidFill>
                <a:latin typeface="Trebuchet MS" pitchFamily="34" charset="0"/>
              </a:rPr>
              <a:t> </a:t>
            </a:r>
            <a:r>
              <a:rPr lang="en-US" sz="2400" b="1" dirty="0" err="1">
                <a:solidFill>
                  <a:srgbClr val="FFCC00"/>
                </a:solidFill>
                <a:latin typeface="Trebuchet MS" pitchFamily="34" charset="0"/>
              </a:rPr>
              <a:t>Terminológicos</a:t>
            </a:r>
            <a:endParaRPr lang="en-US" sz="2400" b="1" dirty="0">
              <a:solidFill>
                <a:srgbClr val="FFCC00"/>
              </a:solidFill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6666"/>
                </a:solidFill>
                <a:latin typeface="+mj-lt"/>
              </a:rPr>
              <a:t>Pontifícia Universidade Católica do Rio Grande de Sul - PUCRS</a:t>
            </a:r>
            <a:endParaRPr lang="pt-BR" sz="2400" b="1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5373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5374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5375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Introdução</a:t>
            </a:r>
          </a:p>
        </p:txBody>
      </p:sp>
      <p:sp>
        <p:nvSpPr>
          <p:cNvPr id="15364" name="CaixaDeTexto 25"/>
          <p:cNvSpPr txBox="1">
            <a:spLocks noChangeArrowheads="1"/>
          </p:cNvSpPr>
          <p:nvPr/>
        </p:nvSpPr>
        <p:spPr bwMode="auto">
          <a:xfrm>
            <a:off x="71438" y="928688"/>
            <a:ext cx="850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Estrutura do e-Termos</a:t>
            </a:r>
          </a:p>
        </p:txBody>
      </p:sp>
      <p:pic>
        <p:nvPicPr>
          <p:cNvPr id="15365" name="Imagem 7" descr="web-128x12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4040" y="23574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CaixaDeTexto 9"/>
          <p:cNvSpPr txBox="1">
            <a:spLocks noChangeArrowheads="1"/>
          </p:cNvSpPr>
          <p:nvPr/>
        </p:nvSpPr>
        <p:spPr bwMode="auto">
          <a:xfrm>
            <a:off x="4857777" y="1785938"/>
            <a:ext cx="285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Portal do e-Termos</a:t>
            </a:r>
          </a:p>
        </p:txBody>
      </p:sp>
      <p:cxnSp>
        <p:nvCxnSpPr>
          <p:cNvPr id="13" name="Conector reto 12"/>
          <p:cNvCxnSpPr/>
          <p:nvPr/>
        </p:nvCxnSpPr>
        <p:spPr>
          <a:xfrm rot="5400000">
            <a:off x="2212975" y="3714750"/>
            <a:ext cx="4002088" cy="158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CaixaDeTexto 13"/>
          <p:cNvSpPr txBox="1">
            <a:spLocks noChangeArrowheads="1"/>
          </p:cNvSpPr>
          <p:nvPr/>
        </p:nvSpPr>
        <p:spPr bwMode="auto">
          <a:xfrm>
            <a:off x="4357715" y="4505325"/>
            <a:ext cx="4143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>
                <a:latin typeface="+mn-lt"/>
              </a:rPr>
              <a:t> Acesso público e irrestrito</a:t>
            </a:r>
          </a:p>
          <a:p>
            <a:pPr>
              <a:buFont typeface="Arial" charset="0"/>
              <a:buChar char="•"/>
            </a:pPr>
            <a:r>
              <a:rPr lang="pt-BR">
                <a:latin typeface="+mn-lt"/>
              </a:rPr>
              <a:t> Público geral (usuário final)</a:t>
            </a:r>
          </a:p>
          <a:p>
            <a:pPr>
              <a:buFont typeface="Arial" charset="0"/>
              <a:buChar char="•"/>
            </a:pPr>
            <a:r>
              <a:rPr lang="pt-BR">
                <a:latin typeface="+mn-lt"/>
              </a:rPr>
              <a:t> Local dos Produtos (resultados)</a:t>
            </a:r>
          </a:p>
        </p:txBody>
      </p:sp>
      <p:pic>
        <p:nvPicPr>
          <p:cNvPr id="15366" name="Imagem 8" descr="imac-web-128x12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2550" y="2357426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CaixaDeTexto 10"/>
          <p:cNvSpPr txBox="1">
            <a:spLocks noChangeArrowheads="1"/>
          </p:cNvSpPr>
          <p:nvPr/>
        </p:nvSpPr>
        <p:spPr bwMode="auto">
          <a:xfrm>
            <a:off x="785812" y="1785926"/>
            <a:ext cx="2643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>
                <a:latin typeface="+mn-lt"/>
              </a:rPr>
              <a:t>Sistema e-Termos</a:t>
            </a:r>
          </a:p>
        </p:txBody>
      </p:sp>
      <p:sp>
        <p:nvSpPr>
          <p:cNvPr id="15371" name="CaixaDeTexto 14"/>
          <p:cNvSpPr txBox="1">
            <a:spLocks noChangeArrowheads="1"/>
          </p:cNvSpPr>
          <p:nvPr/>
        </p:nvSpPr>
        <p:spPr bwMode="auto">
          <a:xfrm>
            <a:off x="0" y="4443401"/>
            <a:ext cx="414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dirty="0">
                <a:latin typeface="+mn-lt"/>
              </a:rPr>
              <a:t> Acesso </a:t>
            </a:r>
            <a:r>
              <a:rPr lang="pt-BR" dirty="0" smtClean="0">
                <a:latin typeface="+mn-lt"/>
              </a:rPr>
              <a:t>autorizado</a:t>
            </a:r>
            <a:endParaRPr lang="pt-BR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pt-BR" dirty="0">
                <a:latin typeface="+mn-lt"/>
              </a:rPr>
              <a:t> Usuários cadastrados</a:t>
            </a:r>
          </a:p>
          <a:p>
            <a:pPr>
              <a:buFont typeface="Arial" charset="0"/>
              <a:buChar char="•"/>
            </a:pPr>
            <a:r>
              <a:rPr lang="pt-BR" dirty="0">
                <a:latin typeface="+mn-lt"/>
              </a:rPr>
              <a:t> Criação dos Produtos</a:t>
            </a:r>
          </a:p>
          <a:p>
            <a:pPr>
              <a:buFont typeface="Arial" charset="0"/>
              <a:buChar char="•"/>
            </a:pPr>
            <a:r>
              <a:rPr lang="pt-BR" dirty="0">
                <a:latin typeface="+mn-lt"/>
              </a:rPr>
              <a:t> Local das Ferramentas e Etapas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42937" y="1714488"/>
            <a:ext cx="2928938" cy="25717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6467" y="1476365"/>
            <a:ext cx="2306061" cy="10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7763" name="CaixaDeTexto 25"/>
          <p:cNvSpPr txBox="1">
            <a:spLocks noChangeArrowheads="1"/>
          </p:cNvSpPr>
          <p:nvPr/>
        </p:nvSpPr>
        <p:spPr bwMode="auto">
          <a:xfrm>
            <a:off x="-71470" y="857232"/>
            <a:ext cx="757242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Ficha Terminológica no e-Termos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Criação de </a:t>
            </a:r>
            <a:r>
              <a:rPr lang="pt-BR" sz="2000" dirty="0" smtClean="0">
                <a:solidFill>
                  <a:srgbClr val="FF0000"/>
                </a:solidFill>
                <a:latin typeface="+mn-lt"/>
              </a:rPr>
              <a:t>Protocolo de Ficha</a:t>
            </a:r>
            <a:r>
              <a:rPr lang="pt-BR" sz="2000" dirty="0" smtClean="0">
                <a:latin typeface="+mn-lt"/>
              </a:rPr>
              <a:t> 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Totalmente </a:t>
            </a:r>
            <a:r>
              <a:rPr lang="pt-BR" dirty="0" smtClean="0">
                <a:solidFill>
                  <a:srgbClr val="FF0000"/>
                </a:solidFill>
                <a:latin typeface="+mn-lt"/>
              </a:rPr>
              <a:t>Flexível</a:t>
            </a:r>
            <a:endParaRPr lang="pt-BR" dirty="0">
              <a:solidFill>
                <a:srgbClr val="FF0000"/>
              </a:solidFill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Não existe modelo fixo de </a:t>
            </a:r>
            <a:r>
              <a:rPr lang="pt-BR" dirty="0" smtClean="0">
                <a:solidFill>
                  <a:srgbClr val="FF0000"/>
                </a:solidFill>
                <a:latin typeface="+mn-lt"/>
              </a:rPr>
              <a:t>Protocolo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Possibilidade de criação de vários </a:t>
            </a:r>
            <a:r>
              <a:rPr lang="pt-BR" dirty="0" smtClean="0">
                <a:solidFill>
                  <a:srgbClr val="FF0000"/>
                </a:solidFill>
                <a:latin typeface="+mn-lt"/>
              </a:rPr>
              <a:t>Protocolos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Apenas um por vez</a:t>
            </a:r>
            <a:endParaRPr lang="pt-BR" sz="1600" dirty="0">
              <a:solidFill>
                <a:srgbClr val="FF0000"/>
              </a:solidFill>
              <a:latin typeface="+mn-lt"/>
            </a:endParaRPr>
          </a:p>
          <a:p>
            <a:pPr lvl="1"/>
            <a:endParaRPr lang="pt-BR" sz="1200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Sem limite de campos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Quantos campos desejar/necessitar</a:t>
            </a:r>
          </a:p>
          <a:p>
            <a:pPr lvl="3">
              <a:buFont typeface="Arial" pitchFamily="34" charset="0"/>
              <a:buChar char="•"/>
            </a:pPr>
            <a:endParaRPr lang="pt-BR" sz="1200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Definição da obrigatoriedade dos campos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Se o preenchimento é obrigatório ou não</a:t>
            </a:r>
          </a:p>
          <a:p>
            <a:pPr lvl="3">
              <a:buFont typeface="Wingdings" pitchFamily="2" charset="2"/>
              <a:buChar char="ü"/>
            </a:pPr>
            <a:endParaRPr lang="pt-BR" sz="1200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Tarefa do Gerente</a:t>
            </a:r>
          </a:p>
          <a:p>
            <a:pPr lvl="2">
              <a:buFont typeface="Wingdings" pitchFamily="2" charset="2"/>
              <a:buChar char="ü"/>
            </a:pPr>
            <a:endParaRPr lang="pt-BR" sz="1200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Campos com </a:t>
            </a:r>
            <a:r>
              <a:rPr lang="pt-BR" dirty="0" smtClean="0">
                <a:solidFill>
                  <a:srgbClr val="FF0000"/>
                </a:solidFill>
                <a:latin typeface="+mn-lt"/>
              </a:rPr>
              <a:t>Tipos de Dados</a:t>
            </a:r>
            <a:r>
              <a:rPr lang="pt-BR" dirty="0" smtClean="0">
                <a:latin typeface="+mn-lt"/>
              </a:rPr>
              <a:t> pré-definidos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Alfanumérico, Texto, Data, Gênero, Tipo Textual, Morfologia, Área, Subárea, Definição</a:t>
            </a:r>
          </a:p>
          <a:p>
            <a:pPr lvl="3">
              <a:buFont typeface="Arial" pitchFamily="34" charset="0"/>
              <a:buChar char="•"/>
            </a:pPr>
            <a:endParaRPr lang="pt-BR" sz="1200" dirty="0" smtClean="0">
              <a:latin typeface="+mn-lt"/>
            </a:endParaRPr>
          </a:p>
        </p:txBody>
      </p:sp>
      <p:sp>
        <p:nvSpPr>
          <p:cNvPr id="11776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Quinta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Criação e Ger. da Base de Dados Term.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9" name="Estrela de 6 Pontas 8"/>
          <p:cNvSpPr/>
          <p:nvPr/>
        </p:nvSpPr>
        <p:spPr>
          <a:xfrm>
            <a:off x="5072066" y="2571744"/>
            <a:ext cx="2928958" cy="2571768"/>
          </a:xfrm>
          <a:prstGeom prst="star6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/>
              <a:t>MetaBanco</a:t>
            </a:r>
            <a:endParaRPr lang="pt-BR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7763" name="CaixaDeTexto 25"/>
          <p:cNvSpPr txBox="1">
            <a:spLocks noChangeArrowheads="1"/>
          </p:cNvSpPr>
          <p:nvPr/>
        </p:nvSpPr>
        <p:spPr bwMode="auto">
          <a:xfrm>
            <a:off x="-71470" y="857232"/>
            <a:ext cx="757242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Ficha Terminológica no e-Termos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Tipos de Dados pré-definidos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Define a natureza do dados de determinado Campo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Representam valores ou funcionalidades específicas</a:t>
            </a:r>
            <a:endParaRPr lang="pt-BR" dirty="0">
              <a:latin typeface="+mn-lt"/>
            </a:endParaRPr>
          </a:p>
          <a:p>
            <a:pPr lvl="3">
              <a:buFont typeface="Arial" pitchFamily="34" charset="0"/>
              <a:buChar char="•"/>
            </a:pPr>
            <a:endParaRPr lang="pt-BR" sz="1200" dirty="0" smtClean="0">
              <a:latin typeface="+mn-lt"/>
            </a:endParaRPr>
          </a:p>
        </p:txBody>
      </p:sp>
      <p:sp>
        <p:nvSpPr>
          <p:cNvPr id="11776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Quinta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Criação e Ger. da Base de Dados Term.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142844" y="2643182"/>
          <a:ext cx="8429684" cy="3078480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822634"/>
                <a:gridCol w="660705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TIPO</a:t>
                      </a:r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 DE DADO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DESCRIÇÃO</a:t>
                      </a:r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 DOS VALORES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Alfanumérico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Letras, números e caracteres</a:t>
                      </a:r>
                      <a:r>
                        <a:rPr lang="pt-BR" sz="1400" baseline="0" dirty="0" smtClean="0"/>
                        <a:t> especiais até o limite de 255 caracteres</a:t>
                      </a:r>
                      <a:endParaRPr lang="pt-BR" sz="14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Texto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Textos com letras, números e caractere</a:t>
                      </a:r>
                      <a:r>
                        <a:rPr lang="pt-BR" sz="1400" baseline="0" dirty="0" smtClean="0"/>
                        <a:t>s especiais</a:t>
                      </a:r>
                      <a:endParaRPr lang="pt-BR" sz="14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Definição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Representa o texto </a:t>
                      </a:r>
                      <a:r>
                        <a:rPr lang="pt-BR" sz="1400" dirty="0" err="1" smtClean="0"/>
                        <a:t>definitório</a:t>
                      </a:r>
                      <a:r>
                        <a:rPr lang="pt-BR" sz="1400" dirty="0" smtClean="0"/>
                        <a:t> do termo</a:t>
                      </a:r>
                      <a:endParaRPr lang="pt-BR" sz="14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Data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Números e caracteres que representam uma data</a:t>
                      </a:r>
                      <a:endParaRPr lang="pt-BR" sz="14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Morfologia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Representa</a:t>
                      </a:r>
                      <a:r>
                        <a:rPr lang="pt-BR" sz="1400" baseline="0" dirty="0" smtClean="0"/>
                        <a:t> o nome da classe morfológica de um determinado termo</a:t>
                      </a:r>
                      <a:endParaRPr lang="pt-BR" sz="14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Gênero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Representa o Gênero de um determinado termo</a:t>
                      </a:r>
                      <a:endParaRPr lang="pt-BR" sz="14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Tipo</a:t>
                      </a:r>
                      <a:r>
                        <a:rPr lang="pt-BR" sz="1400" baseline="0" dirty="0" smtClean="0"/>
                        <a:t> Textual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Representa o Tipo</a:t>
                      </a:r>
                      <a:r>
                        <a:rPr lang="pt-BR" sz="1400" baseline="0" dirty="0" smtClean="0"/>
                        <a:t> Textual de um determinado termo</a:t>
                      </a:r>
                      <a:endParaRPr lang="pt-BR" sz="14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Área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Representa</a:t>
                      </a:r>
                      <a:r>
                        <a:rPr lang="pt-BR" sz="1400" baseline="0" dirty="0" smtClean="0"/>
                        <a:t> a grande área do conhecimento a qual um determinado termo pertence</a:t>
                      </a:r>
                      <a:endParaRPr lang="pt-BR" sz="14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Subárea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Representa</a:t>
                      </a:r>
                      <a:r>
                        <a:rPr lang="pt-BR" sz="1400" baseline="0" dirty="0" smtClean="0"/>
                        <a:t> a subárea do conhecimento a qual um determinado termo pertence</a:t>
                      </a:r>
                      <a:endParaRPr lang="pt-BR" sz="1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186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1" y="890588"/>
            <a:ext cx="585788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Ficha Terminológica:</a:t>
            </a:r>
            <a:endParaRPr lang="pt-BR" sz="2400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</a:t>
            </a:r>
            <a:r>
              <a:rPr lang="pt-BR" sz="2000" dirty="0" smtClean="0">
                <a:latin typeface="+mj-lt"/>
              </a:rPr>
              <a:t>Edição do Protocolo:</a:t>
            </a:r>
            <a:endParaRPr lang="pt-BR" sz="20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Permite alteração do Protocolo da Ficha Terminológica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Exclusão, Edição e Adição de Campos</a:t>
            </a:r>
          </a:p>
          <a:p>
            <a:pPr lvl="3">
              <a:buFont typeface="Arial" pitchFamily="34" charset="0"/>
              <a:buChar char="•"/>
            </a:pPr>
            <a:endParaRPr lang="pt-BR" sz="1600" dirty="0" smtClean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 Tarefa do Gerente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Quinta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Criação e Ger. da Base de Dados Term.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214422"/>
            <a:ext cx="2314584" cy="111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25"/>
          <p:cNvSpPr txBox="1">
            <a:spLocks noChangeArrowheads="1"/>
          </p:cNvSpPr>
          <p:nvPr/>
        </p:nvSpPr>
        <p:spPr bwMode="auto">
          <a:xfrm>
            <a:off x="1" y="3786190"/>
            <a:ext cx="60721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</a:t>
            </a:r>
            <a:r>
              <a:rPr lang="pt-BR" sz="2000" dirty="0" smtClean="0">
                <a:latin typeface="+mj-lt"/>
              </a:rPr>
              <a:t>Exclusão de Protocolo:</a:t>
            </a:r>
            <a:endParaRPr lang="pt-BR" sz="20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Exclusão de um determinado Protocolo de Ficha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Operação </a:t>
            </a:r>
            <a:r>
              <a:rPr lang="pt-BR" dirty="0" smtClean="0">
                <a:solidFill>
                  <a:srgbClr val="FF0000"/>
                </a:solidFill>
                <a:latin typeface="+mj-lt"/>
              </a:rPr>
              <a:t>Irreversível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038608"/>
            <a:ext cx="2437575" cy="117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736"/>
            <a:ext cx="2457460" cy="116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186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1" y="868816"/>
            <a:ext cx="685801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Ficha Terminológica: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Preencher Ficha Terminológica: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Preenchimento dos campos definidos no Protocolo da Ficha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Cada termo possui sua própria Ficha Terminológica</a:t>
            </a:r>
            <a:endParaRPr lang="pt-BR" sz="1600" dirty="0" smtClean="0"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Quinta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Criação e Ger. da Base de Dados Term.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" name="CaixaDeTexto 25"/>
          <p:cNvSpPr txBox="1">
            <a:spLocks noChangeArrowheads="1"/>
          </p:cNvSpPr>
          <p:nvPr/>
        </p:nvSpPr>
        <p:spPr bwMode="auto">
          <a:xfrm>
            <a:off x="-32" y="3000372"/>
            <a:ext cx="835824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Rico em funcionalidades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Dados pré-formatados de acordo com o Tipo de Dado do campo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 smtClean="0">
                <a:latin typeface="+mn-lt"/>
              </a:rPr>
              <a:t> campos: Data, Morfologia, Gênero, Tipo de Texto, Área e Subárea</a:t>
            </a:r>
          </a:p>
          <a:p>
            <a:pPr lvl="4">
              <a:buFont typeface="Courier New" pitchFamily="49" charset="0"/>
              <a:buChar char="o"/>
            </a:pPr>
            <a:endParaRPr lang="pt-BR" sz="1200" dirty="0" smtClean="0">
              <a:latin typeface="+mn-lt"/>
            </a:endParaRP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Expansão da área de edição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 smtClean="0">
                <a:latin typeface="+mn-lt"/>
              </a:rPr>
              <a:t> campos de Texto</a:t>
            </a:r>
            <a:endParaRPr lang="pt-BR" sz="1200" dirty="0" smtClean="0">
              <a:latin typeface="+mn-lt"/>
            </a:endParaRPr>
          </a:p>
          <a:p>
            <a:pPr lvl="4">
              <a:buFont typeface="Courier New" pitchFamily="49" charset="0"/>
              <a:buChar char="o"/>
            </a:pPr>
            <a:endParaRPr lang="pt-BR" sz="1400" dirty="0" smtClean="0">
              <a:latin typeface="+mn-lt"/>
            </a:endParaRP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</a:t>
            </a:r>
            <a:r>
              <a:rPr lang="pt-BR" sz="1600" dirty="0" smtClean="0">
                <a:solidFill>
                  <a:srgbClr val="FF0000"/>
                </a:solidFill>
                <a:latin typeface="+mn-lt"/>
              </a:rPr>
              <a:t>Editor de Definição </a:t>
            </a:r>
            <a:r>
              <a:rPr lang="pt-BR" sz="1600" dirty="0" smtClean="0">
                <a:latin typeface="+mn-lt"/>
              </a:rPr>
              <a:t>Integrado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 smtClean="0">
                <a:latin typeface="+mn-lt"/>
              </a:rPr>
              <a:t> campos de Definição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 smtClean="0">
                <a:latin typeface="+mn-lt"/>
              </a:rPr>
              <a:t> </a:t>
            </a:r>
            <a:r>
              <a:rPr lang="pt-BR" sz="1400" b="1" dirty="0" smtClean="0">
                <a:latin typeface="+mn-lt"/>
              </a:rPr>
              <a:t>Ferramenta de Definir (várias melhorias e atualizações)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 smtClean="0">
                <a:latin typeface="+mn-lt"/>
              </a:rPr>
              <a:t> Uso de excertos </a:t>
            </a:r>
            <a:r>
              <a:rPr lang="pt-BR" sz="1400" dirty="0" err="1" smtClean="0">
                <a:latin typeface="+mn-lt"/>
              </a:rPr>
              <a:t>definicionais</a:t>
            </a:r>
            <a:endParaRPr lang="pt-BR" sz="1400" dirty="0" smtClean="0">
              <a:latin typeface="+mn-lt"/>
            </a:endParaRPr>
          </a:p>
          <a:p>
            <a:pPr lvl="4">
              <a:buFont typeface="Courier New" pitchFamily="49" charset="0"/>
              <a:buChar char="o"/>
            </a:pPr>
            <a:endParaRPr lang="pt-BR" sz="1200" dirty="0" smtClean="0">
              <a:latin typeface="+mn-lt"/>
            </a:endParaRP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Possibilidade de verificação das Relações Conceituais do Termo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0597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0598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0599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059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Palestra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do e-Termos</a:t>
            </a:r>
          </a:p>
        </p:txBody>
      </p:sp>
      <p:sp>
        <p:nvSpPr>
          <p:cNvPr id="110596" name="CaixaDeTexto 25"/>
          <p:cNvSpPr txBox="1">
            <a:spLocks noChangeArrowheads="1"/>
          </p:cNvSpPr>
          <p:nvPr/>
        </p:nvSpPr>
        <p:spPr bwMode="auto">
          <a:xfrm>
            <a:off x="71438" y="2000250"/>
            <a:ext cx="85010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 dirty="0">
                <a:latin typeface="Trebuchet MS" pitchFamily="34" charset="0"/>
              </a:rPr>
              <a:t> Módulo </a:t>
            </a:r>
            <a:r>
              <a:rPr lang="pt-BR" sz="4400" b="1" dirty="0" smtClean="0">
                <a:latin typeface="Trebuchet MS" pitchFamily="34" charset="0"/>
              </a:rPr>
              <a:t>6</a:t>
            </a:r>
            <a:endParaRPr lang="pt-BR" sz="4400" b="1" dirty="0">
              <a:latin typeface="Trebuchet MS" pitchFamily="34" charset="0"/>
            </a:endParaRPr>
          </a:p>
          <a:p>
            <a:pPr algn="ctr"/>
            <a:r>
              <a:rPr lang="pt-BR" sz="4400" b="1" dirty="0" smtClean="0">
                <a:latin typeface="Trebuchet MS" pitchFamily="34" charset="0"/>
              </a:rPr>
              <a:t>Sexta </a:t>
            </a:r>
            <a:r>
              <a:rPr lang="pt-BR" sz="4400" b="1" dirty="0">
                <a:latin typeface="Trebuchet MS" pitchFamily="34" charset="0"/>
              </a:rPr>
              <a:t>Etapa</a:t>
            </a:r>
          </a:p>
          <a:p>
            <a:pPr algn="ctr"/>
            <a:endParaRPr lang="pt-BR" sz="2800" b="1" dirty="0">
              <a:latin typeface="Trebuchet MS" pitchFamily="34" charset="0"/>
            </a:endParaRPr>
          </a:p>
          <a:p>
            <a:pPr algn="ctr"/>
            <a:r>
              <a:rPr lang="pt-BR" sz="2800" b="1" dirty="0" smtClean="0">
                <a:latin typeface="Trebuchet MS" pitchFamily="34" charset="0"/>
              </a:rPr>
              <a:t>Edição de Verbetes e Intercâmbio de Produtos</a:t>
            </a:r>
            <a:endParaRPr lang="pt-BR" sz="28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7763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50109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Funcionalidades: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Verbete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Criar Modelo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Editar Modelo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Excluir Modelo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Publicação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Pré-Publicar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Publicar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Visualizar</a:t>
            </a:r>
            <a:endParaRPr lang="pt-BR" dirty="0">
              <a:latin typeface="+mn-lt"/>
            </a:endParaRPr>
          </a:p>
        </p:txBody>
      </p:sp>
      <p:sp>
        <p:nvSpPr>
          <p:cNvPr id="11776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Sexta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Edição de Verbetes e Int. de Produtos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7763" name="CaixaDeTexto 25"/>
          <p:cNvSpPr txBox="1">
            <a:spLocks noChangeArrowheads="1"/>
          </p:cNvSpPr>
          <p:nvPr/>
        </p:nvSpPr>
        <p:spPr bwMode="auto">
          <a:xfrm>
            <a:off x="-71470" y="928670"/>
            <a:ext cx="835824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Modelo de Verbete e Verbete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solidFill>
                  <a:srgbClr val="FF0000"/>
                </a:solidFill>
                <a:latin typeface="+mn-lt"/>
              </a:rPr>
              <a:t>Modelo de Verbete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Estrutura de formação de um verbete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Seleção/Definição dos Campos do Verbete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A partir dos campos do Protocolo da Ficha Terminológica</a:t>
            </a:r>
          </a:p>
          <a:p>
            <a:pPr lvl="3">
              <a:buFont typeface="Arial" pitchFamily="34" charset="0"/>
              <a:buChar char="•"/>
            </a:pPr>
            <a:endParaRPr lang="pt-BR" sz="1200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Forma de apresentação do Verbete (formatação)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Fonte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Tamanho da Fonte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Estilo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Cor da Fonte</a:t>
            </a:r>
          </a:p>
          <a:p>
            <a:pPr lvl="2">
              <a:buFont typeface="Wingdings" pitchFamily="2" charset="2"/>
              <a:buChar char="Ø"/>
            </a:pPr>
            <a:endParaRPr lang="pt-BR" sz="1200" dirty="0" smtClean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n-lt"/>
              </a:rPr>
              <a:t> Verbete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Representação dos dados dos Termos junto ao Modelo</a:t>
            </a:r>
            <a:endParaRPr lang="pt-BR" sz="1200" dirty="0" smtClean="0"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Sexta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Edição de Verbetes e Int. de Produtos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7763" name="CaixaDeTexto 25"/>
          <p:cNvSpPr txBox="1">
            <a:spLocks noChangeArrowheads="1"/>
          </p:cNvSpPr>
          <p:nvPr/>
        </p:nvSpPr>
        <p:spPr bwMode="auto">
          <a:xfrm>
            <a:off x="-71470" y="928670"/>
            <a:ext cx="8358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Exemplo</a:t>
            </a:r>
            <a:endParaRPr lang="pt-BR" sz="2400" dirty="0">
              <a:latin typeface="+mj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Sexta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Edição de Verbetes e Int. de Produtos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58" y="2285992"/>
          <a:ext cx="3286148" cy="2682240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643074"/>
                <a:gridCol w="1643074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CAMPO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TIPO DE DADO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Termo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Alfanumérico</a:t>
                      </a:r>
                      <a:endParaRPr lang="pt-BR" sz="16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Morfologia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Alfanumérico</a:t>
                      </a:r>
                      <a:endParaRPr lang="pt-BR" sz="16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Definição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Texto</a:t>
                      </a:r>
                      <a:endParaRPr lang="pt-BR" sz="16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Data Inclusão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Numérico</a:t>
                      </a:r>
                      <a:endParaRPr lang="pt-BR" sz="16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Sinônimo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Alfanumérico</a:t>
                      </a:r>
                      <a:endParaRPr lang="pt-BR" sz="16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Inf.</a:t>
                      </a:r>
                      <a:r>
                        <a:rPr lang="pt-BR" sz="1600" baseline="0" dirty="0" smtClean="0"/>
                        <a:t> Enciclopédica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Texto</a:t>
                      </a:r>
                      <a:endParaRPr lang="pt-BR" sz="16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...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...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71406" y="186688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PROTOCOLO DA FICHA TERMINOLÓGICA</a:t>
            </a:r>
            <a:endParaRPr lang="pt-BR" sz="1600" b="1" dirty="0">
              <a:latin typeface="+mj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714876" y="1285860"/>
            <a:ext cx="3143272" cy="1357322"/>
            <a:chOff x="4429124" y="2071678"/>
            <a:chExt cx="3143272" cy="1357322"/>
          </a:xfrm>
        </p:grpSpPr>
        <p:sp>
          <p:nvSpPr>
            <p:cNvPr id="12" name="CaixaDeTexto 11"/>
            <p:cNvSpPr txBox="1"/>
            <p:nvPr/>
          </p:nvSpPr>
          <p:spPr>
            <a:xfrm>
              <a:off x="4500562" y="2571744"/>
              <a:ext cx="30718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/>
                <a:t>Termo</a:t>
              </a:r>
              <a:endParaRPr lang="pt-BR" sz="1600" b="1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500562" y="2800346"/>
              <a:ext cx="3071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 smtClean="0">
                  <a:latin typeface="Times New Roman" pitchFamily="18" charset="0"/>
                  <a:cs typeface="Times New Roman" pitchFamily="18" charset="0"/>
                </a:rPr>
                <a:t>Morfologia</a:t>
              </a:r>
              <a:endParaRPr lang="pt-BR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500562" y="3049785"/>
              <a:ext cx="3071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Definição</a:t>
              </a:r>
              <a:endParaRPr lang="pt-BR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Grupo 17"/>
            <p:cNvGrpSpPr/>
            <p:nvPr/>
          </p:nvGrpSpPr>
          <p:grpSpPr>
            <a:xfrm>
              <a:off x="4429124" y="2071678"/>
              <a:ext cx="2500330" cy="1357322"/>
              <a:chOff x="4429124" y="2071678"/>
              <a:chExt cx="2500330" cy="1357322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4429124" y="2071678"/>
                <a:ext cx="2500330" cy="13573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4429124" y="2071678"/>
                <a:ext cx="2500330" cy="3571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Modelo 1</a:t>
                </a:r>
                <a:endParaRPr lang="pt-BR" dirty="0"/>
              </a:p>
            </p:txBody>
          </p:sp>
        </p:grpSp>
      </p:grpSp>
      <p:grpSp>
        <p:nvGrpSpPr>
          <p:cNvPr id="20" name="Grupo 19"/>
          <p:cNvGrpSpPr/>
          <p:nvPr/>
        </p:nvGrpSpPr>
        <p:grpSpPr>
          <a:xfrm>
            <a:off x="5929322" y="2857496"/>
            <a:ext cx="3143272" cy="1357322"/>
            <a:chOff x="4429124" y="2071678"/>
            <a:chExt cx="3143272" cy="1357322"/>
          </a:xfrm>
        </p:grpSpPr>
        <p:sp>
          <p:nvSpPr>
            <p:cNvPr id="21" name="CaixaDeTexto 20"/>
            <p:cNvSpPr txBox="1"/>
            <p:nvPr/>
          </p:nvSpPr>
          <p:spPr>
            <a:xfrm>
              <a:off x="4500562" y="2571744"/>
              <a:ext cx="3071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solidFill>
                    <a:srgbClr val="FF0000"/>
                  </a:solidFill>
                </a:rPr>
                <a:t>Termo</a:t>
              </a:r>
              <a:endParaRPr lang="pt-B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500562" y="2800346"/>
              <a:ext cx="3071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 smtClean="0">
                  <a:latin typeface="Times New Roman" pitchFamily="18" charset="0"/>
                  <a:cs typeface="Times New Roman" pitchFamily="18" charset="0"/>
                </a:rPr>
                <a:t>Definição</a:t>
              </a:r>
              <a:endParaRPr lang="pt-BR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4500562" y="3049785"/>
              <a:ext cx="30718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Data</a:t>
              </a:r>
              <a:endParaRPr lang="pt-BR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upo 17"/>
            <p:cNvGrpSpPr/>
            <p:nvPr/>
          </p:nvGrpSpPr>
          <p:grpSpPr>
            <a:xfrm>
              <a:off x="4429124" y="2071678"/>
              <a:ext cx="2500330" cy="1357322"/>
              <a:chOff x="4429124" y="2071678"/>
              <a:chExt cx="2500330" cy="1357322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4429124" y="2071678"/>
                <a:ext cx="2500330" cy="13573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4429124" y="2071678"/>
                <a:ext cx="2500330" cy="3571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Modelo 2</a:t>
                </a:r>
                <a:endParaRPr lang="pt-BR" dirty="0"/>
              </a:p>
            </p:txBody>
          </p:sp>
        </p:grpSp>
      </p:grpSp>
      <p:grpSp>
        <p:nvGrpSpPr>
          <p:cNvPr id="27" name="Grupo 26"/>
          <p:cNvGrpSpPr/>
          <p:nvPr/>
        </p:nvGrpSpPr>
        <p:grpSpPr>
          <a:xfrm>
            <a:off x="4786314" y="4429132"/>
            <a:ext cx="3143272" cy="1357322"/>
            <a:chOff x="4429124" y="2071678"/>
            <a:chExt cx="3143272" cy="1357322"/>
          </a:xfrm>
        </p:grpSpPr>
        <p:sp>
          <p:nvSpPr>
            <p:cNvPr id="28" name="CaixaDeTexto 27"/>
            <p:cNvSpPr txBox="1"/>
            <p:nvPr/>
          </p:nvSpPr>
          <p:spPr>
            <a:xfrm>
              <a:off x="4500562" y="2571744"/>
              <a:ext cx="30718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00FF"/>
                  </a:solidFill>
                </a:rPr>
                <a:t>Termo</a:t>
              </a:r>
              <a:endParaRPr lang="pt-B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4500562" y="2800346"/>
              <a:ext cx="30718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i="1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Informação Enciclopédica</a:t>
              </a:r>
              <a:endParaRPr lang="pt-BR" sz="12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1" name="Grupo 17"/>
            <p:cNvGrpSpPr/>
            <p:nvPr/>
          </p:nvGrpSpPr>
          <p:grpSpPr>
            <a:xfrm>
              <a:off x="4429124" y="2071678"/>
              <a:ext cx="2500330" cy="1357322"/>
              <a:chOff x="4429124" y="2071678"/>
              <a:chExt cx="2500330" cy="1357322"/>
            </a:xfrm>
          </p:grpSpPr>
          <p:sp>
            <p:nvSpPr>
              <p:cNvPr id="32" name="Retângulo 31"/>
              <p:cNvSpPr/>
              <p:nvPr/>
            </p:nvSpPr>
            <p:spPr>
              <a:xfrm>
                <a:off x="4429124" y="2071678"/>
                <a:ext cx="2500330" cy="13573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Retângulo 32"/>
              <p:cNvSpPr/>
              <p:nvPr/>
            </p:nvSpPr>
            <p:spPr>
              <a:xfrm>
                <a:off x="4429124" y="2071678"/>
                <a:ext cx="2500330" cy="3571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Modelo 3</a:t>
                </a:r>
                <a:endParaRPr lang="pt-BR" dirty="0"/>
              </a:p>
            </p:txBody>
          </p:sp>
        </p:grpSp>
      </p:grpSp>
      <p:sp>
        <p:nvSpPr>
          <p:cNvPr id="37" name="Chave esquerda 36"/>
          <p:cNvSpPr/>
          <p:nvPr/>
        </p:nvSpPr>
        <p:spPr>
          <a:xfrm>
            <a:off x="3929058" y="1285860"/>
            <a:ext cx="500066" cy="4500594"/>
          </a:xfrm>
          <a:prstGeom prst="leftBrace">
            <a:avLst>
              <a:gd name="adj1" fmla="val 69285"/>
              <a:gd name="adj2" fmla="val 4975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285720" y="5396227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latin typeface="+mj-lt"/>
              </a:rPr>
              <a:t>Qualquer combinação!!!</a:t>
            </a:r>
            <a:endParaRPr lang="pt-BR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7763" name="CaixaDeTexto 25"/>
          <p:cNvSpPr txBox="1">
            <a:spLocks noChangeArrowheads="1"/>
          </p:cNvSpPr>
          <p:nvPr/>
        </p:nvSpPr>
        <p:spPr bwMode="auto">
          <a:xfrm>
            <a:off x="-71470" y="857232"/>
            <a:ext cx="8358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Exemplo</a:t>
            </a:r>
            <a:endParaRPr lang="pt-BR" sz="2400" dirty="0"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Sexta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Edição de Verbetes e Int. de Produtos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grpSp>
        <p:nvGrpSpPr>
          <p:cNvPr id="3" name="Grupo 18"/>
          <p:cNvGrpSpPr/>
          <p:nvPr/>
        </p:nvGrpSpPr>
        <p:grpSpPr>
          <a:xfrm>
            <a:off x="285720" y="1571612"/>
            <a:ext cx="2500330" cy="1357322"/>
            <a:chOff x="4429124" y="2071678"/>
            <a:chExt cx="2500330" cy="1357322"/>
          </a:xfrm>
        </p:grpSpPr>
        <p:sp>
          <p:nvSpPr>
            <p:cNvPr id="12" name="CaixaDeTexto 11"/>
            <p:cNvSpPr txBox="1"/>
            <p:nvPr/>
          </p:nvSpPr>
          <p:spPr>
            <a:xfrm>
              <a:off x="4500562" y="2571744"/>
              <a:ext cx="2428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/>
                <a:t>Termo</a:t>
              </a:r>
              <a:endParaRPr lang="pt-BR" sz="1600" b="1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500562" y="2800346"/>
              <a:ext cx="2428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 smtClean="0">
                  <a:latin typeface="Times New Roman" pitchFamily="18" charset="0"/>
                  <a:cs typeface="Times New Roman" pitchFamily="18" charset="0"/>
                </a:rPr>
                <a:t>Morfologia</a:t>
              </a:r>
              <a:endParaRPr lang="pt-BR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500562" y="3049785"/>
              <a:ext cx="2428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Definição</a:t>
              </a:r>
              <a:endParaRPr lang="pt-BR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upo 17"/>
            <p:cNvGrpSpPr/>
            <p:nvPr/>
          </p:nvGrpSpPr>
          <p:grpSpPr>
            <a:xfrm>
              <a:off x="4429124" y="2071678"/>
              <a:ext cx="2500330" cy="1357322"/>
              <a:chOff x="4429124" y="2071678"/>
              <a:chExt cx="2500330" cy="1357322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4429124" y="2071678"/>
                <a:ext cx="2500330" cy="13573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4429124" y="2071678"/>
                <a:ext cx="2500330" cy="3571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Modelo 1</a:t>
                </a:r>
                <a:endParaRPr lang="pt-BR" dirty="0"/>
              </a:p>
            </p:txBody>
          </p:sp>
        </p:grpSp>
      </p:grpSp>
      <p:sp>
        <p:nvSpPr>
          <p:cNvPr id="34" name="Retângulo de cantos arredondados 33"/>
          <p:cNvSpPr/>
          <p:nvPr/>
        </p:nvSpPr>
        <p:spPr>
          <a:xfrm>
            <a:off x="3571868" y="1928802"/>
            <a:ext cx="4857784" cy="1000132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Java</a:t>
            </a:r>
            <a:r>
              <a:rPr lang="pt-BR" dirty="0" smtClean="0"/>
              <a:t> 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Substantivo Masculino (s.m) </a:t>
            </a:r>
            <a:r>
              <a:rPr lang="pt-BR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Java é uma linguagem ...</a:t>
            </a:r>
            <a:endParaRPr lang="pt-BR" sz="1400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4714876" y="1285860"/>
            <a:ext cx="2643206" cy="42862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Verbetes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0" name="Seta para a direita 39"/>
          <p:cNvSpPr/>
          <p:nvPr/>
        </p:nvSpPr>
        <p:spPr>
          <a:xfrm>
            <a:off x="3000364" y="2285992"/>
            <a:ext cx="428628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3" name="Grupo 42"/>
          <p:cNvGrpSpPr/>
          <p:nvPr/>
        </p:nvGrpSpPr>
        <p:grpSpPr>
          <a:xfrm>
            <a:off x="285720" y="3071810"/>
            <a:ext cx="8143932" cy="1357322"/>
            <a:chOff x="285720" y="3071810"/>
            <a:chExt cx="8143932" cy="1357322"/>
          </a:xfrm>
        </p:grpSpPr>
        <p:grpSp>
          <p:nvGrpSpPr>
            <p:cNvPr id="5" name="Grupo 19"/>
            <p:cNvGrpSpPr/>
            <p:nvPr/>
          </p:nvGrpSpPr>
          <p:grpSpPr>
            <a:xfrm>
              <a:off x="285720" y="3071810"/>
              <a:ext cx="2500330" cy="1357322"/>
              <a:chOff x="4429124" y="2071678"/>
              <a:chExt cx="2500330" cy="1357322"/>
            </a:xfrm>
          </p:grpSpPr>
          <p:sp>
            <p:nvSpPr>
              <p:cNvPr id="21" name="CaixaDeTexto 20"/>
              <p:cNvSpPr txBox="1"/>
              <p:nvPr/>
            </p:nvSpPr>
            <p:spPr>
              <a:xfrm>
                <a:off x="4500562" y="2571744"/>
                <a:ext cx="24288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 smtClean="0">
                    <a:solidFill>
                      <a:srgbClr val="FF0000"/>
                    </a:solidFill>
                  </a:rPr>
                  <a:t>Termo</a:t>
                </a:r>
                <a:endParaRPr lang="pt-BR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4500562" y="2800346"/>
                <a:ext cx="24288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i="1" dirty="0" smtClean="0">
                    <a:latin typeface="Times New Roman" pitchFamily="18" charset="0"/>
                    <a:cs typeface="Times New Roman" pitchFamily="18" charset="0"/>
                  </a:rPr>
                  <a:t>Definição</a:t>
                </a:r>
                <a:endParaRPr lang="pt-BR" sz="1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CaixaDeTexto 22"/>
              <p:cNvSpPr txBox="1"/>
              <p:nvPr/>
            </p:nvSpPr>
            <p:spPr>
              <a:xfrm>
                <a:off x="4500562" y="3049785"/>
                <a:ext cx="2428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Data</a:t>
                </a:r>
                <a:endParaRPr lang="pt-BR" sz="1200" i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" name="Grupo 17"/>
              <p:cNvGrpSpPr/>
              <p:nvPr/>
            </p:nvGrpSpPr>
            <p:grpSpPr>
              <a:xfrm>
                <a:off x="4429124" y="2071678"/>
                <a:ext cx="2500330" cy="1357322"/>
                <a:chOff x="4429124" y="2071678"/>
                <a:chExt cx="2500330" cy="1357322"/>
              </a:xfrm>
            </p:grpSpPr>
            <p:sp>
              <p:nvSpPr>
                <p:cNvPr id="25" name="Retângulo 24"/>
                <p:cNvSpPr/>
                <p:nvPr/>
              </p:nvSpPr>
              <p:spPr>
                <a:xfrm>
                  <a:off x="4429124" y="2071678"/>
                  <a:ext cx="2500330" cy="13573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6" name="Retângulo 25"/>
                <p:cNvSpPr/>
                <p:nvPr/>
              </p:nvSpPr>
              <p:spPr>
                <a:xfrm>
                  <a:off x="4429124" y="2071678"/>
                  <a:ext cx="2500330" cy="3571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 smtClean="0"/>
                    <a:t>Modelo 2</a:t>
                  </a:r>
                  <a:endParaRPr lang="pt-BR" dirty="0"/>
                </a:p>
              </p:txBody>
            </p:sp>
          </p:grpSp>
        </p:grpSp>
        <p:sp>
          <p:nvSpPr>
            <p:cNvPr id="35" name="Retângulo de cantos arredondados 34"/>
            <p:cNvSpPr/>
            <p:nvPr/>
          </p:nvSpPr>
          <p:spPr>
            <a:xfrm>
              <a:off x="3571868" y="3429000"/>
              <a:ext cx="4857784" cy="1000132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pt-BR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Java</a:t>
              </a:r>
              <a:r>
                <a:rPr lang="pt-BR" sz="1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14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Java é uma linguagem ... </a:t>
              </a:r>
              <a:r>
                <a:rPr lang="pt-BR" sz="1200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07/02/2009</a:t>
              </a:r>
              <a:endParaRPr lang="pt-BR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Seta para a direita 40"/>
            <p:cNvSpPr/>
            <p:nvPr/>
          </p:nvSpPr>
          <p:spPr>
            <a:xfrm>
              <a:off x="3000364" y="3786190"/>
              <a:ext cx="428628" cy="21431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285720" y="4572008"/>
            <a:ext cx="8143932" cy="1357322"/>
            <a:chOff x="285720" y="4572008"/>
            <a:chExt cx="8143932" cy="1357322"/>
          </a:xfrm>
        </p:grpSpPr>
        <p:grpSp>
          <p:nvGrpSpPr>
            <p:cNvPr id="7" name="Grupo 26"/>
            <p:cNvGrpSpPr/>
            <p:nvPr/>
          </p:nvGrpSpPr>
          <p:grpSpPr>
            <a:xfrm>
              <a:off x="285720" y="4572008"/>
              <a:ext cx="2500330" cy="1357322"/>
              <a:chOff x="4429124" y="2071678"/>
              <a:chExt cx="2500330" cy="1357322"/>
            </a:xfrm>
          </p:grpSpPr>
          <p:sp>
            <p:nvSpPr>
              <p:cNvPr id="28" name="CaixaDeTexto 27"/>
              <p:cNvSpPr txBox="1"/>
              <p:nvPr/>
            </p:nvSpPr>
            <p:spPr>
              <a:xfrm>
                <a:off x="4500562" y="2571744"/>
                <a:ext cx="2428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 smtClean="0">
                    <a:solidFill>
                      <a:srgbClr val="0000FF"/>
                    </a:solidFill>
                  </a:rPr>
                  <a:t>Termo</a:t>
                </a:r>
                <a:endParaRPr lang="pt-BR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4500562" y="2800346"/>
                <a:ext cx="2428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i="1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Informação Enciclopédica</a:t>
                </a:r>
                <a:endParaRPr lang="pt-BR" sz="1200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11" name="Grupo 17"/>
              <p:cNvGrpSpPr/>
              <p:nvPr/>
            </p:nvGrpSpPr>
            <p:grpSpPr>
              <a:xfrm>
                <a:off x="4429124" y="2071678"/>
                <a:ext cx="2500330" cy="1357322"/>
                <a:chOff x="4429124" y="2071678"/>
                <a:chExt cx="2500330" cy="1357322"/>
              </a:xfrm>
            </p:grpSpPr>
            <p:sp>
              <p:nvSpPr>
                <p:cNvPr id="32" name="Retângulo 31"/>
                <p:cNvSpPr/>
                <p:nvPr/>
              </p:nvSpPr>
              <p:spPr>
                <a:xfrm>
                  <a:off x="4429124" y="2071678"/>
                  <a:ext cx="2500330" cy="13573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3" name="Retângulo 32"/>
                <p:cNvSpPr/>
                <p:nvPr/>
              </p:nvSpPr>
              <p:spPr>
                <a:xfrm>
                  <a:off x="4429124" y="2071678"/>
                  <a:ext cx="2500330" cy="3571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 smtClean="0"/>
                    <a:t>Modelo 3</a:t>
                  </a:r>
                  <a:endParaRPr lang="pt-BR" dirty="0"/>
                </a:p>
              </p:txBody>
            </p:sp>
          </p:grpSp>
        </p:grpSp>
        <p:sp>
          <p:nvSpPr>
            <p:cNvPr id="36" name="Retângulo de cantos arredondados 35"/>
            <p:cNvSpPr/>
            <p:nvPr/>
          </p:nvSpPr>
          <p:spPr>
            <a:xfrm>
              <a:off x="3571868" y="4929198"/>
              <a:ext cx="4857784" cy="1000132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pt-BR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Java</a:t>
              </a:r>
              <a:r>
                <a:rPr lang="pt-BR" sz="1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1200" i="1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Criada em 1996 a linguagem Java...</a:t>
              </a:r>
              <a:endParaRPr lang="pt-BR" sz="12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" name="Seta para a direita 41"/>
            <p:cNvSpPr/>
            <p:nvPr/>
          </p:nvSpPr>
          <p:spPr>
            <a:xfrm>
              <a:off x="3000364" y="5357826"/>
              <a:ext cx="428628" cy="21431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736"/>
            <a:ext cx="2608995" cy="102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7763" name="CaixaDeTexto 25"/>
          <p:cNvSpPr txBox="1">
            <a:spLocks noChangeArrowheads="1"/>
          </p:cNvSpPr>
          <p:nvPr/>
        </p:nvSpPr>
        <p:spPr bwMode="auto">
          <a:xfrm>
            <a:off x="-71470" y="857232"/>
            <a:ext cx="757242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Modelo de Verbete</a:t>
            </a:r>
            <a:endParaRPr lang="pt-BR" sz="2400" dirty="0">
              <a:latin typeface="+mn-lt"/>
            </a:endParaRPr>
          </a:p>
          <a:p>
            <a:pPr lvl="2">
              <a:buFont typeface="Wingdings" pitchFamily="2" charset="2"/>
              <a:buChar char="Ø"/>
            </a:pPr>
            <a:endParaRPr lang="pt-BR" sz="1200" dirty="0" smtClean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n-lt"/>
              </a:rPr>
              <a:t> Criação de </a:t>
            </a:r>
            <a:r>
              <a:rPr lang="pt-BR" sz="2000" dirty="0" smtClean="0">
                <a:solidFill>
                  <a:srgbClr val="FF0000"/>
                </a:solidFill>
                <a:latin typeface="+mn-lt"/>
              </a:rPr>
              <a:t>Modelo de Verbete</a:t>
            </a:r>
            <a:r>
              <a:rPr lang="pt-BR" sz="2000" dirty="0" smtClean="0">
                <a:latin typeface="+mn-lt"/>
              </a:rPr>
              <a:t> 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Tamanho e formatação </a:t>
            </a:r>
            <a:r>
              <a:rPr lang="pt-BR" dirty="0" smtClean="0">
                <a:solidFill>
                  <a:srgbClr val="FF0000"/>
                </a:solidFill>
                <a:latin typeface="+mn-lt"/>
              </a:rPr>
              <a:t>Flexíveis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Não existe padrão fixo de </a:t>
            </a:r>
            <a:r>
              <a:rPr lang="pt-BR" dirty="0" smtClean="0">
                <a:solidFill>
                  <a:srgbClr val="FF0000"/>
                </a:solidFill>
                <a:latin typeface="+mn-lt"/>
              </a:rPr>
              <a:t>Modelo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Possibilidade de criação de vários </a:t>
            </a:r>
            <a:r>
              <a:rPr lang="pt-BR" dirty="0" smtClean="0">
                <a:solidFill>
                  <a:srgbClr val="FF0000"/>
                </a:solidFill>
                <a:latin typeface="+mn-lt"/>
              </a:rPr>
              <a:t>Modelos</a:t>
            </a:r>
            <a:endParaRPr lang="pt-BR" sz="1200" dirty="0" smtClean="0">
              <a:solidFill>
                <a:srgbClr val="FF0000"/>
              </a:solidFill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Sem limite de campos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Quantos campos desejar/necessitar</a:t>
            </a:r>
          </a:p>
          <a:p>
            <a:pPr lvl="2"/>
            <a:endParaRPr lang="pt-BR" sz="1200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Definição da ordem dos campos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</a:t>
            </a:r>
            <a:r>
              <a:rPr lang="pt-BR" sz="1600" dirty="0" err="1" smtClean="0">
                <a:latin typeface="+mn-lt"/>
              </a:rPr>
              <a:t>Sequência</a:t>
            </a:r>
            <a:r>
              <a:rPr lang="pt-BR" sz="1600" dirty="0" smtClean="0">
                <a:latin typeface="+mn-lt"/>
              </a:rPr>
              <a:t> de campos</a:t>
            </a:r>
          </a:p>
          <a:p>
            <a:pPr lvl="3">
              <a:buFont typeface="Arial" pitchFamily="34" charset="0"/>
              <a:buChar char="•"/>
            </a:pPr>
            <a:endParaRPr lang="pt-BR" sz="1200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Tarefa do Gerente</a:t>
            </a:r>
          </a:p>
          <a:p>
            <a:pPr lvl="2">
              <a:buFont typeface="Wingdings" pitchFamily="2" charset="2"/>
              <a:buChar char="ü"/>
            </a:pPr>
            <a:endParaRPr lang="pt-BR" sz="1200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Possibilidade de criação de diferentes </a:t>
            </a:r>
            <a:r>
              <a:rPr lang="pt-BR" dirty="0" smtClean="0">
                <a:solidFill>
                  <a:srgbClr val="FF0000"/>
                </a:solidFill>
                <a:latin typeface="+mn-lt"/>
              </a:rPr>
              <a:t>Produtos Terminológicos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A partir de um mesmo conjunto de dados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Sexta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Edição de Verbetes e Int. de Produtos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6391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6392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6393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Introdução</a:t>
            </a:r>
          </a:p>
        </p:txBody>
      </p:sp>
      <p:sp>
        <p:nvSpPr>
          <p:cNvPr id="16388" name="CaixaDeTexto 25"/>
          <p:cNvSpPr txBox="1">
            <a:spLocks noChangeArrowheads="1"/>
          </p:cNvSpPr>
          <p:nvPr/>
        </p:nvSpPr>
        <p:spPr bwMode="auto">
          <a:xfrm>
            <a:off x="71438" y="928688"/>
            <a:ext cx="850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Estrutura do e-Termos</a:t>
            </a:r>
          </a:p>
        </p:txBody>
      </p:sp>
      <p:sp>
        <p:nvSpPr>
          <p:cNvPr id="16389" name="CaixaDeTexto 9"/>
          <p:cNvSpPr txBox="1">
            <a:spLocks noChangeArrowheads="1"/>
          </p:cNvSpPr>
          <p:nvPr/>
        </p:nvSpPr>
        <p:spPr bwMode="auto">
          <a:xfrm>
            <a:off x="928688" y="1428750"/>
            <a:ext cx="728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i="1" dirty="0">
                <a:latin typeface="+mn-lt"/>
              </a:rPr>
              <a:t>Portal do e-Termos – www.etermos.ufscar.br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890713"/>
            <a:ext cx="8143875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Sexta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Edição de Verbetes e Int. de Produtos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9" name="CaixaDeTexto 25"/>
          <p:cNvSpPr txBox="1">
            <a:spLocks noChangeArrowheads="1"/>
          </p:cNvSpPr>
          <p:nvPr/>
        </p:nvSpPr>
        <p:spPr bwMode="auto">
          <a:xfrm>
            <a:off x="0" y="886596"/>
            <a:ext cx="842965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+mn-lt"/>
              </a:rPr>
              <a:t>Modelo de Verbete:</a:t>
            </a:r>
          </a:p>
          <a:p>
            <a:pPr>
              <a:buFont typeface="Wingdings" pitchFamily="2" charset="2"/>
              <a:buChar char="v"/>
            </a:pPr>
            <a:endParaRPr lang="pt-BR" sz="1200" dirty="0" smtClean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n-lt"/>
              </a:rPr>
              <a:t> Edição do Modelo de Verbete: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Permite alteração do Modelo de Verbete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Exclusão e Adição de campos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Alteração da Formatação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Redefinição da ordem do campos</a:t>
            </a:r>
          </a:p>
          <a:p>
            <a:pPr lvl="3">
              <a:buFont typeface="Arial" pitchFamily="34" charset="0"/>
              <a:buChar char="•"/>
            </a:pPr>
            <a:endParaRPr lang="pt-BR" sz="1600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Tarefa do Gerente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00174"/>
            <a:ext cx="2570028" cy="100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1" y="3714752"/>
            <a:ext cx="58578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pt-BR" sz="1200" dirty="0" smtClean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n-lt"/>
              </a:rPr>
              <a:t> Exclusão do Modelo de Verbete: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Exclusão de um determinado Protocolo de Ficha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Exclusão e Adição de campos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Alteração da Formatação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Redefinição da ordem do campos</a:t>
            </a:r>
          </a:p>
          <a:p>
            <a:pPr lvl="3">
              <a:buFont typeface="Arial" pitchFamily="34" charset="0"/>
              <a:buChar char="•"/>
            </a:pPr>
            <a:endParaRPr lang="pt-BR" sz="1600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Operação </a:t>
            </a:r>
            <a:r>
              <a:rPr lang="pt-BR" dirty="0" smtClean="0">
                <a:solidFill>
                  <a:srgbClr val="FF0000"/>
                </a:solidFill>
                <a:latin typeface="+mn-lt"/>
              </a:rPr>
              <a:t>Irreversível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936690"/>
            <a:ext cx="2591564" cy="10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Sexta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Edição de Verbetes e Int. de Produtos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9" name="CaixaDeTexto 25"/>
          <p:cNvSpPr txBox="1">
            <a:spLocks noChangeArrowheads="1"/>
          </p:cNvSpPr>
          <p:nvPr/>
        </p:nvSpPr>
        <p:spPr bwMode="auto">
          <a:xfrm>
            <a:off x="0" y="886596"/>
            <a:ext cx="835821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+mn-lt"/>
              </a:rPr>
              <a:t>Publicação:</a:t>
            </a:r>
          </a:p>
          <a:p>
            <a:pPr>
              <a:buFont typeface="Wingdings" pitchFamily="2" charset="2"/>
              <a:buChar char="v"/>
            </a:pPr>
            <a:endParaRPr lang="pt-BR" sz="1200" dirty="0" smtClean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n-lt"/>
              </a:rPr>
              <a:t> Publicação do Produto Terminológico</a:t>
            </a:r>
          </a:p>
          <a:p>
            <a:pPr lvl="2">
              <a:buFont typeface="Wingdings" pitchFamily="2" charset="2"/>
              <a:buChar char="ü"/>
            </a:pPr>
            <a:endParaRPr lang="pt-BR" sz="1200" dirty="0" smtClean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n-lt"/>
              </a:rPr>
              <a:t> Divide-se em duas fases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Pré-Publicação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Antes da Publicação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Verificação do resultado da Publicação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 smtClean="0">
                <a:latin typeface="+mn-lt"/>
              </a:rPr>
              <a:t> Ajustes e correção de possíveis erros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 smtClean="0">
                <a:latin typeface="+mn-lt"/>
              </a:rPr>
              <a:t> Alteração da Formatação</a:t>
            </a:r>
          </a:p>
          <a:p>
            <a:pPr lvl="3">
              <a:buFont typeface="Arial" pitchFamily="34" charset="0"/>
              <a:buChar char="•"/>
            </a:pPr>
            <a:endParaRPr lang="pt-BR" sz="1600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Publicação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Disponibiliza o Produto Terminológico no Portal do e-Termos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 smtClean="0">
                <a:latin typeface="+mn-lt"/>
              </a:rPr>
              <a:t> Link: Acesso aos Produtos</a:t>
            </a:r>
          </a:p>
          <a:p>
            <a:pPr lvl="4">
              <a:buFont typeface="Courier New" pitchFamily="49" charset="0"/>
              <a:buChar char="o"/>
            </a:pPr>
            <a:endParaRPr lang="pt-BR" sz="1200" dirty="0" smtClean="0">
              <a:latin typeface="+mn-lt"/>
            </a:endParaRP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Somente se a visibilidade for </a:t>
            </a:r>
            <a:r>
              <a:rPr lang="pt-BR" sz="1600" dirty="0" smtClean="0">
                <a:solidFill>
                  <a:srgbClr val="FF0000"/>
                </a:solidFill>
                <a:latin typeface="+mn-lt"/>
              </a:rPr>
              <a:t>“Pública”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Sexta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Edição de Verbetes e Int. de Produtos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9" name="CaixaDeTexto 25"/>
          <p:cNvSpPr txBox="1">
            <a:spLocks noChangeArrowheads="1"/>
          </p:cNvSpPr>
          <p:nvPr/>
        </p:nvSpPr>
        <p:spPr bwMode="auto">
          <a:xfrm>
            <a:off x="1" y="901560"/>
            <a:ext cx="835821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+mn-lt"/>
              </a:rPr>
              <a:t> Pré-Publicação: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n-lt"/>
              </a:rPr>
              <a:t> Apresentação a partir de um </a:t>
            </a:r>
            <a:r>
              <a:rPr lang="pt-BR" sz="2000" dirty="0" err="1" smtClean="0">
                <a:solidFill>
                  <a:srgbClr val="FF0000"/>
                </a:solidFill>
                <a:latin typeface="+mn-lt"/>
              </a:rPr>
              <a:t>Template</a:t>
            </a:r>
            <a:endParaRPr lang="pt-BR" sz="2000" dirty="0" smtClean="0">
              <a:solidFill>
                <a:srgbClr val="FF0000"/>
              </a:solidFill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Modelo de Site</a:t>
            </a:r>
          </a:p>
          <a:p>
            <a:pPr lvl="2">
              <a:buFont typeface="Wingdings" pitchFamily="2" charset="2"/>
              <a:buChar char="ü"/>
            </a:pPr>
            <a:endParaRPr lang="pt-BR" sz="1200" dirty="0" smtClean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n-lt"/>
              </a:rPr>
              <a:t> Seleção de um </a:t>
            </a:r>
            <a:r>
              <a:rPr lang="pt-BR" sz="2000" dirty="0" smtClean="0">
                <a:solidFill>
                  <a:srgbClr val="FF0000"/>
                </a:solidFill>
                <a:latin typeface="+mn-lt"/>
              </a:rPr>
              <a:t>Modelo de Verbete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n-lt"/>
              </a:rPr>
              <a:t> Seleção da forma de </a:t>
            </a:r>
            <a:r>
              <a:rPr lang="pt-BR" sz="2000" dirty="0" smtClean="0">
                <a:solidFill>
                  <a:srgbClr val="FF0000"/>
                </a:solidFill>
                <a:latin typeface="+mn-lt"/>
              </a:rPr>
              <a:t>Apresentação</a:t>
            </a:r>
          </a:p>
          <a:p>
            <a:pPr lvl="2">
              <a:buFont typeface="Wingdings" pitchFamily="2" charset="2"/>
              <a:buChar char="ü"/>
            </a:pPr>
            <a:r>
              <a:rPr lang="pt-BR" i="1" dirty="0" smtClean="0">
                <a:latin typeface="+mn-lt"/>
              </a:rPr>
              <a:t> Uma campo por linha</a:t>
            </a:r>
          </a:p>
          <a:p>
            <a:pPr lvl="2">
              <a:buFont typeface="Wingdings" pitchFamily="2" charset="2"/>
              <a:buChar char="ü"/>
            </a:pPr>
            <a:r>
              <a:rPr lang="pt-BR" i="1" dirty="0" smtClean="0">
                <a:latin typeface="+mn-lt"/>
              </a:rPr>
              <a:t> Campos na mesma linha</a:t>
            </a:r>
            <a:endParaRPr lang="pt-BR" sz="2000" i="1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 smtClean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n-lt"/>
              </a:rPr>
              <a:t> Seleção de uma </a:t>
            </a:r>
            <a:r>
              <a:rPr lang="pt-BR" sz="2000" dirty="0" smtClean="0">
                <a:solidFill>
                  <a:srgbClr val="FF0000"/>
                </a:solidFill>
                <a:latin typeface="+mn-lt"/>
              </a:rPr>
              <a:t>Imagem/Logo</a:t>
            </a:r>
          </a:p>
          <a:p>
            <a:pPr lvl="2">
              <a:buFont typeface="Wingdings" pitchFamily="2" charset="2"/>
              <a:buChar char="ü"/>
            </a:pPr>
            <a:r>
              <a:rPr lang="pt-BR" sz="1600" dirty="0" smtClean="0">
                <a:latin typeface="+mn-lt"/>
              </a:rPr>
              <a:t>  Usado no site externo (publicado)</a:t>
            </a:r>
          </a:p>
          <a:p>
            <a:pPr lvl="2">
              <a:buFont typeface="Wingdings" pitchFamily="2" charset="2"/>
              <a:buChar char="Ø"/>
            </a:pPr>
            <a:endParaRPr lang="pt-BR" sz="1200" dirty="0" smtClean="0">
              <a:solidFill>
                <a:srgbClr val="FF0000"/>
              </a:solidFill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n-lt"/>
              </a:rPr>
              <a:t> Definição de um </a:t>
            </a:r>
            <a:r>
              <a:rPr lang="pt-BR" sz="2000" dirty="0" smtClean="0">
                <a:solidFill>
                  <a:srgbClr val="FF0000"/>
                </a:solidFill>
                <a:latin typeface="+mn-lt"/>
              </a:rPr>
              <a:t>Nome Fantasia</a:t>
            </a:r>
            <a:endParaRPr lang="pt-BR" sz="2000" dirty="0">
              <a:solidFill>
                <a:srgbClr val="FF0000"/>
              </a:solidFill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sz="1600" dirty="0" smtClean="0">
                <a:latin typeface="+mn-lt"/>
              </a:rPr>
              <a:t> Usado no site externo (publicado)</a:t>
            </a:r>
          </a:p>
          <a:p>
            <a:pPr lvl="2">
              <a:buFont typeface="Wingdings" pitchFamily="2" charset="2"/>
              <a:buChar char="ü"/>
            </a:pPr>
            <a:endParaRPr lang="pt-BR" sz="1600" dirty="0" smtClean="0">
              <a:solidFill>
                <a:srgbClr val="FF0000"/>
              </a:solidFill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dirty="0" smtClean="0">
                <a:latin typeface="+mn-lt"/>
              </a:rPr>
              <a:t> Disponibiliza diferentes formas de navegação</a:t>
            </a:r>
          </a:p>
          <a:p>
            <a:pPr lvl="2">
              <a:buFont typeface="Wingdings" pitchFamily="2" charset="2"/>
              <a:buChar char="ü"/>
            </a:pPr>
            <a:r>
              <a:rPr lang="pt-BR" sz="1600" dirty="0" smtClean="0">
                <a:latin typeface="+mn-lt"/>
              </a:rPr>
              <a:t> Hipertexto</a:t>
            </a:r>
          </a:p>
          <a:p>
            <a:pPr lvl="2">
              <a:buFont typeface="Wingdings" pitchFamily="2" charset="2"/>
              <a:buChar char="ü"/>
            </a:pPr>
            <a:r>
              <a:rPr lang="pt-BR" sz="1600" dirty="0" smtClean="0">
                <a:latin typeface="+mn-lt"/>
              </a:rPr>
              <a:t> Navegação Hiperbólica</a:t>
            </a:r>
          </a:p>
          <a:p>
            <a:pPr lvl="2">
              <a:buFont typeface="Wingdings" pitchFamily="2" charset="2"/>
              <a:buChar char="ü"/>
            </a:pPr>
            <a:r>
              <a:rPr lang="pt-BR" sz="1600" dirty="0" smtClean="0">
                <a:latin typeface="+mn-lt"/>
              </a:rPr>
              <a:t> Navegação em Grafos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928802"/>
            <a:ext cx="3302656" cy="101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71623"/>
            <a:ext cx="77152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Sexta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Edição de Verbetes e Int. de Produtos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0" y="902153"/>
            <a:ext cx="850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 </a:t>
            </a:r>
            <a:r>
              <a:rPr lang="pt-BR" sz="2000" i="1" dirty="0" smtClean="0">
                <a:latin typeface="+mn-lt"/>
              </a:rPr>
              <a:t>Modelo </a:t>
            </a:r>
            <a:r>
              <a:rPr lang="pt-BR" sz="2000" i="1" dirty="0" err="1" smtClean="0">
                <a:latin typeface="+mn-lt"/>
              </a:rPr>
              <a:t>Template</a:t>
            </a:r>
            <a:r>
              <a:rPr lang="pt-BR" sz="2000" i="1" dirty="0" smtClean="0">
                <a:latin typeface="+mn-lt"/>
              </a:rPr>
              <a:t> da Publicação – Site Externo</a:t>
            </a:r>
            <a:endParaRPr lang="pt-BR" sz="2000" dirty="0">
              <a:latin typeface="+mn-lt"/>
            </a:endParaRPr>
          </a:p>
        </p:txBody>
      </p:sp>
      <p:grpSp>
        <p:nvGrpSpPr>
          <p:cNvPr id="12" name="Grupo 9"/>
          <p:cNvGrpSpPr>
            <a:grpSpLocks/>
          </p:cNvGrpSpPr>
          <p:nvPr/>
        </p:nvGrpSpPr>
        <p:grpSpPr bwMode="auto">
          <a:xfrm>
            <a:off x="2226141" y="1538995"/>
            <a:ext cx="3653500" cy="728361"/>
            <a:chOff x="3929058" y="1675708"/>
            <a:chExt cx="3654089" cy="725515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3929058" y="1675708"/>
              <a:ext cx="1846090" cy="33541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5275002" y="2063992"/>
              <a:ext cx="2308145" cy="3372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dirty="0" smtClean="0">
                  <a:solidFill>
                    <a:srgbClr val="FF0000"/>
                  </a:solidFill>
                  <a:latin typeface="+mj-lt"/>
                </a:rPr>
                <a:t>Local do Nome Fantasia</a:t>
              </a:r>
              <a:endParaRPr lang="pt-BR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5" name="Grupo 9"/>
          <p:cNvGrpSpPr>
            <a:grpSpLocks/>
          </p:cNvGrpSpPr>
          <p:nvPr/>
        </p:nvGrpSpPr>
        <p:grpSpPr bwMode="auto">
          <a:xfrm>
            <a:off x="571472" y="1439668"/>
            <a:ext cx="4093724" cy="827688"/>
            <a:chOff x="3929058" y="1675707"/>
            <a:chExt cx="4094385" cy="824450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3929058" y="1675707"/>
              <a:ext cx="1643340" cy="77186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715297" y="2162927"/>
              <a:ext cx="2308146" cy="3372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dirty="0" smtClean="0">
                  <a:solidFill>
                    <a:srgbClr val="FF0000"/>
                  </a:solidFill>
                  <a:latin typeface="+mj-lt"/>
                </a:rPr>
                <a:t>Local do Logo</a:t>
              </a:r>
              <a:endParaRPr lang="pt-BR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8" name="Grupo 9"/>
          <p:cNvGrpSpPr>
            <a:grpSpLocks/>
          </p:cNvGrpSpPr>
          <p:nvPr/>
        </p:nvGrpSpPr>
        <p:grpSpPr bwMode="auto">
          <a:xfrm>
            <a:off x="5429256" y="1928802"/>
            <a:ext cx="2786082" cy="1370593"/>
            <a:chOff x="5358050" y="312806"/>
            <a:chExt cx="2786533" cy="1365236"/>
          </a:xfrm>
        </p:grpSpPr>
        <p:sp>
          <p:nvSpPr>
            <p:cNvPr id="19" name="Retângulo de cantos arredondados 18"/>
            <p:cNvSpPr/>
            <p:nvPr/>
          </p:nvSpPr>
          <p:spPr>
            <a:xfrm>
              <a:off x="5929646" y="312806"/>
              <a:ext cx="2214936" cy="33541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5358050" y="1095553"/>
              <a:ext cx="2786533" cy="5824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dirty="0" smtClean="0">
                  <a:solidFill>
                    <a:srgbClr val="FF0000"/>
                  </a:solidFill>
                  <a:latin typeface="+mj-lt"/>
                </a:rPr>
                <a:t>Nome e </a:t>
              </a:r>
              <a:r>
                <a:rPr lang="pt-BR" sz="1600" dirty="0" err="1" smtClean="0">
                  <a:solidFill>
                    <a:srgbClr val="FF0000"/>
                  </a:solidFill>
                  <a:latin typeface="+mj-lt"/>
                </a:rPr>
                <a:t>mail</a:t>
              </a:r>
              <a:r>
                <a:rPr lang="pt-BR" sz="1600" dirty="0" smtClean="0">
                  <a:solidFill>
                    <a:srgbClr val="FF0000"/>
                  </a:solidFill>
                  <a:latin typeface="+mj-lt"/>
                </a:rPr>
                <a:t> do responsável</a:t>
              </a: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pt-BR" sz="1600" dirty="0" smtClean="0">
                  <a:solidFill>
                    <a:srgbClr val="FF0000"/>
                  </a:solidFill>
                  <a:latin typeface="+mj-lt"/>
                </a:rPr>
                <a:t>(Gerente)</a:t>
              </a:r>
            </a:p>
          </p:txBody>
        </p:sp>
      </p:grpSp>
      <p:grpSp>
        <p:nvGrpSpPr>
          <p:cNvPr id="21" name="Grupo 9"/>
          <p:cNvGrpSpPr>
            <a:grpSpLocks/>
          </p:cNvGrpSpPr>
          <p:nvPr/>
        </p:nvGrpSpPr>
        <p:grpSpPr bwMode="auto">
          <a:xfrm>
            <a:off x="2285984" y="2643182"/>
            <a:ext cx="5715040" cy="3286148"/>
            <a:chOff x="3929058" y="1675707"/>
            <a:chExt cx="5715964" cy="3273301"/>
          </a:xfrm>
        </p:grpSpPr>
        <p:sp>
          <p:nvSpPr>
            <p:cNvPr id="22" name="Retângulo de cantos arredondados 21"/>
            <p:cNvSpPr/>
            <p:nvPr/>
          </p:nvSpPr>
          <p:spPr>
            <a:xfrm>
              <a:off x="3929058" y="1675707"/>
              <a:ext cx="5715964" cy="3273301"/>
            </a:xfrm>
            <a:prstGeom prst="roundRect">
              <a:avLst>
                <a:gd name="adj" fmla="val 6398"/>
              </a:avLst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858196" y="3159154"/>
              <a:ext cx="2308146" cy="3372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dirty="0" smtClean="0">
                  <a:solidFill>
                    <a:srgbClr val="FF0000"/>
                  </a:solidFill>
                  <a:latin typeface="+mj-lt"/>
                </a:rPr>
                <a:t>Área dos Verbetes</a:t>
              </a:r>
              <a:endParaRPr lang="pt-BR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24" name="Grupo 9"/>
          <p:cNvGrpSpPr>
            <a:grpSpLocks/>
          </p:cNvGrpSpPr>
          <p:nvPr/>
        </p:nvGrpSpPr>
        <p:grpSpPr bwMode="auto">
          <a:xfrm>
            <a:off x="2786050" y="2225440"/>
            <a:ext cx="4857784" cy="827734"/>
            <a:chOff x="3929058" y="1686551"/>
            <a:chExt cx="4858569" cy="824498"/>
          </a:xfrm>
        </p:grpSpPr>
        <p:sp>
          <p:nvSpPr>
            <p:cNvPr id="25" name="Retângulo de cantos arredondados 24"/>
            <p:cNvSpPr/>
            <p:nvPr/>
          </p:nvSpPr>
          <p:spPr>
            <a:xfrm>
              <a:off x="3929058" y="1686551"/>
              <a:ext cx="4858569" cy="28463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500654" y="2173819"/>
              <a:ext cx="2715083" cy="3372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dirty="0" smtClean="0">
                  <a:solidFill>
                    <a:srgbClr val="FF0000"/>
                  </a:solidFill>
                  <a:latin typeface="+mj-lt"/>
                </a:rPr>
                <a:t>Acesso Alfabético do Verbetes</a:t>
              </a:r>
              <a:endParaRPr lang="pt-BR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27" name="Grupo 9"/>
          <p:cNvGrpSpPr>
            <a:grpSpLocks/>
          </p:cNvGrpSpPr>
          <p:nvPr/>
        </p:nvGrpSpPr>
        <p:grpSpPr bwMode="auto">
          <a:xfrm>
            <a:off x="500034" y="2643182"/>
            <a:ext cx="1857389" cy="2013535"/>
            <a:chOff x="3929058" y="1746865"/>
            <a:chExt cx="1857689" cy="2005662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3929058" y="1746865"/>
              <a:ext cx="1643340" cy="5692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929059" y="3170038"/>
              <a:ext cx="1857688" cy="5824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dirty="0" smtClean="0">
                  <a:solidFill>
                    <a:srgbClr val="FF0000"/>
                  </a:solidFill>
                  <a:latin typeface="+mj-lt"/>
                </a:rPr>
                <a:t>Busca Hipertexto dos Verbetes</a:t>
              </a:r>
              <a:endParaRPr lang="pt-BR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30" name="Grupo 9"/>
          <p:cNvGrpSpPr>
            <a:grpSpLocks/>
          </p:cNvGrpSpPr>
          <p:nvPr/>
        </p:nvGrpSpPr>
        <p:grpSpPr bwMode="auto">
          <a:xfrm>
            <a:off x="500033" y="3357563"/>
            <a:ext cx="4643470" cy="2084972"/>
            <a:chOff x="3929058" y="1675708"/>
            <a:chExt cx="4644221" cy="2076821"/>
          </a:xfrm>
        </p:grpSpPr>
        <p:sp>
          <p:nvSpPr>
            <p:cNvPr id="31" name="Retângulo de cantos arredondados 30"/>
            <p:cNvSpPr/>
            <p:nvPr/>
          </p:nvSpPr>
          <p:spPr>
            <a:xfrm>
              <a:off x="3929058" y="1675708"/>
              <a:ext cx="1714789" cy="64042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5858197" y="3170040"/>
              <a:ext cx="2715082" cy="5824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dirty="0" smtClean="0">
                  <a:solidFill>
                    <a:srgbClr val="FF0000"/>
                  </a:solidFill>
                  <a:latin typeface="+mj-lt"/>
                </a:rPr>
                <a:t>Links para </a:t>
              </a:r>
              <a:r>
                <a:rPr lang="pt-BR" sz="1600" dirty="0" err="1" smtClean="0">
                  <a:solidFill>
                    <a:srgbClr val="FF0000"/>
                  </a:solidFill>
                  <a:latin typeface="+mj-lt"/>
                </a:rPr>
                <a:t>nevegação</a:t>
              </a:r>
              <a:r>
                <a:rPr lang="pt-BR" sz="1600" dirty="0" smtClean="0">
                  <a:solidFill>
                    <a:srgbClr val="FF0000"/>
                  </a:solidFill>
                  <a:latin typeface="+mj-lt"/>
                </a:rPr>
                <a:t> Hiperbólica e de Grafos</a:t>
              </a:r>
              <a:endParaRPr lang="pt-BR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33" name="Grupo 9"/>
          <p:cNvGrpSpPr>
            <a:grpSpLocks/>
          </p:cNvGrpSpPr>
          <p:nvPr/>
        </p:nvGrpSpPr>
        <p:grpSpPr bwMode="auto">
          <a:xfrm>
            <a:off x="1928794" y="5500702"/>
            <a:ext cx="5165293" cy="1203517"/>
            <a:chOff x="2500067" y="3739310"/>
            <a:chExt cx="5166128" cy="1198812"/>
          </a:xfrm>
        </p:grpSpPr>
        <p:sp>
          <p:nvSpPr>
            <p:cNvPr id="34" name="Retângulo de cantos arredondados 33"/>
            <p:cNvSpPr/>
            <p:nvPr/>
          </p:nvSpPr>
          <p:spPr>
            <a:xfrm>
              <a:off x="2500067" y="4379739"/>
              <a:ext cx="4787120" cy="55838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5358049" y="3739310"/>
              <a:ext cx="2308146" cy="3372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dirty="0" smtClean="0">
                  <a:solidFill>
                    <a:srgbClr val="FF0000"/>
                  </a:solidFill>
                  <a:latin typeface="+mj-lt"/>
                </a:rPr>
                <a:t>Aviso dos Créditos</a:t>
              </a:r>
              <a:endParaRPr lang="pt-BR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Sexta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Edição de Verbetes e Int. de Produtos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9" name="CaixaDeTexto 25"/>
          <p:cNvSpPr txBox="1">
            <a:spLocks noChangeArrowheads="1"/>
          </p:cNvSpPr>
          <p:nvPr/>
        </p:nvSpPr>
        <p:spPr bwMode="auto">
          <a:xfrm>
            <a:off x="1" y="886596"/>
            <a:ext cx="657226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+mj-lt"/>
              </a:rPr>
              <a:t> Visualização:</a:t>
            </a:r>
          </a:p>
          <a:p>
            <a:pPr>
              <a:buFont typeface="Wingdings" pitchFamily="2" charset="2"/>
              <a:buChar char="v"/>
            </a:pPr>
            <a:endParaRPr lang="pt-BR" sz="1200" dirty="0" smtClean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j-lt"/>
              </a:rPr>
              <a:t> Visualização do conteúdo Pré-Publicado antes da Publicação final</a:t>
            </a:r>
            <a:endParaRPr lang="pt-BR" sz="2000" dirty="0" smtClean="0">
              <a:solidFill>
                <a:srgbClr val="FF0000"/>
              </a:solidFill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 smtClean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 Verificação do conteúdo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 Ajustes de formatação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928802"/>
            <a:ext cx="3144266" cy="93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6403" y="1214422"/>
            <a:ext cx="3186125" cy="9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Sexta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Edição de Verbetes e Int. de Produtos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9" name="CaixaDeTexto 25"/>
          <p:cNvSpPr txBox="1">
            <a:spLocks noChangeArrowheads="1"/>
          </p:cNvSpPr>
          <p:nvPr/>
        </p:nvSpPr>
        <p:spPr bwMode="auto">
          <a:xfrm>
            <a:off x="1" y="886596"/>
            <a:ext cx="6357949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+mj-lt"/>
              </a:rPr>
              <a:t> Publicação:</a:t>
            </a:r>
          </a:p>
          <a:p>
            <a:pPr>
              <a:buFont typeface="Wingdings" pitchFamily="2" charset="2"/>
              <a:buChar char="v"/>
            </a:pPr>
            <a:endParaRPr lang="pt-BR" sz="1200" dirty="0" smtClean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j-lt"/>
              </a:rPr>
              <a:t> Disponibilização do conteúdo Pré-Publicado no </a:t>
            </a:r>
            <a:r>
              <a:rPr lang="pt-BR" sz="2000" dirty="0" smtClean="0">
                <a:solidFill>
                  <a:srgbClr val="FF0000"/>
                </a:solidFill>
                <a:latin typeface="+mj-lt"/>
              </a:rPr>
              <a:t>Portal do e-Termos</a:t>
            </a:r>
          </a:p>
          <a:p>
            <a:pPr lvl="1">
              <a:buFont typeface="Wingdings" pitchFamily="2" charset="2"/>
              <a:buChar char="Ø"/>
            </a:pPr>
            <a:endParaRPr lang="pt-BR" sz="2000" dirty="0" smtClean="0">
              <a:solidFill>
                <a:srgbClr val="FF0000"/>
              </a:solidFill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 Torna o Produto Terminológico público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Divulgação do resultado/produto na Web (internet)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Visíveis aos motores de busca</a:t>
            </a:r>
          </a:p>
          <a:p>
            <a:pPr lvl="2">
              <a:buFont typeface="Wingdings" pitchFamily="2" charset="2"/>
              <a:buChar char="ü"/>
            </a:pPr>
            <a:endParaRPr lang="pt-BR" sz="1200" dirty="0" smtClean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 Sob as mesmas condições/formatações da Pré-Publicação</a:t>
            </a:r>
          </a:p>
          <a:p>
            <a:pPr lvl="2">
              <a:buFont typeface="Wingdings" pitchFamily="2" charset="2"/>
              <a:buChar char="ü"/>
            </a:pPr>
            <a:endParaRPr lang="pt-BR" sz="1200" dirty="0" smtClean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 Última tarefa</a:t>
            </a:r>
          </a:p>
          <a:p>
            <a:pPr lvl="2">
              <a:buFont typeface="Wingdings" pitchFamily="2" charset="2"/>
              <a:buChar char="ü"/>
            </a:pPr>
            <a:endParaRPr lang="pt-BR" sz="1200" dirty="0" smtClean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 Tarefa do Gerente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3" y="1581310"/>
            <a:ext cx="8501090" cy="433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Sexta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Edição de Verbetes e Int. de Produtos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0" y="923925"/>
            <a:ext cx="850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 </a:t>
            </a:r>
            <a:r>
              <a:rPr lang="pt-BR" sz="2000" i="1" dirty="0" smtClean="0">
                <a:latin typeface="+mn-lt"/>
              </a:rPr>
              <a:t>Portal do e-Termos – Acesso aos Produtos</a:t>
            </a:r>
            <a:endParaRPr lang="pt-BR" sz="2000" dirty="0">
              <a:latin typeface="+mn-lt"/>
            </a:endParaRPr>
          </a:p>
        </p:txBody>
      </p:sp>
      <p:grpSp>
        <p:nvGrpSpPr>
          <p:cNvPr id="12" name="Grupo 9"/>
          <p:cNvGrpSpPr>
            <a:grpSpLocks/>
          </p:cNvGrpSpPr>
          <p:nvPr/>
        </p:nvGrpSpPr>
        <p:grpSpPr bwMode="auto">
          <a:xfrm>
            <a:off x="214282" y="2857499"/>
            <a:ext cx="5857915" cy="584775"/>
            <a:chOff x="2500067" y="4308577"/>
            <a:chExt cx="5280830" cy="582488"/>
          </a:xfrm>
        </p:grpSpPr>
        <p:sp>
          <p:nvSpPr>
            <p:cNvPr id="34" name="Retângulo de cantos arredondados 33"/>
            <p:cNvSpPr/>
            <p:nvPr/>
          </p:nvSpPr>
          <p:spPr>
            <a:xfrm>
              <a:off x="2500067" y="4522056"/>
              <a:ext cx="1357541" cy="21347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4560879" y="4308577"/>
              <a:ext cx="3220018" cy="5824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dirty="0" smtClean="0">
                  <a:solidFill>
                    <a:srgbClr val="FF0000"/>
                  </a:solidFill>
                  <a:latin typeface="+mj-lt"/>
                </a:rPr>
                <a:t>Disponibilização dos  Produtos Terminológicos no Portal do e-Termos</a:t>
              </a:r>
              <a:endParaRPr lang="pt-BR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5137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138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139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Encerramento</a:t>
            </a: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1038230" y="2271718"/>
            <a:ext cx="6408738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5000"/>
              </a:lnSpc>
              <a:spcBef>
                <a:spcPts val="1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latin typeface="Calibri" pitchFamily="34" charset="0"/>
              </a:rPr>
              <a:t>2006</a:t>
            </a:r>
          </a:p>
        </p:txBody>
      </p:sp>
      <p:pic>
        <p:nvPicPr>
          <p:cNvPr id="23" name="Imagem 22" descr="webdev-help-128x1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000240"/>
            <a:ext cx="1219200" cy="1219200"/>
          </a:xfrm>
          <a:prstGeom prst="rect">
            <a:avLst/>
          </a:prstGeom>
        </p:spPr>
      </p:pic>
      <p:pic>
        <p:nvPicPr>
          <p:cNvPr id="24" name="Imagem 23" descr="webdev-alert-128x12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429000"/>
            <a:ext cx="1219200" cy="1219200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2428860" y="2214554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+mn-lt"/>
              </a:rPr>
              <a:t>Dúvidas e questionamentos</a:t>
            </a:r>
            <a:endParaRPr lang="pt-BR" sz="3600" dirty="0">
              <a:latin typeface="+mn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428860" y="3711363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+mn-lt"/>
              </a:rPr>
              <a:t>Esclarecimentos</a:t>
            </a:r>
            <a:endParaRPr lang="pt-BR" sz="3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5137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138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139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Encerramento</a:t>
            </a: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12" name="Imagem 11" descr="ok-128x1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714488"/>
            <a:ext cx="1714512" cy="1714512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0" y="3571876"/>
            <a:ext cx="8643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i="1" dirty="0" smtClean="0">
                <a:latin typeface="Times New Roman" pitchFamily="18" charset="0"/>
                <a:cs typeface="Times New Roman" pitchFamily="18" charset="0"/>
              </a:rPr>
              <a:t>Obrigado!</a:t>
            </a:r>
          </a:p>
          <a:p>
            <a:pPr algn="ctr"/>
            <a:r>
              <a:rPr lang="pt-BR" sz="6000" i="1" dirty="0" smtClean="0">
                <a:latin typeface="Times New Roman" pitchFamily="18" charset="0"/>
                <a:cs typeface="Times New Roman" pitchFamily="18" charset="0"/>
              </a:rPr>
              <a:t>Fim</a:t>
            </a:r>
            <a:endParaRPr lang="pt-BR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7415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7416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7417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Introdução</a:t>
            </a:r>
          </a:p>
        </p:txBody>
      </p:sp>
      <p:sp>
        <p:nvSpPr>
          <p:cNvPr id="17412" name="CaixaDeTexto 25"/>
          <p:cNvSpPr txBox="1">
            <a:spLocks noChangeArrowheads="1"/>
          </p:cNvSpPr>
          <p:nvPr/>
        </p:nvSpPr>
        <p:spPr bwMode="auto">
          <a:xfrm>
            <a:off x="71438" y="928688"/>
            <a:ext cx="850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Estrutura do e-Termos</a:t>
            </a:r>
          </a:p>
        </p:txBody>
      </p:sp>
      <p:sp>
        <p:nvSpPr>
          <p:cNvPr id="17413" name="CaixaDeTexto 8"/>
          <p:cNvSpPr txBox="1">
            <a:spLocks noChangeArrowheads="1"/>
          </p:cNvSpPr>
          <p:nvPr/>
        </p:nvSpPr>
        <p:spPr bwMode="auto">
          <a:xfrm>
            <a:off x="928688" y="1428750"/>
            <a:ext cx="728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i="1">
                <a:latin typeface="+mn-lt"/>
              </a:rPr>
              <a:t>Sistema e-Termos – www.etermos.ufscar.br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843088"/>
            <a:ext cx="733583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8458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8459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8460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Introdução</a:t>
            </a: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0" y="1000125"/>
            <a:ext cx="8572500" cy="105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Sistema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e-Termos</a:t>
            </a:r>
          </a:p>
          <a:p>
            <a:pPr lvl="1" algn="just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lvl="1" algn="just">
              <a:lnSpc>
                <a:spcPct val="95000"/>
              </a:lnSpc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+mn-lt"/>
              </a:rPr>
              <a:t>Sistematização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das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Etapas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Trabalho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Fluxograma: Documento 13"/>
          <p:cNvSpPr/>
          <p:nvPr/>
        </p:nvSpPr>
        <p:spPr bwMode="auto">
          <a:xfrm>
            <a:off x="142875" y="2643188"/>
            <a:ext cx="1143000" cy="785812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1</a:t>
            </a:r>
          </a:p>
        </p:txBody>
      </p:sp>
      <p:sp>
        <p:nvSpPr>
          <p:cNvPr id="15" name="Fluxograma: Documento 14"/>
          <p:cNvSpPr/>
          <p:nvPr/>
        </p:nvSpPr>
        <p:spPr bwMode="auto">
          <a:xfrm>
            <a:off x="1571625" y="2643188"/>
            <a:ext cx="1143000" cy="785812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2</a:t>
            </a:r>
          </a:p>
        </p:txBody>
      </p:sp>
      <p:sp>
        <p:nvSpPr>
          <p:cNvPr id="16" name="Fluxograma: Documento 15"/>
          <p:cNvSpPr/>
          <p:nvPr/>
        </p:nvSpPr>
        <p:spPr bwMode="auto">
          <a:xfrm>
            <a:off x="3000375" y="2643188"/>
            <a:ext cx="1143000" cy="785812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3</a:t>
            </a:r>
          </a:p>
        </p:txBody>
      </p:sp>
      <p:sp>
        <p:nvSpPr>
          <p:cNvPr id="17" name="Fluxograma: Documento 16"/>
          <p:cNvSpPr/>
          <p:nvPr/>
        </p:nvSpPr>
        <p:spPr bwMode="auto">
          <a:xfrm>
            <a:off x="4429125" y="2643188"/>
            <a:ext cx="1143000" cy="785812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4</a:t>
            </a:r>
          </a:p>
        </p:txBody>
      </p:sp>
      <p:sp>
        <p:nvSpPr>
          <p:cNvPr id="18" name="Fluxograma: Documento 17"/>
          <p:cNvSpPr/>
          <p:nvPr/>
        </p:nvSpPr>
        <p:spPr bwMode="auto">
          <a:xfrm>
            <a:off x="5857875" y="2643188"/>
            <a:ext cx="1143000" cy="785812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5</a:t>
            </a:r>
          </a:p>
        </p:txBody>
      </p:sp>
      <p:sp>
        <p:nvSpPr>
          <p:cNvPr id="20" name="Bisel 19"/>
          <p:cNvSpPr/>
          <p:nvPr/>
        </p:nvSpPr>
        <p:spPr bwMode="auto">
          <a:xfrm>
            <a:off x="2000298" y="4571926"/>
            <a:ext cx="4786313" cy="928776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Produto Terminológico</a:t>
            </a:r>
          </a:p>
        </p:txBody>
      </p:sp>
      <p:sp>
        <p:nvSpPr>
          <p:cNvPr id="21" name="Seta para baixo 20"/>
          <p:cNvSpPr/>
          <p:nvPr/>
        </p:nvSpPr>
        <p:spPr bwMode="auto">
          <a:xfrm>
            <a:off x="4071938" y="3565525"/>
            <a:ext cx="571500" cy="863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26" name="Conector de seta reta 25"/>
          <p:cNvCxnSpPr/>
          <p:nvPr/>
        </p:nvCxnSpPr>
        <p:spPr bwMode="auto">
          <a:xfrm>
            <a:off x="1285875" y="2968625"/>
            <a:ext cx="285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 bwMode="auto">
          <a:xfrm>
            <a:off x="2714625" y="2981325"/>
            <a:ext cx="285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 bwMode="auto">
          <a:xfrm>
            <a:off x="4143375" y="2978150"/>
            <a:ext cx="285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 bwMode="auto">
          <a:xfrm>
            <a:off x="5572125" y="2989263"/>
            <a:ext cx="28575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uxograma: Documento 22"/>
          <p:cNvSpPr/>
          <p:nvPr/>
        </p:nvSpPr>
        <p:spPr bwMode="auto">
          <a:xfrm>
            <a:off x="7286625" y="2643188"/>
            <a:ext cx="1143000" cy="785812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6</a:t>
            </a:r>
          </a:p>
        </p:txBody>
      </p:sp>
      <p:cxnSp>
        <p:nvCxnSpPr>
          <p:cNvPr id="24" name="Conector de seta reta 23"/>
          <p:cNvCxnSpPr/>
          <p:nvPr/>
        </p:nvCxnSpPr>
        <p:spPr bwMode="auto">
          <a:xfrm>
            <a:off x="7000875" y="2989263"/>
            <a:ext cx="28575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2" name="Imagem 24" descr="exec-128x12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1432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Imagem 29" descr="exec-128x12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31432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Imagem 30" descr="exec-128x12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1432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Imagem 31" descr="exec-128x12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1432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Imagem 32" descr="exec-128x12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31432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Imagem 33" descr="exec-128x12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31432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entágono 39"/>
          <p:cNvSpPr/>
          <p:nvPr/>
        </p:nvSpPr>
        <p:spPr>
          <a:xfrm rot="10800000" flipV="1">
            <a:off x="1285875" y="5467350"/>
            <a:ext cx="6858000" cy="571500"/>
          </a:xfrm>
          <a:prstGeom prst="homePlate">
            <a:avLst>
              <a:gd name="adj" fmla="val 95714"/>
            </a:avLst>
          </a:prstGeom>
          <a:gradFill flip="none" rotWithShape="0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/>
              <a:t>Edição dos Verbetes e Intercâmbio de Produtos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714875" y="5462588"/>
            <a:ext cx="3429000" cy="56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i="1" dirty="0"/>
              <a:t>Intercâmbio de Produtos</a:t>
            </a:r>
          </a:p>
        </p:txBody>
      </p:sp>
      <p:grpSp>
        <p:nvGrpSpPr>
          <p:cNvPr id="19460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9474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9475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9476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Introdução</a:t>
            </a:r>
          </a:p>
        </p:txBody>
      </p:sp>
      <p:sp>
        <p:nvSpPr>
          <p:cNvPr id="24" name="Fluxograma: Documento 23"/>
          <p:cNvSpPr/>
          <p:nvPr/>
        </p:nvSpPr>
        <p:spPr>
          <a:xfrm>
            <a:off x="285750" y="1538288"/>
            <a:ext cx="1000125" cy="571500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1</a:t>
            </a:r>
          </a:p>
        </p:txBody>
      </p:sp>
      <p:sp>
        <p:nvSpPr>
          <p:cNvPr id="25" name="Fluxograma: Documento 24"/>
          <p:cNvSpPr/>
          <p:nvPr/>
        </p:nvSpPr>
        <p:spPr>
          <a:xfrm>
            <a:off x="285750" y="2324100"/>
            <a:ext cx="1000125" cy="5715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2</a:t>
            </a:r>
          </a:p>
        </p:txBody>
      </p:sp>
      <p:sp>
        <p:nvSpPr>
          <p:cNvPr id="31" name="Fluxograma: Documento 30"/>
          <p:cNvSpPr/>
          <p:nvPr/>
        </p:nvSpPr>
        <p:spPr>
          <a:xfrm>
            <a:off x="285750" y="3109913"/>
            <a:ext cx="1000125" cy="5715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3</a:t>
            </a:r>
          </a:p>
        </p:txBody>
      </p:sp>
      <p:sp>
        <p:nvSpPr>
          <p:cNvPr id="32" name="Fluxograma: Documento 31"/>
          <p:cNvSpPr/>
          <p:nvPr/>
        </p:nvSpPr>
        <p:spPr>
          <a:xfrm>
            <a:off x="285750" y="3895725"/>
            <a:ext cx="1000125" cy="5715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4</a:t>
            </a:r>
          </a:p>
        </p:txBody>
      </p:sp>
      <p:sp>
        <p:nvSpPr>
          <p:cNvPr id="33" name="Fluxograma: Documento 32"/>
          <p:cNvSpPr/>
          <p:nvPr/>
        </p:nvSpPr>
        <p:spPr>
          <a:xfrm>
            <a:off x="285750" y="4681538"/>
            <a:ext cx="1000125" cy="5715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5</a:t>
            </a:r>
          </a:p>
        </p:txBody>
      </p:sp>
      <p:sp>
        <p:nvSpPr>
          <p:cNvPr id="34" name="Fluxograma: Documento 33"/>
          <p:cNvSpPr/>
          <p:nvPr/>
        </p:nvSpPr>
        <p:spPr>
          <a:xfrm>
            <a:off x="285750" y="5467350"/>
            <a:ext cx="1000125" cy="5715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6</a:t>
            </a:r>
          </a:p>
        </p:txBody>
      </p:sp>
      <p:sp>
        <p:nvSpPr>
          <p:cNvPr id="35" name="Pentágono 34"/>
          <p:cNvSpPr/>
          <p:nvPr/>
        </p:nvSpPr>
        <p:spPr>
          <a:xfrm rot="10800000" flipV="1">
            <a:off x="1285875" y="1538288"/>
            <a:ext cx="6858000" cy="571500"/>
          </a:xfrm>
          <a:prstGeom prst="homePlate">
            <a:avLst>
              <a:gd name="adj" fmla="val 957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/>
              <a:t>Compilação Automática de </a:t>
            </a:r>
            <a:r>
              <a:rPr lang="pt-BR" i="1" dirty="0" err="1" smtClean="0"/>
              <a:t>Córpus</a:t>
            </a:r>
            <a:endParaRPr lang="pt-BR" i="1" dirty="0"/>
          </a:p>
        </p:txBody>
      </p:sp>
      <p:sp>
        <p:nvSpPr>
          <p:cNvPr id="36" name="Pentágono 35"/>
          <p:cNvSpPr/>
          <p:nvPr/>
        </p:nvSpPr>
        <p:spPr>
          <a:xfrm rot="10800000" flipV="1">
            <a:off x="1285875" y="2324100"/>
            <a:ext cx="6858000" cy="571500"/>
          </a:xfrm>
          <a:prstGeom prst="homePlate">
            <a:avLst>
              <a:gd name="adj" fmla="val 95714"/>
            </a:avLst>
          </a:prstGeom>
          <a:gradFill flip="none" rotWithShape="0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/>
              <a:t>Compilação e Suporte para Análise de </a:t>
            </a:r>
            <a:r>
              <a:rPr lang="pt-BR" i="1" dirty="0" err="1" smtClean="0"/>
              <a:t>Córpus</a:t>
            </a:r>
            <a:endParaRPr lang="pt-BR" i="1" dirty="0"/>
          </a:p>
        </p:txBody>
      </p:sp>
      <p:sp>
        <p:nvSpPr>
          <p:cNvPr id="37" name="Pentágono 36"/>
          <p:cNvSpPr/>
          <p:nvPr/>
        </p:nvSpPr>
        <p:spPr>
          <a:xfrm rot="10800000" flipV="1">
            <a:off x="1285875" y="3109913"/>
            <a:ext cx="6858000" cy="571500"/>
          </a:xfrm>
          <a:prstGeom prst="homePlate">
            <a:avLst>
              <a:gd name="adj" fmla="val 95714"/>
            </a:avLst>
          </a:prstGeom>
          <a:gradFill flip="none" rotWithShape="0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/>
              <a:t>Extração Automática de Candidatos a Termos</a:t>
            </a:r>
          </a:p>
        </p:txBody>
      </p:sp>
      <p:sp>
        <p:nvSpPr>
          <p:cNvPr id="38" name="Pentágono 37"/>
          <p:cNvSpPr/>
          <p:nvPr/>
        </p:nvSpPr>
        <p:spPr>
          <a:xfrm rot="10800000" flipV="1">
            <a:off x="1285875" y="3895725"/>
            <a:ext cx="6858000" cy="571500"/>
          </a:xfrm>
          <a:prstGeom prst="homePlate">
            <a:avLst>
              <a:gd name="adj" fmla="val 95714"/>
            </a:avLst>
          </a:prstGeom>
          <a:gradFill flip="none" rotWithShape="0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/>
              <a:t>Edição do Mapa Conceitual</a:t>
            </a:r>
          </a:p>
        </p:txBody>
      </p:sp>
      <p:sp>
        <p:nvSpPr>
          <p:cNvPr id="39" name="Pentágono 38"/>
          <p:cNvSpPr/>
          <p:nvPr/>
        </p:nvSpPr>
        <p:spPr>
          <a:xfrm rot="10800000" flipV="1">
            <a:off x="1285875" y="4681538"/>
            <a:ext cx="6858000" cy="571500"/>
          </a:xfrm>
          <a:prstGeom prst="homePlate">
            <a:avLst>
              <a:gd name="adj" fmla="val 95714"/>
            </a:avLst>
          </a:prstGeom>
          <a:gradFill flip="none" rotWithShape="0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/>
              <a:t>Criação e Gerenciamento da Base de Dados Terminológica</a:t>
            </a:r>
          </a:p>
        </p:txBody>
      </p:sp>
      <p:sp>
        <p:nvSpPr>
          <p:cNvPr id="19473" name="CaixaDeTexto 18"/>
          <p:cNvSpPr txBox="1">
            <a:spLocks noChangeArrowheads="1"/>
          </p:cNvSpPr>
          <p:nvPr/>
        </p:nvSpPr>
        <p:spPr bwMode="auto">
          <a:xfrm>
            <a:off x="857250" y="1000125"/>
            <a:ext cx="728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i="1" dirty="0">
                <a:latin typeface="+mn-lt"/>
              </a:rPr>
              <a:t>Etapas acrescentas e renomeadas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20514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0515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0516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Introdução</a:t>
            </a:r>
          </a:p>
        </p:txBody>
      </p:sp>
      <p:sp>
        <p:nvSpPr>
          <p:cNvPr id="24" name="Fluxograma: Documento 23"/>
          <p:cNvSpPr/>
          <p:nvPr/>
        </p:nvSpPr>
        <p:spPr>
          <a:xfrm>
            <a:off x="7286625" y="1643063"/>
            <a:ext cx="1000125" cy="461962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1</a:t>
            </a:r>
          </a:p>
        </p:txBody>
      </p:sp>
      <p:sp>
        <p:nvSpPr>
          <p:cNvPr id="25" name="Fluxograma: Documento 24"/>
          <p:cNvSpPr/>
          <p:nvPr/>
        </p:nvSpPr>
        <p:spPr>
          <a:xfrm>
            <a:off x="7286625" y="2428875"/>
            <a:ext cx="1000125" cy="461963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2</a:t>
            </a:r>
          </a:p>
        </p:txBody>
      </p:sp>
      <p:sp>
        <p:nvSpPr>
          <p:cNvPr id="31" name="Fluxograma: Documento 30"/>
          <p:cNvSpPr/>
          <p:nvPr/>
        </p:nvSpPr>
        <p:spPr>
          <a:xfrm>
            <a:off x="7286625" y="3214688"/>
            <a:ext cx="1000125" cy="461962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3</a:t>
            </a:r>
          </a:p>
        </p:txBody>
      </p:sp>
      <p:sp>
        <p:nvSpPr>
          <p:cNvPr id="32" name="Fluxograma: Documento 31"/>
          <p:cNvSpPr/>
          <p:nvPr/>
        </p:nvSpPr>
        <p:spPr>
          <a:xfrm>
            <a:off x="7286625" y="4000500"/>
            <a:ext cx="1000125" cy="461963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4</a:t>
            </a:r>
          </a:p>
        </p:txBody>
      </p:sp>
      <p:sp>
        <p:nvSpPr>
          <p:cNvPr id="33" name="Fluxograma: Documento 32"/>
          <p:cNvSpPr/>
          <p:nvPr/>
        </p:nvSpPr>
        <p:spPr>
          <a:xfrm>
            <a:off x="7286625" y="4786313"/>
            <a:ext cx="1000125" cy="461962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5</a:t>
            </a:r>
          </a:p>
        </p:txBody>
      </p:sp>
      <p:sp>
        <p:nvSpPr>
          <p:cNvPr id="34" name="Fluxograma: Documento 33"/>
          <p:cNvSpPr/>
          <p:nvPr/>
        </p:nvSpPr>
        <p:spPr>
          <a:xfrm>
            <a:off x="7286625" y="5572125"/>
            <a:ext cx="1000125" cy="461963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6</a:t>
            </a:r>
          </a:p>
        </p:txBody>
      </p:sp>
      <p:sp>
        <p:nvSpPr>
          <p:cNvPr id="35" name="Pentágono 34"/>
          <p:cNvSpPr/>
          <p:nvPr/>
        </p:nvSpPr>
        <p:spPr>
          <a:xfrm rot="10800000" flipH="1" flipV="1">
            <a:off x="428625" y="1665288"/>
            <a:ext cx="6858000" cy="388937"/>
          </a:xfrm>
          <a:prstGeom prst="homePlate">
            <a:avLst>
              <a:gd name="adj" fmla="val 9571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Compilação Automática de </a:t>
            </a:r>
            <a:r>
              <a:rPr lang="pt-BR" sz="1600" dirty="0" err="1" smtClean="0"/>
              <a:t>Córpus</a:t>
            </a:r>
            <a:endParaRPr lang="pt-BR" sz="1600" dirty="0"/>
          </a:p>
        </p:txBody>
      </p:sp>
      <p:sp>
        <p:nvSpPr>
          <p:cNvPr id="36" name="Pentágono 35"/>
          <p:cNvSpPr/>
          <p:nvPr/>
        </p:nvSpPr>
        <p:spPr>
          <a:xfrm rot="10800000" flipH="1" flipV="1">
            <a:off x="428625" y="2451100"/>
            <a:ext cx="6858000" cy="388938"/>
          </a:xfrm>
          <a:prstGeom prst="homePlate">
            <a:avLst>
              <a:gd name="adj" fmla="val 95714"/>
            </a:avLst>
          </a:prstGeom>
          <a:gradFill flip="none" rotWithShape="0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37" name="Pentágono 36"/>
          <p:cNvSpPr/>
          <p:nvPr/>
        </p:nvSpPr>
        <p:spPr>
          <a:xfrm rot="10800000" flipH="1" flipV="1">
            <a:off x="428625" y="3236913"/>
            <a:ext cx="6858000" cy="388937"/>
          </a:xfrm>
          <a:prstGeom prst="homePlate">
            <a:avLst>
              <a:gd name="adj" fmla="val 95714"/>
            </a:avLst>
          </a:prstGeom>
          <a:gradFill flip="none" rotWithShape="0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38" name="Pentágono 37"/>
          <p:cNvSpPr/>
          <p:nvPr/>
        </p:nvSpPr>
        <p:spPr>
          <a:xfrm rot="10800000" flipH="1" flipV="1">
            <a:off x="428625" y="4022725"/>
            <a:ext cx="6858000" cy="388938"/>
          </a:xfrm>
          <a:prstGeom prst="homePlate">
            <a:avLst>
              <a:gd name="adj" fmla="val 95714"/>
            </a:avLst>
          </a:prstGeom>
          <a:gradFill flip="none" rotWithShape="0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39" name="Pentágono 38"/>
          <p:cNvSpPr/>
          <p:nvPr/>
        </p:nvSpPr>
        <p:spPr>
          <a:xfrm rot="10800000" flipH="1" flipV="1">
            <a:off x="428625" y="4808538"/>
            <a:ext cx="6858000" cy="388937"/>
          </a:xfrm>
          <a:prstGeom prst="homePlate">
            <a:avLst>
              <a:gd name="adj" fmla="val 95714"/>
            </a:avLst>
          </a:prstGeom>
          <a:gradFill flip="none" rotWithShape="0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40" name="Pentágono 39"/>
          <p:cNvSpPr/>
          <p:nvPr/>
        </p:nvSpPr>
        <p:spPr>
          <a:xfrm rot="10800000" flipH="1" flipV="1">
            <a:off x="428625" y="5594350"/>
            <a:ext cx="6858000" cy="388938"/>
          </a:xfrm>
          <a:prstGeom prst="homePlate">
            <a:avLst>
              <a:gd name="adj" fmla="val 95714"/>
            </a:avLst>
          </a:prstGeom>
          <a:gradFill flip="none" rotWithShape="0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20496" name="CaixaDeTexto 18"/>
          <p:cNvSpPr txBox="1">
            <a:spLocks noChangeArrowheads="1"/>
          </p:cNvSpPr>
          <p:nvPr/>
        </p:nvSpPr>
        <p:spPr bwMode="auto">
          <a:xfrm>
            <a:off x="857250" y="1000125"/>
            <a:ext cx="728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Status atual de implementação</a:t>
            </a:r>
          </a:p>
        </p:txBody>
      </p:sp>
      <p:sp>
        <p:nvSpPr>
          <p:cNvPr id="21" name="Pentágono 20"/>
          <p:cNvSpPr/>
          <p:nvPr/>
        </p:nvSpPr>
        <p:spPr>
          <a:xfrm rot="10800000" flipH="1" flipV="1">
            <a:off x="428625" y="1665288"/>
            <a:ext cx="1071563" cy="388937"/>
          </a:xfrm>
          <a:prstGeom prst="homePlate">
            <a:avLst>
              <a:gd name="adj" fmla="val 957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22" name="Pentágono 21"/>
          <p:cNvSpPr/>
          <p:nvPr/>
        </p:nvSpPr>
        <p:spPr>
          <a:xfrm rot="10800000" flipH="1" flipV="1">
            <a:off x="428625" y="2451100"/>
            <a:ext cx="5214938" cy="388938"/>
          </a:xfrm>
          <a:prstGeom prst="homePlate">
            <a:avLst>
              <a:gd name="adj" fmla="val 957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23" name="Pentágono 22"/>
          <p:cNvSpPr/>
          <p:nvPr/>
        </p:nvSpPr>
        <p:spPr>
          <a:xfrm rot="10800000" flipH="1" flipV="1">
            <a:off x="428625" y="3236913"/>
            <a:ext cx="3429000" cy="388937"/>
          </a:xfrm>
          <a:prstGeom prst="homePlate">
            <a:avLst>
              <a:gd name="adj" fmla="val 957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785938" y="2479675"/>
            <a:ext cx="51435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bg1"/>
                </a:solidFill>
                <a:latin typeface="+mj-lt"/>
              </a:rPr>
              <a:t>Compilação e Suporte para Análise de </a:t>
            </a:r>
            <a:r>
              <a:rPr lang="pt-BR" sz="1600" dirty="0" err="1" smtClean="0">
                <a:solidFill>
                  <a:schemeClr val="bg1"/>
                </a:solidFill>
                <a:latin typeface="+mj-lt"/>
              </a:rPr>
              <a:t>Córpus</a:t>
            </a:r>
            <a:endParaRPr lang="pt-B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143000" y="3260725"/>
            <a:ext cx="51435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  <a:latin typeface="+mj-lt"/>
              </a:rPr>
              <a:t>Extração Automática de </a:t>
            </a:r>
            <a:r>
              <a:rPr lang="pt-BR" sz="1600" dirty="0">
                <a:latin typeface="+mj-lt"/>
              </a:rPr>
              <a:t>Candidatos a Termos</a:t>
            </a:r>
          </a:p>
        </p:txBody>
      </p:sp>
      <p:sp>
        <p:nvSpPr>
          <p:cNvPr id="41" name="Pentágono 40"/>
          <p:cNvSpPr/>
          <p:nvPr/>
        </p:nvSpPr>
        <p:spPr>
          <a:xfrm rot="10800000" flipH="1" flipV="1">
            <a:off x="428625" y="4022725"/>
            <a:ext cx="6858000" cy="388938"/>
          </a:xfrm>
          <a:prstGeom prst="homePlate">
            <a:avLst>
              <a:gd name="adj" fmla="val 957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4043363"/>
            <a:ext cx="51435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  <a:latin typeface="+mj-lt"/>
              </a:rPr>
              <a:t>Edição do Mapa Conceitual</a:t>
            </a:r>
            <a:endParaRPr lang="pt-BR" sz="1600" dirty="0">
              <a:latin typeface="+mj-lt"/>
            </a:endParaRPr>
          </a:p>
        </p:txBody>
      </p:sp>
      <p:sp>
        <p:nvSpPr>
          <p:cNvPr id="42" name="Pentágono 41"/>
          <p:cNvSpPr/>
          <p:nvPr/>
        </p:nvSpPr>
        <p:spPr>
          <a:xfrm rot="10800000" flipH="1" flipV="1">
            <a:off x="428625" y="4803775"/>
            <a:ext cx="6858000" cy="388938"/>
          </a:xfrm>
          <a:prstGeom prst="homePlate">
            <a:avLst>
              <a:gd name="adj" fmla="val 957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71500" y="4837113"/>
            <a:ext cx="65008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  <a:latin typeface="+mj-lt"/>
              </a:rPr>
              <a:t>Criação e Gerenciamento da Base de Dados Terminológica</a:t>
            </a:r>
          </a:p>
        </p:txBody>
      </p:sp>
      <p:sp>
        <p:nvSpPr>
          <p:cNvPr id="43" name="Pentágono 42"/>
          <p:cNvSpPr/>
          <p:nvPr/>
        </p:nvSpPr>
        <p:spPr>
          <a:xfrm rot="10800000" flipH="1" flipV="1">
            <a:off x="428625" y="5594350"/>
            <a:ext cx="6869113" cy="388938"/>
          </a:xfrm>
          <a:prstGeom prst="homePlate">
            <a:avLst>
              <a:gd name="adj" fmla="val 957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571500" y="5626100"/>
            <a:ext cx="65008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  <a:latin typeface="+mj-lt"/>
              </a:rPr>
              <a:t>Edição dos Verbetes e Intercâmbio de Produtos</a:t>
            </a:r>
          </a:p>
        </p:txBody>
      </p:sp>
      <p:sp>
        <p:nvSpPr>
          <p:cNvPr id="20508" name="CaixaDeTexto 43"/>
          <p:cNvSpPr txBox="1">
            <a:spLocks noChangeArrowheads="1"/>
          </p:cNvSpPr>
          <p:nvPr/>
        </p:nvSpPr>
        <p:spPr bwMode="auto">
          <a:xfrm>
            <a:off x="500063" y="1357313"/>
            <a:ext cx="71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Verdana" pitchFamily="34" charset="0"/>
              </a:rPr>
              <a:t>15%</a:t>
            </a:r>
          </a:p>
        </p:txBody>
      </p:sp>
      <p:sp>
        <p:nvSpPr>
          <p:cNvPr id="20509" name="CaixaDeTexto 44"/>
          <p:cNvSpPr txBox="1">
            <a:spLocks noChangeArrowheads="1"/>
          </p:cNvSpPr>
          <p:nvPr/>
        </p:nvSpPr>
        <p:spPr bwMode="auto">
          <a:xfrm>
            <a:off x="4643438" y="2143125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Verdana" pitchFamily="34" charset="0"/>
              </a:rPr>
              <a:t>75%</a:t>
            </a:r>
          </a:p>
        </p:txBody>
      </p:sp>
      <p:sp>
        <p:nvSpPr>
          <p:cNvPr id="20510" name="CaixaDeTexto 45"/>
          <p:cNvSpPr txBox="1">
            <a:spLocks noChangeArrowheads="1"/>
          </p:cNvSpPr>
          <p:nvPr/>
        </p:nvSpPr>
        <p:spPr bwMode="auto">
          <a:xfrm>
            <a:off x="2928938" y="2928938"/>
            <a:ext cx="71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Verdana" pitchFamily="34" charset="0"/>
              </a:rPr>
              <a:t>50%</a:t>
            </a:r>
          </a:p>
        </p:txBody>
      </p:sp>
      <p:sp>
        <p:nvSpPr>
          <p:cNvPr id="20511" name="CaixaDeTexto 46"/>
          <p:cNvSpPr txBox="1">
            <a:spLocks noChangeArrowheads="1"/>
          </p:cNvSpPr>
          <p:nvPr/>
        </p:nvSpPr>
        <p:spPr bwMode="auto">
          <a:xfrm>
            <a:off x="6143625" y="3697288"/>
            <a:ext cx="857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Verdana" pitchFamily="34" charset="0"/>
              </a:rPr>
              <a:t>100%</a:t>
            </a:r>
          </a:p>
        </p:txBody>
      </p:sp>
      <p:sp>
        <p:nvSpPr>
          <p:cNvPr id="20512" name="CaixaDeTexto 47"/>
          <p:cNvSpPr txBox="1">
            <a:spLocks noChangeArrowheads="1"/>
          </p:cNvSpPr>
          <p:nvPr/>
        </p:nvSpPr>
        <p:spPr bwMode="auto">
          <a:xfrm>
            <a:off x="6154738" y="4500563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Verdana" pitchFamily="34" charset="0"/>
              </a:rPr>
              <a:t>100%</a:t>
            </a:r>
          </a:p>
        </p:txBody>
      </p:sp>
      <p:sp>
        <p:nvSpPr>
          <p:cNvPr id="20513" name="CaixaDeTexto 48"/>
          <p:cNvSpPr txBox="1">
            <a:spLocks noChangeArrowheads="1"/>
          </p:cNvSpPr>
          <p:nvPr/>
        </p:nvSpPr>
        <p:spPr bwMode="auto">
          <a:xfrm>
            <a:off x="6154738" y="5283200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Verdana" pitchFamily="34" charset="0"/>
              </a:rPr>
              <a:t>100%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21509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1510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1511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Introdução</a:t>
            </a:r>
          </a:p>
        </p:txBody>
      </p:sp>
      <p:sp>
        <p:nvSpPr>
          <p:cNvPr id="21508" name="CaixaDeTexto 25"/>
          <p:cNvSpPr txBox="1">
            <a:spLocks noChangeArrowheads="1"/>
          </p:cNvSpPr>
          <p:nvPr/>
        </p:nvSpPr>
        <p:spPr bwMode="auto">
          <a:xfrm>
            <a:off x="71438" y="1060450"/>
            <a:ext cx="8501062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Flexibilidade do e-Termos</a:t>
            </a: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Encadeamento e </a:t>
            </a:r>
            <a:r>
              <a:rPr lang="pt-BR" sz="2000" dirty="0" err="1" smtClean="0">
                <a:latin typeface="+mn-lt"/>
              </a:rPr>
              <a:t>sequência</a:t>
            </a:r>
            <a:r>
              <a:rPr lang="pt-BR" sz="2000" dirty="0" smtClean="0">
                <a:latin typeface="+mn-lt"/>
              </a:rPr>
              <a:t> de </a:t>
            </a:r>
            <a:r>
              <a:rPr lang="pt-BR" sz="2000" dirty="0">
                <a:latin typeface="+mn-lt"/>
              </a:rPr>
              <a:t>atividades/tarefas;</a:t>
            </a:r>
          </a:p>
          <a:p>
            <a:pPr lvl="1"/>
            <a:r>
              <a:rPr lang="pt-BR" sz="1200" dirty="0">
                <a:latin typeface="+mn-lt"/>
              </a:rPr>
              <a:t> </a:t>
            </a:r>
            <a:endParaRPr lang="pt-BR" sz="20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Não necessariamente passa por todas as Etapas</a:t>
            </a:r>
          </a:p>
          <a:p>
            <a:pPr lvl="1"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Flexibilidade </a:t>
            </a:r>
            <a:r>
              <a:rPr lang="pt-BR" sz="2000" dirty="0" smtClean="0">
                <a:latin typeface="+mn-lt"/>
              </a:rPr>
              <a:t>em </a:t>
            </a:r>
            <a:r>
              <a:rPr lang="pt-BR" sz="2000" dirty="0">
                <a:latin typeface="+mn-lt"/>
              </a:rPr>
              <a:t>nível de: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Etapas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Funcionalidades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Ferramentas</a:t>
            </a:r>
          </a:p>
          <a:p>
            <a:pPr lvl="1"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Tentativa de atender a outras metodologias de </a:t>
            </a:r>
            <a:r>
              <a:rPr lang="pt-BR" sz="2000" dirty="0" smtClean="0">
                <a:latin typeface="+mn-lt"/>
              </a:rPr>
              <a:t>trabalho</a:t>
            </a:r>
          </a:p>
          <a:p>
            <a:pPr lvl="2">
              <a:buFont typeface="Wingdings" pitchFamily="2" charset="2"/>
              <a:buChar char="ü"/>
            </a:pPr>
            <a:r>
              <a:rPr lang="pt-BR" sz="2000" dirty="0" smtClean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Aquelas que não executam determinada Etapa ou Tarefa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22565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2566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2567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Introdução</a:t>
            </a:r>
          </a:p>
        </p:txBody>
      </p:sp>
      <p:sp>
        <p:nvSpPr>
          <p:cNvPr id="22532" name="CaixaDeTexto 25"/>
          <p:cNvSpPr txBox="1">
            <a:spLocks noChangeArrowheads="1"/>
          </p:cNvSpPr>
          <p:nvPr/>
        </p:nvSpPr>
        <p:spPr bwMode="auto">
          <a:xfrm>
            <a:off x="71438" y="1060450"/>
            <a:ext cx="8501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Flexibilidade do e-Termos</a:t>
            </a: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Exemplos:</a:t>
            </a:r>
          </a:p>
        </p:txBody>
      </p:sp>
      <p:grpSp>
        <p:nvGrpSpPr>
          <p:cNvPr id="41" name="Grupo 40"/>
          <p:cNvGrpSpPr/>
          <p:nvPr/>
        </p:nvGrpSpPr>
        <p:grpSpPr>
          <a:xfrm>
            <a:off x="142875" y="2222500"/>
            <a:ext cx="8286750" cy="992188"/>
            <a:chOff x="142875" y="2222500"/>
            <a:chExt cx="8286750" cy="992188"/>
          </a:xfrm>
        </p:grpSpPr>
        <p:sp>
          <p:nvSpPr>
            <p:cNvPr id="14" name="Fluxograma: Documento 13"/>
            <p:cNvSpPr/>
            <p:nvPr/>
          </p:nvSpPr>
          <p:spPr bwMode="auto">
            <a:xfrm>
              <a:off x="142875" y="2571750"/>
              <a:ext cx="1143000" cy="571500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Etapa 1</a:t>
              </a:r>
            </a:p>
          </p:txBody>
        </p:sp>
        <p:sp>
          <p:nvSpPr>
            <p:cNvPr id="15" name="Fluxograma: Documento 14"/>
            <p:cNvSpPr/>
            <p:nvPr/>
          </p:nvSpPr>
          <p:spPr bwMode="auto">
            <a:xfrm>
              <a:off x="1571625" y="2571750"/>
              <a:ext cx="1143000" cy="571500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Etapa 2</a:t>
              </a:r>
            </a:p>
          </p:txBody>
        </p:sp>
        <p:sp>
          <p:nvSpPr>
            <p:cNvPr id="16" name="Fluxograma: Documento 15"/>
            <p:cNvSpPr/>
            <p:nvPr/>
          </p:nvSpPr>
          <p:spPr bwMode="auto">
            <a:xfrm>
              <a:off x="3000375" y="2571750"/>
              <a:ext cx="1143000" cy="571500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Etapa 3</a:t>
              </a:r>
            </a:p>
          </p:txBody>
        </p:sp>
        <p:sp>
          <p:nvSpPr>
            <p:cNvPr id="17" name="Fluxograma: Documento 16"/>
            <p:cNvSpPr/>
            <p:nvPr/>
          </p:nvSpPr>
          <p:spPr bwMode="auto">
            <a:xfrm>
              <a:off x="4429125" y="2571750"/>
              <a:ext cx="1143000" cy="571500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Etapa 4</a:t>
              </a:r>
            </a:p>
          </p:txBody>
        </p:sp>
        <p:sp>
          <p:nvSpPr>
            <p:cNvPr id="18" name="Fluxograma: Documento 17"/>
            <p:cNvSpPr/>
            <p:nvPr/>
          </p:nvSpPr>
          <p:spPr bwMode="auto">
            <a:xfrm>
              <a:off x="5857875" y="2571750"/>
              <a:ext cx="1143000" cy="571500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Etapa 5</a:t>
              </a:r>
            </a:p>
          </p:txBody>
        </p:sp>
        <p:cxnSp>
          <p:nvCxnSpPr>
            <p:cNvPr id="19" name="Conector de seta reta 18"/>
            <p:cNvCxnSpPr/>
            <p:nvPr/>
          </p:nvCxnSpPr>
          <p:spPr bwMode="auto">
            <a:xfrm>
              <a:off x="1285875" y="2820988"/>
              <a:ext cx="28575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9"/>
            <p:cNvCxnSpPr/>
            <p:nvPr/>
          </p:nvCxnSpPr>
          <p:spPr bwMode="auto">
            <a:xfrm>
              <a:off x="2714625" y="2833688"/>
              <a:ext cx="28575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/>
            <p:cNvCxnSpPr/>
            <p:nvPr/>
          </p:nvCxnSpPr>
          <p:spPr bwMode="auto">
            <a:xfrm>
              <a:off x="4143375" y="2830513"/>
              <a:ext cx="28575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/>
            <p:cNvCxnSpPr/>
            <p:nvPr/>
          </p:nvCxnSpPr>
          <p:spPr bwMode="auto">
            <a:xfrm>
              <a:off x="5572125" y="2841625"/>
              <a:ext cx="28575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uxograma: Documento 22"/>
            <p:cNvSpPr/>
            <p:nvPr/>
          </p:nvSpPr>
          <p:spPr bwMode="auto">
            <a:xfrm>
              <a:off x="7286625" y="2571750"/>
              <a:ext cx="1143000" cy="571500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Etapa 6</a:t>
              </a:r>
            </a:p>
          </p:txBody>
        </p:sp>
        <p:cxnSp>
          <p:nvCxnSpPr>
            <p:cNvPr id="24" name="Conector de seta reta 23"/>
            <p:cNvCxnSpPr/>
            <p:nvPr/>
          </p:nvCxnSpPr>
          <p:spPr bwMode="auto">
            <a:xfrm>
              <a:off x="7000875" y="2841625"/>
              <a:ext cx="28575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Multiplicar 46"/>
            <p:cNvSpPr/>
            <p:nvPr/>
          </p:nvSpPr>
          <p:spPr>
            <a:xfrm>
              <a:off x="357188" y="2428875"/>
              <a:ext cx="714375" cy="785813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8" name="Multiplicar 47"/>
            <p:cNvSpPr/>
            <p:nvPr/>
          </p:nvSpPr>
          <p:spPr>
            <a:xfrm>
              <a:off x="1785938" y="2428875"/>
              <a:ext cx="714375" cy="785813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9" name="Multiplicar 48"/>
            <p:cNvSpPr/>
            <p:nvPr/>
          </p:nvSpPr>
          <p:spPr>
            <a:xfrm>
              <a:off x="4643438" y="2428875"/>
              <a:ext cx="714375" cy="785813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563" name="CaixaDeTexto 66"/>
            <p:cNvSpPr txBox="1">
              <a:spLocks noChangeArrowheads="1"/>
            </p:cNvSpPr>
            <p:nvPr/>
          </p:nvSpPr>
          <p:spPr bwMode="auto">
            <a:xfrm>
              <a:off x="5429250" y="2222500"/>
              <a:ext cx="29289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>
                  <a:latin typeface="+mn-lt"/>
                </a:rPr>
                <a:t>Nível de Etapa</a:t>
              </a: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142875" y="3786188"/>
            <a:ext cx="8286750" cy="992187"/>
            <a:chOff x="142875" y="3786188"/>
            <a:chExt cx="8286750" cy="992187"/>
          </a:xfrm>
        </p:grpSpPr>
        <p:sp>
          <p:nvSpPr>
            <p:cNvPr id="50" name="Fluxograma: Documento 49"/>
            <p:cNvSpPr/>
            <p:nvPr/>
          </p:nvSpPr>
          <p:spPr bwMode="auto">
            <a:xfrm>
              <a:off x="142875" y="4135438"/>
              <a:ext cx="1143000" cy="571500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Etapa 1</a:t>
              </a:r>
            </a:p>
          </p:txBody>
        </p:sp>
        <p:sp>
          <p:nvSpPr>
            <p:cNvPr id="51" name="Fluxograma: Documento 50"/>
            <p:cNvSpPr/>
            <p:nvPr/>
          </p:nvSpPr>
          <p:spPr bwMode="auto">
            <a:xfrm>
              <a:off x="1571625" y="4135438"/>
              <a:ext cx="1143000" cy="571500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Etapa 2</a:t>
              </a:r>
            </a:p>
          </p:txBody>
        </p:sp>
        <p:sp>
          <p:nvSpPr>
            <p:cNvPr id="52" name="Fluxograma: Documento 51"/>
            <p:cNvSpPr/>
            <p:nvPr/>
          </p:nvSpPr>
          <p:spPr bwMode="auto">
            <a:xfrm>
              <a:off x="3000375" y="4135438"/>
              <a:ext cx="1143000" cy="571500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Etapa 3</a:t>
              </a:r>
            </a:p>
          </p:txBody>
        </p:sp>
        <p:sp>
          <p:nvSpPr>
            <p:cNvPr id="53" name="Fluxograma: Documento 52"/>
            <p:cNvSpPr/>
            <p:nvPr/>
          </p:nvSpPr>
          <p:spPr bwMode="auto">
            <a:xfrm>
              <a:off x="4429125" y="4135438"/>
              <a:ext cx="1143000" cy="571500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Etapa 4</a:t>
              </a:r>
            </a:p>
          </p:txBody>
        </p:sp>
        <p:sp>
          <p:nvSpPr>
            <p:cNvPr id="54" name="Fluxograma: Documento 53"/>
            <p:cNvSpPr/>
            <p:nvPr/>
          </p:nvSpPr>
          <p:spPr bwMode="auto">
            <a:xfrm>
              <a:off x="5857875" y="4135438"/>
              <a:ext cx="1143000" cy="571500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Etapa 5</a:t>
              </a:r>
            </a:p>
          </p:txBody>
        </p:sp>
        <p:cxnSp>
          <p:nvCxnSpPr>
            <p:cNvPr id="55" name="Conector de seta reta 54"/>
            <p:cNvCxnSpPr/>
            <p:nvPr/>
          </p:nvCxnSpPr>
          <p:spPr bwMode="auto">
            <a:xfrm>
              <a:off x="1285875" y="4384675"/>
              <a:ext cx="28575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de seta reta 55"/>
            <p:cNvCxnSpPr/>
            <p:nvPr/>
          </p:nvCxnSpPr>
          <p:spPr bwMode="auto">
            <a:xfrm>
              <a:off x="2714625" y="4397375"/>
              <a:ext cx="28575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de seta reta 56"/>
            <p:cNvCxnSpPr/>
            <p:nvPr/>
          </p:nvCxnSpPr>
          <p:spPr bwMode="auto">
            <a:xfrm>
              <a:off x="4143375" y="4394200"/>
              <a:ext cx="28575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de seta reta 57"/>
            <p:cNvCxnSpPr/>
            <p:nvPr/>
          </p:nvCxnSpPr>
          <p:spPr bwMode="auto">
            <a:xfrm>
              <a:off x="5572125" y="4405313"/>
              <a:ext cx="28575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luxograma: Documento 58"/>
            <p:cNvSpPr/>
            <p:nvPr/>
          </p:nvSpPr>
          <p:spPr bwMode="auto">
            <a:xfrm>
              <a:off x="7286625" y="4135438"/>
              <a:ext cx="1143000" cy="571500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Etapa 6</a:t>
              </a:r>
            </a:p>
          </p:txBody>
        </p:sp>
        <p:cxnSp>
          <p:nvCxnSpPr>
            <p:cNvPr id="60" name="Conector de seta reta 59"/>
            <p:cNvCxnSpPr/>
            <p:nvPr/>
          </p:nvCxnSpPr>
          <p:spPr bwMode="auto">
            <a:xfrm>
              <a:off x="7000875" y="4405313"/>
              <a:ext cx="28575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Multiplicar 60"/>
            <p:cNvSpPr/>
            <p:nvPr/>
          </p:nvSpPr>
          <p:spPr>
            <a:xfrm>
              <a:off x="357188" y="3992563"/>
              <a:ext cx="714375" cy="785812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3" name="Multiplicar 62"/>
            <p:cNvSpPr/>
            <p:nvPr/>
          </p:nvSpPr>
          <p:spPr>
            <a:xfrm>
              <a:off x="4643438" y="3992563"/>
              <a:ext cx="714375" cy="785812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4" name="Listra Diagonal 63"/>
            <p:cNvSpPr/>
            <p:nvPr/>
          </p:nvSpPr>
          <p:spPr>
            <a:xfrm>
              <a:off x="3286125" y="4135438"/>
              <a:ext cx="642938" cy="571500"/>
            </a:xfrm>
            <a:prstGeom prst="diagStripe">
              <a:avLst/>
            </a:prstGeom>
            <a:solidFill>
              <a:srgbClr val="FFC000"/>
            </a:solidFill>
            <a:ln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65" name="Listra Diagonal 64"/>
            <p:cNvSpPr/>
            <p:nvPr/>
          </p:nvSpPr>
          <p:spPr>
            <a:xfrm>
              <a:off x="1857375" y="4135438"/>
              <a:ext cx="642938" cy="571500"/>
            </a:xfrm>
            <a:prstGeom prst="diagStripe">
              <a:avLst/>
            </a:prstGeom>
            <a:solidFill>
              <a:srgbClr val="FFC000"/>
            </a:solidFill>
            <a:ln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66" name="Listra Diagonal 65"/>
            <p:cNvSpPr/>
            <p:nvPr/>
          </p:nvSpPr>
          <p:spPr>
            <a:xfrm>
              <a:off x="6143625" y="4135438"/>
              <a:ext cx="642938" cy="571500"/>
            </a:xfrm>
            <a:prstGeom prst="diagStripe">
              <a:avLst/>
            </a:prstGeom>
            <a:solidFill>
              <a:srgbClr val="FFC000"/>
            </a:solidFill>
            <a:ln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2564" name="CaixaDeTexto 67"/>
            <p:cNvSpPr txBox="1">
              <a:spLocks noChangeArrowheads="1"/>
            </p:cNvSpPr>
            <p:nvPr/>
          </p:nvSpPr>
          <p:spPr bwMode="auto">
            <a:xfrm>
              <a:off x="4071938" y="3786188"/>
              <a:ext cx="435768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>
                  <a:latin typeface="+mn-lt"/>
                </a:rPr>
                <a:t>Nível de Funcionalidades e Ferramentas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5373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5374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5375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Introdução</a:t>
            </a:r>
          </a:p>
        </p:txBody>
      </p:sp>
      <p:sp>
        <p:nvSpPr>
          <p:cNvPr id="15364" name="CaixaDeTexto 25"/>
          <p:cNvSpPr txBox="1">
            <a:spLocks noChangeArrowheads="1"/>
          </p:cNvSpPr>
          <p:nvPr/>
        </p:nvSpPr>
        <p:spPr bwMode="auto">
          <a:xfrm>
            <a:off x="71438" y="928688"/>
            <a:ext cx="8501062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Estrutura do </a:t>
            </a:r>
            <a:r>
              <a:rPr lang="pt-BR" sz="2400" dirty="0" smtClean="0">
                <a:latin typeface="+mn-lt"/>
              </a:rPr>
              <a:t>e-Termos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+mn-lt"/>
              </a:rPr>
              <a:t> Arquitetura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Sistema Cliente-Servidor totalmente Web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Framework: </a:t>
            </a:r>
            <a:r>
              <a:rPr lang="pt-BR" b="1" dirty="0" err="1" smtClean="0">
                <a:solidFill>
                  <a:srgbClr val="FF0000"/>
                </a:solidFill>
                <a:latin typeface="+mn-lt"/>
              </a:rPr>
              <a:t>M</a:t>
            </a:r>
            <a:r>
              <a:rPr lang="pt-BR" dirty="0" err="1" smtClean="0">
                <a:latin typeface="+mn-lt"/>
              </a:rPr>
              <a:t>odel</a:t>
            </a:r>
            <a:r>
              <a:rPr lang="pt-BR" dirty="0" smtClean="0">
                <a:latin typeface="+mn-lt"/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  <a:latin typeface="+mn-lt"/>
              </a:rPr>
              <a:t>V</a:t>
            </a:r>
            <a:r>
              <a:rPr lang="pt-BR" dirty="0" err="1" smtClean="0">
                <a:latin typeface="+mn-lt"/>
              </a:rPr>
              <a:t>iew</a:t>
            </a:r>
            <a:r>
              <a:rPr lang="pt-BR" dirty="0" smtClean="0">
                <a:latin typeface="+mn-lt"/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pt-BR" dirty="0" err="1" smtClean="0">
                <a:latin typeface="+mn-lt"/>
              </a:rPr>
              <a:t>ontrol</a:t>
            </a:r>
            <a:r>
              <a:rPr lang="pt-BR" dirty="0" smtClean="0">
                <a:latin typeface="+mn-lt"/>
              </a:rPr>
              <a:t> +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AJAX</a:t>
            </a:r>
            <a:endParaRPr lang="pt-BR" b="1" dirty="0" smtClean="0">
              <a:latin typeface="+mn-lt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 smtClean="0">
                <a:latin typeface="+mn-lt"/>
              </a:rPr>
              <a:t> PHP 5.1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 smtClean="0">
                <a:latin typeface="+mn-lt"/>
              </a:rPr>
              <a:t> Apache 2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 smtClean="0">
                <a:latin typeface="+mn-lt"/>
              </a:rPr>
              <a:t> </a:t>
            </a:r>
            <a:r>
              <a:rPr lang="pt-BR" b="1" dirty="0" err="1" smtClean="0">
                <a:latin typeface="+mn-lt"/>
              </a:rPr>
              <a:t>MySQL</a:t>
            </a:r>
            <a:r>
              <a:rPr lang="pt-BR" b="1" dirty="0" smtClean="0">
                <a:latin typeface="+mn-lt"/>
              </a:rPr>
              <a:t> 5.1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 smtClean="0">
                <a:latin typeface="+mn-lt"/>
              </a:rPr>
              <a:t> Interface: CSS + HTML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 smtClean="0">
                <a:latin typeface="+mn-lt"/>
              </a:rPr>
              <a:t> Java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 smtClean="0">
                <a:latin typeface="+mn-lt"/>
              </a:rPr>
              <a:t> Perl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 smtClean="0">
                <a:latin typeface="+mn-lt"/>
              </a:rPr>
              <a:t> </a:t>
            </a:r>
            <a:r>
              <a:rPr lang="pt-BR" b="1" dirty="0" err="1" smtClean="0">
                <a:latin typeface="+mn-lt"/>
              </a:rPr>
              <a:t>Multiplataforma</a:t>
            </a:r>
            <a:endParaRPr lang="pt-BR" b="1" dirty="0" smtClean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5373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5374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5375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Introdução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85720" y="92867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Trebuchet MS" pitchFamily="34" charset="0"/>
              </a:rPr>
              <a:t>e-Termos</a:t>
            </a:r>
            <a:endParaRPr lang="pt-BR" sz="3600" b="1" dirty="0">
              <a:latin typeface="Trebuchet MS" pitchFamily="34" charset="0"/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142844" y="945678"/>
            <a:ext cx="8286808" cy="5093870"/>
            <a:chOff x="142844" y="945678"/>
            <a:chExt cx="8286808" cy="5093870"/>
          </a:xfrm>
        </p:grpSpPr>
        <p:sp>
          <p:nvSpPr>
            <p:cNvPr id="8" name="Fluxograma: Disco magnético 7"/>
            <p:cNvSpPr/>
            <p:nvPr/>
          </p:nvSpPr>
          <p:spPr>
            <a:xfrm>
              <a:off x="2604394" y="4896540"/>
              <a:ext cx="2143140" cy="1143008"/>
            </a:xfrm>
            <a:prstGeom prst="flowChartMagneticDisk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err="1" smtClean="0"/>
                <a:t>MySQL</a:t>
              </a:r>
              <a:endParaRPr lang="pt-BR" sz="2000" b="1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42844" y="1764154"/>
              <a:ext cx="4500594" cy="309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000100" y="1857364"/>
              <a:ext cx="428628" cy="3571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M1</a:t>
              </a:r>
              <a:endParaRPr lang="pt-BR" sz="1400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000100" y="2357430"/>
              <a:ext cx="428628" cy="3571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M2</a:t>
              </a:r>
              <a:endParaRPr lang="pt-BR" sz="1400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000100" y="2857496"/>
              <a:ext cx="428628" cy="3571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M3</a:t>
              </a:r>
              <a:endParaRPr lang="pt-BR" sz="1400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00100" y="3357562"/>
              <a:ext cx="428628" cy="3571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M4</a:t>
              </a:r>
              <a:endParaRPr lang="pt-BR" sz="1400" dirty="0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1000100" y="3857628"/>
              <a:ext cx="428628" cy="3571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M5</a:t>
              </a:r>
              <a:endParaRPr lang="pt-BR" sz="1400" dirty="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000100" y="4357694"/>
              <a:ext cx="428628" cy="3571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M6</a:t>
              </a:r>
              <a:endParaRPr lang="pt-BR" sz="1400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928926" y="4082828"/>
              <a:ext cx="1500198" cy="3463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err="1" smtClean="0"/>
                <a:t>Model</a:t>
              </a:r>
              <a:endParaRPr lang="pt-BR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2928926" y="3175906"/>
              <a:ext cx="1500198" cy="346304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err="1" smtClean="0"/>
                <a:t>Control</a:t>
              </a:r>
              <a:endParaRPr lang="pt-BR" dirty="0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2928926" y="2247212"/>
              <a:ext cx="1500198" cy="346304"/>
            </a:xfrm>
            <a:prstGeom prst="rect">
              <a:avLst/>
            </a:prstGeom>
            <a:solidFill>
              <a:srgbClr val="339933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err="1" smtClean="0"/>
                <a:t>View</a:t>
              </a:r>
              <a:endParaRPr lang="pt-BR" dirty="0"/>
            </a:p>
          </p:txBody>
        </p:sp>
        <p:sp>
          <p:nvSpPr>
            <p:cNvPr id="20" name="Seta para cima e para baixo 19"/>
            <p:cNvSpPr/>
            <p:nvPr/>
          </p:nvSpPr>
          <p:spPr>
            <a:xfrm>
              <a:off x="3560982" y="4500570"/>
              <a:ext cx="214314" cy="357190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Seta para cima e para baixo 20"/>
            <p:cNvSpPr/>
            <p:nvPr/>
          </p:nvSpPr>
          <p:spPr>
            <a:xfrm>
              <a:off x="3571868" y="3643314"/>
              <a:ext cx="214314" cy="357190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Seta para cima e para baixo 21"/>
            <p:cNvSpPr/>
            <p:nvPr/>
          </p:nvSpPr>
          <p:spPr>
            <a:xfrm>
              <a:off x="3571868" y="2714620"/>
              <a:ext cx="214314" cy="357190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7" descr="web-128x128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5230" y="950442"/>
              <a:ext cx="785818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osto feliz 23"/>
            <p:cNvSpPr/>
            <p:nvPr/>
          </p:nvSpPr>
          <p:spPr>
            <a:xfrm>
              <a:off x="6715140" y="1000108"/>
              <a:ext cx="642942" cy="642942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Seta para cima e para baixo 26"/>
            <p:cNvSpPr/>
            <p:nvPr/>
          </p:nvSpPr>
          <p:spPr>
            <a:xfrm>
              <a:off x="3560982" y="1785926"/>
              <a:ext cx="214314" cy="357190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Seta para a esquerda e para a direita 29"/>
            <p:cNvSpPr/>
            <p:nvPr/>
          </p:nvSpPr>
          <p:spPr>
            <a:xfrm>
              <a:off x="4214810" y="1214422"/>
              <a:ext cx="2357454" cy="214314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Seta para a direita 32"/>
            <p:cNvSpPr/>
            <p:nvPr/>
          </p:nvSpPr>
          <p:spPr>
            <a:xfrm>
              <a:off x="1643042" y="2857496"/>
              <a:ext cx="1143008" cy="1000132"/>
            </a:xfrm>
            <a:prstGeom prst="right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Texto explicativo retangular com cantos arredondados 33"/>
            <p:cNvSpPr/>
            <p:nvPr/>
          </p:nvSpPr>
          <p:spPr>
            <a:xfrm>
              <a:off x="5214942" y="2071678"/>
              <a:ext cx="3214710" cy="642942"/>
            </a:xfrm>
            <a:prstGeom prst="wedgeRoundRectCallout">
              <a:avLst>
                <a:gd name="adj1" fmla="val -71698"/>
                <a:gd name="adj2" fmla="val -2897"/>
                <a:gd name="adj3" fmla="val 16667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HTML, CSS, </a:t>
              </a:r>
              <a:r>
                <a:rPr lang="pt-BR" dirty="0" err="1" smtClean="0"/>
                <a:t>JavaScript</a:t>
              </a:r>
              <a:r>
                <a:rPr lang="pt-BR" dirty="0" smtClean="0"/>
                <a:t> (AJAX)</a:t>
              </a:r>
              <a:endParaRPr lang="pt-BR" dirty="0"/>
            </a:p>
          </p:txBody>
        </p:sp>
        <p:sp>
          <p:nvSpPr>
            <p:cNvPr id="35" name="Texto explicativo retangular com cantos arredondados 34"/>
            <p:cNvSpPr/>
            <p:nvPr/>
          </p:nvSpPr>
          <p:spPr>
            <a:xfrm>
              <a:off x="5214942" y="3000372"/>
              <a:ext cx="3214710" cy="642942"/>
            </a:xfrm>
            <a:prstGeom prst="wedgeRoundRectCallout">
              <a:avLst>
                <a:gd name="adj1" fmla="val -71698"/>
                <a:gd name="adj2" fmla="val 2183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err="1" smtClean="0"/>
                <a:t>JavaScript</a:t>
              </a:r>
              <a:r>
                <a:rPr lang="pt-BR" dirty="0" smtClean="0"/>
                <a:t> (AJAX)</a:t>
              </a:r>
              <a:endParaRPr lang="pt-BR" dirty="0"/>
            </a:p>
          </p:txBody>
        </p:sp>
        <p:sp>
          <p:nvSpPr>
            <p:cNvPr id="36" name="Texto explicativo retangular com cantos arredondados 35"/>
            <p:cNvSpPr/>
            <p:nvPr/>
          </p:nvSpPr>
          <p:spPr>
            <a:xfrm>
              <a:off x="5214942" y="3929066"/>
              <a:ext cx="3214710" cy="642942"/>
            </a:xfrm>
            <a:prstGeom prst="wedgeRoundRectCallout">
              <a:avLst>
                <a:gd name="adj1" fmla="val -71698"/>
                <a:gd name="adj2" fmla="val 490"/>
                <a:gd name="adj3" fmla="val 16667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PHP, Perl, Java</a:t>
              </a:r>
              <a:endParaRPr lang="pt-BR" dirty="0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070708" y="945678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+mj-lt"/>
                </a:rPr>
                <a:t>WWW</a:t>
              </a:r>
              <a:endParaRPr lang="pt-BR" dirty="0">
                <a:latin typeface="+mj-lt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785786" y="5000636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latin typeface="+mj-lt"/>
                </a:rPr>
                <a:t>Servidor</a:t>
              </a:r>
              <a:endParaRPr lang="pt-BR" dirty="0">
                <a:latin typeface="+mj-lt"/>
              </a:endParaRP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293343" y="1928802"/>
              <a:ext cx="492443" cy="27146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vert="vert" wrap="square" rtlCol="0" anchor="ctr">
              <a:spAutoFit/>
            </a:bodyPr>
            <a:lstStyle/>
            <a:p>
              <a:pPr algn="ctr"/>
              <a:r>
                <a:rPr lang="pt-BR" sz="2000" b="1" dirty="0" smtClean="0">
                  <a:latin typeface="+mn-lt"/>
                </a:rPr>
                <a:t>Módulos (Etapas)</a:t>
              </a:r>
              <a:endParaRPr lang="pt-BR" sz="2000" b="1" dirty="0">
                <a:latin typeface="+mn-lt"/>
              </a:endParaRPr>
            </a:p>
          </p:txBody>
        </p:sp>
      </p:grpSp>
      <p:sp>
        <p:nvSpPr>
          <p:cNvPr id="41" name="Placa 40"/>
          <p:cNvSpPr/>
          <p:nvPr/>
        </p:nvSpPr>
        <p:spPr>
          <a:xfrm>
            <a:off x="1714480" y="4071942"/>
            <a:ext cx="5357850" cy="1500198"/>
          </a:xfrm>
          <a:prstGeom prst="plaque">
            <a:avLst>
              <a:gd name="adj" fmla="val 16667"/>
            </a:avLst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Plataforma  e-Termos</a:t>
            </a:r>
            <a:endParaRPr lang="pt-BR" sz="3600" dirty="0"/>
          </a:p>
        </p:txBody>
      </p:sp>
      <p:grpSp>
        <p:nvGrpSpPr>
          <p:cNvPr id="60" name="Grupo 59"/>
          <p:cNvGrpSpPr/>
          <p:nvPr/>
        </p:nvGrpSpPr>
        <p:grpSpPr>
          <a:xfrm>
            <a:off x="571472" y="1571612"/>
            <a:ext cx="7858180" cy="2428892"/>
            <a:chOff x="571472" y="1571612"/>
            <a:chExt cx="7858180" cy="2428892"/>
          </a:xfrm>
        </p:grpSpPr>
        <p:sp>
          <p:nvSpPr>
            <p:cNvPr id="44" name="Arredondar Retângulo em um Canto Diagonal 43"/>
            <p:cNvSpPr/>
            <p:nvPr/>
          </p:nvSpPr>
          <p:spPr>
            <a:xfrm>
              <a:off x="571472" y="2786058"/>
              <a:ext cx="1643074" cy="714380"/>
            </a:xfrm>
            <a:prstGeom prst="round2DiagRect">
              <a:avLst>
                <a:gd name="adj1" fmla="val 38678"/>
                <a:gd name="adj2" fmla="val 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Novas Ferramentas</a:t>
              </a:r>
              <a:endParaRPr lang="pt-BR" dirty="0"/>
            </a:p>
          </p:txBody>
        </p:sp>
        <p:sp>
          <p:nvSpPr>
            <p:cNvPr id="45" name="Arredondar Retângulo em um Canto Diagonal 44"/>
            <p:cNvSpPr/>
            <p:nvPr/>
          </p:nvSpPr>
          <p:spPr>
            <a:xfrm>
              <a:off x="2285984" y="1571612"/>
              <a:ext cx="1928826" cy="714380"/>
            </a:xfrm>
            <a:prstGeom prst="round2DiagRect">
              <a:avLst>
                <a:gd name="adj1" fmla="val 38678"/>
                <a:gd name="adj2" fmla="val 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Novas Funcionalidades</a:t>
              </a:r>
              <a:endParaRPr lang="pt-BR" dirty="0"/>
            </a:p>
          </p:txBody>
        </p:sp>
        <p:sp>
          <p:nvSpPr>
            <p:cNvPr id="46" name="Arredondar Retângulo em um Canto Diagonal 45"/>
            <p:cNvSpPr/>
            <p:nvPr/>
          </p:nvSpPr>
          <p:spPr>
            <a:xfrm>
              <a:off x="6786578" y="2857496"/>
              <a:ext cx="1643074" cy="714380"/>
            </a:xfrm>
            <a:prstGeom prst="round2DiagRect">
              <a:avLst>
                <a:gd name="adj1" fmla="val 38678"/>
                <a:gd name="adj2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Retirada Ferramentas</a:t>
              </a:r>
              <a:endParaRPr lang="pt-BR" dirty="0"/>
            </a:p>
          </p:txBody>
        </p:sp>
        <p:sp>
          <p:nvSpPr>
            <p:cNvPr id="47" name="Arredondar Retângulo em um Canto Diagonal 46"/>
            <p:cNvSpPr/>
            <p:nvPr/>
          </p:nvSpPr>
          <p:spPr>
            <a:xfrm>
              <a:off x="5072066" y="1571612"/>
              <a:ext cx="1928826" cy="714380"/>
            </a:xfrm>
            <a:prstGeom prst="round2DiagRect">
              <a:avLst>
                <a:gd name="adj1" fmla="val 38678"/>
                <a:gd name="adj2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Retirada Funcionalidades</a:t>
              </a:r>
              <a:endParaRPr lang="pt-BR" dirty="0"/>
            </a:p>
          </p:txBody>
        </p:sp>
        <p:sp>
          <p:nvSpPr>
            <p:cNvPr id="56" name="Seta dobrada para cima 55"/>
            <p:cNvSpPr/>
            <p:nvPr/>
          </p:nvSpPr>
          <p:spPr>
            <a:xfrm rot="10800000" flipH="1">
              <a:off x="2285984" y="3143248"/>
              <a:ext cx="714380" cy="857256"/>
            </a:xfrm>
            <a:prstGeom prst="bentUpArrow">
              <a:avLst>
                <a:gd name="adj1" fmla="val 25000"/>
                <a:gd name="adj2" fmla="val 25000"/>
                <a:gd name="adj3" fmla="val 2347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Seta para cima 56"/>
            <p:cNvSpPr/>
            <p:nvPr/>
          </p:nvSpPr>
          <p:spPr>
            <a:xfrm flipV="1">
              <a:off x="3143240" y="2357430"/>
              <a:ext cx="357190" cy="1643074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Seta para cima 57"/>
            <p:cNvSpPr/>
            <p:nvPr/>
          </p:nvSpPr>
          <p:spPr>
            <a:xfrm>
              <a:off x="5357818" y="2357430"/>
              <a:ext cx="357190" cy="1643074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Seta dobrada para cima 58"/>
            <p:cNvSpPr/>
            <p:nvPr/>
          </p:nvSpPr>
          <p:spPr>
            <a:xfrm rot="5400000" flipH="1">
              <a:off x="5786446" y="3143248"/>
              <a:ext cx="857256" cy="857256"/>
            </a:xfrm>
            <a:prstGeom prst="bentUpArrow">
              <a:avLst>
                <a:gd name="adj1" fmla="val 25000"/>
                <a:gd name="adj2" fmla="val 25000"/>
                <a:gd name="adj3" fmla="val 2347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62" name="Conector de seta reta 61"/>
          <p:cNvCxnSpPr/>
          <p:nvPr/>
        </p:nvCxnSpPr>
        <p:spPr>
          <a:xfrm>
            <a:off x="785786" y="5857892"/>
            <a:ext cx="6286544" cy="1588"/>
          </a:xfrm>
          <a:prstGeom prst="straightConnector1">
            <a:avLst/>
          </a:prstGeom>
          <a:ln w="762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/>
          <p:cNvSpPr txBox="1"/>
          <p:nvPr/>
        </p:nvSpPr>
        <p:spPr>
          <a:xfrm>
            <a:off x="7215206" y="564357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Tempo</a:t>
            </a:r>
            <a:endParaRPr lang="pt-BR" sz="2000" b="1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410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410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410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Roteiro</a:t>
            </a: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323850" y="1557338"/>
            <a:ext cx="6408738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5000"/>
              </a:lnSpc>
              <a:spcBef>
                <a:spcPts val="1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latin typeface="Calibri" pitchFamily="34" charset="0"/>
              </a:rPr>
              <a:t>2006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104775" y="1035050"/>
            <a:ext cx="8281988" cy="4699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1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Introdução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1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Módulo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Principal</a:t>
            </a: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1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Módulo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1 –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Primeira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Etapa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1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Módulo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2 –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Segunda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Etapa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1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Módulo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3 – Terceira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Etapa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1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Módulo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4 –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Quarta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Etapa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1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Módulo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5 – Quinta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Etapa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1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Módulo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6 –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Sexta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Etapa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1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Encerramento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25605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5606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5607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Palestra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do e-Termos</a:t>
            </a:r>
          </a:p>
        </p:txBody>
      </p:sp>
      <p:sp>
        <p:nvSpPr>
          <p:cNvPr id="25604" name="CaixaDeTexto 25"/>
          <p:cNvSpPr txBox="1">
            <a:spLocks noChangeArrowheads="1"/>
          </p:cNvSpPr>
          <p:nvPr/>
        </p:nvSpPr>
        <p:spPr bwMode="auto">
          <a:xfrm>
            <a:off x="71438" y="2071678"/>
            <a:ext cx="85010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 dirty="0">
                <a:latin typeface="Trebuchet MS" pitchFamily="34" charset="0"/>
              </a:rPr>
              <a:t> Módulo</a:t>
            </a:r>
          </a:p>
          <a:p>
            <a:pPr algn="ctr"/>
            <a:r>
              <a:rPr lang="pt-BR" sz="4400" b="1" dirty="0" smtClean="0">
                <a:latin typeface="Trebuchet MS" pitchFamily="34" charset="0"/>
              </a:rPr>
              <a:t>Principal</a:t>
            </a:r>
          </a:p>
          <a:p>
            <a:pPr algn="ctr"/>
            <a:endParaRPr lang="pt-BR" sz="2800" b="1" dirty="0" smtClean="0">
              <a:latin typeface="Trebuchet MS" pitchFamily="34" charset="0"/>
            </a:endParaRPr>
          </a:p>
          <a:p>
            <a:pPr algn="ctr"/>
            <a:r>
              <a:rPr lang="pt-BR" sz="2800" b="1" dirty="0" smtClean="0">
                <a:latin typeface="Trebuchet MS" pitchFamily="34" charset="0"/>
              </a:rPr>
              <a:t>Gerência e Comunicação</a:t>
            </a:r>
            <a:endParaRPr lang="pt-BR" sz="28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26629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6630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6631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Módulo Principal</a:t>
            </a:r>
          </a:p>
        </p:txBody>
      </p:sp>
      <p:sp>
        <p:nvSpPr>
          <p:cNvPr id="26628" name="CaixaDeTexto 25"/>
          <p:cNvSpPr txBox="1">
            <a:spLocks noChangeArrowheads="1"/>
          </p:cNvSpPr>
          <p:nvPr/>
        </p:nvSpPr>
        <p:spPr bwMode="auto">
          <a:xfrm>
            <a:off x="71466" y="955690"/>
            <a:ext cx="8501062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Módulo de Base do Sistema</a:t>
            </a: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Gerência de Usuário e Perfis</a:t>
            </a:r>
          </a:p>
          <a:p>
            <a:pPr lvl="1"/>
            <a:r>
              <a:rPr lang="pt-BR" sz="1200" dirty="0">
                <a:latin typeface="+mn-lt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Gerência de Projetos</a:t>
            </a:r>
          </a:p>
          <a:p>
            <a:pPr lvl="1"/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Gerência de Equipes</a:t>
            </a: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Gerência das Etapas de Trabalho</a:t>
            </a: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Ferramentas de Comunicação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Síncronas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Assíncronas</a:t>
            </a: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Ajuda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Ajudas rápidas/dicas (instantâneas – </a:t>
            </a:r>
            <a:r>
              <a:rPr lang="pt-BR" i="1" dirty="0">
                <a:solidFill>
                  <a:srgbClr val="FF0000"/>
                </a:solidFill>
                <a:latin typeface="+mn-lt"/>
              </a:rPr>
              <a:t>Saiba Mais</a:t>
            </a:r>
            <a:r>
              <a:rPr lang="pt-BR" dirty="0">
                <a:latin typeface="+mn-lt"/>
              </a:rPr>
              <a:t>)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Manual do Usuário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(em elaboração)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CaixaDeTexto 7"/>
          <p:cNvSpPr txBox="1">
            <a:spLocks noChangeArrowheads="1"/>
          </p:cNvSpPr>
          <p:nvPr/>
        </p:nvSpPr>
        <p:spPr bwMode="auto">
          <a:xfrm>
            <a:off x="71438" y="1060450"/>
            <a:ext cx="8501062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Compreende:</a:t>
            </a: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Cadastro de Usuários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Nome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e-Mail</a:t>
            </a:r>
            <a:r>
              <a:rPr lang="pt-BR" dirty="0">
                <a:latin typeface="+mn-lt"/>
              </a:rPr>
              <a:t> (</a:t>
            </a:r>
            <a:r>
              <a:rPr lang="pt-BR" dirty="0" err="1">
                <a:latin typeface="+mn-lt"/>
              </a:rPr>
              <a:t>login</a:t>
            </a:r>
            <a:r>
              <a:rPr lang="pt-BR" dirty="0">
                <a:latin typeface="+mn-lt"/>
              </a:rPr>
              <a:t>)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Senha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Vínculo</a:t>
            </a:r>
          </a:p>
          <a:p>
            <a:pPr lvl="1"/>
            <a:r>
              <a:rPr lang="pt-BR" sz="1200" dirty="0">
                <a:latin typeface="+mn-lt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Controle de Acesso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Acesso ao Sistema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err="1">
                <a:latin typeface="+mn-lt"/>
              </a:rPr>
              <a:t>Login</a:t>
            </a:r>
            <a:r>
              <a:rPr lang="pt-BR" sz="1600" dirty="0">
                <a:latin typeface="+mn-lt"/>
              </a:rPr>
              <a:t> (e-mail e senha)</a:t>
            </a:r>
          </a:p>
        </p:txBody>
      </p:sp>
      <p:grpSp>
        <p:nvGrpSpPr>
          <p:cNvPr id="27650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27657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7658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7659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Módulo Principal – Gerência de Usuários e Perfis</a:t>
            </a:r>
          </a:p>
        </p:txBody>
      </p:sp>
      <p:grpSp>
        <p:nvGrpSpPr>
          <p:cNvPr id="3" name="Grupo 11"/>
          <p:cNvGrpSpPr>
            <a:grpSpLocks/>
          </p:cNvGrpSpPr>
          <p:nvPr/>
        </p:nvGrpSpPr>
        <p:grpSpPr bwMode="auto">
          <a:xfrm>
            <a:off x="214313" y="1990739"/>
            <a:ext cx="8027987" cy="3509963"/>
            <a:chOff x="428596" y="2143116"/>
            <a:chExt cx="8027322" cy="3509965"/>
          </a:xfrm>
        </p:grpSpPr>
        <p:pic>
          <p:nvPicPr>
            <p:cNvPr id="2765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2143116"/>
              <a:ext cx="8027322" cy="3509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Seta para a direita 10"/>
            <p:cNvSpPr/>
            <p:nvPr/>
          </p:nvSpPr>
          <p:spPr>
            <a:xfrm>
              <a:off x="1835004" y="3748080"/>
              <a:ext cx="1142905" cy="21431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500"/>
            <a:ext cx="18669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aixaDeTexto 25"/>
          <p:cNvSpPr txBox="1">
            <a:spLocks noChangeArrowheads="1"/>
          </p:cNvSpPr>
          <p:nvPr/>
        </p:nvSpPr>
        <p:spPr bwMode="auto">
          <a:xfrm>
            <a:off x="71438" y="1060450"/>
            <a:ext cx="85010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j-lt"/>
              </a:rPr>
              <a:t> Perfis</a:t>
            </a: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Quatro Perfis:</a:t>
            </a:r>
          </a:p>
          <a:p>
            <a:pPr lvl="1"/>
            <a:r>
              <a:rPr lang="pt-BR" sz="1200" dirty="0">
                <a:latin typeface="+mj-lt"/>
              </a:rPr>
              <a:t> </a:t>
            </a:r>
            <a:endParaRPr lang="pt-BR" sz="2000" dirty="0">
              <a:latin typeface="+mj-lt"/>
            </a:endParaRPr>
          </a:p>
          <a:p>
            <a:pPr lvl="2"/>
            <a:r>
              <a:rPr lang="pt-BR" sz="2000" dirty="0">
                <a:latin typeface="+mj-lt"/>
              </a:rPr>
              <a:t> </a:t>
            </a:r>
            <a:r>
              <a:rPr lang="pt-BR" dirty="0">
                <a:latin typeface="+mj-lt"/>
              </a:rPr>
              <a:t>Gerente de Projeto</a:t>
            </a:r>
          </a:p>
          <a:p>
            <a:pPr lvl="2"/>
            <a:endParaRPr lang="pt-BR" sz="1200" dirty="0">
              <a:latin typeface="+mj-lt"/>
            </a:endParaRPr>
          </a:p>
          <a:p>
            <a:pPr lvl="2"/>
            <a:r>
              <a:rPr lang="pt-BR" dirty="0">
                <a:latin typeface="+mj-lt"/>
              </a:rPr>
              <a:t> </a:t>
            </a:r>
            <a:r>
              <a:rPr lang="pt-BR" dirty="0" err="1">
                <a:latin typeface="+mj-lt"/>
              </a:rPr>
              <a:t>Terminólogo</a:t>
            </a:r>
            <a:r>
              <a:rPr lang="pt-BR" dirty="0">
                <a:latin typeface="+mj-lt"/>
              </a:rPr>
              <a:t>/</a:t>
            </a:r>
            <a:r>
              <a:rPr lang="pt-BR" dirty="0" err="1">
                <a:latin typeface="+mj-lt"/>
              </a:rPr>
              <a:t>Linguísta</a:t>
            </a:r>
            <a:endParaRPr lang="pt-BR" dirty="0">
              <a:latin typeface="+mj-lt"/>
            </a:endParaRPr>
          </a:p>
          <a:p>
            <a:pPr lvl="2"/>
            <a:endParaRPr lang="pt-BR" sz="1200" dirty="0">
              <a:latin typeface="+mj-lt"/>
            </a:endParaRPr>
          </a:p>
          <a:p>
            <a:pPr lvl="2"/>
            <a:r>
              <a:rPr lang="pt-BR" dirty="0">
                <a:latin typeface="+mj-lt"/>
              </a:rPr>
              <a:t> Especialista do Domínio</a:t>
            </a:r>
          </a:p>
          <a:p>
            <a:pPr lvl="2"/>
            <a:endParaRPr lang="pt-BR" sz="1200" dirty="0">
              <a:latin typeface="+mj-lt"/>
            </a:endParaRPr>
          </a:p>
          <a:p>
            <a:pPr lvl="2"/>
            <a:r>
              <a:rPr lang="pt-BR" dirty="0">
                <a:solidFill>
                  <a:srgbClr val="FF0000"/>
                </a:solidFill>
                <a:latin typeface="+mj-lt"/>
              </a:rPr>
              <a:t> Usuário Final</a:t>
            </a:r>
          </a:p>
        </p:txBody>
      </p:sp>
      <p:grpSp>
        <p:nvGrpSpPr>
          <p:cNvPr id="28674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2868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868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868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Módulo Principal – Gerência de Usuários e Perfis</a:t>
            </a:r>
          </a:p>
        </p:txBody>
      </p:sp>
      <p:sp>
        <p:nvSpPr>
          <p:cNvPr id="9" name="Texto explicativo retangular com cantos arredondados 8"/>
          <p:cNvSpPr/>
          <p:nvPr/>
        </p:nvSpPr>
        <p:spPr>
          <a:xfrm>
            <a:off x="4286250" y="1011238"/>
            <a:ext cx="4248150" cy="1274762"/>
          </a:xfrm>
          <a:prstGeom prst="wedgeRoundRectCallout">
            <a:avLst>
              <a:gd name="adj1" fmla="val -81294"/>
              <a:gd name="adj2" fmla="val 4790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pt-BR" dirty="0"/>
              <a:t> </a:t>
            </a:r>
            <a:r>
              <a:rPr lang="pt-BR" sz="1600" dirty="0"/>
              <a:t>Gerente/Dono de um Projeto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600" dirty="0"/>
              <a:t> Responsável pelo Controle das Etapas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600" dirty="0"/>
              <a:t> Responsável pela Equipe de Trabalho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600" dirty="0"/>
              <a:t> Executa qualquer tarefa (menos especialista)</a:t>
            </a:r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4286250" y="2500313"/>
            <a:ext cx="4248150" cy="1000125"/>
          </a:xfrm>
          <a:prstGeom prst="wedgeRoundRectCallout">
            <a:avLst>
              <a:gd name="adj1" fmla="val -73349"/>
              <a:gd name="adj2" fmla="val -2475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pt-BR" sz="1600" dirty="0"/>
              <a:t> Atividades Terminológicas e </a:t>
            </a:r>
            <a:r>
              <a:rPr lang="pt-BR" sz="1600" dirty="0" err="1"/>
              <a:t>Linguísticas</a:t>
            </a:r>
            <a:endParaRPr lang="pt-BR" sz="1600" dirty="0"/>
          </a:p>
          <a:p>
            <a:pPr>
              <a:buFont typeface="Arial" pitchFamily="34" charset="0"/>
              <a:buChar char="•"/>
              <a:defRPr/>
            </a:pPr>
            <a:r>
              <a:rPr lang="pt-BR" sz="1600" dirty="0"/>
              <a:t> Maioria das Atividades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600" dirty="0"/>
              <a:t> Tem tarefas em todas Etapas</a:t>
            </a:r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2857500" y="3714750"/>
            <a:ext cx="4572000" cy="1000125"/>
          </a:xfrm>
          <a:prstGeom prst="wedgeRoundRectCallout">
            <a:avLst>
              <a:gd name="adj1" fmla="val -43739"/>
              <a:gd name="adj2" fmla="val -8286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pt-BR" sz="1600" dirty="0"/>
              <a:t> Tarefas de Validação (termos e mapa conceitual)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600" dirty="0"/>
              <a:t> Minoria das Atividades (</a:t>
            </a:r>
            <a:r>
              <a:rPr lang="pt-BR" sz="1600" dirty="0" smtClean="0"/>
              <a:t>Etapa </a:t>
            </a:r>
            <a:r>
              <a:rPr lang="pt-BR" sz="1600" dirty="0"/>
              <a:t>4)</a:t>
            </a:r>
          </a:p>
        </p:txBody>
      </p:sp>
      <p:sp>
        <p:nvSpPr>
          <p:cNvPr id="12" name="Texto explicativo retangular com cantos arredondados 11"/>
          <p:cNvSpPr/>
          <p:nvPr/>
        </p:nvSpPr>
        <p:spPr>
          <a:xfrm>
            <a:off x="77788" y="4929188"/>
            <a:ext cx="4422774" cy="1000125"/>
          </a:xfrm>
          <a:prstGeom prst="wedgeRoundRectCallout">
            <a:avLst>
              <a:gd name="adj1" fmla="val -5453"/>
              <a:gd name="adj2" fmla="val -15746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pt-BR" sz="1600" dirty="0"/>
              <a:t> Consumidor dos Produtos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600" dirty="0"/>
              <a:t> Não tem acesso ao Sistema </a:t>
            </a:r>
            <a:r>
              <a:rPr lang="pt-BR" sz="1600" dirty="0" smtClean="0"/>
              <a:t>(Só acessa o Portal</a:t>
            </a:r>
            <a:r>
              <a:rPr lang="pt-BR" sz="1600" dirty="0"/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600" dirty="0"/>
              <a:t> Usuário mais importante</a:t>
            </a:r>
          </a:p>
        </p:txBody>
      </p:sp>
      <p:sp>
        <p:nvSpPr>
          <p:cNvPr id="14" name="Explosão 1 13"/>
          <p:cNvSpPr/>
          <p:nvPr/>
        </p:nvSpPr>
        <p:spPr>
          <a:xfrm>
            <a:off x="1428769" y="1357298"/>
            <a:ext cx="5857875" cy="4000500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Sistema sensível</a:t>
            </a:r>
          </a:p>
          <a:p>
            <a:pPr algn="ctr">
              <a:defRPr/>
            </a:pPr>
            <a:r>
              <a:rPr lang="pt-BR" sz="2400" b="1" dirty="0"/>
              <a:t>a cada Perfil</a:t>
            </a:r>
          </a:p>
        </p:txBody>
      </p:sp>
      <p:pic>
        <p:nvPicPr>
          <p:cNvPr id="28682" name="Imagem 12" descr="boss-48x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2105025"/>
            <a:ext cx="3952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Imagem 14" descr="user-48x4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538" y="253841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Imagem 15" descr="engineer-48x48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538" y="29892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Imagem 16" descr="user-info-48x48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975" y="34290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29720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9721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9722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29699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Regras de Acesso e Perfis</a:t>
            </a: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Acesso 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se e somente se</a:t>
            </a:r>
            <a:r>
              <a:rPr lang="pt-BR" sz="2000" dirty="0">
                <a:latin typeface="+mn-lt"/>
              </a:rPr>
              <a:t>: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Módulo Principal – Gerência de Usuários e Perfis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428750" y="1928813"/>
            <a:ext cx="2286000" cy="3381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Usuário Cadastrado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214563" y="2590800"/>
            <a:ext cx="2428875" cy="3381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Sob um dado Perfil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928938" y="3214688"/>
            <a:ext cx="2357437" cy="3381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Determinado Projeto</a:t>
            </a:r>
          </a:p>
        </p:txBody>
      </p:sp>
      <p:sp>
        <p:nvSpPr>
          <p:cNvPr id="16" name="Seta dobrada para cima 15"/>
          <p:cNvSpPr/>
          <p:nvPr/>
        </p:nvSpPr>
        <p:spPr>
          <a:xfrm rot="5400000">
            <a:off x="1678781" y="2464594"/>
            <a:ext cx="428625" cy="357188"/>
          </a:xfrm>
          <a:prstGeom prst="bentUp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7" name="Seta dobrada para cima 16"/>
          <p:cNvSpPr/>
          <p:nvPr/>
        </p:nvSpPr>
        <p:spPr>
          <a:xfrm rot="5400000">
            <a:off x="2393156" y="3107532"/>
            <a:ext cx="428625" cy="357188"/>
          </a:xfrm>
          <a:prstGeom prst="bentUp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71438" y="3643313"/>
            <a:ext cx="8501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Pode ser de qualquer Perfil:</a:t>
            </a:r>
          </a:p>
          <a:p>
            <a:pPr lvl="2">
              <a:buFont typeface="Wingdings" pitchFamily="2" charset="2"/>
              <a:buChar char="ü"/>
            </a:pPr>
            <a:r>
              <a:rPr lang="pt-BR" sz="2000" dirty="0">
                <a:latin typeface="+mn-lt"/>
              </a:rPr>
              <a:t>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desde que em Projetos Diferentes</a:t>
            </a:r>
          </a:p>
        </p:txBody>
      </p:sp>
      <p:grpSp>
        <p:nvGrpSpPr>
          <p:cNvPr id="3" name="Grupo 35"/>
          <p:cNvGrpSpPr>
            <a:grpSpLocks/>
          </p:cNvGrpSpPr>
          <p:nvPr/>
        </p:nvGrpSpPr>
        <p:grpSpPr bwMode="auto">
          <a:xfrm>
            <a:off x="165100" y="4451350"/>
            <a:ext cx="8367713" cy="1549400"/>
            <a:chOff x="164616" y="4450904"/>
            <a:chExt cx="8367774" cy="1549864"/>
          </a:xfrm>
        </p:grpSpPr>
        <p:sp>
          <p:nvSpPr>
            <p:cNvPr id="19" name="Rosto feliz 18"/>
            <p:cNvSpPr/>
            <p:nvPr/>
          </p:nvSpPr>
          <p:spPr>
            <a:xfrm>
              <a:off x="390043" y="4979700"/>
              <a:ext cx="500067" cy="500212"/>
            </a:xfrm>
            <a:prstGeom prst="smileyFace">
              <a:avLst>
                <a:gd name="adj" fmla="val 465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" name="Divisa 19"/>
            <p:cNvSpPr/>
            <p:nvPr/>
          </p:nvSpPr>
          <p:spPr>
            <a:xfrm>
              <a:off x="3680955" y="4450904"/>
              <a:ext cx="2428893" cy="428753"/>
            </a:xfrm>
            <a:prstGeom prst="chevron">
              <a:avLst/>
            </a:prstGeom>
            <a:solidFill>
              <a:srgbClr val="92D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Gerente</a:t>
              </a:r>
            </a:p>
          </p:txBody>
        </p:sp>
        <p:sp>
          <p:nvSpPr>
            <p:cNvPr id="21" name="Divisa 20"/>
            <p:cNvSpPr/>
            <p:nvPr/>
          </p:nvSpPr>
          <p:spPr>
            <a:xfrm>
              <a:off x="3674605" y="5022575"/>
              <a:ext cx="2428893" cy="428753"/>
            </a:xfrm>
            <a:prstGeom prst="chevron">
              <a:avLst/>
            </a:prstGeom>
            <a:solidFill>
              <a:srgbClr val="CC99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Especialista</a:t>
              </a:r>
            </a:p>
          </p:txBody>
        </p:sp>
        <p:sp>
          <p:nvSpPr>
            <p:cNvPr id="22" name="Divisa 21"/>
            <p:cNvSpPr/>
            <p:nvPr/>
          </p:nvSpPr>
          <p:spPr>
            <a:xfrm>
              <a:off x="3685717" y="5572015"/>
              <a:ext cx="2428893" cy="428753"/>
            </a:xfrm>
            <a:prstGeom prst="chevron">
              <a:avLst/>
            </a:prstGeom>
            <a:solidFill>
              <a:srgbClr val="FFCC66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 err="1">
                  <a:solidFill>
                    <a:schemeClr val="tx1"/>
                  </a:solidFill>
                </a:rPr>
                <a:t>Terminólogo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23" name="Divisa 22"/>
            <p:cNvSpPr/>
            <p:nvPr/>
          </p:nvSpPr>
          <p:spPr>
            <a:xfrm>
              <a:off x="6103497" y="4450904"/>
              <a:ext cx="2428893" cy="428753"/>
            </a:xfrm>
            <a:prstGeom prst="chevron">
              <a:avLst/>
            </a:prstGeom>
            <a:solidFill>
              <a:srgbClr val="92D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Projeto X</a:t>
              </a:r>
            </a:p>
          </p:txBody>
        </p:sp>
        <p:sp>
          <p:nvSpPr>
            <p:cNvPr id="24" name="Divisa 23"/>
            <p:cNvSpPr/>
            <p:nvPr/>
          </p:nvSpPr>
          <p:spPr>
            <a:xfrm>
              <a:off x="6103497" y="5022575"/>
              <a:ext cx="2428893" cy="428753"/>
            </a:xfrm>
            <a:prstGeom prst="chevron">
              <a:avLst/>
            </a:prstGeom>
            <a:solidFill>
              <a:srgbClr val="CC99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Projeto Y</a:t>
              </a:r>
            </a:p>
          </p:txBody>
        </p:sp>
        <p:sp>
          <p:nvSpPr>
            <p:cNvPr id="25" name="Divisa 24"/>
            <p:cNvSpPr/>
            <p:nvPr/>
          </p:nvSpPr>
          <p:spPr>
            <a:xfrm>
              <a:off x="6103497" y="5572015"/>
              <a:ext cx="2428893" cy="428753"/>
            </a:xfrm>
            <a:prstGeom prst="chevron">
              <a:avLst/>
            </a:prstGeom>
            <a:solidFill>
              <a:srgbClr val="FFCC66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Projeto Z</a:t>
              </a:r>
            </a:p>
          </p:txBody>
        </p:sp>
        <p:sp>
          <p:nvSpPr>
            <p:cNvPr id="29715" name="CaixaDeTexto 26"/>
            <p:cNvSpPr txBox="1">
              <a:spLocks noChangeArrowheads="1"/>
            </p:cNvSpPr>
            <p:nvPr/>
          </p:nvSpPr>
          <p:spPr bwMode="auto">
            <a:xfrm>
              <a:off x="164616" y="5590776"/>
              <a:ext cx="10001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>
                  <a:latin typeface="+mn-lt"/>
                </a:rPr>
                <a:t>João</a:t>
              </a:r>
            </a:p>
          </p:txBody>
        </p:sp>
        <p:sp>
          <p:nvSpPr>
            <p:cNvPr id="28" name="Retângulo de cantos arredondados 27"/>
            <p:cNvSpPr/>
            <p:nvPr/>
          </p:nvSpPr>
          <p:spPr>
            <a:xfrm>
              <a:off x="1098073" y="5100386"/>
              <a:ext cx="1973277" cy="2858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b="1" i="1" dirty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joao@servidor.com</a:t>
              </a:r>
            </a:p>
          </p:txBody>
        </p:sp>
        <p:cxnSp>
          <p:nvCxnSpPr>
            <p:cNvPr id="30" name="Forma 29"/>
            <p:cNvCxnSpPr>
              <a:stCxn id="28" idx="0"/>
              <a:endCxn id="20" idx="1"/>
            </p:cNvCxnSpPr>
            <p:nvPr/>
          </p:nvCxnSpPr>
          <p:spPr>
            <a:xfrm rot="5400000" flipH="1" flipV="1">
              <a:off x="2772833" y="3977953"/>
              <a:ext cx="435105" cy="1809763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em curva 31"/>
            <p:cNvCxnSpPr>
              <a:stCxn id="28" idx="3"/>
              <a:endCxn id="21" idx="1"/>
            </p:cNvCxnSpPr>
            <p:nvPr/>
          </p:nvCxnSpPr>
          <p:spPr>
            <a:xfrm flipV="1">
              <a:off x="3071350" y="5236952"/>
              <a:ext cx="817568" cy="63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Forma 33"/>
            <p:cNvCxnSpPr>
              <a:stCxn id="28" idx="2"/>
              <a:endCxn id="22" idx="1"/>
            </p:cNvCxnSpPr>
            <p:nvPr/>
          </p:nvCxnSpPr>
          <p:spPr>
            <a:xfrm rot="16200000" flipH="1">
              <a:off x="2792684" y="4679043"/>
              <a:ext cx="400170" cy="1814526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33798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33799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33800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33795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Estrutura de Projetos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Trabalho terminológico é vinculado a 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Projetos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É área de trabalho do </a:t>
            </a:r>
            <a:r>
              <a:rPr lang="pt-BR" dirty="0" smtClean="0">
                <a:latin typeface="+mn-lt"/>
              </a:rPr>
              <a:t>Produto </a:t>
            </a:r>
            <a:r>
              <a:rPr lang="pt-BR" dirty="0">
                <a:latin typeface="+mn-lt"/>
              </a:rPr>
              <a:t>T</a:t>
            </a:r>
            <a:r>
              <a:rPr lang="pt-BR" dirty="0" smtClean="0">
                <a:latin typeface="+mn-lt"/>
              </a:rPr>
              <a:t>erminológico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Todo 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Projeto</a:t>
            </a:r>
            <a:r>
              <a:rPr lang="pt-BR" sz="2000" dirty="0">
                <a:latin typeface="+mn-lt"/>
              </a:rPr>
              <a:t> possui: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Um gerente 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Uma Equipe de Trabalho (única e específica)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Recursos próprios: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err="1" smtClean="0">
                <a:latin typeface="+mn-lt"/>
              </a:rPr>
              <a:t>Córpus</a:t>
            </a:r>
            <a:endParaRPr lang="pt-BR" sz="1600" dirty="0">
              <a:latin typeface="+mn-lt"/>
            </a:endParaRP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Listas de Termos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err="1">
                <a:latin typeface="+mn-lt"/>
              </a:rPr>
              <a:t>StopLists</a:t>
            </a:r>
            <a:endParaRPr lang="pt-BR" sz="1600" dirty="0">
              <a:latin typeface="+mn-lt"/>
            </a:endParaRP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Resultados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Mapas Conceituais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Fichas </a:t>
            </a:r>
            <a:r>
              <a:rPr lang="pt-BR" sz="1600" dirty="0" err="1">
                <a:latin typeface="+mn-lt"/>
              </a:rPr>
              <a:t>Terminlógicas</a:t>
            </a:r>
            <a:endParaRPr lang="pt-BR" sz="1600" dirty="0">
              <a:latin typeface="+mn-lt"/>
            </a:endParaRP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Modelos de Verbetes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etc.</a:t>
            </a:r>
          </a:p>
          <a:p>
            <a:pPr lvl="3"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Um 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Projeto</a:t>
            </a:r>
            <a:r>
              <a:rPr lang="pt-BR" sz="2000" dirty="0">
                <a:latin typeface="+mn-lt"/>
              </a:rPr>
              <a:t> não interfere no outro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i="1" dirty="0">
                <a:latin typeface="+mn-lt"/>
              </a:rPr>
              <a:t>a não ser nas discussões do </a:t>
            </a:r>
            <a:r>
              <a:rPr lang="pt-BR" b="1" i="1" dirty="0">
                <a:solidFill>
                  <a:srgbClr val="7030A0"/>
                </a:solidFill>
                <a:latin typeface="+mn-lt"/>
              </a:rPr>
              <a:t>Fórum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Módulo Principal – Gerência de Projetos</a:t>
            </a:r>
          </a:p>
        </p:txBody>
      </p:sp>
      <p:pic>
        <p:nvPicPr>
          <p:cNvPr id="33797" name="Imagem 7" descr="folder-web-128x12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357430"/>
            <a:ext cx="2160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3482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3482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3482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34819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Proposta de Projetos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Todos 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Projetos</a:t>
            </a:r>
            <a:r>
              <a:rPr lang="pt-BR" sz="2000" dirty="0">
                <a:solidFill>
                  <a:srgbClr val="7030A0"/>
                </a:solidFill>
                <a:latin typeface="+mn-lt"/>
              </a:rPr>
              <a:t> </a:t>
            </a:r>
            <a:r>
              <a:rPr lang="pt-BR" sz="2000" dirty="0">
                <a:latin typeface="+mn-lt"/>
              </a:rPr>
              <a:t>nascem de uma 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Proposta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Julgada por uma equipe técnica </a:t>
            </a:r>
            <a:r>
              <a:rPr lang="pt-BR" dirty="0" smtClean="0">
                <a:latin typeface="+mn-lt"/>
              </a:rPr>
              <a:t> (Gladis, Sandra, Leandro)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Julgamento rápido (24-72h no máximo)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Formulário da 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Proposta</a:t>
            </a:r>
            <a:r>
              <a:rPr lang="pt-BR" sz="2000" dirty="0">
                <a:latin typeface="+mn-lt"/>
              </a:rPr>
              <a:t>: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Nome do Projeto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*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Sigla do Projeto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Área e Subárea de atuação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*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Descrição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*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Objetivos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*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Perfil da Equipe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*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Visibilidade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*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Comentários</a:t>
            </a:r>
          </a:p>
          <a:p>
            <a:pPr lvl="3">
              <a:buFont typeface="Arial" charset="0"/>
              <a:buChar char="•"/>
            </a:pPr>
            <a:r>
              <a:rPr lang="pt-BR" sz="1600" i="1" dirty="0">
                <a:solidFill>
                  <a:srgbClr val="FF0000"/>
                </a:solidFill>
                <a:latin typeface="+mn-lt"/>
              </a:rPr>
              <a:t> * campos obrigatórios.</a:t>
            </a: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Módulo Principal – Gerência de Projetos</a:t>
            </a:r>
          </a:p>
        </p:txBody>
      </p:sp>
      <p:pic>
        <p:nvPicPr>
          <p:cNvPr id="34821" name="Imagem 8" descr="figpropo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735" y="2143116"/>
            <a:ext cx="22129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36881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36882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36883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36867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Status de Projetos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Determinam a situação atual do 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Projeto</a:t>
            </a:r>
          </a:p>
          <a:p>
            <a:pPr lvl="2"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Podem ser:</a:t>
            </a: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Módulo Principal – Gerência de Projetos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85786" y="2500306"/>
            <a:ext cx="7000924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ATIVO: Projeto aberto e em produção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85786" y="3429000"/>
            <a:ext cx="7000924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FINALIZADO: Projeto concluído e com atividades finalizadas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85786" y="4357694"/>
            <a:ext cx="7000924" cy="5715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INTERROMPIDO: Projeto não concluído com atividades interrompidas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85786" y="5286388"/>
            <a:ext cx="7000924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SUSPENSO: Projeto com atividades suspensas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38918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38919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38920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Módulo Principal – Gerência de Equipes</a:t>
            </a:r>
          </a:p>
        </p:txBody>
      </p:sp>
      <p:sp>
        <p:nvSpPr>
          <p:cNvPr id="38916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Estrutura das Equipes de Trabalho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Número ilimitado de Membros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Usuário cadastrado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Pertença a um Perfil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Diferentes membros podem ter o mesmo Perfil</a:t>
            </a:r>
          </a:p>
          <a:p>
            <a:pPr lvl="2"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Possui um único Gerente</a:t>
            </a: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Membros podem ser: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Bloqueados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(tarefa do Gerente)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Desbloqueados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(tarefa de Gerente)</a:t>
            </a:r>
          </a:p>
          <a:p>
            <a:pPr lvl="3"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Membros são convidados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Convite Interno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(tarefa do Gerente)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usuário já cadastrado</a:t>
            </a:r>
          </a:p>
          <a:p>
            <a:pPr lvl="3">
              <a:buFont typeface="Arial" charset="0"/>
              <a:buChar char="•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Convite Externo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(tarefa do Gerente)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usuário não cadastrado</a:t>
            </a:r>
          </a:p>
        </p:txBody>
      </p:sp>
      <p:pic>
        <p:nvPicPr>
          <p:cNvPr id="38917" name="Imagem 7" descr="user-group-256x2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633663"/>
            <a:ext cx="2152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4097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4097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4097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Módulo Principal – Gerência de Etapas de Trabalho</a:t>
            </a:r>
          </a:p>
        </p:txBody>
      </p:sp>
      <p:sp>
        <p:nvSpPr>
          <p:cNvPr id="40964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Controle de Acesso das Etapas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Responsabilidade do Gerente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Auxilia a evolução e controle do trabalho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Organiza o trabalho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Serve como </a:t>
            </a:r>
            <a:r>
              <a:rPr lang="pt-BR" sz="2000" i="1" dirty="0">
                <a:latin typeface="+mn-lt"/>
              </a:rPr>
              <a:t>“</a:t>
            </a:r>
            <a:r>
              <a:rPr lang="pt-BR" sz="2000" i="1" dirty="0" err="1">
                <a:latin typeface="+mn-lt"/>
              </a:rPr>
              <a:t>CheckPoint</a:t>
            </a:r>
            <a:r>
              <a:rPr lang="pt-BR" sz="2000" i="1" dirty="0">
                <a:latin typeface="+mn-lt"/>
              </a:rPr>
              <a:t>”</a:t>
            </a:r>
            <a:endParaRPr lang="pt-BR" sz="2000" dirty="0">
              <a:latin typeface="+mn-lt"/>
            </a:endParaRPr>
          </a:p>
        </p:txBody>
      </p:sp>
      <p:grpSp>
        <p:nvGrpSpPr>
          <p:cNvPr id="3" name="Grupo 13"/>
          <p:cNvGrpSpPr>
            <a:grpSpLocks/>
          </p:cNvGrpSpPr>
          <p:nvPr/>
        </p:nvGrpSpPr>
        <p:grpSpPr bwMode="auto">
          <a:xfrm>
            <a:off x="0" y="2643200"/>
            <a:ext cx="8501063" cy="3357568"/>
            <a:chOff x="-32" y="2643163"/>
            <a:chExt cx="8501063" cy="3357605"/>
          </a:xfrm>
        </p:grpSpPr>
        <p:sp>
          <p:nvSpPr>
            <p:cNvPr id="40966" name="CaixaDeTexto 25"/>
            <p:cNvSpPr txBox="1">
              <a:spLocks noChangeArrowheads="1"/>
            </p:cNvSpPr>
            <p:nvPr/>
          </p:nvSpPr>
          <p:spPr bwMode="auto">
            <a:xfrm>
              <a:off x="-32" y="2643163"/>
              <a:ext cx="8501063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pt-BR" sz="2400" dirty="0">
                  <a:latin typeface="+mj-lt"/>
                </a:rPr>
                <a:t> Status das Etapas</a:t>
              </a:r>
            </a:p>
            <a:p>
              <a:pPr lvl="1">
                <a:buFont typeface="Wingdings" pitchFamily="2" charset="2"/>
                <a:buChar char="Ø"/>
              </a:pPr>
              <a:endParaRPr lang="pt-BR" sz="1200" dirty="0">
                <a:latin typeface="+mj-lt"/>
              </a:endParaRPr>
            </a:p>
            <a:p>
              <a:pPr lvl="1">
                <a:buFont typeface="Wingdings" pitchFamily="2" charset="2"/>
                <a:buChar char="Ø"/>
              </a:pPr>
              <a:r>
                <a:rPr lang="pt-BR" sz="2000" dirty="0">
                  <a:latin typeface="+mj-lt"/>
                </a:rPr>
                <a:t> Determinam a situação atual de cada Etapa</a:t>
              </a:r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785786" y="3857628"/>
              <a:ext cx="7000924" cy="571504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LIBERADA: Etapa liberada para execução das atividades</a:t>
              </a:r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785786" y="4643446"/>
              <a:ext cx="7000924" cy="57150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FINALIZADA: Etapa com atividades finalizadas</a:t>
              </a:r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785786" y="5429264"/>
              <a:ext cx="7000924" cy="57150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BLOQUEADA: Etapa bloqueada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6157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158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159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Introdução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0" y="1000125"/>
            <a:ext cx="8572500" cy="2316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Histórico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do e-Termos</a:t>
            </a: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5000"/>
              </a:lnSpc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 2003 – 2004 =&gt;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Projeto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Lácio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-Web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000" dirty="0" err="1" smtClean="0">
                <a:solidFill>
                  <a:srgbClr val="000000"/>
                </a:solidFill>
                <a:latin typeface="+mn-lt"/>
              </a:rPr>
              <a:t>Profa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. </a:t>
            </a:r>
            <a:r>
              <a:rPr lang="en-GB" sz="2000" dirty="0" err="1" smtClean="0">
                <a:solidFill>
                  <a:srgbClr val="000000"/>
                </a:solidFill>
                <a:latin typeface="+mn-lt"/>
              </a:rPr>
              <a:t>Dra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. Sandra </a:t>
            </a:r>
            <a:r>
              <a:rPr lang="en-GB" sz="2000" dirty="0" err="1" smtClean="0">
                <a:solidFill>
                  <a:srgbClr val="000000"/>
                </a:solidFill>
                <a:latin typeface="+mn-lt"/>
              </a:rPr>
              <a:t>Aluísio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/NILC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lvl="1">
              <a:lnSpc>
                <a:spcPct val="95000"/>
              </a:lnSpc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5000"/>
              </a:lnSpc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 2004 =&gt;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Projeto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TermEx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000" dirty="0" err="1" smtClean="0">
                <a:solidFill>
                  <a:srgbClr val="000000"/>
                </a:solidFill>
                <a:latin typeface="+mj-lt"/>
              </a:rPr>
              <a:t>Profas</a:t>
            </a: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lang="en-GB" sz="2000" dirty="0" err="1" smtClean="0">
                <a:solidFill>
                  <a:srgbClr val="000000"/>
                </a:solidFill>
                <a:latin typeface="+mj-lt"/>
              </a:rPr>
              <a:t>Dra</a:t>
            </a: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. Gladis Almeida e </a:t>
            </a:r>
            <a:r>
              <a:rPr lang="en-GB" sz="2000" dirty="0" err="1" smtClean="0">
                <a:solidFill>
                  <a:srgbClr val="000000"/>
                </a:solidFill>
                <a:latin typeface="+mj-lt"/>
              </a:rPr>
              <a:t>Dra</a:t>
            </a: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. Sandra </a:t>
            </a:r>
            <a:r>
              <a:rPr lang="en-GB" sz="2000" dirty="0" err="1" smtClean="0">
                <a:solidFill>
                  <a:srgbClr val="000000"/>
                </a:solidFill>
                <a:latin typeface="+mj-lt"/>
              </a:rPr>
              <a:t>Aluísio</a:t>
            </a: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)</a:t>
            </a:r>
            <a:endParaRPr lang="en-GB" sz="1400" dirty="0">
              <a:solidFill>
                <a:srgbClr val="000000"/>
              </a:solidFill>
              <a:latin typeface="+mj-lt"/>
            </a:endParaRPr>
          </a:p>
          <a:p>
            <a:pPr lvl="2">
              <a:lnSpc>
                <a:spcPct val="95000"/>
              </a:lnSpc>
              <a:buFont typeface="Wingdings" pitchFamily="2" charset="2"/>
              <a:buChar char="ü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n-lt"/>
              </a:rPr>
              <a:t>Ferramentas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+mn-lt"/>
              </a:rPr>
              <a:t>Extração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n-lt"/>
              </a:rPr>
              <a:t>Automática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latin typeface="+mn-lt"/>
              </a:rPr>
              <a:t>Termos</a:t>
            </a:r>
            <a:endParaRPr lang="en-GB" dirty="0" smtClean="0">
              <a:solidFill>
                <a:srgbClr val="000000"/>
              </a:solidFill>
              <a:latin typeface="+mn-lt"/>
            </a:endParaRPr>
          </a:p>
          <a:p>
            <a:pPr lvl="2">
              <a:lnSpc>
                <a:spcPct val="95000"/>
              </a:lnSpc>
              <a:buFont typeface="Wingdings" pitchFamily="2" charset="2"/>
              <a:buChar char="ü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+mn-lt"/>
              </a:rPr>
              <a:t>Criação</a:t>
            </a:r>
            <a:r>
              <a:rPr lang="en-GB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+mn-lt"/>
              </a:rPr>
              <a:t>automática</a:t>
            </a:r>
            <a:r>
              <a:rPr lang="en-GB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latin typeface="+mn-lt"/>
              </a:rPr>
              <a:t>córpus</a:t>
            </a:r>
            <a:r>
              <a:rPr lang="en-GB" dirty="0" smtClean="0">
                <a:solidFill>
                  <a:srgbClr val="000000"/>
                </a:solidFill>
                <a:latin typeface="+mn-lt"/>
              </a:rPr>
              <a:t> a </a:t>
            </a:r>
            <a:r>
              <a:rPr lang="en-GB" dirty="0" err="1" smtClean="0">
                <a:solidFill>
                  <a:srgbClr val="000000"/>
                </a:solidFill>
                <a:latin typeface="+mn-lt"/>
              </a:rPr>
              <a:t>partir</a:t>
            </a:r>
            <a:r>
              <a:rPr lang="en-GB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+mn-lt"/>
              </a:rPr>
              <a:t>da</a:t>
            </a:r>
            <a:r>
              <a:rPr lang="en-GB" dirty="0" smtClean="0">
                <a:solidFill>
                  <a:srgbClr val="000000"/>
                </a:solidFill>
                <a:latin typeface="+mn-lt"/>
              </a:rPr>
              <a:t> Web</a:t>
            </a:r>
            <a:endParaRPr lang="en-GB" dirty="0">
              <a:solidFill>
                <a:srgbClr val="000000"/>
              </a:solidFill>
              <a:latin typeface="+mn-lt"/>
            </a:endParaRPr>
          </a:p>
          <a:p>
            <a:pPr lvl="1" algn="just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600" dirty="0">
                <a:solidFill>
                  <a:srgbClr val="000000"/>
                </a:solidFill>
                <a:latin typeface="+mn-lt"/>
              </a:rPr>
              <a:t> 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" name="Grupo 24"/>
          <p:cNvGrpSpPr>
            <a:grpSpLocks/>
          </p:cNvGrpSpPr>
          <p:nvPr/>
        </p:nvGrpSpPr>
        <p:grpSpPr bwMode="auto">
          <a:xfrm>
            <a:off x="0" y="3112292"/>
            <a:ext cx="8572500" cy="2959914"/>
            <a:chOff x="-32" y="3251824"/>
            <a:chExt cx="8572527" cy="2959315"/>
          </a:xfrm>
        </p:grpSpPr>
        <p:sp>
          <p:nvSpPr>
            <p:cNvPr id="6150" name="Text Box 9"/>
            <p:cNvSpPr txBox="1">
              <a:spLocks noChangeArrowheads="1"/>
            </p:cNvSpPr>
            <p:nvPr/>
          </p:nvSpPr>
          <p:spPr bwMode="auto">
            <a:xfrm>
              <a:off x="-32" y="3251824"/>
              <a:ext cx="8572527" cy="2959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just">
                <a:lnSpc>
                  <a:spcPct val="95000"/>
                </a:lnSpc>
                <a:buFont typeface="Wingdings" pitchFamily="2" charset="2"/>
                <a:buChar char="v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4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GB" sz="2400" dirty="0" err="1">
                  <a:solidFill>
                    <a:srgbClr val="000000"/>
                  </a:solidFill>
                  <a:latin typeface="+mn-lt"/>
                </a:rPr>
                <a:t>Projeto</a:t>
              </a:r>
              <a:r>
                <a:rPr lang="en-GB" sz="2400" dirty="0">
                  <a:solidFill>
                    <a:srgbClr val="000000"/>
                  </a:solidFill>
                  <a:latin typeface="+mn-lt"/>
                </a:rPr>
                <a:t> de </a:t>
              </a:r>
              <a:r>
                <a:rPr lang="en-GB" sz="2400" dirty="0" err="1">
                  <a:solidFill>
                    <a:srgbClr val="000000"/>
                  </a:solidFill>
                  <a:latin typeface="+mn-lt"/>
                </a:rPr>
                <a:t>Doutorado</a:t>
              </a:r>
              <a:endParaRPr lang="en-GB" sz="2400" dirty="0">
                <a:solidFill>
                  <a:srgbClr val="000000"/>
                </a:solidFill>
                <a:latin typeface="+mn-lt"/>
              </a:endParaRPr>
            </a:p>
            <a:p>
              <a:pPr lvl="1" algn="just">
                <a:lnSpc>
                  <a:spcPct val="95000"/>
                </a:lnSpc>
                <a:buFont typeface="Wingdings" pitchFamily="2" charset="2"/>
                <a:buChar char="Ø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400" dirty="0">
                <a:solidFill>
                  <a:srgbClr val="000000"/>
                </a:solidFill>
                <a:latin typeface="+mn-lt"/>
              </a:endParaRPr>
            </a:p>
            <a:p>
              <a:pPr lvl="1" algn="just">
                <a:lnSpc>
                  <a:spcPct val="95000"/>
                </a:lnSpc>
                <a:buFont typeface="Wingdings" pitchFamily="2" charset="2"/>
                <a:buChar char="Ø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+mn-lt"/>
                </a:rPr>
                <a:t> 2004 =&gt; </a:t>
              </a:r>
              <a:r>
                <a:rPr lang="en-GB" sz="2000" dirty="0" err="1">
                  <a:solidFill>
                    <a:srgbClr val="000000"/>
                  </a:solidFill>
                  <a:latin typeface="+mn-lt"/>
                </a:rPr>
                <a:t>Início</a:t>
              </a:r>
              <a:r>
                <a:rPr lang="en-GB" sz="2000" dirty="0">
                  <a:solidFill>
                    <a:srgbClr val="000000"/>
                  </a:solidFill>
                  <a:latin typeface="+mn-lt"/>
                </a:rPr>
                <a:t> do </a:t>
              </a:r>
              <a:r>
                <a:rPr lang="en-GB" sz="2000" dirty="0" err="1">
                  <a:solidFill>
                    <a:srgbClr val="000000"/>
                  </a:solidFill>
                  <a:latin typeface="+mn-lt"/>
                </a:rPr>
                <a:t>Doutorado</a:t>
              </a:r>
              <a:r>
                <a:rPr lang="en-GB" sz="2000" dirty="0">
                  <a:solidFill>
                    <a:srgbClr val="000000"/>
                  </a:solidFill>
                  <a:latin typeface="+mn-lt"/>
                </a:rPr>
                <a:t> (ICMC/USP-NILC)</a:t>
              </a:r>
            </a:p>
            <a:p>
              <a:pPr lvl="2" algn="just">
                <a:lnSpc>
                  <a:spcPct val="95000"/>
                </a:lnSpc>
                <a:buFont typeface="Wingdings" pitchFamily="2" charset="2"/>
                <a:buChar char="ü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GB" dirty="0" err="1">
                  <a:solidFill>
                    <a:srgbClr val="000000"/>
                  </a:solidFill>
                  <a:latin typeface="+mn-lt"/>
                </a:rPr>
                <a:t>programa</a:t>
              </a:r>
              <a:r>
                <a:rPr lang="en-GB" dirty="0">
                  <a:solidFill>
                    <a:srgbClr val="000000"/>
                  </a:solidFill>
                  <a:latin typeface="+mn-lt"/>
                </a:rPr>
                <a:t> de </a:t>
              </a:r>
              <a:r>
                <a:rPr lang="en-GB" dirty="0" err="1">
                  <a:solidFill>
                    <a:srgbClr val="000000"/>
                  </a:solidFill>
                  <a:latin typeface="+mn-lt"/>
                </a:rPr>
                <a:t>pós</a:t>
              </a:r>
              <a:r>
                <a:rPr lang="en-GB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GB" dirty="0" err="1">
                  <a:solidFill>
                    <a:srgbClr val="000000"/>
                  </a:solidFill>
                  <a:latin typeface="+mn-lt"/>
                </a:rPr>
                <a:t>em</a:t>
              </a:r>
              <a:r>
                <a:rPr lang="en-GB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GB" dirty="0" err="1">
                  <a:solidFill>
                    <a:srgbClr val="000000"/>
                  </a:solidFill>
                  <a:latin typeface="+mn-lt"/>
                </a:rPr>
                <a:t>Computação</a:t>
              </a:r>
              <a:endParaRPr lang="en-GB" dirty="0">
                <a:solidFill>
                  <a:srgbClr val="000000"/>
                </a:solidFill>
                <a:latin typeface="+mn-lt"/>
              </a:endParaRPr>
            </a:p>
            <a:p>
              <a:pPr lvl="2" algn="just">
                <a:lnSpc>
                  <a:spcPct val="95000"/>
                </a:lnSpc>
                <a:buFont typeface="Wingdings" pitchFamily="2" charset="2"/>
                <a:buChar char="Ø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400" dirty="0" smtClean="0">
                <a:solidFill>
                  <a:srgbClr val="000000"/>
                </a:solidFill>
                <a:latin typeface="+mn-lt"/>
              </a:endParaRPr>
            </a:p>
            <a:p>
              <a:pPr lvl="2" algn="just">
                <a:lnSpc>
                  <a:spcPct val="95000"/>
                </a:lnSpc>
                <a:buFont typeface="Wingdings" pitchFamily="2" charset="2"/>
                <a:buChar char="Ø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400" dirty="0">
                <a:solidFill>
                  <a:srgbClr val="000000"/>
                </a:solidFill>
                <a:latin typeface="+mn-lt"/>
              </a:endParaRPr>
            </a:p>
            <a:p>
              <a:pPr lvl="1" algn="just">
                <a:lnSpc>
                  <a:spcPct val="95000"/>
                </a:lnSpc>
                <a:buFont typeface="Wingdings" pitchFamily="2" charset="2"/>
                <a:buChar char="Ø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+mn-lt"/>
                </a:rPr>
                <a:t>Eu</a:t>
              </a:r>
              <a:r>
                <a:rPr lang="en-GB" sz="2000" dirty="0">
                  <a:solidFill>
                    <a:srgbClr val="000000"/>
                  </a:solidFill>
                  <a:latin typeface="+mn-lt"/>
                </a:rPr>
                <a:t> e a </a:t>
              </a:r>
              <a:r>
                <a:rPr lang="en-GB" sz="2000" dirty="0" err="1">
                  <a:solidFill>
                    <a:srgbClr val="000000"/>
                  </a:solidFill>
                  <a:latin typeface="+mn-lt"/>
                </a:rPr>
                <a:t>Terminologia</a:t>
              </a:r>
              <a:endParaRPr lang="en-GB" sz="2000" dirty="0">
                <a:solidFill>
                  <a:srgbClr val="000000"/>
                </a:solidFill>
                <a:latin typeface="+mn-lt"/>
              </a:endParaRPr>
            </a:p>
            <a:p>
              <a:pPr lvl="2" algn="just">
                <a:lnSpc>
                  <a:spcPct val="95000"/>
                </a:lnSpc>
                <a:buFont typeface="Wingdings" pitchFamily="2" charset="2"/>
                <a:buChar char="ü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GB" dirty="0">
                  <a:solidFill>
                    <a:srgbClr val="000000"/>
                  </a:solidFill>
                  <a:latin typeface="+mn-lt"/>
                </a:rPr>
                <a:t>Um </a:t>
              </a:r>
              <a:r>
                <a:rPr lang="en-GB" dirty="0" err="1">
                  <a:solidFill>
                    <a:srgbClr val="000000"/>
                  </a:solidFill>
                  <a:latin typeface="+mn-lt"/>
                </a:rPr>
                <a:t>caso</a:t>
              </a:r>
              <a:r>
                <a:rPr lang="en-GB" dirty="0">
                  <a:solidFill>
                    <a:srgbClr val="000000"/>
                  </a:solidFill>
                  <a:latin typeface="+mn-lt"/>
                </a:rPr>
                <a:t> de </a:t>
              </a:r>
              <a:r>
                <a:rPr lang="en-GB" dirty="0" err="1">
                  <a:solidFill>
                    <a:srgbClr val="000000"/>
                  </a:solidFill>
                  <a:latin typeface="+mn-lt"/>
                </a:rPr>
                <a:t>dedicação</a:t>
              </a:r>
              <a:r>
                <a:rPr lang="en-GB" dirty="0">
                  <a:solidFill>
                    <a:srgbClr val="000000"/>
                  </a:solidFill>
                  <a:latin typeface="+mn-lt"/>
                </a:rPr>
                <a:t> e </a:t>
              </a:r>
              <a:r>
                <a:rPr lang="en-GB" dirty="0" err="1">
                  <a:solidFill>
                    <a:srgbClr val="000000"/>
                  </a:solidFill>
                  <a:latin typeface="+mn-lt"/>
                </a:rPr>
                <a:t>amor</a:t>
              </a:r>
              <a:r>
                <a:rPr lang="en-GB" dirty="0">
                  <a:solidFill>
                    <a:srgbClr val="000000"/>
                  </a:solidFill>
                  <a:latin typeface="+mn-lt"/>
                </a:rPr>
                <a:t>! </a:t>
              </a:r>
              <a:endParaRPr lang="en-GB" dirty="0" smtClean="0">
                <a:solidFill>
                  <a:srgbClr val="000000"/>
                </a:solidFill>
                <a:latin typeface="+mn-lt"/>
              </a:endParaRPr>
            </a:p>
            <a:p>
              <a:pPr lvl="2" algn="just">
                <a:lnSpc>
                  <a:spcPct val="95000"/>
                </a:lnSpc>
                <a:buFont typeface="Wingdings" pitchFamily="2" charset="2"/>
                <a:buChar char="ü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200" dirty="0" smtClean="0">
                <a:solidFill>
                  <a:srgbClr val="000000"/>
                </a:solidFill>
                <a:latin typeface="+mn-lt"/>
              </a:endParaRPr>
            </a:p>
            <a:p>
              <a:pPr lvl="2" algn="just">
                <a:lnSpc>
                  <a:spcPct val="95000"/>
                </a:lnSpc>
                <a:buFont typeface="Wingdings" pitchFamily="2" charset="2"/>
                <a:buChar char="ü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GB" dirty="0" err="1" smtClean="0">
                  <a:solidFill>
                    <a:srgbClr val="000000"/>
                  </a:solidFill>
                  <a:latin typeface="+mn-lt"/>
                </a:rPr>
                <a:t>Tese</a:t>
              </a:r>
              <a:r>
                <a:rPr lang="en-GB" dirty="0" smtClean="0">
                  <a:solidFill>
                    <a:srgbClr val="000000"/>
                  </a:solidFill>
                  <a:latin typeface="+mn-lt"/>
                </a:rPr>
                <a:t> de </a:t>
              </a:r>
              <a:r>
                <a:rPr lang="en-GB" dirty="0" err="1" smtClean="0">
                  <a:solidFill>
                    <a:srgbClr val="000000"/>
                  </a:solidFill>
                  <a:latin typeface="+mn-lt"/>
                </a:rPr>
                <a:t>Doutorado</a:t>
              </a:r>
              <a:r>
                <a:rPr lang="en-GB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GB" dirty="0" err="1" smtClean="0">
                  <a:solidFill>
                    <a:srgbClr val="000000"/>
                  </a:solidFill>
                  <a:latin typeface="+mn-lt"/>
                </a:rPr>
                <a:t>da</a:t>
              </a:r>
              <a:r>
                <a:rPr lang="en-GB" dirty="0" smtClean="0">
                  <a:solidFill>
                    <a:srgbClr val="000000"/>
                  </a:solidFill>
                  <a:latin typeface="+mn-lt"/>
                </a:rPr>
                <a:t> Gladis (Almeida, 2000)</a:t>
              </a:r>
              <a:endParaRPr lang="en-GB" dirty="0">
                <a:solidFill>
                  <a:srgbClr val="000000"/>
                </a:solidFill>
                <a:latin typeface="+mn-lt"/>
              </a:endParaRPr>
            </a:p>
            <a:p>
              <a:pPr lvl="2" algn="just">
                <a:lnSpc>
                  <a:spcPct val="95000"/>
                </a:lnSpc>
                <a:buFont typeface="Wingdings" pitchFamily="2" charset="2"/>
                <a:buChar char="ü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GB" dirty="0" err="1">
                  <a:solidFill>
                    <a:srgbClr val="000000"/>
                  </a:solidFill>
                  <a:latin typeface="+mn-lt"/>
                </a:rPr>
                <a:t>Livro</a:t>
              </a:r>
              <a:r>
                <a:rPr lang="en-GB" dirty="0">
                  <a:solidFill>
                    <a:srgbClr val="000000"/>
                  </a:solidFill>
                  <a:latin typeface="+mn-lt"/>
                </a:rPr>
                <a:t>: </a:t>
              </a:r>
              <a:r>
                <a:rPr lang="en-GB" dirty="0" err="1">
                  <a:solidFill>
                    <a:srgbClr val="000000"/>
                  </a:solidFill>
                  <a:latin typeface="+mn-lt"/>
                </a:rPr>
                <a:t>Introdução</a:t>
              </a:r>
              <a:r>
                <a:rPr lang="en-GB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GB" dirty="0" smtClean="0">
                  <a:solidFill>
                    <a:srgbClr val="000000"/>
                  </a:solidFill>
                  <a:latin typeface="+mn-lt"/>
                </a:rPr>
                <a:t>à </a:t>
              </a:r>
              <a:r>
                <a:rPr lang="en-GB" dirty="0" err="1">
                  <a:solidFill>
                    <a:srgbClr val="000000"/>
                  </a:solidFill>
                  <a:latin typeface="+mn-lt"/>
                </a:rPr>
                <a:t>Terminologia</a:t>
              </a:r>
              <a:r>
                <a:rPr lang="en-GB" dirty="0">
                  <a:solidFill>
                    <a:srgbClr val="000000"/>
                  </a:solidFill>
                  <a:latin typeface="+mn-lt"/>
                </a:rPr>
                <a:t> (</a:t>
              </a:r>
              <a:r>
                <a:rPr lang="en-GB" dirty="0" err="1">
                  <a:solidFill>
                    <a:srgbClr val="000000"/>
                  </a:solidFill>
                  <a:latin typeface="+mn-lt"/>
                </a:rPr>
                <a:t>Krieguer</a:t>
              </a:r>
              <a:r>
                <a:rPr lang="en-GB" dirty="0">
                  <a:solidFill>
                    <a:srgbClr val="000000"/>
                  </a:solidFill>
                  <a:latin typeface="+mn-lt"/>
                </a:rPr>
                <a:t> &amp; </a:t>
              </a:r>
              <a:r>
                <a:rPr lang="en-GB" dirty="0" err="1" smtClean="0">
                  <a:solidFill>
                    <a:srgbClr val="000000"/>
                  </a:solidFill>
                  <a:latin typeface="+mn-lt"/>
                </a:rPr>
                <a:t>Finatto</a:t>
              </a:r>
              <a:r>
                <a:rPr lang="en-GB" dirty="0" smtClean="0">
                  <a:solidFill>
                    <a:srgbClr val="000000"/>
                  </a:solidFill>
                  <a:latin typeface="+mn-lt"/>
                </a:rPr>
                <a:t>,  2004)</a:t>
              </a:r>
              <a:endParaRPr lang="en-GB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" name="Estrela de 5 pontas 22"/>
            <p:cNvSpPr/>
            <p:nvPr/>
          </p:nvSpPr>
          <p:spPr>
            <a:xfrm>
              <a:off x="4500544" y="4139856"/>
              <a:ext cx="428629" cy="357118"/>
            </a:xfrm>
            <a:prstGeom prst="star5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4" name="Coração 23"/>
            <p:cNvSpPr/>
            <p:nvPr/>
          </p:nvSpPr>
          <p:spPr>
            <a:xfrm>
              <a:off x="4214791" y="4858057"/>
              <a:ext cx="357191" cy="341438"/>
            </a:xfrm>
            <a:prstGeom prst="hear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44041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44042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44043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Módulo Principal – Ferramentas de Comunicação</a:t>
            </a:r>
          </a:p>
        </p:txBody>
      </p:sp>
      <p:sp>
        <p:nvSpPr>
          <p:cNvPr id="44036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Comunicação</a:t>
            </a:r>
            <a:endParaRPr lang="pt-BR" sz="2400" dirty="0">
              <a:solidFill>
                <a:srgbClr val="FF0000"/>
              </a:solidFill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Fundamental para colaboração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base do trabalho colaborativo</a:t>
            </a: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Interação entre os membros do Projeto</a:t>
            </a: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Cria a Memória </a:t>
            </a:r>
            <a:r>
              <a:rPr lang="pt-BR" sz="2000" dirty="0" smtClean="0">
                <a:latin typeface="+mn-lt"/>
              </a:rPr>
              <a:t>Colaborativa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Histórico de Recados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Histórico de </a:t>
            </a:r>
            <a:r>
              <a:rPr lang="pt-BR" dirty="0" err="1" smtClean="0">
                <a:latin typeface="+mn-lt"/>
              </a:rPr>
              <a:t>e-Mails</a:t>
            </a:r>
            <a:endParaRPr lang="pt-BR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Histórico dos Chats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Mensagens dos Fóruns</a:t>
            </a:r>
            <a:endParaRPr lang="pt-BR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Podem ser: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Síncronas</a:t>
            </a:r>
          </a:p>
          <a:p>
            <a:pPr lvl="3">
              <a:buFont typeface="Arial" pitchFamily="34" charset="0"/>
              <a:buChar char="•"/>
            </a:pPr>
            <a:r>
              <a:rPr lang="pt-BR" dirty="0">
                <a:latin typeface="+mn-lt"/>
              </a:rPr>
              <a:t> </a:t>
            </a:r>
            <a:r>
              <a:rPr lang="pt-BR" sz="1600" dirty="0">
                <a:latin typeface="+mn-lt"/>
              </a:rPr>
              <a:t>Chat (mensagens </a:t>
            </a:r>
            <a:r>
              <a:rPr lang="pt-BR" sz="1600" dirty="0" smtClean="0">
                <a:latin typeface="+mn-lt"/>
              </a:rPr>
              <a:t>instantâneas</a:t>
            </a:r>
            <a:r>
              <a:rPr lang="pt-BR" sz="1600" dirty="0">
                <a:latin typeface="+mn-lt"/>
              </a:rPr>
              <a:t>, bate-papo)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Assíncrona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Recados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err="1">
                <a:latin typeface="+mn-lt"/>
              </a:rPr>
              <a:t>e-Mails</a:t>
            </a:r>
            <a:endParaRPr lang="pt-BR" sz="1600" dirty="0">
              <a:latin typeface="+mn-lt"/>
            </a:endParaRP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Fórum</a:t>
            </a:r>
          </a:p>
        </p:txBody>
      </p:sp>
      <p:grpSp>
        <p:nvGrpSpPr>
          <p:cNvPr id="44037" name="Grupo 13"/>
          <p:cNvGrpSpPr>
            <a:grpSpLocks/>
          </p:cNvGrpSpPr>
          <p:nvPr/>
        </p:nvGrpSpPr>
        <p:grpSpPr bwMode="auto">
          <a:xfrm>
            <a:off x="5672160" y="1714500"/>
            <a:ext cx="2043112" cy="1828800"/>
            <a:chOff x="6330056" y="4093714"/>
            <a:chExt cx="2286006" cy="2022026"/>
          </a:xfrm>
        </p:grpSpPr>
        <p:pic>
          <p:nvPicPr>
            <p:cNvPr id="44038" name="Imagem 9" descr="Chat-128x128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30056" y="4093714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9" name="Imagem 10" descr="Chat-128x128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96862" y="489654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Seta para a esquerda e para a direita 12"/>
            <p:cNvSpPr/>
            <p:nvPr/>
          </p:nvSpPr>
          <p:spPr>
            <a:xfrm rot="2560560">
              <a:off x="7108044" y="4978350"/>
              <a:ext cx="465372" cy="284347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45065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45066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45067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Módulo Principal – Ferramentas de Comunicação</a:t>
            </a:r>
          </a:p>
        </p:txBody>
      </p:sp>
      <p:sp>
        <p:nvSpPr>
          <p:cNvPr id="45060" name="CaixaDeTexto 25"/>
          <p:cNvSpPr txBox="1">
            <a:spLocks noChangeArrowheads="1"/>
          </p:cNvSpPr>
          <p:nvPr/>
        </p:nvSpPr>
        <p:spPr bwMode="auto">
          <a:xfrm>
            <a:off x="11113" y="830263"/>
            <a:ext cx="8501062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Ferramentas</a:t>
            </a:r>
            <a:endParaRPr lang="pt-BR" sz="2400" dirty="0">
              <a:solidFill>
                <a:srgbClr val="FF0000"/>
              </a:solidFill>
              <a:latin typeface="+mn-lt"/>
            </a:endParaRPr>
          </a:p>
          <a:p>
            <a:pPr lvl="3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3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dirty="0">
                <a:latin typeface="+mn-lt"/>
              </a:rPr>
              <a:t>Chat</a:t>
            </a:r>
          </a:p>
          <a:p>
            <a:pPr lvl="4">
              <a:buFont typeface="Wingdings" pitchFamily="2" charset="2"/>
              <a:buChar char="ü"/>
            </a:pPr>
            <a:r>
              <a:rPr lang="pt-BR" sz="1600" dirty="0">
                <a:latin typeface="+mn-lt"/>
              </a:rPr>
              <a:t> mensagens instantâneas</a:t>
            </a:r>
          </a:p>
          <a:p>
            <a:pPr lvl="4">
              <a:buFont typeface="Wingdings" pitchFamily="2" charset="2"/>
              <a:buChar char="ü"/>
            </a:pPr>
            <a:r>
              <a:rPr lang="pt-BR" sz="1600" dirty="0">
                <a:latin typeface="+mn-lt"/>
              </a:rPr>
              <a:t> comunicação entre membros da equipe</a:t>
            </a:r>
          </a:p>
          <a:p>
            <a:pPr lvl="2">
              <a:buFont typeface="Wingdings" pitchFamily="2" charset="2"/>
              <a:buChar char="ü"/>
            </a:pPr>
            <a:endParaRPr lang="pt-BR" sz="11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100" dirty="0">
              <a:latin typeface="+mn-lt"/>
            </a:endParaRPr>
          </a:p>
          <a:p>
            <a:pPr lvl="3">
              <a:buFont typeface="Wingdings" pitchFamily="2" charset="2"/>
              <a:buChar char="Ø"/>
            </a:pPr>
            <a:r>
              <a:rPr lang="pt-BR" dirty="0">
                <a:latin typeface="+mn-lt"/>
              </a:rPr>
              <a:t> Recados</a:t>
            </a:r>
          </a:p>
          <a:p>
            <a:pPr lvl="4">
              <a:buFont typeface="Wingdings" pitchFamily="2" charset="2"/>
              <a:buChar char="ü"/>
            </a:pPr>
            <a:r>
              <a:rPr lang="pt-BR" sz="1600" dirty="0">
                <a:latin typeface="+mn-lt"/>
              </a:rPr>
              <a:t> metáfora do </a:t>
            </a:r>
            <a:r>
              <a:rPr lang="pt-BR" sz="1600" dirty="0" err="1" smtClean="0">
                <a:latin typeface="+mn-lt"/>
              </a:rPr>
              <a:t>Post-It</a:t>
            </a:r>
            <a:endParaRPr lang="pt-BR" sz="1600" b="1" dirty="0">
              <a:solidFill>
                <a:srgbClr val="FFCC00"/>
              </a:solidFill>
              <a:latin typeface="+mn-lt"/>
            </a:endParaRPr>
          </a:p>
          <a:p>
            <a:pPr lvl="4">
              <a:buFont typeface="Wingdings" pitchFamily="2" charset="2"/>
              <a:buChar char="ü"/>
            </a:pPr>
            <a:r>
              <a:rPr lang="pt-BR" sz="1600" dirty="0">
                <a:latin typeface="+mn-lt"/>
              </a:rPr>
              <a:t> comunicação entre membros da equipe</a:t>
            </a:r>
          </a:p>
          <a:p>
            <a:pPr lvl="1">
              <a:buFont typeface="Wingdings" pitchFamily="2" charset="2"/>
              <a:buChar char="Ø"/>
            </a:pPr>
            <a:endParaRPr lang="pt-BR" sz="1100" dirty="0">
              <a:latin typeface="+mn-lt"/>
            </a:endParaRPr>
          </a:p>
          <a:p>
            <a:pPr lvl="3">
              <a:buFont typeface="Wingdings" pitchFamily="2" charset="2"/>
              <a:buChar char="Ø"/>
            </a:pP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e-Mails</a:t>
            </a:r>
            <a:endParaRPr lang="pt-BR" dirty="0">
              <a:latin typeface="+mn-lt"/>
            </a:endParaRPr>
          </a:p>
          <a:p>
            <a:pPr lvl="4">
              <a:buFont typeface="Wingdings" pitchFamily="2" charset="2"/>
              <a:buChar char="ü"/>
            </a:pPr>
            <a:r>
              <a:rPr lang="pt-BR" sz="1600" dirty="0">
                <a:latin typeface="+mn-lt"/>
              </a:rPr>
              <a:t> notificação de Recebimento </a:t>
            </a:r>
          </a:p>
          <a:p>
            <a:pPr lvl="4">
              <a:buFont typeface="Wingdings" pitchFamily="2" charset="2"/>
              <a:buChar char="ü"/>
            </a:pPr>
            <a:r>
              <a:rPr lang="pt-BR" sz="1600" dirty="0">
                <a:latin typeface="+mn-lt"/>
              </a:rPr>
              <a:t> comunicação entre membros da </a:t>
            </a:r>
            <a:r>
              <a:rPr lang="pt-BR" sz="1600" dirty="0" smtClean="0">
                <a:latin typeface="+mn-lt"/>
              </a:rPr>
              <a:t>equipe</a:t>
            </a:r>
          </a:p>
          <a:p>
            <a:pPr lvl="4">
              <a:buFont typeface="Wingdings" pitchFamily="2" charset="2"/>
              <a:buChar char="ü"/>
            </a:pPr>
            <a:r>
              <a:rPr lang="pt-BR" sz="1600" dirty="0" smtClean="0">
                <a:latin typeface="+mn-lt"/>
              </a:rPr>
              <a:t> categoria de mensagens (rótulos)</a:t>
            </a:r>
            <a:endParaRPr lang="pt-BR" sz="16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endParaRPr lang="pt-BR" sz="11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endParaRPr lang="pt-BR" sz="1100" dirty="0">
              <a:latin typeface="+mn-lt"/>
            </a:endParaRPr>
          </a:p>
          <a:p>
            <a:pPr lvl="3">
              <a:buFont typeface="Wingdings" pitchFamily="2" charset="2"/>
              <a:buChar char="Ø"/>
            </a:pPr>
            <a:r>
              <a:rPr lang="pt-BR" dirty="0">
                <a:latin typeface="+mn-lt"/>
              </a:rPr>
              <a:t> Fórum</a:t>
            </a:r>
          </a:p>
          <a:p>
            <a:pPr lvl="4">
              <a:buFont typeface="Wingdings" pitchFamily="2" charset="2"/>
              <a:buChar char="ü"/>
            </a:pPr>
            <a:r>
              <a:rPr lang="pt-BR" sz="1600" dirty="0">
                <a:latin typeface="+mn-lt"/>
              </a:rPr>
              <a:t> comunicação de todos os usuários do e-Termos</a:t>
            </a:r>
          </a:p>
          <a:p>
            <a:pPr lvl="4">
              <a:buFont typeface="Wingdings" pitchFamily="2" charset="2"/>
              <a:buChar char="ü"/>
            </a:pPr>
            <a:r>
              <a:rPr lang="pt-BR" sz="1600" dirty="0">
                <a:latin typeface="+mn-lt"/>
              </a:rPr>
              <a:t> trocas de experiências</a:t>
            </a:r>
          </a:p>
          <a:p>
            <a:pPr lvl="4">
              <a:buFont typeface="Wingdings" pitchFamily="2" charset="2"/>
              <a:buChar char="ü"/>
            </a:pPr>
            <a:r>
              <a:rPr lang="pt-BR" sz="1600" dirty="0">
                <a:latin typeface="+mn-lt"/>
              </a:rPr>
              <a:t> todo Projeto tem um Fórum</a:t>
            </a:r>
            <a:endParaRPr lang="pt-BR" sz="1400" dirty="0">
              <a:latin typeface="+mn-lt"/>
            </a:endParaRPr>
          </a:p>
        </p:txBody>
      </p:sp>
      <p:pic>
        <p:nvPicPr>
          <p:cNvPr id="45061" name="Imagem 11" descr="Notes-128x12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57562"/>
            <a:ext cx="9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Imagem 13" descr="Mail-128x12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29132"/>
            <a:ext cx="9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Imagem 15" descr="Text-Bubble-128x128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414" y="1349375"/>
            <a:ext cx="9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Imagem 16" descr="Forum-128x128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742255"/>
            <a:ext cx="900000" cy="90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nto dobrado 12"/>
          <p:cNvSpPr/>
          <p:nvPr/>
        </p:nvSpPr>
        <p:spPr>
          <a:xfrm>
            <a:off x="3814076" y="2818716"/>
            <a:ext cx="1428760" cy="285752"/>
          </a:xfrm>
          <a:prstGeom prst="foldedCorner">
            <a:avLst>
              <a:gd name="adj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500" dirty="0" smtClean="0">
                <a:solidFill>
                  <a:schemeClr val="tx1"/>
                </a:solidFill>
              </a:rPr>
              <a:t>Amarelinho</a:t>
            </a:r>
            <a:endParaRPr lang="pt-BR"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47110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47111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47112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47107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Documento de Ajuda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Manual do Usuário</a:t>
            </a:r>
          </a:p>
          <a:p>
            <a:pPr lvl="1"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Uso do e-Termos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Trabalho Terminológico 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Função Didática</a:t>
            </a:r>
          </a:p>
          <a:p>
            <a:pPr lvl="2">
              <a:buFont typeface="Wingdings" pitchFamily="2" charset="2"/>
              <a:buChar char="ü"/>
            </a:pP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solidFill>
                  <a:srgbClr val="FF0000"/>
                </a:solidFill>
                <a:latin typeface="+mn-lt"/>
              </a:rPr>
              <a:t> Em elaboração</a:t>
            </a:r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Módulo Principal – Ajuda</a:t>
            </a:r>
          </a:p>
        </p:txBody>
      </p:sp>
      <p:pic>
        <p:nvPicPr>
          <p:cNvPr id="47109" name="Imagem 7" descr="webdev-help-128x12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143000"/>
            <a:ext cx="2160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48177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48178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48179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48131" name="CaixaDeTexto 25"/>
          <p:cNvSpPr txBox="1">
            <a:spLocks noChangeArrowheads="1"/>
          </p:cNvSpPr>
          <p:nvPr/>
        </p:nvSpPr>
        <p:spPr bwMode="auto">
          <a:xfrm>
            <a:off x="0" y="917802"/>
            <a:ext cx="850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i="1" dirty="0">
                <a:latin typeface="+mn-lt"/>
              </a:rPr>
              <a:t> Tela e Menus do Módulo Principal – Perfil Gerente</a:t>
            </a: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Módulo Principal – Tela</a:t>
            </a: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357313"/>
            <a:ext cx="8443912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11"/>
          <p:cNvGrpSpPr>
            <a:grpSpLocks/>
          </p:cNvGrpSpPr>
          <p:nvPr/>
        </p:nvGrpSpPr>
        <p:grpSpPr bwMode="auto">
          <a:xfrm>
            <a:off x="2214563" y="1928813"/>
            <a:ext cx="4357687" cy="695325"/>
            <a:chOff x="2214546" y="1928802"/>
            <a:chExt cx="4357718" cy="695744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2214546" y="1928802"/>
              <a:ext cx="4143404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929190" y="2286204"/>
              <a:ext cx="1643074" cy="3383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Acesso as Etapas</a:t>
              </a:r>
            </a:p>
          </p:txBody>
        </p:sp>
      </p:grpSp>
      <p:grpSp>
        <p:nvGrpSpPr>
          <p:cNvPr id="4" name="Grupo 14"/>
          <p:cNvGrpSpPr>
            <a:grpSpLocks/>
          </p:cNvGrpSpPr>
          <p:nvPr/>
        </p:nvGrpSpPr>
        <p:grpSpPr bwMode="auto">
          <a:xfrm>
            <a:off x="22225" y="2165350"/>
            <a:ext cx="7121525" cy="571500"/>
            <a:chOff x="21772" y="2164888"/>
            <a:chExt cx="7121996" cy="571504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21772" y="2164888"/>
              <a:ext cx="2786050" cy="57150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2857235" y="2285539"/>
              <a:ext cx="4286533" cy="3397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Identificação do Projeto e Perfil</a:t>
              </a:r>
            </a:p>
          </p:txBody>
        </p:sp>
      </p:grpSp>
      <p:grpSp>
        <p:nvGrpSpPr>
          <p:cNvPr id="5" name="Grupo 17"/>
          <p:cNvGrpSpPr>
            <a:grpSpLocks/>
          </p:cNvGrpSpPr>
          <p:nvPr/>
        </p:nvGrpSpPr>
        <p:grpSpPr bwMode="auto">
          <a:xfrm>
            <a:off x="22225" y="3000375"/>
            <a:ext cx="7273925" cy="1714500"/>
            <a:chOff x="21740" y="3000372"/>
            <a:chExt cx="7274428" cy="1714512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21740" y="3000372"/>
              <a:ext cx="2885414" cy="171451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009622" y="3662365"/>
              <a:ext cx="4286546" cy="3381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Informação dos Status das Etapas</a:t>
              </a:r>
            </a:p>
          </p:txBody>
        </p:sp>
      </p:grpSp>
      <p:grpSp>
        <p:nvGrpSpPr>
          <p:cNvPr id="6" name="Grupo 20"/>
          <p:cNvGrpSpPr>
            <a:grpSpLocks/>
          </p:cNvGrpSpPr>
          <p:nvPr/>
        </p:nvGrpSpPr>
        <p:grpSpPr bwMode="auto">
          <a:xfrm>
            <a:off x="42863" y="4857750"/>
            <a:ext cx="7100887" cy="785813"/>
            <a:chOff x="43512" y="4857760"/>
            <a:chExt cx="7100256" cy="785818"/>
          </a:xfrm>
        </p:grpSpPr>
        <p:sp>
          <p:nvSpPr>
            <p:cNvPr id="19" name="Retângulo de cantos arredondados 18"/>
            <p:cNvSpPr/>
            <p:nvPr/>
          </p:nvSpPr>
          <p:spPr>
            <a:xfrm>
              <a:off x="43512" y="4857760"/>
              <a:ext cx="2742538" cy="78581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857899" y="5091124"/>
              <a:ext cx="4285869" cy="3381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Aviso de Recados Novos</a:t>
              </a:r>
            </a:p>
          </p:txBody>
        </p:sp>
      </p:grpSp>
      <p:grpSp>
        <p:nvGrpSpPr>
          <p:cNvPr id="7" name="Grupo 23"/>
          <p:cNvGrpSpPr>
            <a:grpSpLocks/>
          </p:cNvGrpSpPr>
          <p:nvPr/>
        </p:nvGrpSpPr>
        <p:grpSpPr bwMode="auto">
          <a:xfrm>
            <a:off x="22225" y="2665413"/>
            <a:ext cx="8550275" cy="673100"/>
            <a:chOff x="21740" y="2664954"/>
            <a:chExt cx="8550788" cy="673972"/>
          </a:xfrm>
        </p:grpSpPr>
        <p:sp>
          <p:nvSpPr>
            <p:cNvPr id="22" name="Retângulo de cantos arredondados 21"/>
            <p:cNvSpPr/>
            <p:nvPr/>
          </p:nvSpPr>
          <p:spPr>
            <a:xfrm>
              <a:off x="21740" y="2664954"/>
              <a:ext cx="8550788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3009594" y="3000350"/>
              <a:ext cx="4286507" cy="3385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Menu do Sistema - Gerente</a:t>
              </a:r>
            </a:p>
          </p:txBody>
        </p:sp>
      </p:grpSp>
      <p:grpSp>
        <p:nvGrpSpPr>
          <p:cNvPr id="8" name="Grupo 26"/>
          <p:cNvGrpSpPr>
            <a:grpSpLocks/>
          </p:cNvGrpSpPr>
          <p:nvPr/>
        </p:nvGrpSpPr>
        <p:grpSpPr bwMode="auto">
          <a:xfrm>
            <a:off x="42863" y="2665413"/>
            <a:ext cx="5314950" cy="1412875"/>
            <a:chOff x="43508" y="2664954"/>
            <a:chExt cx="5314310" cy="1412636"/>
          </a:xfrm>
        </p:grpSpPr>
        <p:sp>
          <p:nvSpPr>
            <p:cNvPr id="25" name="Retângulo de cantos arredondados 24"/>
            <p:cNvSpPr/>
            <p:nvPr/>
          </p:nvSpPr>
          <p:spPr>
            <a:xfrm>
              <a:off x="43508" y="2664954"/>
              <a:ext cx="3540604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3000664" y="2999859"/>
              <a:ext cx="2357154" cy="1077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Gerencia de Projeto</a:t>
              </a:r>
            </a:p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Gerencia de Etapas</a:t>
              </a:r>
            </a:p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Gerencia de Equipes</a:t>
              </a:r>
            </a:p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Gerencia de Usuário</a:t>
              </a:r>
            </a:p>
          </p:txBody>
        </p:sp>
      </p:grpSp>
      <p:grpSp>
        <p:nvGrpSpPr>
          <p:cNvPr id="9" name="Grupo 30"/>
          <p:cNvGrpSpPr>
            <a:grpSpLocks/>
          </p:cNvGrpSpPr>
          <p:nvPr/>
        </p:nvGrpSpPr>
        <p:grpSpPr bwMode="auto">
          <a:xfrm>
            <a:off x="3857625" y="2676525"/>
            <a:ext cx="4714875" cy="1538288"/>
            <a:chOff x="3857620" y="2675840"/>
            <a:chExt cx="4714908" cy="1538978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4246106" y="2675840"/>
              <a:ext cx="2183282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9" name="Retângulo de cantos arredondados 28"/>
            <p:cNvSpPr/>
            <p:nvPr/>
          </p:nvSpPr>
          <p:spPr>
            <a:xfrm>
              <a:off x="6643702" y="2956828"/>
              <a:ext cx="1928826" cy="125799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3857620" y="3285713"/>
              <a:ext cx="2714644" cy="3382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Ferramentas de Comunicação</a:t>
              </a:r>
            </a:p>
          </p:txBody>
        </p:sp>
      </p:grpSp>
      <p:grpSp>
        <p:nvGrpSpPr>
          <p:cNvPr id="12" name="Grupo 33"/>
          <p:cNvGrpSpPr>
            <a:grpSpLocks/>
          </p:cNvGrpSpPr>
          <p:nvPr/>
        </p:nvGrpSpPr>
        <p:grpSpPr bwMode="auto">
          <a:xfrm>
            <a:off x="4929188" y="2665413"/>
            <a:ext cx="3643312" cy="990600"/>
            <a:chOff x="4929190" y="2664954"/>
            <a:chExt cx="3643338" cy="991631"/>
          </a:xfrm>
        </p:grpSpPr>
        <p:sp>
          <p:nvSpPr>
            <p:cNvPr id="32" name="Retângulo de cantos arredondados 31"/>
            <p:cNvSpPr/>
            <p:nvPr/>
          </p:nvSpPr>
          <p:spPr>
            <a:xfrm>
              <a:off x="6643702" y="2664954"/>
              <a:ext cx="1928826" cy="2639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4929190" y="3071777"/>
              <a:ext cx="1562111" cy="5848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Acesso a Ajuda</a:t>
              </a:r>
            </a:p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Sair do Sistema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49191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49192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49193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49155" name="CaixaDeTexto 25"/>
          <p:cNvSpPr txBox="1">
            <a:spLocks noChangeArrowheads="1"/>
          </p:cNvSpPr>
          <p:nvPr/>
        </p:nvSpPr>
        <p:spPr bwMode="auto">
          <a:xfrm>
            <a:off x="0" y="889890"/>
            <a:ext cx="850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i="1" dirty="0">
                <a:latin typeface="+mn-lt"/>
              </a:rPr>
              <a:t> Tela e Menus do Módulo Principal – Outros Perfis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Módulo Principal – Tela</a:t>
            </a: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75"/>
            <a:ext cx="85725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34"/>
          <p:cNvGrpSpPr>
            <a:grpSpLocks/>
          </p:cNvGrpSpPr>
          <p:nvPr/>
        </p:nvGrpSpPr>
        <p:grpSpPr bwMode="auto">
          <a:xfrm>
            <a:off x="2214563" y="1885950"/>
            <a:ext cx="4357687" cy="738188"/>
            <a:chOff x="2214546" y="1885258"/>
            <a:chExt cx="4357718" cy="739288"/>
          </a:xfrm>
        </p:grpSpPr>
        <p:sp>
          <p:nvSpPr>
            <p:cNvPr id="36" name="Retângulo de cantos arredondados 35"/>
            <p:cNvSpPr/>
            <p:nvPr/>
          </p:nvSpPr>
          <p:spPr>
            <a:xfrm>
              <a:off x="2214546" y="1885258"/>
              <a:ext cx="4143404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4929190" y="2285904"/>
              <a:ext cx="1643074" cy="3386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Acesso as Etapas</a:t>
              </a:r>
            </a:p>
          </p:txBody>
        </p:sp>
      </p:grpSp>
      <p:grpSp>
        <p:nvGrpSpPr>
          <p:cNvPr id="4" name="Grupo 37"/>
          <p:cNvGrpSpPr>
            <a:grpSpLocks/>
          </p:cNvGrpSpPr>
          <p:nvPr/>
        </p:nvGrpSpPr>
        <p:grpSpPr bwMode="auto">
          <a:xfrm>
            <a:off x="22225" y="2165350"/>
            <a:ext cx="7621588" cy="571500"/>
            <a:chOff x="21772" y="2164888"/>
            <a:chExt cx="7622062" cy="571504"/>
          </a:xfrm>
        </p:grpSpPr>
        <p:sp>
          <p:nvSpPr>
            <p:cNvPr id="39" name="Retângulo de cantos arredondados 38"/>
            <p:cNvSpPr/>
            <p:nvPr/>
          </p:nvSpPr>
          <p:spPr>
            <a:xfrm>
              <a:off x="21772" y="2164888"/>
              <a:ext cx="3050030" cy="57150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3357317" y="2285539"/>
              <a:ext cx="4286517" cy="3397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Identificação do Projeto e Perfil</a:t>
              </a:r>
            </a:p>
          </p:txBody>
        </p:sp>
      </p:grpSp>
      <p:grpSp>
        <p:nvGrpSpPr>
          <p:cNvPr id="5" name="Grupo 40"/>
          <p:cNvGrpSpPr>
            <a:grpSpLocks/>
          </p:cNvGrpSpPr>
          <p:nvPr/>
        </p:nvGrpSpPr>
        <p:grpSpPr bwMode="auto">
          <a:xfrm>
            <a:off x="22225" y="3000375"/>
            <a:ext cx="7273925" cy="1714500"/>
            <a:chOff x="21740" y="3000372"/>
            <a:chExt cx="7274428" cy="1714512"/>
          </a:xfrm>
        </p:grpSpPr>
        <p:sp>
          <p:nvSpPr>
            <p:cNvPr id="42" name="Retângulo de cantos arredondados 41"/>
            <p:cNvSpPr/>
            <p:nvPr/>
          </p:nvSpPr>
          <p:spPr>
            <a:xfrm>
              <a:off x="21740" y="3000372"/>
              <a:ext cx="2885414" cy="171451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3009622" y="3662365"/>
              <a:ext cx="4286546" cy="3381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Informação dos Status das Etapas</a:t>
              </a:r>
            </a:p>
          </p:txBody>
        </p:sp>
      </p:grpSp>
      <p:grpSp>
        <p:nvGrpSpPr>
          <p:cNvPr id="6" name="Grupo 43"/>
          <p:cNvGrpSpPr>
            <a:grpSpLocks/>
          </p:cNvGrpSpPr>
          <p:nvPr/>
        </p:nvGrpSpPr>
        <p:grpSpPr bwMode="auto">
          <a:xfrm>
            <a:off x="0" y="4857750"/>
            <a:ext cx="7100888" cy="785813"/>
            <a:chOff x="43512" y="4857760"/>
            <a:chExt cx="7100256" cy="785818"/>
          </a:xfrm>
        </p:grpSpPr>
        <p:sp>
          <p:nvSpPr>
            <p:cNvPr id="45" name="Retângulo de cantos arredondados 44"/>
            <p:cNvSpPr/>
            <p:nvPr/>
          </p:nvSpPr>
          <p:spPr>
            <a:xfrm>
              <a:off x="43512" y="4857760"/>
              <a:ext cx="2742538" cy="78581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2857899" y="5091124"/>
              <a:ext cx="4285869" cy="3381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Aviso de Recados Novos</a:t>
              </a:r>
            </a:p>
          </p:txBody>
        </p:sp>
      </p:grpSp>
      <p:grpSp>
        <p:nvGrpSpPr>
          <p:cNvPr id="7" name="Grupo 46"/>
          <p:cNvGrpSpPr>
            <a:grpSpLocks/>
          </p:cNvGrpSpPr>
          <p:nvPr/>
        </p:nvGrpSpPr>
        <p:grpSpPr bwMode="auto">
          <a:xfrm>
            <a:off x="4929188" y="2643188"/>
            <a:ext cx="3643312" cy="1012825"/>
            <a:chOff x="4929190" y="2643182"/>
            <a:chExt cx="3643338" cy="1013403"/>
          </a:xfrm>
        </p:grpSpPr>
        <p:sp>
          <p:nvSpPr>
            <p:cNvPr id="48" name="Retângulo de cantos arredondados 47"/>
            <p:cNvSpPr/>
            <p:nvPr/>
          </p:nvSpPr>
          <p:spPr>
            <a:xfrm>
              <a:off x="6000760" y="2643182"/>
              <a:ext cx="2571768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4929190" y="3072052"/>
              <a:ext cx="1562111" cy="5845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Acesso a Ajuda</a:t>
              </a:r>
            </a:p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Sair do Sistema</a:t>
              </a:r>
            </a:p>
          </p:txBody>
        </p:sp>
      </p:grpSp>
      <p:grpSp>
        <p:nvGrpSpPr>
          <p:cNvPr id="8" name="Grupo 49"/>
          <p:cNvGrpSpPr>
            <a:grpSpLocks/>
          </p:cNvGrpSpPr>
          <p:nvPr/>
        </p:nvGrpSpPr>
        <p:grpSpPr bwMode="auto">
          <a:xfrm>
            <a:off x="1714500" y="2643188"/>
            <a:ext cx="6858000" cy="1571625"/>
            <a:chOff x="1714480" y="2643182"/>
            <a:chExt cx="6858048" cy="1571636"/>
          </a:xfrm>
        </p:grpSpPr>
        <p:sp>
          <p:nvSpPr>
            <p:cNvPr id="51" name="Retângulo de cantos arredondados 50"/>
            <p:cNvSpPr/>
            <p:nvPr/>
          </p:nvSpPr>
          <p:spPr>
            <a:xfrm>
              <a:off x="1714480" y="2643182"/>
              <a:ext cx="3357586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2" name="Retângulo de cantos arredondados 51"/>
            <p:cNvSpPr/>
            <p:nvPr/>
          </p:nvSpPr>
          <p:spPr>
            <a:xfrm>
              <a:off x="6643702" y="2956828"/>
              <a:ext cx="1928826" cy="125799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3857620" y="3286123"/>
              <a:ext cx="2714644" cy="338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Ferramentas de Comunicação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5020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020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020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50179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i="1" dirty="0">
                <a:latin typeface="+mj-lt"/>
              </a:rPr>
              <a:t> Tela de Apresentação das Etapas</a:t>
            </a:r>
          </a:p>
        </p:txBody>
      </p: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Palestra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do e-Termos –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Tela</a:t>
            </a: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" y="1381125"/>
            <a:ext cx="8567738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28"/>
          <p:cNvGrpSpPr>
            <a:grpSpLocks/>
          </p:cNvGrpSpPr>
          <p:nvPr/>
        </p:nvGrpSpPr>
        <p:grpSpPr bwMode="auto">
          <a:xfrm>
            <a:off x="22225" y="2185988"/>
            <a:ext cx="5549900" cy="1100137"/>
            <a:chOff x="21772" y="2164888"/>
            <a:chExt cx="5550360" cy="1099464"/>
          </a:xfrm>
        </p:grpSpPr>
        <p:sp>
          <p:nvSpPr>
            <p:cNvPr id="30" name="Retângulo de cantos arredondados 29"/>
            <p:cNvSpPr/>
            <p:nvPr/>
          </p:nvSpPr>
          <p:spPr>
            <a:xfrm>
              <a:off x="21772" y="2164888"/>
              <a:ext cx="3050030" cy="52796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1285527" y="2926422"/>
              <a:ext cx="4286605" cy="3379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Identificação do Projeto e Perfil</a:t>
              </a:r>
            </a:p>
          </p:txBody>
        </p:sp>
      </p:grpSp>
      <p:grpSp>
        <p:nvGrpSpPr>
          <p:cNvPr id="4" name="Grupo 31"/>
          <p:cNvGrpSpPr>
            <a:grpSpLocks/>
          </p:cNvGrpSpPr>
          <p:nvPr/>
        </p:nvGrpSpPr>
        <p:grpSpPr bwMode="auto">
          <a:xfrm>
            <a:off x="2236788" y="1951038"/>
            <a:ext cx="5549900" cy="673100"/>
            <a:chOff x="2214546" y="1885258"/>
            <a:chExt cx="5550392" cy="673972"/>
          </a:xfrm>
        </p:grpSpPr>
        <p:sp>
          <p:nvSpPr>
            <p:cNvPr id="33" name="Retângulo de cantos arredondados 32"/>
            <p:cNvSpPr/>
            <p:nvPr/>
          </p:nvSpPr>
          <p:spPr>
            <a:xfrm>
              <a:off x="2214546" y="1885258"/>
              <a:ext cx="4143404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6121729" y="2220654"/>
              <a:ext cx="1643209" cy="3385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Acesso as Etapas</a:t>
              </a:r>
            </a:p>
          </p:txBody>
        </p:sp>
      </p:grpSp>
      <p:grpSp>
        <p:nvGrpSpPr>
          <p:cNvPr id="5" name="Grupo 40"/>
          <p:cNvGrpSpPr>
            <a:grpSpLocks/>
          </p:cNvGrpSpPr>
          <p:nvPr/>
        </p:nvGrpSpPr>
        <p:grpSpPr bwMode="auto">
          <a:xfrm>
            <a:off x="22225" y="3082925"/>
            <a:ext cx="6775450" cy="2560638"/>
            <a:chOff x="21740" y="3082696"/>
            <a:chExt cx="6775724" cy="2560882"/>
          </a:xfrm>
        </p:grpSpPr>
        <p:sp>
          <p:nvSpPr>
            <p:cNvPr id="35" name="Retângulo de cantos arredondados 34"/>
            <p:cNvSpPr/>
            <p:nvPr/>
          </p:nvSpPr>
          <p:spPr>
            <a:xfrm>
              <a:off x="21740" y="3082696"/>
              <a:ext cx="6775724" cy="2560882"/>
            </a:xfrm>
            <a:prstGeom prst="roundRect">
              <a:avLst>
                <a:gd name="adj" fmla="val 9016"/>
              </a:avLst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3785855" y="4733853"/>
              <a:ext cx="2929055" cy="338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Apresentação da Etapa</a:t>
              </a:r>
            </a:p>
          </p:txBody>
        </p:sp>
      </p:grpSp>
      <p:grpSp>
        <p:nvGrpSpPr>
          <p:cNvPr id="6" name="Grupo 43"/>
          <p:cNvGrpSpPr>
            <a:grpSpLocks/>
          </p:cNvGrpSpPr>
          <p:nvPr/>
        </p:nvGrpSpPr>
        <p:grpSpPr bwMode="auto">
          <a:xfrm>
            <a:off x="4022725" y="2286000"/>
            <a:ext cx="4406900" cy="347663"/>
            <a:chOff x="2214546" y="1823078"/>
            <a:chExt cx="4407384" cy="347932"/>
          </a:xfrm>
        </p:grpSpPr>
        <p:sp>
          <p:nvSpPr>
            <p:cNvPr id="47" name="Retângulo de cantos arredondados 46"/>
            <p:cNvSpPr/>
            <p:nvPr/>
          </p:nvSpPr>
          <p:spPr>
            <a:xfrm>
              <a:off x="2214546" y="1885258"/>
              <a:ext cx="2049930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4335679" y="1823078"/>
              <a:ext cx="2286251" cy="338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Identificação da Etapa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52229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2230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2231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Palestra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do e-Termos</a:t>
            </a:r>
          </a:p>
        </p:txBody>
      </p:sp>
      <p:sp>
        <p:nvSpPr>
          <p:cNvPr id="52228" name="CaixaDeTexto 25"/>
          <p:cNvSpPr txBox="1">
            <a:spLocks noChangeArrowheads="1"/>
          </p:cNvSpPr>
          <p:nvPr/>
        </p:nvSpPr>
        <p:spPr bwMode="auto">
          <a:xfrm>
            <a:off x="71438" y="2000250"/>
            <a:ext cx="8501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 dirty="0">
                <a:latin typeface="Trebuchet MS" pitchFamily="34" charset="0"/>
              </a:rPr>
              <a:t> Módulo 1</a:t>
            </a:r>
          </a:p>
          <a:p>
            <a:pPr algn="ctr"/>
            <a:r>
              <a:rPr lang="pt-BR" sz="4400" b="1" dirty="0">
                <a:latin typeface="Trebuchet MS" pitchFamily="34" charset="0"/>
              </a:rPr>
              <a:t>Primeira Etapa</a:t>
            </a:r>
          </a:p>
          <a:p>
            <a:pPr algn="ctr"/>
            <a:endParaRPr lang="pt-BR" sz="2800" b="1" dirty="0">
              <a:latin typeface="Trebuchet MS" pitchFamily="34" charset="0"/>
            </a:endParaRPr>
          </a:p>
          <a:p>
            <a:pPr algn="ctr"/>
            <a:r>
              <a:rPr lang="pt-BR" sz="2800" b="1" dirty="0">
                <a:latin typeface="Trebuchet MS" pitchFamily="34" charset="0"/>
              </a:rPr>
              <a:t>Compilação Automática de </a:t>
            </a:r>
            <a:r>
              <a:rPr lang="pt-BR" sz="2800" b="1" dirty="0" err="1">
                <a:latin typeface="Trebuchet MS" pitchFamily="34" charset="0"/>
              </a:rPr>
              <a:t>Córpus</a:t>
            </a:r>
            <a:endParaRPr lang="pt-BR" sz="28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53280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3281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3282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53251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Primeira Etapa – Compilação Automática</a:t>
            </a:r>
          </a:p>
        </p:txBody>
      </p:sp>
      <p:sp>
        <p:nvSpPr>
          <p:cNvPr id="53252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Ferramentas de </a:t>
            </a:r>
            <a:r>
              <a:rPr lang="pt-BR" sz="2400" dirty="0" err="1">
                <a:latin typeface="+mn-lt"/>
              </a:rPr>
              <a:t>BootStraping</a:t>
            </a:r>
            <a:endParaRPr lang="pt-BR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3253" name="Imagem 13" descr="Earth-256x2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157638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3286116" y="3214686"/>
            <a:ext cx="1928826" cy="8572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 err="1"/>
              <a:t>BootStraping</a:t>
            </a:r>
            <a:endParaRPr lang="pt-BR" sz="2000" dirty="0"/>
          </a:p>
        </p:txBody>
      </p:sp>
      <p:grpSp>
        <p:nvGrpSpPr>
          <p:cNvPr id="53257" name="Grupo 22"/>
          <p:cNvGrpSpPr>
            <a:grpSpLocks/>
          </p:cNvGrpSpPr>
          <p:nvPr/>
        </p:nvGrpSpPr>
        <p:grpSpPr bwMode="auto">
          <a:xfrm>
            <a:off x="6572250" y="4500563"/>
            <a:ext cx="1643063" cy="1285875"/>
            <a:chOff x="6643702" y="2143116"/>
            <a:chExt cx="1643074" cy="1285884"/>
          </a:xfrm>
        </p:grpSpPr>
        <p:sp>
          <p:nvSpPr>
            <p:cNvPr id="17" name="Fluxograma: Documento 16"/>
            <p:cNvSpPr/>
            <p:nvPr/>
          </p:nvSpPr>
          <p:spPr>
            <a:xfrm>
              <a:off x="6643702" y="2143116"/>
              <a:ext cx="1214446" cy="857256"/>
            </a:xfrm>
            <a:prstGeom prst="flowChartDocumen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" name="Fluxograma: Documento 17"/>
            <p:cNvSpPr/>
            <p:nvPr/>
          </p:nvSpPr>
          <p:spPr>
            <a:xfrm>
              <a:off x="6786578" y="2285992"/>
              <a:ext cx="1214446" cy="857256"/>
            </a:xfrm>
            <a:prstGeom prst="flowChartDocumen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" name="Fluxograma: Documento 18"/>
            <p:cNvSpPr/>
            <p:nvPr/>
          </p:nvSpPr>
          <p:spPr>
            <a:xfrm>
              <a:off x="6929454" y="2428868"/>
              <a:ext cx="1214446" cy="857256"/>
            </a:xfrm>
            <a:prstGeom prst="flowChart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" name="Fluxograma: Documento 19"/>
            <p:cNvSpPr/>
            <p:nvPr/>
          </p:nvSpPr>
          <p:spPr>
            <a:xfrm>
              <a:off x="7072330" y="2571744"/>
              <a:ext cx="1214446" cy="857256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7572375" y="1857375"/>
            <a:ext cx="714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j-lt"/>
              </a:rPr>
              <a:t>Web</a:t>
            </a:r>
          </a:p>
        </p:txBody>
      </p:sp>
      <p:pic>
        <p:nvPicPr>
          <p:cNvPr id="53259" name="Imagem 25" descr="boss-256x25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00037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aixaDeTexto 26"/>
          <p:cNvSpPr txBox="1"/>
          <p:nvPr/>
        </p:nvSpPr>
        <p:spPr>
          <a:xfrm>
            <a:off x="6724650" y="4130675"/>
            <a:ext cx="99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 err="1">
                <a:latin typeface="+mj-lt"/>
              </a:rPr>
              <a:t>Córpus</a:t>
            </a:r>
            <a:endParaRPr lang="pt-BR" dirty="0">
              <a:latin typeface="+mj-lt"/>
            </a:endParaRPr>
          </a:p>
        </p:txBody>
      </p:sp>
      <p:sp>
        <p:nvSpPr>
          <p:cNvPr id="34" name="Seta para a direita 33"/>
          <p:cNvSpPr/>
          <p:nvPr/>
        </p:nvSpPr>
        <p:spPr>
          <a:xfrm>
            <a:off x="1571625" y="3429000"/>
            <a:ext cx="1428750" cy="3571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1428750" y="2959100"/>
            <a:ext cx="1857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j-lt"/>
              </a:rPr>
              <a:t>Palavras – chave</a:t>
            </a:r>
          </a:p>
        </p:txBody>
      </p:sp>
      <p:sp>
        <p:nvSpPr>
          <p:cNvPr id="40" name="Seta em curva para a direita 39"/>
          <p:cNvSpPr/>
          <p:nvPr/>
        </p:nvSpPr>
        <p:spPr>
          <a:xfrm rot="3090763">
            <a:off x="5503809" y="2041101"/>
            <a:ext cx="440904" cy="1227438"/>
          </a:xfrm>
          <a:prstGeom prst="curved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Seta em curva para a direita 40"/>
          <p:cNvSpPr/>
          <p:nvPr/>
        </p:nvSpPr>
        <p:spPr>
          <a:xfrm rot="3270953" flipH="1" flipV="1">
            <a:off x="5914051" y="2469005"/>
            <a:ext cx="368568" cy="1205170"/>
          </a:xfrm>
          <a:prstGeom prst="curved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Seta para baixo 41"/>
          <p:cNvSpPr/>
          <p:nvPr/>
        </p:nvSpPr>
        <p:spPr>
          <a:xfrm rot="17764339">
            <a:off x="5715000" y="3868738"/>
            <a:ext cx="357188" cy="7858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3" name="Seta em curva para a direita 42"/>
          <p:cNvSpPr/>
          <p:nvPr/>
        </p:nvSpPr>
        <p:spPr>
          <a:xfrm rot="5400000">
            <a:off x="2178827" y="750075"/>
            <a:ext cx="857255" cy="3500462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4" name="Seta em curva para a direita 43"/>
          <p:cNvSpPr/>
          <p:nvPr/>
        </p:nvSpPr>
        <p:spPr>
          <a:xfrm rot="5400000" flipH="1" flipV="1">
            <a:off x="2250265" y="3036091"/>
            <a:ext cx="857255" cy="3500462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54284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4285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4286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Primeira Etapa – Compilação Automática</a:t>
            </a:r>
          </a:p>
        </p:txBody>
      </p:sp>
      <p:sp>
        <p:nvSpPr>
          <p:cNvPr id="54276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Ferramentas de </a:t>
            </a:r>
            <a:r>
              <a:rPr lang="pt-BR" sz="2400" dirty="0" err="1">
                <a:latin typeface="+mn-lt"/>
              </a:rPr>
              <a:t>BootStraping</a:t>
            </a:r>
            <a:endParaRPr lang="pt-BR" sz="24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54277" name="Grupo 22"/>
          <p:cNvGrpSpPr>
            <a:grpSpLocks/>
          </p:cNvGrpSpPr>
          <p:nvPr/>
        </p:nvGrpSpPr>
        <p:grpSpPr bwMode="auto">
          <a:xfrm>
            <a:off x="285750" y="2155825"/>
            <a:ext cx="1643063" cy="1285875"/>
            <a:chOff x="6643702" y="2143116"/>
            <a:chExt cx="1643074" cy="1285884"/>
          </a:xfrm>
        </p:grpSpPr>
        <p:sp>
          <p:nvSpPr>
            <p:cNvPr id="17" name="Fluxograma: Documento 16"/>
            <p:cNvSpPr/>
            <p:nvPr/>
          </p:nvSpPr>
          <p:spPr>
            <a:xfrm>
              <a:off x="6643702" y="2143116"/>
              <a:ext cx="1214446" cy="857256"/>
            </a:xfrm>
            <a:prstGeom prst="flowChartDocumen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" name="Fluxograma: Documento 17"/>
            <p:cNvSpPr/>
            <p:nvPr/>
          </p:nvSpPr>
          <p:spPr>
            <a:xfrm>
              <a:off x="6786578" y="2285992"/>
              <a:ext cx="1214446" cy="857256"/>
            </a:xfrm>
            <a:prstGeom prst="flowChartDocumen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" name="Fluxograma: Documento 18"/>
            <p:cNvSpPr/>
            <p:nvPr/>
          </p:nvSpPr>
          <p:spPr>
            <a:xfrm>
              <a:off x="6929454" y="2428868"/>
              <a:ext cx="1214446" cy="857256"/>
            </a:xfrm>
            <a:prstGeom prst="flowChart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" name="Fluxograma: Documento 19"/>
            <p:cNvSpPr/>
            <p:nvPr/>
          </p:nvSpPr>
          <p:spPr>
            <a:xfrm>
              <a:off x="7072330" y="2571744"/>
              <a:ext cx="1214446" cy="857256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7" name="CaixaDeTexto 26"/>
          <p:cNvSpPr txBox="1"/>
          <p:nvPr/>
        </p:nvSpPr>
        <p:spPr>
          <a:xfrm>
            <a:off x="438150" y="1785938"/>
            <a:ext cx="990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 err="1">
                <a:latin typeface="+mj-lt"/>
              </a:rPr>
              <a:t>Córpus</a:t>
            </a:r>
            <a:endParaRPr lang="pt-BR" dirty="0">
              <a:latin typeface="+mj-lt"/>
            </a:endParaRPr>
          </a:p>
        </p:txBody>
      </p:sp>
      <p:sp>
        <p:nvSpPr>
          <p:cNvPr id="25" name="Texto Explicativo 2 24"/>
          <p:cNvSpPr/>
          <p:nvPr/>
        </p:nvSpPr>
        <p:spPr>
          <a:xfrm>
            <a:off x="2714625" y="1714489"/>
            <a:ext cx="5572125" cy="3429012"/>
          </a:xfrm>
          <a:prstGeom prst="borderCallout2">
            <a:avLst>
              <a:gd name="adj1" fmla="val 18750"/>
              <a:gd name="adj2" fmla="val -162"/>
              <a:gd name="adj3" fmla="val 33671"/>
              <a:gd name="adj4" fmla="val -8071"/>
              <a:gd name="adj5" fmla="val 39680"/>
              <a:gd name="adj6" fmla="val -23649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Resultados Insatisfatórios:</a:t>
            </a:r>
          </a:p>
          <a:p>
            <a:pPr algn="ctr">
              <a:defRPr/>
            </a:pPr>
            <a:endParaRPr lang="pt-BR" dirty="0"/>
          </a:p>
          <a:p>
            <a:pPr>
              <a:buFont typeface="Arial" pitchFamily="34" charset="0"/>
              <a:buChar char="•"/>
              <a:defRPr/>
            </a:pPr>
            <a:r>
              <a:rPr lang="pt-BR" dirty="0"/>
              <a:t> </a:t>
            </a:r>
            <a:r>
              <a:rPr lang="pt-BR" sz="2000" dirty="0"/>
              <a:t>Resultados falsos positivos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2000" dirty="0"/>
              <a:t> Trabalho de limpeza muito grande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2000" dirty="0"/>
              <a:t> Validação dos </a:t>
            </a:r>
            <a:r>
              <a:rPr lang="pt-BR" sz="2000" dirty="0" smtClean="0"/>
              <a:t>resultado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pt-BR" sz="2000" dirty="0" smtClean="0"/>
              <a:t> </a:t>
            </a:r>
            <a:r>
              <a:rPr lang="pt-BR" dirty="0" smtClean="0"/>
              <a:t>verificar se o documento é relevante</a:t>
            </a:r>
          </a:p>
          <a:p>
            <a:pPr lvl="1">
              <a:buFont typeface="Wingdings" pitchFamily="2" charset="2"/>
              <a:buChar char="ü"/>
              <a:defRPr/>
            </a:pPr>
            <a:endParaRPr lang="pt-BR" sz="1000" dirty="0"/>
          </a:p>
          <a:p>
            <a:pPr>
              <a:buFont typeface="Arial" pitchFamily="34" charset="0"/>
              <a:buChar char="•"/>
              <a:defRPr/>
            </a:pPr>
            <a:r>
              <a:rPr lang="pt-BR" sz="2000" dirty="0"/>
              <a:t> Confiabilidade do </a:t>
            </a:r>
            <a:r>
              <a:rPr lang="pt-BR" sz="2000" dirty="0" smtClean="0"/>
              <a:t>resultado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pt-BR" dirty="0" smtClean="0"/>
              <a:t> confiar na origem</a:t>
            </a:r>
          </a:p>
          <a:p>
            <a:pPr lvl="1">
              <a:buFont typeface="Wingdings" pitchFamily="2" charset="2"/>
              <a:buChar char="ü"/>
              <a:defRPr/>
            </a:pPr>
            <a:endParaRPr lang="pt-BR" sz="1000" dirty="0"/>
          </a:p>
          <a:p>
            <a:pPr>
              <a:buFont typeface="Arial" pitchFamily="34" charset="0"/>
              <a:buChar char="•"/>
              <a:defRPr/>
            </a:pPr>
            <a:r>
              <a:rPr lang="pt-BR" sz="2000" dirty="0"/>
              <a:t> Propriedade intelectual (direito autoral</a:t>
            </a:r>
            <a:r>
              <a:rPr lang="pt-BR" sz="2000" dirty="0" smtClean="0"/>
              <a:t>)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pt-BR" dirty="0" smtClean="0"/>
              <a:t> uso autorizado?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55318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5319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5320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Primeira Etapa – Compilação Automática</a:t>
            </a:r>
          </a:p>
        </p:txBody>
      </p:sp>
      <p:sp>
        <p:nvSpPr>
          <p:cNvPr id="55300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Relação de Confiança </a:t>
            </a:r>
            <a:r>
              <a:rPr lang="pt-BR" sz="2400" dirty="0">
                <a:solidFill>
                  <a:srgbClr val="FF0000"/>
                </a:solidFill>
                <a:latin typeface="+mn-lt"/>
              </a:rPr>
              <a:t>Inter-Sistemas</a:t>
            </a:r>
          </a:p>
        </p:txBody>
      </p:sp>
      <p:pic>
        <p:nvPicPr>
          <p:cNvPr id="55301" name="Imagem 24" descr="imac-web-128x12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071688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Imagem 27" descr="applications-128x12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2071688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Imagem 28" descr="disconnect-128x128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77485">
            <a:off x="2810669" y="2132807"/>
            <a:ext cx="16017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Imagem 29" descr="lock-256x2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8675" y="2681288"/>
            <a:ext cx="509588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aixaDeTexto 30"/>
          <p:cNvSpPr txBox="1"/>
          <p:nvPr/>
        </p:nvSpPr>
        <p:spPr>
          <a:xfrm>
            <a:off x="500063" y="1773238"/>
            <a:ext cx="1071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j-lt"/>
              </a:rPr>
              <a:t>e-Termos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572000" y="1643063"/>
            <a:ext cx="30718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j-lt"/>
              </a:rPr>
              <a:t>Sistemas de Acesso a </a:t>
            </a:r>
            <a:r>
              <a:rPr lang="pt-BR" dirty="0" err="1">
                <a:latin typeface="+mj-lt"/>
              </a:rPr>
              <a:t>Córpus</a:t>
            </a:r>
            <a:endParaRPr lang="pt-BR" dirty="0">
              <a:latin typeface="+mj-lt"/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7000875" y="2416175"/>
            <a:ext cx="1500188" cy="928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err="1"/>
              <a:t>PLN-Br</a:t>
            </a:r>
            <a:endParaRPr lang="pt-BR" dirty="0"/>
          </a:p>
          <a:p>
            <a:pPr algn="ctr">
              <a:defRPr/>
            </a:pPr>
            <a:r>
              <a:rPr lang="pt-BR" dirty="0" err="1"/>
              <a:t>Lácio-Web</a:t>
            </a:r>
            <a:endParaRPr lang="pt-BR" dirty="0"/>
          </a:p>
        </p:txBody>
      </p:sp>
      <p:sp>
        <p:nvSpPr>
          <p:cNvPr id="45" name="Seta dobrada para cima 44"/>
          <p:cNvSpPr/>
          <p:nvPr/>
        </p:nvSpPr>
        <p:spPr>
          <a:xfrm rot="16200000" flipH="1">
            <a:off x="3571868" y="2857497"/>
            <a:ext cx="1428760" cy="4000528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3" name="Grupo 51"/>
          <p:cNvGrpSpPr>
            <a:grpSpLocks/>
          </p:cNvGrpSpPr>
          <p:nvPr/>
        </p:nvGrpSpPr>
        <p:grpSpPr bwMode="auto">
          <a:xfrm>
            <a:off x="428625" y="4130675"/>
            <a:ext cx="1643063" cy="1655763"/>
            <a:chOff x="428596" y="4131238"/>
            <a:chExt cx="1643074" cy="1655216"/>
          </a:xfrm>
        </p:grpSpPr>
        <p:grpSp>
          <p:nvGrpSpPr>
            <p:cNvPr id="55312" name="Grupo 22"/>
            <p:cNvGrpSpPr>
              <a:grpSpLocks/>
            </p:cNvGrpSpPr>
            <p:nvPr/>
          </p:nvGrpSpPr>
          <p:grpSpPr bwMode="auto">
            <a:xfrm>
              <a:off x="428596" y="4500570"/>
              <a:ext cx="1643074" cy="1285884"/>
              <a:chOff x="6643702" y="2143116"/>
              <a:chExt cx="1643074" cy="1285884"/>
            </a:xfrm>
          </p:grpSpPr>
          <p:sp>
            <p:nvSpPr>
              <p:cNvPr id="47" name="Fluxograma: Documento 46"/>
              <p:cNvSpPr/>
              <p:nvPr/>
            </p:nvSpPr>
            <p:spPr>
              <a:xfrm>
                <a:off x="6643702" y="2143550"/>
                <a:ext cx="1214446" cy="856967"/>
              </a:xfrm>
              <a:prstGeom prst="flowChartDocumen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8" name="Fluxograma: Documento 47"/>
              <p:cNvSpPr/>
              <p:nvPr/>
            </p:nvSpPr>
            <p:spPr>
              <a:xfrm>
                <a:off x="6786578" y="2286378"/>
                <a:ext cx="1214446" cy="856967"/>
              </a:xfrm>
              <a:prstGeom prst="flowChartDocumen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9" name="Fluxograma: Documento 48"/>
              <p:cNvSpPr/>
              <p:nvPr/>
            </p:nvSpPr>
            <p:spPr>
              <a:xfrm>
                <a:off x="6929454" y="2429205"/>
                <a:ext cx="1214446" cy="856967"/>
              </a:xfrm>
              <a:prstGeom prst="flowChartDocumen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0" name="Fluxograma: Documento 49"/>
              <p:cNvSpPr/>
              <p:nvPr/>
            </p:nvSpPr>
            <p:spPr>
              <a:xfrm>
                <a:off x="7072330" y="2572033"/>
                <a:ext cx="1214446" cy="856967"/>
              </a:xfrm>
              <a:prstGeom prst="flowChartDocumen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51" name="CaixaDeTexto 50"/>
            <p:cNvSpPr txBox="1"/>
            <p:nvPr/>
          </p:nvSpPr>
          <p:spPr>
            <a:xfrm>
              <a:off x="580997" y="4131238"/>
              <a:ext cx="990607" cy="3697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 err="1">
                  <a:latin typeface="+mj-lt"/>
                </a:rPr>
                <a:t>Córpus</a:t>
              </a:r>
              <a:endParaRPr lang="pt-BR" dirty="0">
                <a:latin typeface="+mj-l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7190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191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192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Introdução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0" y="1000125"/>
            <a:ext cx="8572500" cy="1527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Suporte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Téorico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5000"/>
              </a:lnSpc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 TGT =&gt;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Teoria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Geral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da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Terminologia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5000"/>
              </a:lnSpc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5000"/>
              </a:lnSpc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 TCT =&gt;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Teoria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Comunicativa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da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Terminologia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0" y="2857500"/>
            <a:ext cx="8572500" cy="445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Prática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Terminológica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28596" y="2049910"/>
            <a:ext cx="5072069" cy="5715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3" name="Grupo 23"/>
          <p:cNvGrpSpPr>
            <a:grpSpLocks/>
          </p:cNvGrpSpPr>
          <p:nvPr/>
        </p:nvGrpSpPr>
        <p:grpSpPr bwMode="auto">
          <a:xfrm>
            <a:off x="785813" y="3578225"/>
            <a:ext cx="6858000" cy="2433638"/>
            <a:chOff x="785786" y="3578225"/>
            <a:chExt cx="6858000" cy="2433638"/>
          </a:xfrm>
        </p:grpSpPr>
        <p:sp>
          <p:nvSpPr>
            <p:cNvPr id="14" name="Fluxograma: Documento 13"/>
            <p:cNvSpPr/>
            <p:nvPr/>
          </p:nvSpPr>
          <p:spPr bwMode="auto">
            <a:xfrm>
              <a:off x="785786" y="3578225"/>
              <a:ext cx="1143000" cy="785813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Etapa 1</a:t>
              </a:r>
            </a:p>
          </p:txBody>
        </p:sp>
        <p:sp>
          <p:nvSpPr>
            <p:cNvPr id="15" name="Fluxograma: Documento 14"/>
            <p:cNvSpPr/>
            <p:nvPr/>
          </p:nvSpPr>
          <p:spPr bwMode="auto">
            <a:xfrm>
              <a:off x="2214536" y="3578225"/>
              <a:ext cx="1143000" cy="785813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Etapa 2</a:t>
              </a:r>
            </a:p>
          </p:txBody>
        </p:sp>
        <p:sp>
          <p:nvSpPr>
            <p:cNvPr id="16" name="Fluxograma: Documento 15"/>
            <p:cNvSpPr/>
            <p:nvPr/>
          </p:nvSpPr>
          <p:spPr bwMode="auto">
            <a:xfrm>
              <a:off x="3643286" y="3578225"/>
              <a:ext cx="1143000" cy="785813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Etapa 3</a:t>
              </a:r>
            </a:p>
          </p:txBody>
        </p:sp>
        <p:sp>
          <p:nvSpPr>
            <p:cNvPr id="17" name="Fluxograma: Documento 16"/>
            <p:cNvSpPr/>
            <p:nvPr/>
          </p:nvSpPr>
          <p:spPr bwMode="auto">
            <a:xfrm>
              <a:off x="5072036" y="3578225"/>
              <a:ext cx="1143000" cy="785813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Etapa 4</a:t>
              </a:r>
            </a:p>
          </p:txBody>
        </p:sp>
        <p:sp>
          <p:nvSpPr>
            <p:cNvPr id="18" name="Fluxograma: Documento 17"/>
            <p:cNvSpPr/>
            <p:nvPr/>
          </p:nvSpPr>
          <p:spPr bwMode="auto">
            <a:xfrm>
              <a:off x="6500786" y="3578225"/>
              <a:ext cx="1143000" cy="785813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Etapa 5</a:t>
              </a:r>
            </a:p>
          </p:txBody>
        </p:sp>
        <p:sp>
          <p:nvSpPr>
            <p:cNvPr id="20" name="Bisel 19"/>
            <p:cNvSpPr/>
            <p:nvPr/>
          </p:nvSpPr>
          <p:spPr bwMode="auto">
            <a:xfrm>
              <a:off x="2000250" y="5083087"/>
              <a:ext cx="4786313" cy="928776"/>
            </a:xfrm>
            <a:prstGeom prst="bevel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dirty="0"/>
                <a:t>Produto Terminológico</a:t>
              </a:r>
            </a:p>
          </p:txBody>
        </p:sp>
        <p:sp>
          <p:nvSpPr>
            <p:cNvPr id="21" name="Seta para baixo 20"/>
            <p:cNvSpPr/>
            <p:nvPr/>
          </p:nvSpPr>
          <p:spPr bwMode="auto">
            <a:xfrm>
              <a:off x="3929036" y="4500563"/>
              <a:ext cx="571500" cy="500062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cxnSp>
          <p:nvCxnSpPr>
            <p:cNvPr id="26" name="Conector de seta reta 25"/>
            <p:cNvCxnSpPr/>
            <p:nvPr/>
          </p:nvCxnSpPr>
          <p:spPr bwMode="auto">
            <a:xfrm>
              <a:off x="1928786" y="3903663"/>
              <a:ext cx="28575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26"/>
            <p:cNvCxnSpPr/>
            <p:nvPr/>
          </p:nvCxnSpPr>
          <p:spPr bwMode="auto">
            <a:xfrm>
              <a:off x="3357536" y="3916363"/>
              <a:ext cx="28575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/>
            <p:cNvCxnSpPr/>
            <p:nvPr/>
          </p:nvCxnSpPr>
          <p:spPr bwMode="auto">
            <a:xfrm>
              <a:off x="4786286" y="3913188"/>
              <a:ext cx="28575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/>
            <p:cNvCxnSpPr/>
            <p:nvPr/>
          </p:nvCxnSpPr>
          <p:spPr bwMode="auto">
            <a:xfrm>
              <a:off x="6215036" y="3924300"/>
              <a:ext cx="28575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ixaDeTexto 22"/>
          <p:cNvSpPr txBox="1"/>
          <p:nvPr/>
        </p:nvSpPr>
        <p:spPr>
          <a:xfrm>
            <a:off x="6786563" y="5000637"/>
            <a:ext cx="1714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dirty="0">
                <a:latin typeface="+mj-lt"/>
              </a:rPr>
              <a:t>(Almeida, 2000</a:t>
            </a:r>
            <a:r>
              <a:rPr lang="pt-BR" sz="1600" dirty="0" smtClean="0">
                <a:latin typeface="+mj-lt"/>
              </a:rPr>
              <a:t>)</a:t>
            </a:r>
          </a:p>
          <a:p>
            <a:pPr>
              <a:defRPr/>
            </a:pPr>
            <a:endParaRPr lang="pt-BR" sz="1600" dirty="0" smtClean="0">
              <a:latin typeface="+mj-lt"/>
            </a:endParaRPr>
          </a:p>
          <a:p>
            <a:pPr>
              <a:defRPr/>
            </a:pPr>
            <a:r>
              <a:rPr lang="pt-BR" sz="1600" dirty="0" smtClean="0">
                <a:latin typeface="+mj-lt"/>
              </a:rPr>
              <a:t>(Almeida &amp; Aluísio 2006)</a:t>
            </a:r>
            <a:endParaRPr lang="pt-BR" sz="1600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animBg="1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5633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633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56323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Primeira Etapa – Compilação Automática</a:t>
            </a:r>
          </a:p>
        </p:txBody>
      </p:sp>
      <p:sp>
        <p:nvSpPr>
          <p:cNvPr id="44036" name="CaixaDeTexto 25"/>
          <p:cNvSpPr txBox="1">
            <a:spLocks noChangeArrowheads="1"/>
          </p:cNvSpPr>
          <p:nvPr/>
        </p:nvSpPr>
        <p:spPr bwMode="auto">
          <a:xfrm>
            <a:off x="1" y="911662"/>
            <a:ext cx="6215074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j-lt"/>
              </a:rPr>
              <a:t> Acesso ao </a:t>
            </a:r>
            <a:r>
              <a:rPr lang="pt-BR" sz="2400" dirty="0" err="1">
                <a:latin typeface="+mj-lt"/>
              </a:rPr>
              <a:t>PLN-Br</a:t>
            </a:r>
            <a:r>
              <a:rPr lang="pt-BR" sz="2400" dirty="0">
                <a:latin typeface="+mj-lt"/>
              </a:rPr>
              <a:t> (Portal de </a:t>
            </a:r>
            <a:r>
              <a:rPr lang="pt-BR" sz="2400" dirty="0" err="1">
                <a:latin typeface="+mj-lt"/>
              </a:rPr>
              <a:t>Córpus</a:t>
            </a:r>
            <a:r>
              <a:rPr lang="pt-BR" sz="2400" dirty="0">
                <a:latin typeface="+mj-lt"/>
              </a:rPr>
              <a:t>)</a:t>
            </a:r>
            <a:endParaRPr lang="pt-BR" sz="2400" dirty="0">
              <a:solidFill>
                <a:srgbClr val="FF0000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Recursos e Ferramentas para Recuperação de Informações em Bases Textuais</a:t>
            </a: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Já existe a Relação de Confiança</a:t>
            </a:r>
            <a:endParaRPr lang="pt-BR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Portal de </a:t>
            </a:r>
            <a:r>
              <a:rPr lang="pt-BR" sz="2000" dirty="0" err="1">
                <a:latin typeface="+mj-lt"/>
              </a:rPr>
              <a:t>Córpus</a:t>
            </a:r>
            <a:endParaRPr lang="pt-BR" sz="20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Disponibilização de </a:t>
            </a:r>
            <a:r>
              <a:rPr lang="pt-BR" dirty="0" err="1">
                <a:latin typeface="+mj-lt"/>
              </a:rPr>
              <a:t>Córpus</a:t>
            </a:r>
            <a:endParaRPr lang="pt-BR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Ferramenta de Busca de Textos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Textos Jornalísticos</a:t>
            </a: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Envio automático dos </a:t>
            </a:r>
            <a:r>
              <a:rPr lang="pt-BR" sz="2000" dirty="0" err="1">
                <a:latin typeface="+mj-lt"/>
              </a:rPr>
              <a:t>córpus</a:t>
            </a:r>
            <a:r>
              <a:rPr lang="pt-BR" sz="2000" dirty="0">
                <a:latin typeface="+mj-lt"/>
              </a:rPr>
              <a:t> para o e-Termos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500174"/>
            <a:ext cx="2053838" cy="54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58373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8374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8375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Primeira Etapa – Compilação Automática</a:t>
            </a:r>
          </a:p>
        </p:txBody>
      </p:sp>
      <p:sp>
        <p:nvSpPr>
          <p:cNvPr id="58372" name="CaixaDeTexto 25"/>
          <p:cNvSpPr txBox="1">
            <a:spLocks noChangeArrowheads="1"/>
          </p:cNvSpPr>
          <p:nvPr/>
        </p:nvSpPr>
        <p:spPr bwMode="auto">
          <a:xfrm>
            <a:off x="0" y="906898"/>
            <a:ext cx="850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 </a:t>
            </a:r>
            <a:r>
              <a:rPr lang="pt-BR" sz="2000" i="1" dirty="0">
                <a:latin typeface="+mn-lt"/>
              </a:rPr>
              <a:t>Tela de Consulta do Portal de </a:t>
            </a:r>
            <a:r>
              <a:rPr lang="pt-BR" sz="2000" i="1" dirty="0" err="1">
                <a:latin typeface="+mn-lt"/>
              </a:rPr>
              <a:t>Córpus</a:t>
            </a:r>
            <a:endParaRPr lang="pt-BR" sz="2000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8124850" cy="478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upo 15"/>
          <p:cNvGrpSpPr>
            <a:grpSpLocks/>
          </p:cNvGrpSpPr>
          <p:nvPr/>
        </p:nvGrpSpPr>
        <p:grpSpPr bwMode="auto">
          <a:xfrm>
            <a:off x="571472" y="4703994"/>
            <a:ext cx="6429421" cy="796705"/>
            <a:chOff x="4000686" y="2346535"/>
            <a:chExt cx="6429183" cy="796711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4000686" y="2346535"/>
              <a:ext cx="1643013" cy="79671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143842" y="2571741"/>
              <a:ext cx="3286027" cy="3385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dirty="0" smtClean="0">
                  <a:solidFill>
                    <a:srgbClr val="FF0000"/>
                  </a:solidFill>
                  <a:latin typeface="+mj-lt"/>
                </a:rPr>
                <a:t>Autenticação do usuário e-Termos</a:t>
              </a:r>
              <a:endParaRPr lang="pt-BR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3" name="Grupo 15"/>
          <p:cNvGrpSpPr>
            <a:grpSpLocks/>
          </p:cNvGrpSpPr>
          <p:nvPr/>
        </p:nvGrpSpPr>
        <p:grpSpPr bwMode="auto">
          <a:xfrm>
            <a:off x="2285982" y="3857627"/>
            <a:ext cx="5929356" cy="500067"/>
            <a:chOff x="4000685" y="2489413"/>
            <a:chExt cx="5929137" cy="500071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4000685" y="2489413"/>
              <a:ext cx="2428803" cy="5000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643795" y="2489414"/>
              <a:ext cx="3286027" cy="3385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dirty="0" smtClean="0">
                  <a:solidFill>
                    <a:srgbClr val="FF0000"/>
                  </a:solidFill>
                  <a:latin typeface="+mj-lt"/>
                </a:rPr>
                <a:t>Consulta de Textos</a:t>
              </a:r>
              <a:endParaRPr lang="pt-BR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59397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9398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9399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5939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Primeira Etapa – Compilação Automática</a:t>
            </a:r>
          </a:p>
        </p:txBody>
      </p:sp>
      <p:sp>
        <p:nvSpPr>
          <p:cNvPr id="59396" name="CaixaDeTexto 25"/>
          <p:cNvSpPr txBox="1">
            <a:spLocks noChangeArrowheads="1"/>
          </p:cNvSpPr>
          <p:nvPr/>
        </p:nvSpPr>
        <p:spPr bwMode="auto">
          <a:xfrm>
            <a:off x="0" y="900776"/>
            <a:ext cx="850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 </a:t>
            </a:r>
            <a:r>
              <a:rPr lang="pt-BR" sz="2000" i="1" dirty="0">
                <a:latin typeface="+mn-lt"/>
              </a:rPr>
              <a:t>Tela de Resultados ao Portal de </a:t>
            </a:r>
            <a:r>
              <a:rPr lang="pt-BR" sz="2000" i="1" dirty="0" err="1">
                <a:latin typeface="+mn-lt"/>
              </a:rPr>
              <a:t>Córpus</a:t>
            </a:r>
            <a:endParaRPr lang="pt-BR" sz="20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60482"/>
            <a:ext cx="7553347" cy="487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o 15"/>
          <p:cNvGrpSpPr>
            <a:grpSpLocks/>
          </p:cNvGrpSpPr>
          <p:nvPr/>
        </p:nvGrpSpPr>
        <p:grpSpPr bwMode="auto">
          <a:xfrm>
            <a:off x="2582624" y="3500439"/>
            <a:ext cx="4632582" cy="543610"/>
            <a:chOff x="4011572" y="2489414"/>
            <a:chExt cx="4632417" cy="543614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4011572" y="2796939"/>
              <a:ext cx="1285837" cy="23608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357958" y="2489414"/>
              <a:ext cx="3286031" cy="338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dirty="0" smtClean="0">
                  <a:solidFill>
                    <a:srgbClr val="FF0000"/>
                  </a:solidFill>
                  <a:latin typeface="+mj-lt"/>
                </a:rPr>
                <a:t>Quantidade de Textos encontrados</a:t>
              </a:r>
              <a:endParaRPr lang="pt-BR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2" name="Grupo 15"/>
          <p:cNvGrpSpPr>
            <a:grpSpLocks/>
          </p:cNvGrpSpPr>
          <p:nvPr/>
        </p:nvGrpSpPr>
        <p:grpSpPr bwMode="auto">
          <a:xfrm>
            <a:off x="2571736" y="4071942"/>
            <a:ext cx="5000660" cy="838620"/>
            <a:chOff x="4011572" y="2775164"/>
            <a:chExt cx="5000482" cy="838625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4011572" y="2775164"/>
              <a:ext cx="2143064" cy="33542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797362" y="3275233"/>
              <a:ext cx="4214692" cy="338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dirty="0" smtClean="0">
                  <a:solidFill>
                    <a:srgbClr val="FF0000"/>
                  </a:solidFill>
                  <a:latin typeface="+mj-lt"/>
                </a:rPr>
                <a:t>Botão de envio do Resultado para o e-Termos</a:t>
              </a:r>
              <a:endParaRPr lang="pt-BR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00306"/>
            <a:ext cx="41529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59397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9398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59399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5939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Primeira Etapa – Compilação Automática</a:t>
            </a:r>
          </a:p>
        </p:txBody>
      </p:sp>
      <p:sp>
        <p:nvSpPr>
          <p:cNvPr id="59396" name="CaixaDeTexto 25"/>
          <p:cNvSpPr txBox="1">
            <a:spLocks noChangeArrowheads="1"/>
          </p:cNvSpPr>
          <p:nvPr/>
        </p:nvSpPr>
        <p:spPr bwMode="auto">
          <a:xfrm>
            <a:off x="0" y="900776"/>
            <a:ext cx="850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 </a:t>
            </a:r>
            <a:r>
              <a:rPr lang="pt-BR" sz="2000" i="1" dirty="0">
                <a:latin typeface="+mn-lt"/>
              </a:rPr>
              <a:t>Tela de </a:t>
            </a:r>
            <a:r>
              <a:rPr lang="pt-BR" sz="2000" i="1" dirty="0" smtClean="0">
                <a:latin typeface="+mn-lt"/>
              </a:rPr>
              <a:t>Recepção de Textos do e-Termos</a:t>
            </a:r>
            <a:endParaRPr lang="pt-BR" sz="2000" dirty="0">
              <a:latin typeface="+mn-lt"/>
            </a:endParaRPr>
          </a:p>
        </p:txBody>
      </p:sp>
      <p:grpSp>
        <p:nvGrpSpPr>
          <p:cNvPr id="3" name="Grupo 15"/>
          <p:cNvGrpSpPr>
            <a:grpSpLocks/>
          </p:cNvGrpSpPr>
          <p:nvPr/>
        </p:nvGrpSpPr>
        <p:grpSpPr bwMode="auto">
          <a:xfrm>
            <a:off x="857224" y="3143249"/>
            <a:ext cx="7286677" cy="714380"/>
            <a:chOff x="4011572" y="2489414"/>
            <a:chExt cx="7286417" cy="714385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4011572" y="2796939"/>
              <a:ext cx="2928853" cy="40686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011958" y="2489414"/>
              <a:ext cx="3286031" cy="338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dirty="0" smtClean="0">
                  <a:solidFill>
                    <a:srgbClr val="FF0000"/>
                  </a:solidFill>
                  <a:latin typeface="+mj-lt"/>
                </a:rPr>
                <a:t>Quantidade de Textos recebidos</a:t>
              </a:r>
              <a:endParaRPr lang="pt-BR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60421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0422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0423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Palestra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do e-Termos</a:t>
            </a:r>
          </a:p>
        </p:txBody>
      </p:sp>
      <p:sp>
        <p:nvSpPr>
          <p:cNvPr id="60420" name="CaixaDeTexto 25"/>
          <p:cNvSpPr txBox="1">
            <a:spLocks noChangeArrowheads="1"/>
          </p:cNvSpPr>
          <p:nvPr/>
        </p:nvSpPr>
        <p:spPr bwMode="auto">
          <a:xfrm>
            <a:off x="71438" y="2000250"/>
            <a:ext cx="8501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 dirty="0">
                <a:latin typeface="Trebuchet MS" pitchFamily="34" charset="0"/>
              </a:rPr>
              <a:t> Módulo 2</a:t>
            </a:r>
          </a:p>
          <a:p>
            <a:pPr algn="ctr"/>
            <a:r>
              <a:rPr lang="pt-BR" sz="4400" b="1" dirty="0">
                <a:latin typeface="Trebuchet MS" pitchFamily="34" charset="0"/>
              </a:rPr>
              <a:t>Segunda Etapa</a:t>
            </a:r>
          </a:p>
          <a:p>
            <a:pPr algn="ctr"/>
            <a:endParaRPr lang="pt-BR" sz="2800" b="1" dirty="0">
              <a:latin typeface="Trebuchet MS" pitchFamily="34" charset="0"/>
            </a:endParaRPr>
          </a:p>
          <a:p>
            <a:pPr algn="ctr"/>
            <a:r>
              <a:rPr lang="pt-BR" sz="2800" b="1" dirty="0">
                <a:latin typeface="Trebuchet MS" pitchFamily="34" charset="0"/>
              </a:rPr>
              <a:t>Compilação e Suporte para Análise de </a:t>
            </a:r>
            <a:r>
              <a:rPr lang="pt-BR" sz="2800" b="1" dirty="0" err="1" smtClean="0">
                <a:latin typeface="Trebuchet MS" pitchFamily="34" charset="0"/>
              </a:rPr>
              <a:t>Córpus</a:t>
            </a:r>
            <a:endParaRPr lang="pt-BR" sz="28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61445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1446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1447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61443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Segunda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Comp. e Sup.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para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Análise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Córpus</a:t>
            </a: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61444" name="CaixaDeTexto 25"/>
          <p:cNvSpPr txBox="1">
            <a:spLocks noChangeArrowheads="1"/>
          </p:cNvSpPr>
          <p:nvPr/>
        </p:nvSpPr>
        <p:spPr bwMode="auto">
          <a:xfrm>
            <a:off x="1" y="928688"/>
            <a:ext cx="792958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j-lt"/>
              </a:rPr>
              <a:t> Funcionalidades: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Gerência de Textos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</a:t>
            </a:r>
            <a:r>
              <a:rPr lang="pt-BR" dirty="0" err="1">
                <a:latin typeface="+mj-lt"/>
              </a:rPr>
              <a:t>Upload</a:t>
            </a:r>
            <a:endParaRPr lang="pt-BR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Alteração de Tipologia (Gênero e Tipo de Texto)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Exclusão</a:t>
            </a:r>
          </a:p>
          <a:p>
            <a:pPr lvl="2">
              <a:buFont typeface="Wingdings" pitchFamily="2" charset="2"/>
              <a:buChar char="Ø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Gerência de </a:t>
            </a:r>
            <a:r>
              <a:rPr lang="pt-BR" sz="2000" dirty="0" err="1">
                <a:latin typeface="+mj-lt"/>
              </a:rPr>
              <a:t>Córpus</a:t>
            </a:r>
            <a:endParaRPr lang="pt-BR" sz="20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Compilação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Exclusão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Edição de Idioma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Visualização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Alteração de Status de </a:t>
            </a:r>
            <a:r>
              <a:rPr lang="pt-BR" dirty="0" err="1" smtClean="0">
                <a:latin typeface="+mj-lt"/>
              </a:rPr>
              <a:t>Córpus</a:t>
            </a:r>
            <a:endParaRPr lang="pt-BR" dirty="0">
              <a:latin typeface="+mj-lt"/>
            </a:endParaRPr>
          </a:p>
          <a:p>
            <a:pPr lvl="2">
              <a:buFont typeface="Wingdings" pitchFamily="2" charset="2"/>
              <a:buChar char="Ø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Ferramentas de Análise de </a:t>
            </a:r>
            <a:r>
              <a:rPr lang="pt-BR" sz="2000" dirty="0" err="1">
                <a:latin typeface="+mj-lt"/>
              </a:rPr>
              <a:t>Córpus</a:t>
            </a:r>
            <a:endParaRPr lang="pt-BR" sz="20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</a:t>
            </a:r>
            <a:r>
              <a:rPr lang="pt-BR" dirty="0" err="1" smtClean="0">
                <a:latin typeface="+mj-lt"/>
              </a:rPr>
              <a:t>Alinhadores</a:t>
            </a:r>
            <a:r>
              <a:rPr lang="pt-BR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pt-BR" dirty="0" smtClean="0">
                <a:latin typeface="+mj-lt"/>
              </a:rPr>
              <a:t>, </a:t>
            </a:r>
            <a:r>
              <a:rPr lang="pt-BR" dirty="0">
                <a:latin typeface="+mj-lt"/>
              </a:rPr>
              <a:t>Consulta de Termos, Contador de </a:t>
            </a:r>
            <a:r>
              <a:rPr lang="pt-BR" dirty="0" err="1">
                <a:latin typeface="+mj-lt"/>
              </a:rPr>
              <a:t>Frequência</a:t>
            </a:r>
            <a:r>
              <a:rPr lang="pt-BR" dirty="0">
                <a:latin typeface="+mj-lt"/>
              </a:rPr>
              <a:t>, </a:t>
            </a:r>
            <a:r>
              <a:rPr lang="pt-BR" dirty="0" err="1">
                <a:latin typeface="+mj-lt"/>
              </a:rPr>
              <a:t>Concordanceador</a:t>
            </a:r>
            <a:r>
              <a:rPr lang="pt-BR" dirty="0">
                <a:latin typeface="+mj-lt"/>
              </a:rPr>
              <a:t>, Identificador de Lexia Complexa, </a:t>
            </a:r>
            <a:r>
              <a:rPr lang="pt-BR" dirty="0" smtClean="0">
                <a:latin typeface="+mj-lt"/>
              </a:rPr>
              <a:t>Etiquetador</a:t>
            </a:r>
            <a:r>
              <a:rPr lang="pt-BR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pt-BR" dirty="0" smtClean="0">
                <a:latin typeface="+mj-lt"/>
              </a:rPr>
              <a:t>, </a:t>
            </a:r>
            <a:r>
              <a:rPr lang="pt-BR" dirty="0" err="1" smtClean="0">
                <a:latin typeface="+mj-lt"/>
              </a:rPr>
              <a:t>Lematizador</a:t>
            </a:r>
            <a:r>
              <a:rPr lang="pt-BR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pt-BR" dirty="0" smtClean="0">
                <a:latin typeface="+mj-lt"/>
              </a:rPr>
              <a:t>.</a:t>
            </a:r>
          </a:p>
          <a:p>
            <a:pPr lvl="3"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 </a:t>
            </a:r>
            <a:r>
              <a:rPr lang="pt-BR" sz="1600" dirty="0" smtClean="0">
                <a:solidFill>
                  <a:srgbClr val="FF0000"/>
                </a:solidFill>
                <a:latin typeface="+mj-lt"/>
              </a:rPr>
              <a:t>* não implementados</a:t>
            </a:r>
            <a:endParaRPr lang="pt-BR" sz="1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64518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4519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4520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6451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Segunda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Comp. e Sup.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para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Análise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Córpus</a:t>
            </a: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64516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Gerência de Textos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Antes do </a:t>
            </a:r>
            <a:r>
              <a:rPr lang="pt-BR" sz="2000" dirty="0" err="1">
                <a:latin typeface="+mn-lt"/>
              </a:rPr>
              <a:t>Córpus</a:t>
            </a:r>
            <a:r>
              <a:rPr lang="pt-BR" sz="2000" dirty="0">
                <a:latin typeface="+mn-lt"/>
              </a:rPr>
              <a:t> existem os Textos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Origem dos Textos:</a:t>
            </a: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Compilação Automática (Primeira Etapa)</a:t>
            </a:r>
          </a:p>
          <a:p>
            <a:pPr lvl="2">
              <a:buFont typeface="Wingdings" pitchFamily="2" charset="2"/>
              <a:buChar char="ü"/>
            </a:pPr>
            <a:r>
              <a:rPr lang="pt-BR" sz="2000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Upload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Codificação de caracteres no Padrão ANSI (</a:t>
            </a:r>
            <a:r>
              <a:rPr lang="pt-BR" sz="1600" dirty="0" smtClean="0">
                <a:latin typeface="+mn-lt"/>
              </a:rPr>
              <a:t>ISO-8859-1</a:t>
            </a:r>
            <a:r>
              <a:rPr lang="pt-BR" sz="1600" dirty="0">
                <a:latin typeface="+mn-lt"/>
              </a:rPr>
              <a:t>)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Extensões permitidas:</a:t>
            </a:r>
          </a:p>
          <a:p>
            <a:pPr lvl="3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</a:t>
            </a:r>
            <a:r>
              <a:rPr lang="pt-BR" sz="1400" b="1" dirty="0">
                <a:latin typeface="+mn-lt"/>
              </a:rPr>
              <a:t>Texto Puro</a:t>
            </a:r>
            <a:r>
              <a:rPr lang="pt-BR" sz="1400" dirty="0">
                <a:latin typeface="+mn-lt"/>
              </a:rPr>
              <a:t>: .</a:t>
            </a:r>
            <a:r>
              <a:rPr lang="pt-BR" sz="1400" dirty="0" err="1">
                <a:latin typeface="+mn-lt"/>
              </a:rPr>
              <a:t>txt</a:t>
            </a:r>
            <a:endParaRPr lang="pt-BR" sz="1400" dirty="0">
              <a:latin typeface="+mn-lt"/>
            </a:endParaRP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</a:t>
            </a:r>
            <a:r>
              <a:rPr lang="pt-BR" sz="1400" b="1" dirty="0">
                <a:latin typeface="+mn-lt"/>
              </a:rPr>
              <a:t>Arquivo ZIP</a:t>
            </a:r>
            <a:r>
              <a:rPr lang="pt-BR" sz="1400" dirty="0">
                <a:latin typeface="+mn-lt"/>
              </a:rPr>
              <a:t>: .</a:t>
            </a:r>
            <a:r>
              <a:rPr lang="pt-BR" sz="1400" dirty="0" err="1">
                <a:latin typeface="+mn-lt"/>
              </a:rPr>
              <a:t>zip</a:t>
            </a:r>
            <a:r>
              <a:rPr lang="pt-BR" sz="1400" dirty="0">
                <a:latin typeface="+mn-lt"/>
              </a:rPr>
              <a:t> - contendo apenas arquivos textos (.</a:t>
            </a:r>
            <a:r>
              <a:rPr lang="pt-BR" sz="1400" dirty="0" err="1">
                <a:latin typeface="+mn-lt"/>
              </a:rPr>
              <a:t>txt</a:t>
            </a:r>
            <a:r>
              <a:rPr lang="pt-BR" sz="1400" dirty="0">
                <a:latin typeface="+mn-lt"/>
              </a:rPr>
              <a:t>)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</a:t>
            </a:r>
            <a:r>
              <a:rPr lang="pt-BR" sz="1400" b="1" dirty="0">
                <a:latin typeface="+mn-lt"/>
              </a:rPr>
              <a:t>MS Word </a:t>
            </a:r>
            <a:r>
              <a:rPr lang="pt-BR" sz="1400" b="1" dirty="0" err="1">
                <a:latin typeface="+mn-lt"/>
              </a:rPr>
              <a:t>Document</a:t>
            </a:r>
            <a:r>
              <a:rPr lang="pt-BR" sz="1400" dirty="0">
                <a:latin typeface="+mn-lt"/>
              </a:rPr>
              <a:t>: .</a:t>
            </a:r>
            <a:r>
              <a:rPr lang="pt-BR" sz="1400" dirty="0" err="1">
                <a:latin typeface="+mn-lt"/>
              </a:rPr>
              <a:t>doc</a:t>
            </a:r>
            <a:r>
              <a:rPr lang="pt-BR" sz="1400" dirty="0">
                <a:latin typeface="+mn-lt"/>
              </a:rPr>
              <a:t> - documento do Microsoft </a:t>
            </a:r>
            <a:r>
              <a:rPr lang="pt-BR" sz="1400" dirty="0" smtClean="0">
                <a:latin typeface="+mn-lt"/>
              </a:rPr>
              <a:t>Word</a:t>
            </a:r>
            <a:endParaRPr lang="pt-BR" sz="1400" dirty="0">
              <a:latin typeface="+mn-lt"/>
            </a:endParaRP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</a:t>
            </a:r>
            <a:r>
              <a:rPr lang="pt-BR" sz="1400" b="1" dirty="0" err="1">
                <a:latin typeface="+mn-lt"/>
              </a:rPr>
              <a:t>Rich</a:t>
            </a:r>
            <a:r>
              <a:rPr lang="pt-BR" sz="1400" b="1" dirty="0">
                <a:latin typeface="+mn-lt"/>
              </a:rPr>
              <a:t> </a:t>
            </a:r>
            <a:r>
              <a:rPr lang="pt-BR" sz="1400" b="1" dirty="0" err="1">
                <a:latin typeface="+mn-lt"/>
              </a:rPr>
              <a:t>Text</a:t>
            </a:r>
            <a:r>
              <a:rPr lang="pt-BR" sz="1400" b="1" dirty="0">
                <a:latin typeface="+mn-lt"/>
              </a:rPr>
              <a:t> </a:t>
            </a:r>
            <a:r>
              <a:rPr lang="pt-BR" sz="1400" b="1" dirty="0" err="1">
                <a:latin typeface="+mn-lt"/>
              </a:rPr>
              <a:t>Format</a:t>
            </a:r>
            <a:r>
              <a:rPr lang="pt-BR" sz="1400" dirty="0">
                <a:latin typeface="+mn-lt"/>
              </a:rPr>
              <a:t>: .</a:t>
            </a:r>
            <a:r>
              <a:rPr lang="pt-BR" sz="1400" dirty="0" err="1">
                <a:latin typeface="+mn-lt"/>
              </a:rPr>
              <a:t>rtf</a:t>
            </a:r>
            <a:endParaRPr lang="pt-BR" sz="1400" dirty="0">
              <a:latin typeface="+mn-lt"/>
            </a:endParaRP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</a:t>
            </a:r>
            <a:r>
              <a:rPr lang="pt-BR" sz="1400" b="1" dirty="0" err="1">
                <a:latin typeface="+mn-lt"/>
              </a:rPr>
              <a:t>HiperTexto</a:t>
            </a:r>
            <a:r>
              <a:rPr lang="pt-BR" sz="1400" dirty="0">
                <a:latin typeface="+mn-lt"/>
              </a:rPr>
              <a:t>: .</a:t>
            </a:r>
            <a:r>
              <a:rPr lang="pt-BR" sz="1400" dirty="0" err="1">
                <a:latin typeface="+mn-lt"/>
              </a:rPr>
              <a:t>html</a:t>
            </a:r>
            <a:r>
              <a:rPr lang="pt-BR" sz="1400" dirty="0">
                <a:latin typeface="+mn-lt"/>
              </a:rPr>
              <a:t> - Arquivos de </a:t>
            </a:r>
            <a:r>
              <a:rPr lang="pt-BR" sz="1400" dirty="0" err="1">
                <a:latin typeface="+mn-lt"/>
              </a:rPr>
              <a:t>HiperTexto</a:t>
            </a:r>
            <a:endParaRPr lang="pt-BR" sz="1400" dirty="0">
              <a:latin typeface="+mn-lt"/>
            </a:endParaRP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</a:t>
            </a:r>
            <a:r>
              <a:rPr lang="pt-BR" sz="1400" b="1" dirty="0">
                <a:latin typeface="+mn-lt"/>
              </a:rPr>
              <a:t>Open Office </a:t>
            </a:r>
            <a:r>
              <a:rPr lang="pt-BR" sz="1400" b="1" dirty="0" err="1">
                <a:latin typeface="+mn-lt"/>
              </a:rPr>
              <a:t>Document</a:t>
            </a:r>
            <a:r>
              <a:rPr lang="pt-BR" sz="1400" dirty="0">
                <a:latin typeface="+mn-lt"/>
              </a:rPr>
              <a:t>: .</a:t>
            </a:r>
            <a:r>
              <a:rPr lang="pt-BR" sz="1400" dirty="0" err="1">
                <a:latin typeface="+mn-lt"/>
              </a:rPr>
              <a:t>odt</a:t>
            </a:r>
            <a:r>
              <a:rPr lang="pt-BR" sz="1400" dirty="0">
                <a:latin typeface="+mn-lt"/>
              </a:rPr>
              <a:t> - documento do Open Office </a:t>
            </a:r>
            <a:r>
              <a:rPr lang="pt-BR" sz="1400" dirty="0" err="1">
                <a:latin typeface="+mn-lt"/>
              </a:rPr>
              <a:t>Writer</a:t>
            </a:r>
            <a:endParaRPr lang="pt-BR" sz="1400" dirty="0">
              <a:latin typeface="+mn-lt"/>
            </a:endParaRPr>
          </a:p>
          <a:p>
            <a:pPr lvl="4"/>
            <a:endParaRPr lang="pt-BR" sz="1400" dirty="0" smtClean="0">
              <a:solidFill>
                <a:srgbClr val="FF0000"/>
              </a:solidFill>
              <a:latin typeface="+mn-lt"/>
            </a:endParaRPr>
          </a:p>
          <a:p>
            <a:pPr lvl="4"/>
            <a:r>
              <a:rPr lang="pt-BR" sz="1400" dirty="0" smtClean="0">
                <a:solidFill>
                  <a:srgbClr val="FF0000"/>
                </a:solidFill>
                <a:latin typeface="+mn-lt"/>
              </a:rPr>
              <a:t>TODOS </a:t>
            </a:r>
            <a:r>
              <a:rPr lang="pt-BR" sz="1400" dirty="0">
                <a:solidFill>
                  <a:srgbClr val="FF0000"/>
                </a:solidFill>
                <a:latin typeface="+mn-lt"/>
              </a:rPr>
              <a:t>ARQUIVOS SÃO CONVERTIDOS PARA TEXTO-PURO</a:t>
            </a:r>
          </a:p>
          <a:p>
            <a:pPr lvl="4"/>
            <a:endParaRPr lang="pt-BR" dirty="0">
              <a:latin typeface="+mn-lt"/>
            </a:endParaRPr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4438" y="1428750"/>
            <a:ext cx="22780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67590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7591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7592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67587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Segunda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Comp. e Sup.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para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Análise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Córpus</a:t>
            </a: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67588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Gerência de Textos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Visualização de </a:t>
            </a:r>
            <a:r>
              <a:rPr lang="pt-BR" sz="2000" dirty="0" err="1">
                <a:latin typeface="+mn-lt"/>
              </a:rPr>
              <a:t>Metadados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Usuário responsável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Número de Palavras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Tamanho em Kbytes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Tipo de Texto e Gênero</a:t>
            </a:r>
          </a:p>
          <a:p>
            <a:pPr lvl="2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Alteração de Tipologia</a:t>
            </a: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Exclusão de Textos</a:t>
            </a: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78" y="1274763"/>
            <a:ext cx="20002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7963" y="1339850"/>
            <a:ext cx="20145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5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69638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9639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9640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Segunda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Comp. e Sup.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para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Análise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Córpus</a:t>
            </a: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69637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Gerência de </a:t>
            </a:r>
            <a:r>
              <a:rPr lang="pt-BR" sz="2400" dirty="0" err="1">
                <a:latin typeface="+mn-lt"/>
              </a:rPr>
              <a:t>Córpus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Compilação Manual</a:t>
            </a:r>
          </a:p>
          <a:p>
            <a:pPr lvl="2">
              <a:buFont typeface="Wingdings" pitchFamily="2" charset="2"/>
              <a:buChar char="ü"/>
            </a:pPr>
            <a:r>
              <a:rPr lang="pt-BR" sz="2000" dirty="0">
                <a:latin typeface="+mn-lt"/>
              </a:rPr>
              <a:t> </a:t>
            </a:r>
            <a:r>
              <a:rPr lang="pt-BR" dirty="0">
                <a:latin typeface="+mn-lt"/>
              </a:rPr>
              <a:t>Seleção de Textos disponíveis para compilação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Pode ser somente 1 ou </a:t>
            </a:r>
            <a:r>
              <a:rPr lang="pt-BR" dirty="0" smtClean="0">
                <a:latin typeface="+mn-lt"/>
              </a:rPr>
              <a:t>todos os textos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Deve ter uma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Identificação</a:t>
            </a:r>
            <a:endParaRPr lang="pt-BR" dirty="0">
              <a:latin typeface="+mn-lt"/>
            </a:endParaRPr>
          </a:p>
        </p:txBody>
      </p:sp>
      <p:sp>
        <p:nvSpPr>
          <p:cNvPr id="9" name="CaixaDeTexto 25"/>
          <p:cNvSpPr txBox="1">
            <a:spLocks noChangeArrowheads="1"/>
          </p:cNvSpPr>
          <p:nvPr/>
        </p:nvSpPr>
        <p:spPr bwMode="auto">
          <a:xfrm>
            <a:off x="0" y="2857514"/>
            <a:ext cx="850106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j-lt"/>
              </a:rPr>
              <a:t> </a:t>
            </a:r>
            <a:r>
              <a:rPr lang="pt-BR" sz="2000" dirty="0">
                <a:latin typeface="+mj-lt"/>
              </a:rPr>
              <a:t>Exclusão de </a:t>
            </a:r>
            <a:r>
              <a:rPr lang="pt-BR" sz="2000" dirty="0" err="1">
                <a:latin typeface="+mj-lt"/>
              </a:rPr>
              <a:t>Córpus</a:t>
            </a:r>
            <a:endParaRPr lang="pt-BR" sz="20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sz="2000" dirty="0">
                <a:latin typeface="+mj-lt"/>
              </a:rPr>
              <a:t> </a:t>
            </a:r>
            <a:r>
              <a:rPr lang="pt-BR" dirty="0">
                <a:latin typeface="+mj-lt"/>
              </a:rPr>
              <a:t>Seleção de um determinado </a:t>
            </a:r>
            <a:r>
              <a:rPr lang="pt-BR" dirty="0" err="1">
                <a:latin typeface="+mj-lt"/>
              </a:rPr>
              <a:t>Córpus</a:t>
            </a:r>
            <a:r>
              <a:rPr lang="pt-BR" dirty="0">
                <a:latin typeface="+mj-lt"/>
              </a:rPr>
              <a:t> para Exclusão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Operação </a:t>
            </a:r>
            <a:r>
              <a:rPr lang="pt-BR" dirty="0" smtClean="0">
                <a:solidFill>
                  <a:srgbClr val="FF0000"/>
                </a:solidFill>
                <a:latin typeface="+mj-lt"/>
              </a:rPr>
              <a:t>Irreversível</a:t>
            </a:r>
            <a:endParaRPr lang="pt-BR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3500445"/>
            <a:ext cx="18954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73734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3735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3736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73731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Segunda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Comp. e Sup.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para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Análise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Córpus</a:t>
            </a: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3732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j-lt"/>
              </a:rPr>
              <a:t> Gerência de </a:t>
            </a:r>
            <a:r>
              <a:rPr lang="pt-BR" sz="2400" dirty="0" err="1">
                <a:latin typeface="+mj-lt"/>
              </a:rPr>
              <a:t>Córpus</a:t>
            </a:r>
            <a:endParaRPr lang="pt-BR" sz="2400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Visualização de </a:t>
            </a:r>
            <a:r>
              <a:rPr lang="pt-BR" sz="2000" dirty="0" err="1">
                <a:latin typeface="+mj-lt"/>
              </a:rPr>
              <a:t>Metadados</a:t>
            </a:r>
            <a:endParaRPr lang="pt-BR" sz="20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Identificação 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Número de Palavras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Data da Modificação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Usuário responsável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Gênero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Idioma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Status Atual</a:t>
            </a:r>
          </a:p>
          <a:p>
            <a:pPr lvl="2">
              <a:buFont typeface="Wingdings" pitchFamily="2" charset="2"/>
              <a:buChar char="Ø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Alteração de Idioma</a:t>
            </a:r>
          </a:p>
          <a:p>
            <a:pPr lvl="1">
              <a:buFont typeface="Wingdings" pitchFamily="2" charset="2"/>
              <a:buChar char="Ø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Composição do </a:t>
            </a:r>
            <a:r>
              <a:rPr lang="pt-BR" sz="2000" dirty="0" err="1">
                <a:latin typeface="+mj-lt"/>
              </a:rPr>
              <a:t>Córpus</a:t>
            </a:r>
            <a:endParaRPr lang="pt-BR" sz="20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Qual(is) texto(s) compõe(m) o </a:t>
            </a:r>
            <a:r>
              <a:rPr lang="pt-BR" dirty="0" err="1">
                <a:latin typeface="+mj-lt"/>
              </a:rPr>
              <a:t>Córpus</a:t>
            </a:r>
            <a:endParaRPr lang="pt-BR" dirty="0">
              <a:latin typeface="+mj-lt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476369"/>
            <a:ext cx="20637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8207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208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209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Introdução</a:t>
            </a:r>
          </a:p>
        </p:txBody>
      </p:sp>
      <p:sp>
        <p:nvSpPr>
          <p:cNvPr id="24" name="Fluxograma: Documento 23"/>
          <p:cNvSpPr/>
          <p:nvPr/>
        </p:nvSpPr>
        <p:spPr>
          <a:xfrm>
            <a:off x="285750" y="1928813"/>
            <a:ext cx="1000125" cy="642937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1</a:t>
            </a:r>
          </a:p>
        </p:txBody>
      </p:sp>
      <p:sp>
        <p:nvSpPr>
          <p:cNvPr id="25" name="Fluxograma: Documento 24"/>
          <p:cNvSpPr/>
          <p:nvPr/>
        </p:nvSpPr>
        <p:spPr>
          <a:xfrm>
            <a:off x="285750" y="2714625"/>
            <a:ext cx="1000125" cy="642938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2</a:t>
            </a:r>
          </a:p>
        </p:txBody>
      </p:sp>
      <p:sp>
        <p:nvSpPr>
          <p:cNvPr id="31" name="Fluxograma: Documento 30"/>
          <p:cNvSpPr/>
          <p:nvPr/>
        </p:nvSpPr>
        <p:spPr>
          <a:xfrm>
            <a:off x="285750" y="3500438"/>
            <a:ext cx="1000125" cy="642937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3</a:t>
            </a:r>
          </a:p>
        </p:txBody>
      </p:sp>
      <p:sp>
        <p:nvSpPr>
          <p:cNvPr id="32" name="Fluxograma: Documento 31"/>
          <p:cNvSpPr/>
          <p:nvPr/>
        </p:nvSpPr>
        <p:spPr>
          <a:xfrm>
            <a:off x="285750" y="4286250"/>
            <a:ext cx="1000125" cy="642938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4</a:t>
            </a:r>
          </a:p>
        </p:txBody>
      </p:sp>
      <p:sp>
        <p:nvSpPr>
          <p:cNvPr id="33" name="Fluxograma: Documento 32"/>
          <p:cNvSpPr/>
          <p:nvPr/>
        </p:nvSpPr>
        <p:spPr>
          <a:xfrm>
            <a:off x="285750" y="5072063"/>
            <a:ext cx="1000125" cy="642937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5</a:t>
            </a:r>
          </a:p>
        </p:txBody>
      </p:sp>
      <p:sp>
        <p:nvSpPr>
          <p:cNvPr id="35" name="Pentágono 34"/>
          <p:cNvSpPr/>
          <p:nvPr/>
        </p:nvSpPr>
        <p:spPr>
          <a:xfrm rot="10800000" flipV="1">
            <a:off x="1285875" y="1928813"/>
            <a:ext cx="6858000" cy="642937"/>
          </a:xfrm>
          <a:prstGeom prst="homePlate">
            <a:avLst>
              <a:gd name="adj" fmla="val 95714"/>
            </a:avLst>
          </a:prstGeom>
          <a:gradFill flip="none" rotWithShape="0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Compilação e Análise de </a:t>
            </a:r>
            <a:r>
              <a:rPr lang="pt-BR" dirty="0" err="1"/>
              <a:t>Córpus</a:t>
            </a:r>
            <a:endParaRPr lang="pt-BR" dirty="0"/>
          </a:p>
        </p:txBody>
      </p:sp>
      <p:sp>
        <p:nvSpPr>
          <p:cNvPr id="37" name="Pentágono 36"/>
          <p:cNvSpPr/>
          <p:nvPr/>
        </p:nvSpPr>
        <p:spPr>
          <a:xfrm rot="10800000" flipV="1">
            <a:off x="1285875" y="2714625"/>
            <a:ext cx="6858000" cy="642938"/>
          </a:xfrm>
          <a:prstGeom prst="homePlate">
            <a:avLst>
              <a:gd name="adj" fmla="val 95714"/>
            </a:avLst>
          </a:prstGeom>
          <a:gradFill flip="none" rotWithShape="0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Extração de Termos</a:t>
            </a:r>
          </a:p>
        </p:txBody>
      </p:sp>
      <p:sp>
        <p:nvSpPr>
          <p:cNvPr id="38" name="Pentágono 37"/>
          <p:cNvSpPr/>
          <p:nvPr/>
        </p:nvSpPr>
        <p:spPr>
          <a:xfrm rot="10800000" flipV="1">
            <a:off x="1285875" y="3500438"/>
            <a:ext cx="6858000" cy="642937"/>
          </a:xfrm>
          <a:prstGeom prst="homePlate">
            <a:avLst>
              <a:gd name="adj" fmla="val 95714"/>
            </a:avLst>
          </a:prstGeom>
          <a:gradFill flip="none" rotWithShape="0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Edição do Mapa Conceitual/Ontologia</a:t>
            </a:r>
          </a:p>
        </p:txBody>
      </p:sp>
      <p:sp>
        <p:nvSpPr>
          <p:cNvPr id="39" name="Pentágono 38"/>
          <p:cNvSpPr/>
          <p:nvPr/>
        </p:nvSpPr>
        <p:spPr>
          <a:xfrm rot="10800000" flipV="1">
            <a:off x="1285875" y="4286250"/>
            <a:ext cx="6858000" cy="642938"/>
          </a:xfrm>
          <a:prstGeom prst="homePlate">
            <a:avLst>
              <a:gd name="adj" fmla="val 95714"/>
            </a:avLst>
          </a:prstGeom>
          <a:gradFill flip="none" rotWithShape="0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Criação da Base Definicional e Ficha Terminológica</a:t>
            </a:r>
          </a:p>
        </p:txBody>
      </p:sp>
      <p:sp>
        <p:nvSpPr>
          <p:cNvPr id="40" name="Pentágono 39"/>
          <p:cNvSpPr/>
          <p:nvPr/>
        </p:nvSpPr>
        <p:spPr>
          <a:xfrm rot="10800000" flipV="1">
            <a:off x="1285875" y="5072063"/>
            <a:ext cx="6858000" cy="642937"/>
          </a:xfrm>
          <a:prstGeom prst="homePlate">
            <a:avLst>
              <a:gd name="adj" fmla="val 95714"/>
            </a:avLst>
          </a:prstGeom>
          <a:gradFill flip="none" rotWithShape="0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Edição dos Verbetes</a:t>
            </a:r>
          </a:p>
        </p:txBody>
      </p:sp>
      <p:sp>
        <p:nvSpPr>
          <p:cNvPr id="8206" name="Text Box 9"/>
          <p:cNvSpPr txBox="1">
            <a:spLocks noChangeArrowheads="1"/>
          </p:cNvSpPr>
          <p:nvPr/>
        </p:nvSpPr>
        <p:spPr bwMode="auto">
          <a:xfrm>
            <a:off x="0" y="1071563"/>
            <a:ext cx="8572500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n-lt"/>
              </a:rPr>
              <a:t>Etapas</a:t>
            </a:r>
            <a:r>
              <a:rPr lang="en-GB" sz="220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2200" dirty="0" err="1">
                <a:solidFill>
                  <a:srgbClr val="000000"/>
                </a:solidFill>
                <a:latin typeface="+mn-lt"/>
              </a:rPr>
              <a:t>Criação</a:t>
            </a:r>
            <a:r>
              <a:rPr lang="en-GB" sz="2200" dirty="0">
                <a:solidFill>
                  <a:srgbClr val="000000"/>
                </a:solidFill>
                <a:latin typeface="+mn-lt"/>
              </a:rPr>
              <a:t> de um </a:t>
            </a:r>
            <a:r>
              <a:rPr lang="en-GB" sz="2200" dirty="0" err="1">
                <a:solidFill>
                  <a:srgbClr val="000000"/>
                </a:solidFill>
                <a:latin typeface="+mn-lt"/>
              </a:rPr>
              <a:t>Produto</a:t>
            </a:r>
            <a:r>
              <a:rPr lang="en-GB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n-lt"/>
              </a:rPr>
              <a:t>Terminológico</a:t>
            </a:r>
            <a:endParaRPr lang="en-GB" sz="22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7579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579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579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75779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Gerência de </a:t>
            </a:r>
            <a:r>
              <a:rPr lang="pt-BR" sz="2400" dirty="0" err="1">
                <a:latin typeface="+mn-lt"/>
              </a:rPr>
              <a:t>Córpus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Status dos </a:t>
            </a:r>
            <a:r>
              <a:rPr lang="pt-BR" sz="2000" dirty="0" err="1">
                <a:latin typeface="+mn-lt"/>
              </a:rPr>
              <a:t>Córpus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Determinam a situação atual de cada </a:t>
            </a:r>
            <a:r>
              <a:rPr lang="pt-BR" dirty="0" err="1">
                <a:latin typeface="+mn-lt"/>
              </a:rPr>
              <a:t>Córpus</a:t>
            </a:r>
            <a:endParaRPr lang="pt-BR" dirty="0">
              <a:latin typeface="+mn-lt"/>
            </a:endParaRPr>
          </a:p>
        </p:txBody>
      </p:sp>
      <p:grpSp>
        <p:nvGrpSpPr>
          <p:cNvPr id="3" name="Grupo 13"/>
          <p:cNvGrpSpPr>
            <a:grpSpLocks/>
          </p:cNvGrpSpPr>
          <p:nvPr/>
        </p:nvGrpSpPr>
        <p:grpSpPr bwMode="auto">
          <a:xfrm>
            <a:off x="857250" y="3214688"/>
            <a:ext cx="7000875" cy="2214562"/>
            <a:chOff x="785786" y="3786188"/>
            <a:chExt cx="7000924" cy="2214580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785786" y="3786188"/>
              <a:ext cx="7000924" cy="571504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LIBERADO: </a:t>
              </a:r>
              <a:r>
                <a:rPr lang="pt-BR" b="1" dirty="0" err="1"/>
                <a:t>Córpus</a:t>
              </a:r>
              <a:r>
                <a:rPr lang="pt-BR" b="1" dirty="0"/>
                <a:t> liberado para uso nas próximas Etapas de trabalho</a:t>
              </a:r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785786" y="4572015"/>
              <a:ext cx="7000924" cy="64295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EM ANÁLISE: </a:t>
              </a:r>
              <a:r>
                <a:rPr lang="pt-BR" b="1" dirty="0" err="1"/>
                <a:t>Córpus</a:t>
              </a:r>
              <a:r>
                <a:rPr lang="pt-BR" b="1" dirty="0"/>
                <a:t> em fase de análise de qualidade e aplicação de ferramentas</a:t>
              </a:r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785786" y="5429264"/>
              <a:ext cx="7000924" cy="57150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CANCELADO: </a:t>
              </a:r>
              <a:r>
                <a:rPr lang="pt-BR" b="1" dirty="0" err="1"/>
                <a:t>Córpus</a:t>
              </a:r>
              <a:r>
                <a:rPr lang="pt-BR" b="1" dirty="0"/>
                <a:t> cancelado</a:t>
              </a:r>
            </a:p>
          </p:txBody>
        </p:sp>
      </p:grp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Segunda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Comp. e Sup.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para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Análise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Córpus</a:t>
            </a: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757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622420"/>
            <a:ext cx="20002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77830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7831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7832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77827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Segunda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Comp. e Sup.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para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Análise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Córpus</a:t>
            </a: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7828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Ferramentas de Análise de </a:t>
            </a:r>
            <a:r>
              <a:rPr lang="pt-BR" sz="2400" dirty="0" err="1">
                <a:latin typeface="+mn-lt"/>
              </a:rPr>
              <a:t>Córpus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Consulta Termos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Pesquisa de um determinado termo no </a:t>
            </a:r>
            <a:r>
              <a:rPr lang="pt-BR" dirty="0" err="1">
                <a:latin typeface="+mn-lt"/>
              </a:rPr>
              <a:t>córpus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Mostra o termo e seu contexto de uso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Somente </a:t>
            </a:r>
            <a:r>
              <a:rPr lang="pt-BR" dirty="0" err="1">
                <a:latin typeface="+mn-lt"/>
              </a:rPr>
              <a:t>córpus</a:t>
            </a:r>
            <a:r>
              <a:rPr lang="pt-BR" dirty="0">
                <a:latin typeface="+mn-lt"/>
              </a:rPr>
              <a:t> com status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“Em Análise”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Também utilizada na “Quinta Etapa” no preenchimento da Base Definicional</a:t>
            </a:r>
          </a:p>
        </p:txBody>
      </p:sp>
      <p:pic>
        <p:nvPicPr>
          <p:cNvPr id="778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429000"/>
            <a:ext cx="300037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79878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9879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9880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7987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Segunda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Comp. e Sup.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para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Análise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Córpus</a:t>
            </a: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9876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j-lt"/>
              </a:rPr>
              <a:t> Ferramentas de Análise de </a:t>
            </a:r>
            <a:r>
              <a:rPr lang="pt-BR" sz="2400" dirty="0" err="1">
                <a:latin typeface="+mj-lt"/>
              </a:rPr>
              <a:t>Córpus</a:t>
            </a:r>
            <a:endParaRPr lang="pt-BR" sz="2400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Contador de </a:t>
            </a:r>
            <a:r>
              <a:rPr lang="pt-BR" sz="2000" dirty="0" err="1">
                <a:latin typeface="+mj-lt"/>
              </a:rPr>
              <a:t>Frequência</a:t>
            </a:r>
            <a:endParaRPr lang="pt-BR" sz="20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Calcula a </a:t>
            </a:r>
            <a:r>
              <a:rPr lang="pt-BR" dirty="0" err="1">
                <a:latin typeface="+mj-lt"/>
              </a:rPr>
              <a:t>frequência</a:t>
            </a:r>
            <a:r>
              <a:rPr lang="pt-BR" dirty="0">
                <a:latin typeface="+mj-lt"/>
              </a:rPr>
              <a:t> das palavras de um determinado </a:t>
            </a:r>
            <a:r>
              <a:rPr lang="pt-BR" dirty="0" err="1">
                <a:latin typeface="+mj-lt"/>
              </a:rPr>
              <a:t>córpus</a:t>
            </a:r>
            <a:endParaRPr lang="pt-BR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Cálculo de 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Todas as Palavras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Cálculo de 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Um Palavra Específica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j-lt"/>
              </a:rPr>
              <a:t> Apresenta o </a:t>
            </a:r>
            <a:r>
              <a:rPr lang="pt-BR" sz="1600" dirty="0">
                <a:solidFill>
                  <a:srgbClr val="FF0000"/>
                </a:solidFill>
                <a:latin typeface="+mj-lt"/>
              </a:rPr>
              <a:t>“Ranking” </a:t>
            </a:r>
            <a:r>
              <a:rPr lang="pt-BR" sz="1600" dirty="0">
                <a:latin typeface="+mj-lt"/>
              </a:rPr>
              <a:t>geral da </a:t>
            </a:r>
            <a:r>
              <a:rPr lang="pt-BR" sz="1600" dirty="0" smtClean="0">
                <a:latin typeface="+mj-lt"/>
              </a:rPr>
              <a:t>Palavra</a:t>
            </a:r>
          </a:p>
          <a:p>
            <a:pPr lvl="3">
              <a:buFont typeface="Arial" charset="0"/>
              <a:buChar char="•"/>
            </a:pPr>
            <a:endParaRPr lang="pt-BR" sz="12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Somente </a:t>
            </a:r>
            <a:r>
              <a:rPr lang="pt-BR" dirty="0" err="1">
                <a:latin typeface="+mj-lt"/>
              </a:rPr>
              <a:t>córpus</a:t>
            </a:r>
            <a:r>
              <a:rPr lang="pt-BR" dirty="0">
                <a:latin typeface="+mj-lt"/>
              </a:rPr>
              <a:t> com status 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“Em Análise”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Calcula o 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Índice Vocabular (riqueza vocabular –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token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/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type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Cria Gráfico de </a:t>
            </a:r>
            <a:r>
              <a:rPr lang="pt-BR" dirty="0" err="1">
                <a:latin typeface="+mj-lt"/>
              </a:rPr>
              <a:t>Zipf</a:t>
            </a:r>
            <a:r>
              <a:rPr lang="pt-BR" dirty="0">
                <a:latin typeface="+mj-lt"/>
              </a:rPr>
              <a:t> 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(Lei de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Zipf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929063"/>
            <a:ext cx="314325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8192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192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192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81923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Segunda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Comp. e Sup.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para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Análise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Córpus</a:t>
            </a: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81924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Ferramentas de Análise de </a:t>
            </a:r>
            <a:r>
              <a:rPr lang="pt-BR" sz="2400" dirty="0" err="1">
                <a:latin typeface="+mn-lt"/>
              </a:rPr>
              <a:t>Córpus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err="1">
                <a:latin typeface="+mn-lt"/>
              </a:rPr>
              <a:t>Concordanceador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Mostra o contexto de uso de uma determinada palavra no </a:t>
            </a:r>
            <a:r>
              <a:rPr lang="pt-BR" dirty="0" err="1">
                <a:latin typeface="+mn-lt"/>
              </a:rPr>
              <a:t>córpus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Definição do tamanho da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Janela de Contexto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Busca por palavras</a:t>
            </a:r>
            <a:endParaRPr lang="pt-BR" dirty="0">
              <a:solidFill>
                <a:srgbClr val="FF0000"/>
              </a:solidFill>
              <a:latin typeface="+mn-lt"/>
            </a:endParaRP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Total (palavra inteira)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Parcial (contendo</a:t>
            </a:r>
            <a:r>
              <a:rPr lang="pt-BR" sz="1600" dirty="0" smtClean="0">
                <a:latin typeface="+mn-lt"/>
              </a:rPr>
              <a:t>...)</a:t>
            </a:r>
          </a:p>
          <a:p>
            <a:pPr lvl="3">
              <a:buFont typeface="Arial" charset="0"/>
              <a:buChar char="•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Somente </a:t>
            </a:r>
            <a:r>
              <a:rPr lang="pt-BR" dirty="0" err="1">
                <a:latin typeface="+mn-lt"/>
              </a:rPr>
              <a:t>córpus</a:t>
            </a:r>
            <a:r>
              <a:rPr lang="pt-BR" dirty="0">
                <a:latin typeface="+mn-lt"/>
              </a:rPr>
              <a:t> com status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“Em Análise”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Diferencia MAIÚSCULAS e </a:t>
            </a:r>
            <a:r>
              <a:rPr lang="pt-BR" dirty="0" smtClean="0">
                <a:latin typeface="+mn-lt"/>
              </a:rPr>
              <a:t>minúsculas</a:t>
            </a:r>
          </a:p>
          <a:p>
            <a:pPr lvl="2">
              <a:buFont typeface="Wingdings" pitchFamily="2" charset="2"/>
              <a:buChar char="ü"/>
            </a:pPr>
            <a:endParaRPr lang="pt-BR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Requer melhorias...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Apresentação dos resultados</a:t>
            </a:r>
            <a:endParaRPr lang="pt-BR" sz="1600" dirty="0">
              <a:latin typeface="+mn-lt"/>
            </a:endParaRP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857628"/>
            <a:ext cx="3000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83974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3975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3976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83971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Segunda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Comp. e Sup.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para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Análise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Córpus</a:t>
            </a: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83972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Ferramentas de Análise de </a:t>
            </a:r>
            <a:r>
              <a:rPr lang="pt-BR" sz="2400" dirty="0" err="1">
                <a:latin typeface="+mn-lt"/>
              </a:rPr>
              <a:t>Córpus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Identificador de Lexias Complexas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Busca das prováveis Lexias Complexas existentes no </a:t>
            </a:r>
            <a:r>
              <a:rPr lang="pt-BR" dirty="0" err="1">
                <a:latin typeface="+mn-lt"/>
              </a:rPr>
              <a:t>córpus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Calcula a </a:t>
            </a:r>
            <a:r>
              <a:rPr lang="pt-BR" dirty="0" err="1">
                <a:latin typeface="+mn-lt"/>
              </a:rPr>
              <a:t>frequência</a:t>
            </a:r>
            <a:r>
              <a:rPr lang="pt-BR" dirty="0">
                <a:latin typeface="+mn-lt"/>
              </a:rPr>
              <a:t> das prováveis Lexias Complexas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Pode trazer muitos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“falsos positivos”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Somente </a:t>
            </a:r>
            <a:r>
              <a:rPr lang="pt-BR" dirty="0" err="1">
                <a:latin typeface="+mn-lt"/>
              </a:rPr>
              <a:t>córpus</a:t>
            </a:r>
            <a:r>
              <a:rPr lang="pt-BR" dirty="0">
                <a:latin typeface="+mn-lt"/>
              </a:rPr>
              <a:t> com status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“Em Análise</a:t>
            </a:r>
            <a:r>
              <a:rPr lang="pt-BR" dirty="0" smtClean="0">
                <a:solidFill>
                  <a:srgbClr val="FF0000"/>
                </a:solidFill>
                <a:latin typeface="+mn-lt"/>
              </a:rPr>
              <a:t>”</a:t>
            </a:r>
          </a:p>
          <a:p>
            <a:pPr lvl="2">
              <a:buFont typeface="Wingdings" pitchFamily="2" charset="2"/>
              <a:buChar char="ü"/>
            </a:pPr>
            <a:endParaRPr lang="pt-BR" dirty="0" smtClean="0">
              <a:solidFill>
                <a:srgbClr val="FF0000"/>
              </a:solidFill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</a:t>
            </a:r>
            <a:r>
              <a:rPr lang="pt-BR" dirty="0">
                <a:latin typeface="+mn-lt"/>
              </a:rPr>
              <a:t>Requer melhorias...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Mas pode ser útil</a:t>
            </a:r>
          </a:p>
        </p:txBody>
      </p:sp>
      <p:pic>
        <p:nvPicPr>
          <p:cNvPr id="839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429000"/>
            <a:ext cx="31384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86023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6024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6025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86019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Segunda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Comp. e Sup.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para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Análise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Córpus</a:t>
            </a: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86020" name="CaixaDeTexto 25"/>
          <p:cNvSpPr txBox="1">
            <a:spLocks noChangeArrowheads="1"/>
          </p:cNvSpPr>
          <p:nvPr/>
        </p:nvSpPr>
        <p:spPr bwMode="auto">
          <a:xfrm>
            <a:off x="0" y="928688"/>
            <a:ext cx="8501063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Limitações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Edição 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On-Line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de Textos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de </a:t>
            </a:r>
            <a:r>
              <a:rPr lang="pt-BR" dirty="0" err="1">
                <a:latin typeface="+mn-lt"/>
              </a:rPr>
              <a:t>Córpus</a:t>
            </a:r>
            <a:endParaRPr lang="pt-BR" dirty="0">
              <a:latin typeface="+mn-lt"/>
            </a:endParaRPr>
          </a:p>
          <a:p>
            <a:pPr lvl="1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Gargalo computacional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Velocidade de Rede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Limitações de Banda (no local do </a:t>
            </a:r>
            <a:r>
              <a:rPr lang="pt-BR" dirty="0" smtClean="0">
                <a:latin typeface="+mn-lt"/>
              </a:rPr>
              <a:t>usuário cliente)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Download seguido de </a:t>
            </a:r>
            <a:r>
              <a:rPr lang="pt-BR" dirty="0" err="1">
                <a:latin typeface="+mn-lt"/>
              </a:rPr>
              <a:t>Upload</a:t>
            </a:r>
            <a:endParaRPr lang="pt-BR" dirty="0">
              <a:latin typeface="+mn-lt"/>
            </a:endParaRPr>
          </a:p>
          <a:p>
            <a:pPr lvl="1"/>
            <a:endParaRPr lang="pt-BR" sz="20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Integridade dos Dados</a:t>
            </a:r>
          </a:p>
        </p:txBody>
      </p:sp>
      <p:pic>
        <p:nvPicPr>
          <p:cNvPr id="10" name="Imagem 9" descr="I-am-tired-128x12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5001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Uhh-128x12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44291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88069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8070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8071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88067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Palestra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do e-Termos</a:t>
            </a:r>
          </a:p>
        </p:txBody>
      </p:sp>
      <p:sp>
        <p:nvSpPr>
          <p:cNvPr id="88068" name="CaixaDeTexto 25"/>
          <p:cNvSpPr txBox="1">
            <a:spLocks noChangeArrowheads="1"/>
          </p:cNvSpPr>
          <p:nvPr/>
        </p:nvSpPr>
        <p:spPr bwMode="auto">
          <a:xfrm>
            <a:off x="71438" y="2000250"/>
            <a:ext cx="8501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>
                <a:latin typeface="Trebuchet MS" pitchFamily="34" charset="0"/>
              </a:rPr>
              <a:t> Módulo 3</a:t>
            </a:r>
          </a:p>
          <a:p>
            <a:pPr algn="ctr"/>
            <a:r>
              <a:rPr lang="pt-BR" sz="4400" b="1">
                <a:latin typeface="Trebuchet MS" pitchFamily="34" charset="0"/>
              </a:rPr>
              <a:t>Terceira Etapa</a:t>
            </a:r>
          </a:p>
          <a:p>
            <a:pPr algn="ctr"/>
            <a:endParaRPr lang="pt-BR" sz="2800" b="1">
              <a:latin typeface="Trebuchet MS" pitchFamily="34" charset="0"/>
            </a:endParaRPr>
          </a:p>
          <a:p>
            <a:pPr algn="ctr"/>
            <a:r>
              <a:rPr lang="pt-BR" sz="2800" b="1">
                <a:latin typeface="Trebuchet MS" pitchFamily="34" charset="0"/>
              </a:rPr>
              <a:t>Extração Automática de Candidatos a Termos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89093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9094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9095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89091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Terceira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Ext. </a:t>
            </a:r>
            <a:r>
              <a:rPr lang="pt-BR" sz="2800" dirty="0" err="1">
                <a:solidFill>
                  <a:schemeClr val="bg1"/>
                </a:solidFill>
                <a:latin typeface="Trebuchet MS" pitchFamily="34" charset="0"/>
              </a:rPr>
              <a:t>Aut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. de Candidatos a Termos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89092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143875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j-lt"/>
              </a:rPr>
              <a:t> Funcionalidades: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Lista de Termos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</a:t>
            </a:r>
            <a:r>
              <a:rPr lang="pt-BR" dirty="0" err="1">
                <a:latin typeface="+mj-lt"/>
              </a:rPr>
              <a:t>Upload</a:t>
            </a:r>
            <a:endParaRPr lang="pt-BR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Edição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Consulta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Concatenação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Alteração de Status</a:t>
            </a:r>
          </a:p>
          <a:p>
            <a:pPr lvl="2">
              <a:buFont typeface="Wingdings" pitchFamily="2" charset="2"/>
              <a:buChar char="Ø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</a:t>
            </a:r>
            <a:r>
              <a:rPr lang="pt-BR" sz="2000" dirty="0" err="1">
                <a:latin typeface="+mj-lt"/>
              </a:rPr>
              <a:t>StopLists</a:t>
            </a:r>
            <a:endParaRPr lang="pt-BR" sz="20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</a:t>
            </a:r>
            <a:r>
              <a:rPr lang="pt-BR" dirty="0" err="1">
                <a:latin typeface="+mj-lt"/>
              </a:rPr>
              <a:t>Upload</a:t>
            </a:r>
            <a:endParaRPr lang="pt-BR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Edição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Consulta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Alteração de Status</a:t>
            </a:r>
          </a:p>
          <a:p>
            <a:pPr lvl="2">
              <a:buFont typeface="Wingdings" pitchFamily="2" charset="2"/>
              <a:buChar char="Ø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Extração de Termos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Métodos Estatísticos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Métodos </a:t>
            </a:r>
            <a:r>
              <a:rPr lang="pt-BR" dirty="0" err="1">
                <a:latin typeface="+mj-lt"/>
              </a:rPr>
              <a:t>Linguísticos</a:t>
            </a:r>
            <a:endParaRPr lang="pt-BR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Métodos Híbridos</a:t>
            </a:r>
            <a:endParaRPr lang="pt-BR" sz="1200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91141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1142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1143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91139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1438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Listas de Termos: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Todos os termos no sistema é uma 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Lista de Termos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Sem limite de tamanho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Possibilidade de várias Listas de Termos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Deve ter uma 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Identificação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Funcionalidade “quase” sempre obrigatória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Origem das Listas de Termos: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Upload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Resultado da Extração Automática</a:t>
            </a:r>
          </a:p>
        </p:txBody>
      </p:sp>
      <p:sp>
        <p:nvSpPr>
          <p:cNvPr id="91140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Terceira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Ext. </a:t>
            </a:r>
            <a:r>
              <a:rPr lang="pt-BR" sz="2800" dirty="0" err="1">
                <a:solidFill>
                  <a:schemeClr val="bg1"/>
                </a:solidFill>
                <a:latin typeface="Trebuchet MS" pitchFamily="34" charset="0"/>
              </a:rPr>
              <a:t>Aut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. de Candidatos a Termos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92167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2168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2169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92163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1438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Listas de Termos: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err="1">
                <a:latin typeface="+mn-lt"/>
              </a:rPr>
              <a:t>Upload</a:t>
            </a:r>
            <a:endParaRPr lang="pt-BR" sz="2000" dirty="0">
              <a:solidFill>
                <a:srgbClr val="FF0000"/>
              </a:solidFill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Codificação de caracteres no Padrão ANSI (</a:t>
            </a:r>
            <a:r>
              <a:rPr lang="pt-BR" dirty="0" smtClean="0">
                <a:latin typeface="+mn-lt"/>
              </a:rPr>
              <a:t>ISO-8859-1</a:t>
            </a:r>
            <a:r>
              <a:rPr lang="pt-BR" dirty="0">
                <a:latin typeface="+mn-lt"/>
              </a:rPr>
              <a:t>)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Sempre em arquivo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Texto Puro </a:t>
            </a:r>
            <a:r>
              <a:rPr lang="pt-BR" dirty="0">
                <a:latin typeface="+mn-lt"/>
              </a:rPr>
              <a:t>(</a:t>
            </a:r>
            <a:r>
              <a:rPr lang="pt-BR" dirty="0" err="1">
                <a:latin typeface="+mn-lt"/>
              </a:rPr>
              <a:t>txt</a:t>
            </a:r>
            <a:r>
              <a:rPr lang="pt-BR" dirty="0">
                <a:latin typeface="+mn-lt"/>
              </a:rPr>
              <a:t>)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Formato: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Um termo por linha</a:t>
            </a:r>
          </a:p>
        </p:txBody>
      </p:sp>
      <p:pic>
        <p:nvPicPr>
          <p:cNvPr id="8" name="Imagem 7" descr="exemploListaTerm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3071813"/>
            <a:ext cx="250031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0100" y="2176463"/>
            <a:ext cx="265588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Terceira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Ext. </a:t>
            </a:r>
            <a:r>
              <a:rPr lang="pt-BR" sz="2800" dirty="0" err="1">
                <a:solidFill>
                  <a:schemeClr val="bg1"/>
                </a:solidFill>
                <a:latin typeface="Trebuchet MS" pitchFamily="34" charset="0"/>
              </a:rPr>
              <a:t>Aut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. de Candidatos a Termos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924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24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24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Introdução</a:t>
            </a:r>
          </a:p>
        </p:txBody>
      </p:sp>
      <p:sp>
        <p:nvSpPr>
          <p:cNvPr id="14" name="Fluxograma: Documento 13"/>
          <p:cNvSpPr/>
          <p:nvPr/>
        </p:nvSpPr>
        <p:spPr bwMode="auto">
          <a:xfrm>
            <a:off x="928688" y="3571875"/>
            <a:ext cx="1143000" cy="785813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1</a:t>
            </a:r>
          </a:p>
        </p:txBody>
      </p:sp>
      <p:sp>
        <p:nvSpPr>
          <p:cNvPr id="15" name="Fluxograma: Documento 14"/>
          <p:cNvSpPr/>
          <p:nvPr/>
        </p:nvSpPr>
        <p:spPr bwMode="auto">
          <a:xfrm>
            <a:off x="2357438" y="3571875"/>
            <a:ext cx="1143000" cy="785813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2</a:t>
            </a:r>
          </a:p>
        </p:txBody>
      </p:sp>
      <p:sp>
        <p:nvSpPr>
          <p:cNvPr id="16" name="Fluxograma: Documento 15"/>
          <p:cNvSpPr/>
          <p:nvPr/>
        </p:nvSpPr>
        <p:spPr bwMode="auto">
          <a:xfrm>
            <a:off x="3786188" y="3571875"/>
            <a:ext cx="1143000" cy="785813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3</a:t>
            </a:r>
          </a:p>
        </p:txBody>
      </p:sp>
      <p:sp>
        <p:nvSpPr>
          <p:cNvPr id="17" name="Fluxograma: Documento 16"/>
          <p:cNvSpPr/>
          <p:nvPr/>
        </p:nvSpPr>
        <p:spPr bwMode="auto">
          <a:xfrm>
            <a:off x="5214938" y="3571875"/>
            <a:ext cx="1143000" cy="785813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4</a:t>
            </a:r>
          </a:p>
        </p:txBody>
      </p:sp>
      <p:sp>
        <p:nvSpPr>
          <p:cNvPr id="18" name="Fluxograma: Documento 17"/>
          <p:cNvSpPr/>
          <p:nvPr/>
        </p:nvSpPr>
        <p:spPr bwMode="auto">
          <a:xfrm>
            <a:off x="6643688" y="3571875"/>
            <a:ext cx="1143000" cy="785813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Etapa 5</a:t>
            </a:r>
          </a:p>
        </p:txBody>
      </p:sp>
      <p:sp>
        <p:nvSpPr>
          <p:cNvPr id="20" name="Bisel 19"/>
          <p:cNvSpPr/>
          <p:nvPr/>
        </p:nvSpPr>
        <p:spPr bwMode="auto">
          <a:xfrm>
            <a:off x="2000250" y="5083087"/>
            <a:ext cx="4786313" cy="928776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Produto Terminológico</a:t>
            </a:r>
          </a:p>
        </p:txBody>
      </p:sp>
      <p:sp>
        <p:nvSpPr>
          <p:cNvPr id="21" name="Seta para baixo 20"/>
          <p:cNvSpPr/>
          <p:nvPr/>
        </p:nvSpPr>
        <p:spPr bwMode="auto">
          <a:xfrm>
            <a:off x="3929063" y="4500563"/>
            <a:ext cx="571500" cy="50006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26" name="Conector de seta reta 25"/>
          <p:cNvCxnSpPr/>
          <p:nvPr/>
        </p:nvCxnSpPr>
        <p:spPr bwMode="auto">
          <a:xfrm>
            <a:off x="2071688" y="3897313"/>
            <a:ext cx="28575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 bwMode="auto">
          <a:xfrm>
            <a:off x="3500438" y="3910013"/>
            <a:ext cx="28575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 bwMode="auto">
          <a:xfrm>
            <a:off x="4929188" y="3906838"/>
            <a:ext cx="28575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 bwMode="auto">
          <a:xfrm>
            <a:off x="6357938" y="3917950"/>
            <a:ext cx="285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sto feliz 22"/>
          <p:cNvSpPr/>
          <p:nvPr/>
        </p:nvSpPr>
        <p:spPr>
          <a:xfrm>
            <a:off x="642938" y="1785938"/>
            <a:ext cx="642937" cy="642937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Rosto feliz 23"/>
          <p:cNvSpPr/>
          <p:nvPr/>
        </p:nvSpPr>
        <p:spPr>
          <a:xfrm>
            <a:off x="1428750" y="1785938"/>
            <a:ext cx="642938" cy="642937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Rosto feliz 24"/>
          <p:cNvSpPr/>
          <p:nvPr/>
        </p:nvSpPr>
        <p:spPr>
          <a:xfrm>
            <a:off x="2214563" y="1785938"/>
            <a:ext cx="642937" cy="642937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" name="Rosto feliz 29"/>
          <p:cNvSpPr/>
          <p:nvPr/>
        </p:nvSpPr>
        <p:spPr>
          <a:xfrm>
            <a:off x="5929313" y="1785938"/>
            <a:ext cx="642937" cy="642937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" name="Rosto feliz 30"/>
          <p:cNvSpPr/>
          <p:nvPr/>
        </p:nvSpPr>
        <p:spPr>
          <a:xfrm>
            <a:off x="6715125" y="1785938"/>
            <a:ext cx="642938" cy="642937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" name="Rosto feliz 31"/>
          <p:cNvSpPr/>
          <p:nvPr/>
        </p:nvSpPr>
        <p:spPr>
          <a:xfrm>
            <a:off x="7500938" y="1785938"/>
            <a:ext cx="642937" cy="642937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239" name="CaixaDeTexto 32"/>
          <p:cNvSpPr txBox="1">
            <a:spLocks noChangeArrowheads="1"/>
          </p:cNvSpPr>
          <p:nvPr/>
        </p:nvSpPr>
        <p:spPr bwMode="auto">
          <a:xfrm>
            <a:off x="928688" y="1071563"/>
            <a:ext cx="1643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dirty="0" err="1" smtClean="0">
                <a:latin typeface="+mn-lt"/>
              </a:rPr>
              <a:t>Terminólogos</a:t>
            </a:r>
            <a:endParaRPr lang="pt-BR" sz="1600" dirty="0" smtClean="0">
              <a:latin typeface="+mn-lt"/>
            </a:endParaRPr>
          </a:p>
          <a:p>
            <a:pPr algn="ctr"/>
            <a:r>
              <a:rPr lang="pt-BR" sz="1600" dirty="0" err="1" smtClean="0">
                <a:latin typeface="+mn-lt"/>
              </a:rPr>
              <a:t>Linguístas</a:t>
            </a:r>
            <a:endParaRPr lang="pt-BR" sz="1600" dirty="0">
              <a:latin typeface="+mn-lt"/>
            </a:endParaRPr>
          </a:p>
          <a:p>
            <a:pPr algn="ctr"/>
            <a:endParaRPr lang="pt-BR" sz="1600" dirty="0">
              <a:latin typeface="+mn-lt"/>
            </a:endParaRPr>
          </a:p>
        </p:txBody>
      </p:sp>
      <p:sp>
        <p:nvSpPr>
          <p:cNvPr id="9240" name="CaixaDeTexto 33"/>
          <p:cNvSpPr txBox="1">
            <a:spLocks noChangeArrowheads="1"/>
          </p:cNvSpPr>
          <p:nvPr/>
        </p:nvSpPr>
        <p:spPr bwMode="auto">
          <a:xfrm>
            <a:off x="6215063" y="1285875"/>
            <a:ext cx="1571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+mn-lt"/>
              </a:rPr>
              <a:t>Especialistas</a:t>
            </a:r>
          </a:p>
        </p:txBody>
      </p:sp>
      <p:sp>
        <p:nvSpPr>
          <p:cNvPr id="41" name="Seta em curva para a direita 40"/>
          <p:cNvSpPr/>
          <p:nvPr/>
        </p:nvSpPr>
        <p:spPr>
          <a:xfrm rot="5400000">
            <a:off x="3964781" y="-321468"/>
            <a:ext cx="714375" cy="3357562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Seta em curva para a direita 41"/>
          <p:cNvSpPr/>
          <p:nvPr/>
        </p:nvSpPr>
        <p:spPr>
          <a:xfrm rot="5400000" flipH="1" flipV="1">
            <a:off x="4107656" y="1178720"/>
            <a:ext cx="714375" cy="3357562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9243" name="CaixaDeTexto 42"/>
          <p:cNvSpPr txBox="1">
            <a:spLocks noChangeArrowheads="1"/>
          </p:cNvSpPr>
          <p:nvPr/>
        </p:nvSpPr>
        <p:spPr bwMode="auto">
          <a:xfrm>
            <a:off x="3000375" y="1916113"/>
            <a:ext cx="2714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latin typeface="+mn-lt"/>
              </a:rPr>
              <a:t>COLABORAÇÃO</a:t>
            </a:r>
          </a:p>
        </p:txBody>
      </p:sp>
      <p:sp>
        <p:nvSpPr>
          <p:cNvPr id="44" name="Seta para a esquerda e para a direita 43"/>
          <p:cNvSpPr/>
          <p:nvPr/>
        </p:nvSpPr>
        <p:spPr>
          <a:xfrm rot="16200000">
            <a:off x="1285876" y="2857500"/>
            <a:ext cx="785812" cy="357187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5" name="Seta para a esquerda e para a direita 44"/>
          <p:cNvSpPr/>
          <p:nvPr/>
        </p:nvSpPr>
        <p:spPr>
          <a:xfrm rot="16200000">
            <a:off x="6786563" y="2857500"/>
            <a:ext cx="785812" cy="357188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93190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3191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3192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93187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143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Listas de Termos: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Edição</a:t>
            </a:r>
            <a:endParaRPr lang="pt-BR" sz="2000" dirty="0">
              <a:solidFill>
                <a:srgbClr val="FF0000"/>
              </a:solidFill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Permite a atualização dos Termos da Lista: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Alteração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Exclusão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Inclusão</a:t>
            </a:r>
          </a:p>
          <a:p>
            <a:pPr lvl="2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Limitações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edição on-line (depende do tamanho)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possibilidade de Download</a:t>
            </a:r>
          </a:p>
          <a:p>
            <a:pPr lvl="2">
              <a:buFont typeface="Wingdings" pitchFamily="2" charset="2"/>
              <a:buChar char="ü"/>
            </a:pPr>
            <a:endParaRPr lang="pt-BR" dirty="0">
              <a:latin typeface="+mn-lt"/>
            </a:endParaRPr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214422"/>
            <a:ext cx="27511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Terceira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Ext. </a:t>
            </a:r>
            <a:r>
              <a:rPr lang="pt-BR" sz="2800" dirty="0" err="1">
                <a:solidFill>
                  <a:schemeClr val="bg1"/>
                </a:solidFill>
                <a:latin typeface="Trebuchet MS" pitchFamily="34" charset="0"/>
              </a:rPr>
              <a:t>Aut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. de Candidatos a Termos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5165" y="4214818"/>
            <a:ext cx="295592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0" y="2643210"/>
            <a:ext cx="81438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Ø"/>
            </a:pPr>
            <a:endParaRPr lang="pt-BR" sz="2000" dirty="0" smtClean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endParaRPr lang="pt-BR" sz="2000" dirty="0" smtClean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endParaRPr lang="pt-BR" sz="2000" dirty="0" smtClean="0">
              <a:latin typeface="+mn-lt"/>
            </a:endParaRPr>
          </a:p>
          <a:p>
            <a:pPr lvl="1"/>
            <a:endParaRPr lang="pt-BR" sz="2000" dirty="0" smtClean="0">
              <a:latin typeface="+mn-lt"/>
            </a:endParaRPr>
          </a:p>
          <a:p>
            <a:pPr lvl="1"/>
            <a:endParaRPr lang="pt-BR" sz="2000" dirty="0" smtClean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Consulta/Visualização</a:t>
            </a:r>
            <a:endParaRPr lang="pt-BR" sz="2000" dirty="0">
              <a:solidFill>
                <a:srgbClr val="FF0000"/>
              </a:solidFill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Permite consulta/visualização dos Termos da Lista</a:t>
            </a:r>
          </a:p>
          <a:p>
            <a:pPr lvl="2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Limitações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visualização on-line (depende do tamanho)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possibilidade de Download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95250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5251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5252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95235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14387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Listas de Termos: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Concatenação de Listas de Termos</a:t>
            </a:r>
            <a:endParaRPr lang="pt-BR" sz="2000" dirty="0">
              <a:solidFill>
                <a:srgbClr val="FF0000"/>
              </a:solidFill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Permite junção de duas ou mais Listas de Termos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Sem limite de tamanho 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Criação de uma nova Lista de Termos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Deve ter uma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Identificação</a:t>
            </a:r>
          </a:p>
          <a:p>
            <a:pPr lvl="2">
              <a:buFont typeface="Wingdings" pitchFamily="2" charset="2"/>
              <a:buChar char="ü"/>
            </a:pP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5236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Terceira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Ext. </a:t>
            </a:r>
            <a:r>
              <a:rPr lang="pt-BR" sz="2800" dirty="0" err="1">
                <a:solidFill>
                  <a:schemeClr val="bg1"/>
                </a:solidFill>
                <a:latin typeface="Trebuchet MS" pitchFamily="34" charset="0"/>
              </a:rPr>
              <a:t>Aut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. de Candidatos a Termos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grpSp>
        <p:nvGrpSpPr>
          <p:cNvPr id="3" name="Grupo 31"/>
          <p:cNvGrpSpPr>
            <a:grpSpLocks/>
          </p:cNvGrpSpPr>
          <p:nvPr/>
        </p:nvGrpSpPr>
        <p:grpSpPr bwMode="auto">
          <a:xfrm>
            <a:off x="812800" y="3429000"/>
            <a:ext cx="6831013" cy="2528888"/>
            <a:chOff x="1026636" y="3429000"/>
            <a:chExt cx="6831512" cy="2528224"/>
          </a:xfrm>
        </p:grpSpPr>
        <p:sp>
          <p:nvSpPr>
            <p:cNvPr id="9" name="Pergaminho vertical 8"/>
            <p:cNvSpPr/>
            <p:nvPr/>
          </p:nvSpPr>
          <p:spPr>
            <a:xfrm>
              <a:off x="1071089" y="3429000"/>
              <a:ext cx="714427" cy="714187"/>
            </a:xfrm>
            <a:prstGeom prst="verticalScrol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/>
                <a:t>L1</a:t>
              </a:r>
            </a:p>
          </p:txBody>
        </p:sp>
        <p:sp>
          <p:nvSpPr>
            <p:cNvPr id="11" name="Pergaminho vertical 10"/>
            <p:cNvSpPr/>
            <p:nvPr/>
          </p:nvSpPr>
          <p:spPr>
            <a:xfrm>
              <a:off x="1428303" y="4346334"/>
              <a:ext cx="714427" cy="714187"/>
            </a:xfrm>
            <a:prstGeom prst="verticalScroll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/>
                <a:t>L2</a:t>
              </a:r>
            </a:p>
          </p:txBody>
        </p:sp>
        <p:sp>
          <p:nvSpPr>
            <p:cNvPr id="12" name="Pergaminho vertical 11"/>
            <p:cNvSpPr/>
            <p:nvPr/>
          </p:nvSpPr>
          <p:spPr>
            <a:xfrm>
              <a:off x="1026636" y="5243037"/>
              <a:ext cx="714427" cy="714187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 err="1"/>
                <a:t>Ln</a:t>
              </a:r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286116" y="4286256"/>
              <a:ext cx="1571636" cy="71438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/>
                <a:t>concatenação</a:t>
              </a:r>
            </a:p>
          </p:txBody>
        </p:sp>
        <p:sp>
          <p:nvSpPr>
            <p:cNvPr id="14" name="Pergaminho vertical 13"/>
            <p:cNvSpPr/>
            <p:nvPr/>
          </p:nvSpPr>
          <p:spPr>
            <a:xfrm>
              <a:off x="6143523" y="3571837"/>
              <a:ext cx="1714625" cy="1928307"/>
            </a:xfrm>
            <a:prstGeom prst="vertic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/>
                <a:t>Lx</a:t>
              </a:r>
            </a:p>
          </p:txBody>
        </p:sp>
        <p:sp>
          <p:nvSpPr>
            <p:cNvPr id="15" name="Seta para a direita 14"/>
            <p:cNvSpPr/>
            <p:nvPr/>
          </p:nvSpPr>
          <p:spPr>
            <a:xfrm>
              <a:off x="5214767" y="4500282"/>
              <a:ext cx="714427" cy="2856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9" name="Seta para a direita 28"/>
            <p:cNvSpPr/>
            <p:nvPr/>
          </p:nvSpPr>
          <p:spPr>
            <a:xfrm>
              <a:off x="2357058" y="4500282"/>
              <a:ext cx="714427" cy="2856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" name="Seta para a direita 29"/>
            <p:cNvSpPr/>
            <p:nvPr/>
          </p:nvSpPr>
          <p:spPr>
            <a:xfrm rot="1312014">
              <a:off x="1979206" y="3859100"/>
              <a:ext cx="958920" cy="2856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" name="Seta para a direita 30"/>
            <p:cNvSpPr/>
            <p:nvPr/>
          </p:nvSpPr>
          <p:spPr>
            <a:xfrm rot="19843980">
              <a:off x="2009371" y="5284301"/>
              <a:ext cx="957332" cy="2856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78" y="1500174"/>
            <a:ext cx="2381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9627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627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627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96259" name="CaixaDeTexto 25"/>
          <p:cNvSpPr txBox="1">
            <a:spLocks noChangeArrowheads="1"/>
          </p:cNvSpPr>
          <p:nvPr/>
        </p:nvSpPr>
        <p:spPr bwMode="auto">
          <a:xfrm>
            <a:off x="1" y="890588"/>
            <a:ext cx="585788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Listas de Termos: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Alteração de Status</a:t>
            </a:r>
            <a:endParaRPr lang="pt-BR" sz="2000" dirty="0">
              <a:solidFill>
                <a:srgbClr val="FF0000"/>
              </a:solidFill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Determina a situação atual de uma determinada Lista de Termos</a:t>
            </a:r>
            <a:endParaRPr lang="pt-BR" sz="1600" dirty="0">
              <a:latin typeface="+mn-lt"/>
            </a:endParaRPr>
          </a:p>
        </p:txBody>
      </p:sp>
      <p:sp>
        <p:nvSpPr>
          <p:cNvPr id="96260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Terceira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Ext. </a:t>
            </a:r>
            <a:r>
              <a:rPr lang="pt-BR" sz="2800" dirty="0" err="1">
                <a:solidFill>
                  <a:schemeClr val="bg1"/>
                </a:solidFill>
                <a:latin typeface="Trebuchet MS" pitchFamily="34" charset="0"/>
              </a:rPr>
              <a:t>Aut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. de Candidatos a Termos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grpSp>
        <p:nvGrpSpPr>
          <p:cNvPr id="3" name="Grupo 13"/>
          <p:cNvGrpSpPr>
            <a:grpSpLocks/>
          </p:cNvGrpSpPr>
          <p:nvPr/>
        </p:nvGrpSpPr>
        <p:grpSpPr bwMode="auto">
          <a:xfrm>
            <a:off x="857250" y="3143264"/>
            <a:ext cx="7000875" cy="2286000"/>
            <a:chOff x="785786" y="3714749"/>
            <a:chExt cx="7000924" cy="2286019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785786" y="3714749"/>
              <a:ext cx="7000924" cy="642942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LIBERADA: Lista de Termos liberada para uso nas próximas Etapas de trabalho</a:t>
              </a:r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785786" y="4572015"/>
              <a:ext cx="7000924" cy="64295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EM EDIÇÃO: Lista de Termos em edição, com atividades de inclusão, exclusão e alteração de termos</a:t>
              </a:r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785786" y="5429264"/>
              <a:ext cx="7000924" cy="57150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CANCELADA: Lista de Termos cancelada</a:t>
              </a:r>
            </a:p>
          </p:txBody>
        </p:sp>
      </p:grpSp>
      <p:pic>
        <p:nvPicPr>
          <p:cNvPr id="962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500174"/>
            <a:ext cx="2571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97285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7286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7287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97283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1438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j-lt"/>
              </a:rPr>
              <a:t> </a:t>
            </a:r>
            <a:r>
              <a:rPr lang="pt-BR" sz="2400" dirty="0" err="1">
                <a:latin typeface="+mj-lt"/>
              </a:rPr>
              <a:t>StopLists</a:t>
            </a:r>
            <a:r>
              <a:rPr lang="pt-BR" sz="2400" dirty="0">
                <a:latin typeface="+mj-lt"/>
              </a:rPr>
              <a:t>: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Listas de palavras que servem como filtro na </a:t>
            </a:r>
            <a:r>
              <a:rPr lang="pt-BR" sz="2000" dirty="0">
                <a:solidFill>
                  <a:srgbClr val="FF0000"/>
                </a:solidFill>
                <a:latin typeface="+mj-lt"/>
              </a:rPr>
              <a:t>Extração Automática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Sem limite de tamanho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Possibilidade de várias </a:t>
            </a:r>
            <a:r>
              <a:rPr lang="pt-BR" sz="2000" dirty="0" err="1">
                <a:latin typeface="+mj-lt"/>
              </a:rPr>
              <a:t>StopLists</a:t>
            </a:r>
            <a:endParaRPr lang="pt-BR" sz="20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Deve ter uma </a:t>
            </a:r>
            <a:r>
              <a:rPr lang="pt-BR" sz="2000" dirty="0">
                <a:solidFill>
                  <a:srgbClr val="FF0000"/>
                </a:solidFill>
                <a:latin typeface="+mj-lt"/>
              </a:rPr>
              <a:t>Identificação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Pode ser utilizada na </a:t>
            </a:r>
            <a:r>
              <a:rPr lang="pt-BR" sz="2000" dirty="0">
                <a:solidFill>
                  <a:srgbClr val="FF0000"/>
                </a:solidFill>
                <a:latin typeface="+mj-lt"/>
              </a:rPr>
              <a:t>Extração Automática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Origem das </a:t>
            </a:r>
            <a:r>
              <a:rPr lang="pt-BR" sz="2000" dirty="0" err="1">
                <a:latin typeface="+mj-lt"/>
              </a:rPr>
              <a:t>StopLists</a:t>
            </a:r>
            <a:endParaRPr lang="pt-BR" sz="20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</a:t>
            </a:r>
            <a:r>
              <a:rPr lang="pt-BR" dirty="0" err="1">
                <a:latin typeface="+mj-lt"/>
              </a:rPr>
              <a:t>Upload</a:t>
            </a:r>
            <a:endParaRPr lang="pt-BR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</a:t>
            </a:r>
            <a:r>
              <a:rPr lang="pt-BR" sz="2000" dirty="0" err="1">
                <a:latin typeface="+mj-lt"/>
              </a:rPr>
              <a:t>StopList</a:t>
            </a:r>
            <a:r>
              <a:rPr lang="pt-BR" sz="2000" dirty="0">
                <a:latin typeface="+mj-lt"/>
              </a:rPr>
              <a:t> </a:t>
            </a:r>
            <a:r>
              <a:rPr lang="pt-BR" sz="2000" dirty="0">
                <a:solidFill>
                  <a:srgbClr val="FF0000"/>
                </a:solidFill>
                <a:latin typeface="+mj-lt"/>
              </a:rPr>
              <a:t>Padrão do Sistema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oferecida pelo e-Termos</a:t>
            </a:r>
          </a:p>
        </p:txBody>
      </p:sp>
      <p:sp>
        <p:nvSpPr>
          <p:cNvPr id="97284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Terceira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Ext. </a:t>
            </a:r>
            <a:r>
              <a:rPr lang="pt-BR" sz="2800" dirty="0" err="1">
                <a:solidFill>
                  <a:schemeClr val="bg1"/>
                </a:solidFill>
                <a:latin typeface="Trebuchet MS" pitchFamily="34" charset="0"/>
              </a:rPr>
              <a:t>Aut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. de Candidatos a Termos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98311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8312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8313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98307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1438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StopList</a:t>
            </a:r>
            <a:r>
              <a:rPr lang="pt-BR" sz="2400" dirty="0">
                <a:latin typeface="+mn-lt"/>
              </a:rPr>
              <a:t>: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err="1">
                <a:latin typeface="+mn-lt"/>
              </a:rPr>
              <a:t>Upload</a:t>
            </a:r>
            <a:endParaRPr lang="pt-BR" sz="2000" dirty="0">
              <a:solidFill>
                <a:srgbClr val="FF0000"/>
              </a:solidFill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Codificação de caracteres no Padrão ANSI (</a:t>
            </a:r>
            <a:r>
              <a:rPr lang="pt-BR" dirty="0" smtClean="0">
                <a:latin typeface="+mn-lt"/>
              </a:rPr>
              <a:t>ISO-8859-1</a:t>
            </a:r>
            <a:r>
              <a:rPr lang="pt-BR" dirty="0">
                <a:latin typeface="+mn-lt"/>
              </a:rPr>
              <a:t>)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Sempre em arquivo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Texto Puro </a:t>
            </a:r>
            <a:r>
              <a:rPr lang="pt-BR" dirty="0">
                <a:latin typeface="+mn-lt"/>
              </a:rPr>
              <a:t>(</a:t>
            </a:r>
            <a:r>
              <a:rPr lang="pt-BR" dirty="0" err="1">
                <a:latin typeface="+mn-lt"/>
              </a:rPr>
              <a:t>txt</a:t>
            </a:r>
            <a:r>
              <a:rPr lang="pt-BR" dirty="0">
                <a:latin typeface="+mn-lt"/>
              </a:rPr>
              <a:t>)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Formato: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Uma palavra por linha</a:t>
            </a:r>
          </a:p>
        </p:txBody>
      </p:sp>
      <p:sp>
        <p:nvSpPr>
          <p:cNvPr id="98308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Terceira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Ext. </a:t>
            </a:r>
            <a:r>
              <a:rPr lang="pt-BR" sz="2800" dirty="0" err="1">
                <a:solidFill>
                  <a:schemeClr val="bg1"/>
                </a:solidFill>
                <a:latin typeface="Trebuchet MS" pitchFamily="34" charset="0"/>
              </a:rPr>
              <a:t>Aut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. de Candidatos a Termos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983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571612"/>
            <a:ext cx="198596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exemploStoplis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3071813"/>
            <a:ext cx="25003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99334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9335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9336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99331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143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j-lt"/>
              </a:rPr>
              <a:t> </a:t>
            </a:r>
            <a:r>
              <a:rPr lang="pt-BR" sz="2400" dirty="0" err="1">
                <a:latin typeface="+mj-lt"/>
              </a:rPr>
              <a:t>StopList</a:t>
            </a:r>
            <a:r>
              <a:rPr lang="pt-BR" sz="2400" dirty="0">
                <a:latin typeface="+mj-lt"/>
              </a:rPr>
              <a:t>: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Edição</a:t>
            </a:r>
            <a:endParaRPr lang="pt-BR" sz="2000" dirty="0">
              <a:solidFill>
                <a:srgbClr val="FF0000"/>
              </a:solidFill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Permite a atualização da </a:t>
            </a:r>
            <a:r>
              <a:rPr lang="pt-BR" dirty="0" err="1">
                <a:latin typeface="+mj-lt"/>
              </a:rPr>
              <a:t>StopList</a:t>
            </a:r>
            <a:r>
              <a:rPr lang="pt-BR" dirty="0">
                <a:latin typeface="+mj-lt"/>
              </a:rPr>
              <a:t>: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j-lt"/>
              </a:rPr>
              <a:t> Alteração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j-lt"/>
              </a:rPr>
              <a:t> Exclusão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j-lt"/>
              </a:rPr>
              <a:t> Inclusão</a:t>
            </a:r>
          </a:p>
          <a:p>
            <a:pPr lvl="2">
              <a:buFont typeface="Wingdings" pitchFamily="2" charset="2"/>
              <a:buChar char="Ø"/>
            </a:pPr>
            <a:endParaRPr lang="pt-BR" sz="12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Limitações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j-lt"/>
              </a:rPr>
              <a:t> edição on-line (depende do tamanho)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solidFill>
                  <a:srgbClr val="FF0000"/>
                </a:solidFill>
                <a:latin typeface="+mj-lt"/>
              </a:rPr>
              <a:t> evento raro</a:t>
            </a:r>
          </a:p>
          <a:p>
            <a:pPr lvl="2">
              <a:buFont typeface="Wingdings" pitchFamily="2" charset="2"/>
              <a:buChar char="ü"/>
            </a:pPr>
            <a:endParaRPr lang="pt-BR" dirty="0">
              <a:latin typeface="+mj-lt"/>
            </a:endParaRPr>
          </a:p>
        </p:txBody>
      </p:sp>
      <p:sp>
        <p:nvSpPr>
          <p:cNvPr id="99332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Terceira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Ext. </a:t>
            </a:r>
            <a:r>
              <a:rPr lang="pt-BR" sz="2800" dirty="0" err="1">
                <a:solidFill>
                  <a:schemeClr val="bg1"/>
                </a:solidFill>
                <a:latin typeface="Trebuchet MS" pitchFamily="34" charset="0"/>
              </a:rPr>
              <a:t>Aut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. de Candidatos a Termos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993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500174"/>
            <a:ext cx="187642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25"/>
          <p:cNvSpPr txBox="1">
            <a:spLocks noChangeArrowheads="1"/>
          </p:cNvSpPr>
          <p:nvPr/>
        </p:nvSpPr>
        <p:spPr bwMode="auto">
          <a:xfrm>
            <a:off x="1" y="3827696"/>
            <a:ext cx="664370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Consulta/Visualização</a:t>
            </a:r>
            <a:endParaRPr lang="pt-BR" sz="2000" dirty="0">
              <a:solidFill>
                <a:srgbClr val="FF0000"/>
              </a:solidFill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Permite consulta/visualização das palavras da </a:t>
            </a:r>
            <a:r>
              <a:rPr lang="pt-BR" dirty="0" err="1">
                <a:latin typeface="+mn-lt"/>
              </a:rPr>
              <a:t>StopList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Limitações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visualização on-line (depende do tamanho)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solidFill>
                  <a:srgbClr val="FF0000"/>
                </a:solidFill>
                <a:latin typeface="+mn-lt"/>
              </a:rPr>
              <a:t> evento raro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437282"/>
            <a:ext cx="1771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01389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01390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01391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01379" name="CaixaDeTexto 25"/>
          <p:cNvSpPr txBox="1">
            <a:spLocks noChangeArrowheads="1"/>
          </p:cNvSpPr>
          <p:nvPr/>
        </p:nvSpPr>
        <p:spPr bwMode="auto">
          <a:xfrm>
            <a:off x="1" y="890588"/>
            <a:ext cx="642938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StopList</a:t>
            </a:r>
            <a:r>
              <a:rPr lang="pt-BR" sz="2400" dirty="0">
                <a:latin typeface="+mn-lt"/>
              </a:rPr>
              <a:t>: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Alteração de Status</a:t>
            </a:r>
            <a:endParaRPr lang="pt-BR" sz="2000" dirty="0">
              <a:solidFill>
                <a:srgbClr val="FF0000"/>
              </a:solidFill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Determina a situação atual de uma determinada </a:t>
            </a:r>
            <a:r>
              <a:rPr lang="pt-BR" dirty="0" err="1">
                <a:latin typeface="+mn-lt"/>
              </a:rPr>
              <a:t>StopList</a:t>
            </a:r>
            <a:endParaRPr lang="pt-BR" sz="1600" dirty="0">
              <a:latin typeface="+mn-lt"/>
            </a:endParaRPr>
          </a:p>
        </p:txBody>
      </p:sp>
      <p:sp>
        <p:nvSpPr>
          <p:cNvPr id="101380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Terceira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Ext. </a:t>
            </a:r>
            <a:r>
              <a:rPr lang="pt-BR" sz="2800" dirty="0" err="1">
                <a:solidFill>
                  <a:schemeClr val="bg1"/>
                </a:solidFill>
                <a:latin typeface="Trebuchet MS" pitchFamily="34" charset="0"/>
              </a:rPr>
              <a:t>Aut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. de Candidatos a Termos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grpSp>
        <p:nvGrpSpPr>
          <p:cNvPr id="3" name="Grupo 13"/>
          <p:cNvGrpSpPr>
            <a:grpSpLocks/>
          </p:cNvGrpSpPr>
          <p:nvPr/>
        </p:nvGrpSpPr>
        <p:grpSpPr bwMode="auto">
          <a:xfrm>
            <a:off x="857250" y="3214686"/>
            <a:ext cx="7000875" cy="1428750"/>
            <a:chOff x="785786" y="4572015"/>
            <a:chExt cx="7000924" cy="1428753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785786" y="4572015"/>
              <a:ext cx="7000924" cy="64295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EM EDIÇÃO: </a:t>
              </a:r>
              <a:r>
                <a:rPr lang="pt-BR" b="1" dirty="0" err="1"/>
                <a:t>StopList</a:t>
              </a:r>
              <a:r>
                <a:rPr lang="pt-BR" b="1" dirty="0"/>
                <a:t> em edição, com atividades de inclusão, exclusão e alteração de palavras</a:t>
              </a:r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785786" y="5429264"/>
              <a:ext cx="7000924" cy="57150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CANCELADA: </a:t>
              </a:r>
              <a:r>
                <a:rPr lang="pt-BR" b="1" dirty="0" err="1"/>
                <a:t>StopList</a:t>
              </a:r>
              <a:r>
                <a:rPr lang="pt-BR" b="1" dirty="0"/>
                <a:t> de Termos cancelada</a:t>
              </a:r>
            </a:p>
          </p:txBody>
        </p:sp>
      </p:grpSp>
      <p:pic>
        <p:nvPicPr>
          <p:cNvPr id="1013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8003" y="1544632"/>
            <a:ext cx="1914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07525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07526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07527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07523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501063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Extração Automática no e-Termos</a:t>
            </a: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Não implementou nenhum método novo</a:t>
            </a:r>
          </a:p>
          <a:p>
            <a:pPr lvl="2">
              <a:buFont typeface="Wingdings" pitchFamily="2" charset="2"/>
              <a:buChar char="ü"/>
            </a:pPr>
            <a:r>
              <a:rPr lang="pt-BR" sz="1600" dirty="0">
                <a:latin typeface="+mn-lt"/>
              </a:rPr>
              <a:t> merece atenção especial</a:t>
            </a:r>
          </a:p>
          <a:p>
            <a:pPr lvl="2">
              <a:buFont typeface="Wingdings" pitchFamily="2" charset="2"/>
              <a:buChar char="ü"/>
            </a:pPr>
            <a:endParaRPr lang="pt-BR" sz="10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Disponibilizar </a:t>
            </a:r>
            <a:r>
              <a:rPr lang="pt-BR" sz="2000" dirty="0" smtClean="0">
                <a:latin typeface="+mn-lt"/>
              </a:rPr>
              <a:t>os </a:t>
            </a:r>
            <a:r>
              <a:rPr lang="pt-BR" sz="2000" dirty="0">
                <a:latin typeface="+mn-lt"/>
              </a:rPr>
              <a:t>Métodos estudados no </a:t>
            </a:r>
            <a:r>
              <a:rPr lang="pt-BR" sz="2000" dirty="0" err="1" smtClean="0">
                <a:solidFill>
                  <a:srgbClr val="FF0000"/>
                </a:solidFill>
                <a:latin typeface="+mn-lt"/>
              </a:rPr>
              <a:t>TermEx</a:t>
            </a:r>
            <a:endParaRPr lang="pt-BR" sz="2000" dirty="0" smtClean="0">
              <a:solidFill>
                <a:srgbClr val="FF0000"/>
              </a:solidFill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Projeto </a:t>
            </a:r>
            <a:r>
              <a:rPr lang="pt-BR" dirty="0" err="1" smtClean="0">
                <a:latin typeface="+mn-lt"/>
              </a:rPr>
              <a:t>TermEx</a:t>
            </a:r>
            <a:r>
              <a:rPr lang="pt-BR" dirty="0" smtClean="0">
                <a:latin typeface="+mn-lt"/>
              </a:rPr>
              <a:t> (</a:t>
            </a:r>
            <a:r>
              <a:rPr lang="pt-BR" dirty="0" err="1" smtClean="0">
                <a:latin typeface="+mn-lt"/>
              </a:rPr>
              <a:t>Profa</a:t>
            </a:r>
            <a:r>
              <a:rPr lang="pt-BR" dirty="0" smtClean="0">
                <a:latin typeface="+mn-lt"/>
              </a:rPr>
              <a:t>. Dra. Gladis/</a:t>
            </a:r>
            <a:r>
              <a:rPr lang="pt-BR" dirty="0" err="1" smtClean="0">
                <a:latin typeface="+mn-lt"/>
              </a:rPr>
              <a:t>Profa</a:t>
            </a:r>
            <a:r>
              <a:rPr lang="pt-BR" dirty="0" smtClean="0">
                <a:latin typeface="+mn-lt"/>
              </a:rPr>
              <a:t>. Dra. Sandra)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Revisão bibliográfica da Extração Automática 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Estudou/testou vários métodos de extração terminológica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Métodos: Estatísticos, </a:t>
            </a:r>
            <a:r>
              <a:rPr lang="pt-BR" sz="1600" dirty="0" err="1" smtClean="0">
                <a:latin typeface="+mn-lt"/>
              </a:rPr>
              <a:t>Linguísticos</a:t>
            </a:r>
            <a:r>
              <a:rPr lang="pt-BR" sz="1600" dirty="0" smtClean="0">
                <a:latin typeface="+mn-lt"/>
              </a:rPr>
              <a:t> e Híbrido</a:t>
            </a:r>
            <a:endParaRPr lang="pt-BR" sz="1600" dirty="0">
              <a:solidFill>
                <a:srgbClr val="FF0000"/>
              </a:solidFill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endParaRPr lang="pt-BR" sz="1000" dirty="0">
              <a:solidFill>
                <a:srgbClr val="FF0000"/>
              </a:solidFill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Abertura para novos Métodos</a:t>
            </a:r>
          </a:p>
          <a:p>
            <a:pPr lvl="2">
              <a:buFont typeface="Wingdings" pitchFamily="2" charset="2"/>
              <a:buChar char="ü"/>
            </a:pPr>
            <a:r>
              <a:rPr lang="pt-BR" sz="1600" dirty="0">
                <a:latin typeface="+mn-lt"/>
              </a:rPr>
              <a:t> Plataforma/estrutura pronta</a:t>
            </a:r>
          </a:p>
          <a:p>
            <a:pPr lvl="2">
              <a:buFont typeface="Wingdings" pitchFamily="2" charset="2"/>
              <a:buChar char="ü"/>
            </a:pPr>
            <a:r>
              <a:rPr lang="pt-BR" sz="1600" dirty="0">
                <a:latin typeface="+mn-lt"/>
              </a:rPr>
              <a:t> Pode se tornar um repositório de métodos de extração</a:t>
            </a:r>
          </a:p>
          <a:p>
            <a:pPr lvl="3">
              <a:buFont typeface="Arial" charset="0"/>
              <a:buChar char="•"/>
            </a:pPr>
            <a:r>
              <a:rPr lang="pt-BR" sz="1400" dirty="0">
                <a:latin typeface="+mn-lt"/>
              </a:rPr>
              <a:t> Autorização do criador/responsável</a:t>
            </a:r>
          </a:p>
          <a:p>
            <a:pPr lvl="3">
              <a:buFont typeface="Arial" charset="0"/>
              <a:buChar char="•"/>
            </a:pPr>
            <a:r>
              <a:rPr lang="pt-BR" sz="1400" dirty="0">
                <a:latin typeface="+mn-lt"/>
              </a:rPr>
              <a:t> Ajustes da integração</a:t>
            </a:r>
          </a:p>
          <a:p>
            <a:pPr lvl="4">
              <a:buFont typeface="Courier New" pitchFamily="49" charset="0"/>
              <a:buChar char="o"/>
            </a:pPr>
            <a:endParaRPr lang="pt-BR" sz="1000" dirty="0">
              <a:latin typeface="+mn-lt"/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  <a:sym typeface="Wingdings" pitchFamily="2" charset="2"/>
              </a:rPr>
              <a:t> Análise Empírica</a:t>
            </a:r>
          </a:p>
          <a:p>
            <a:pPr lvl="2">
              <a:buFont typeface="Wingdings" pitchFamily="2" charset="2"/>
              <a:buChar char="ü"/>
            </a:pPr>
            <a:r>
              <a:rPr lang="pt-BR" sz="1600" dirty="0">
                <a:latin typeface="+mn-lt"/>
                <a:sym typeface="Wingdings" pitchFamily="2" charset="2"/>
              </a:rPr>
              <a:t> auxílio </a:t>
            </a:r>
            <a:r>
              <a:rPr lang="pt-BR" sz="1600" dirty="0" smtClean="0">
                <a:latin typeface="+mn-lt"/>
                <a:sym typeface="Wingdings" pitchFamily="2" charset="2"/>
              </a:rPr>
              <a:t>para interpretação </a:t>
            </a:r>
            <a:r>
              <a:rPr lang="pt-BR" sz="1600" dirty="0">
                <a:latin typeface="+mn-lt"/>
                <a:sym typeface="Wingdings" pitchFamily="2" charset="2"/>
              </a:rPr>
              <a:t>dos resultados</a:t>
            </a:r>
          </a:p>
          <a:p>
            <a:pPr lvl="3">
              <a:buFont typeface="Arial" charset="0"/>
              <a:buChar char="•"/>
            </a:pPr>
            <a:r>
              <a:rPr lang="pt-BR" sz="1400" dirty="0">
                <a:latin typeface="+mn-lt"/>
                <a:sym typeface="Wingdings" pitchFamily="2" charset="2"/>
              </a:rPr>
              <a:t> a partir de conhecimentos empíricos</a:t>
            </a:r>
          </a:p>
          <a:p>
            <a:pPr lvl="2">
              <a:buFont typeface="Wingdings" pitchFamily="2" charset="2"/>
              <a:buChar char="ü"/>
            </a:pPr>
            <a:r>
              <a:rPr lang="pt-BR" sz="1600" dirty="0">
                <a:latin typeface="+mn-lt"/>
                <a:sym typeface="Wingdings" pitchFamily="2" charset="2"/>
              </a:rPr>
              <a:t> facilitar a análise e seleção dos termos</a:t>
            </a:r>
            <a:endParaRPr lang="pt-BR" sz="1600" dirty="0">
              <a:latin typeface="+mn-lt"/>
            </a:endParaRPr>
          </a:p>
        </p:txBody>
      </p:sp>
      <p:sp>
        <p:nvSpPr>
          <p:cNvPr id="107524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Terceira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Ext. </a:t>
            </a:r>
            <a:r>
              <a:rPr lang="pt-BR" sz="2800" dirty="0" err="1">
                <a:solidFill>
                  <a:schemeClr val="bg1"/>
                </a:solidFill>
                <a:latin typeface="Trebuchet MS" pitchFamily="34" charset="0"/>
              </a:rPr>
              <a:t>Aut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. de Candidatos a Termos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08549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08550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08551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08547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501063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Extração Automática no e-Termos</a:t>
            </a: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Uso não obrigatório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deve usar a Lista </a:t>
            </a:r>
            <a:r>
              <a:rPr lang="pt-BR" dirty="0">
                <a:latin typeface="+mn-lt"/>
              </a:rPr>
              <a:t>de Termos</a:t>
            </a:r>
          </a:p>
          <a:p>
            <a:pPr lvl="2">
              <a:buFont typeface="Wingdings" pitchFamily="2" charset="2"/>
              <a:buChar char="ü"/>
            </a:pPr>
            <a:endParaRPr lang="pt-BR" sz="16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Método Estatístico da </a:t>
            </a:r>
            <a:r>
              <a:rPr lang="pt-BR" sz="2000" dirty="0" err="1">
                <a:latin typeface="+mn-lt"/>
              </a:rPr>
              <a:t>Frequência</a:t>
            </a:r>
            <a:r>
              <a:rPr lang="pt-BR" sz="2000" dirty="0">
                <a:latin typeface="+mn-lt"/>
              </a:rPr>
              <a:t> Simples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Uso de qualquer </a:t>
            </a:r>
            <a:r>
              <a:rPr lang="pt-BR" dirty="0" err="1">
                <a:latin typeface="+mn-lt"/>
              </a:rPr>
              <a:t>córpus</a:t>
            </a:r>
            <a:r>
              <a:rPr lang="pt-BR" dirty="0">
                <a:latin typeface="+mn-lt"/>
              </a:rPr>
              <a:t> compilado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Tamanho flexível de </a:t>
            </a:r>
            <a:r>
              <a:rPr lang="pt-BR" dirty="0" err="1">
                <a:solidFill>
                  <a:srgbClr val="FF0000"/>
                </a:solidFill>
                <a:latin typeface="+mn-lt"/>
              </a:rPr>
              <a:t>n-grams</a:t>
            </a:r>
            <a:r>
              <a:rPr lang="pt-BR" dirty="0">
                <a:latin typeface="+mn-lt"/>
              </a:rPr>
              <a:t> (de 1 a 7)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Uso de </a:t>
            </a:r>
            <a:r>
              <a:rPr lang="pt-BR" dirty="0" err="1">
                <a:latin typeface="+mn-lt"/>
              </a:rPr>
              <a:t>StopLists</a:t>
            </a:r>
            <a:endParaRPr lang="pt-BR" dirty="0">
              <a:latin typeface="+mn-lt"/>
            </a:endParaRP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Privada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Padrão do Sistema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Uso do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Valor de Corte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Sugestão automática do </a:t>
            </a:r>
            <a:r>
              <a:rPr lang="pt-BR" sz="1600" dirty="0">
                <a:solidFill>
                  <a:srgbClr val="FF0000"/>
                </a:solidFill>
                <a:latin typeface="+mn-lt"/>
              </a:rPr>
              <a:t>Valor de Corte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baseado no tamanho do </a:t>
            </a:r>
            <a:r>
              <a:rPr lang="pt-BR" sz="1400" dirty="0" err="1">
                <a:latin typeface="+mn-lt"/>
              </a:rPr>
              <a:t>córpus</a:t>
            </a:r>
            <a:endParaRPr lang="pt-BR" sz="1400" dirty="0">
              <a:latin typeface="+mn-lt"/>
            </a:endParaRPr>
          </a:p>
          <a:p>
            <a:pPr lvl="1">
              <a:buFont typeface="Courier New" pitchFamily="49" charset="0"/>
              <a:buChar char="o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Resultado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Lista de </a:t>
            </a:r>
            <a:r>
              <a:rPr lang="pt-BR" dirty="0" smtClean="0">
                <a:latin typeface="+mn-lt"/>
              </a:rPr>
              <a:t>Termos deve ser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identificada</a:t>
            </a:r>
          </a:p>
        </p:txBody>
      </p:sp>
      <p:sp>
        <p:nvSpPr>
          <p:cNvPr id="108548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Terceira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Ext. </a:t>
            </a:r>
            <a:r>
              <a:rPr lang="pt-BR" sz="2800" dirty="0" err="1">
                <a:solidFill>
                  <a:schemeClr val="bg1"/>
                </a:solidFill>
                <a:latin typeface="Trebuchet MS" pitchFamily="34" charset="0"/>
              </a:rPr>
              <a:t>Aut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. de Candidatos a Termos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0960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0960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0960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09571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Terceira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Ext. </a:t>
            </a:r>
            <a:r>
              <a:rPr lang="pt-BR" sz="2800" dirty="0" err="1">
                <a:solidFill>
                  <a:schemeClr val="bg1"/>
                </a:solidFill>
                <a:latin typeface="Trebuchet MS" pitchFamily="34" charset="0"/>
              </a:rPr>
              <a:t>Aut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. de Candidatos a Termos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1095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413000"/>
            <a:ext cx="742950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CaixaDeTexto 25"/>
          <p:cNvSpPr txBox="1">
            <a:spLocks noChangeArrowheads="1"/>
          </p:cNvSpPr>
          <p:nvPr/>
        </p:nvSpPr>
        <p:spPr bwMode="auto">
          <a:xfrm>
            <a:off x="0" y="923925"/>
            <a:ext cx="850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 </a:t>
            </a:r>
            <a:r>
              <a:rPr lang="pt-BR" sz="2000" i="1" dirty="0">
                <a:latin typeface="+mn-lt"/>
              </a:rPr>
              <a:t>Tela de Extração de Termos – </a:t>
            </a:r>
            <a:r>
              <a:rPr lang="pt-BR" sz="2000" i="1" dirty="0" err="1">
                <a:latin typeface="+mn-lt"/>
              </a:rPr>
              <a:t>Frequência</a:t>
            </a:r>
            <a:r>
              <a:rPr lang="pt-BR" sz="2000" i="1" dirty="0">
                <a:latin typeface="+mn-lt"/>
              </a:rPr>
              <a:t> Simples</a:t>
            </a:r>
            <a:endParaRPr lang="pt-BR" sz="2000" dirty="0">
              <a:latin typeface="+mn-lt"/>
            </a:endParaRPr>
          </a:p>
        </p:txBody>
      </p:sp>
      <p:pic>
        <p:nvPicPr>
          <p:cNvPr id="1095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485900"/>
            <a:ext cx="30003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9"/>
          <p:cNvGrpSpPr>
            <a:grpSpLocks/>
          </p:cNvGrpSpPr>
          <p:nvPr/>
        </p:nvGrpSpPr>
        <p:grpSpPr bwMode="auto">
          <a:xfrm>
            <a:off x="2071688" y="3330575"/>
            <a:ext cx="4395787" cy="347663"/>
            <a:chOff x="3929058" y="1664822"/>
            <a:chExt cx="4396498" cy="346304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3929058" y="1675708"/>
              <a:ext cx="2214578" cy="33541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253534" y="1664822"/>
              <a:ext cx="2072022" cy="3383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Seleção do </a:t>
              </a:r>
              <a:r>
                <a:rPr lang="pt-BR" sz="1600" dirty="0" err="1">
                  <a:solidFill>
                    <a:srgbClr val="FF0000"/>
                  </a:solidFill>
                  <a:latin typeface="+mj-lt"/>
                </a:rPr>
                <a:t>Córpus</a:t>
              </a:r>
              <a:endParaRPr lang="pt-BR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4" name="Grupo 9"/>
          <p:cNvGrpSpPr>
            <a:grpSpLocks/>
          </p:cNvGrpSpPr>
          <p:nvPr/>
        </p:nvGrpSpPr>
        <p:grpSpPr bwMode="auto">
          <a:xfrm>
            <a:off x="785813" y="3627438"/>
            <a:ext cx="5572125" cy="369887"/>
            <a:chOff x="3929058" y="1643133"/>
            <a:chExt cx="5573050" cy="367993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3929058" y="1675708"/>
              <a:ext cx="3358129" cy="33541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430076" y="1643133"/>
              <a:ext cx="2072032" cy="3379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Tamanho do Termo</a:t>
              </a:r>
            </a:p>
          </p:txBody>
        </p:sp>
      </p:grpSp>
      <p:grpSp>
        <p:nvGrpSpPr>
          <p:cNvPr id="5" name="Grupo 9"/>
          <p:cNvGrpSpPr>
            <a:grpSpLocks/>
          </p:cNvGrpSpPr>
          <p:nvPr/>
        </p:nvGrpSpPr>
        <p:grpSpPr bwMode="auto">
          <a:xfrm>
            <a:off x="2000250" y="4006850"/>
            <a:ext cx="6429375" cy="347663"/>
            <a:chOff x="3929058" y="1664822"/>
            <a:chExt cx="6430472" cy="346304"/>
          </a:xfrm>
        </p:grpSpPr>
        <p:sp>
          <p:nvSpPr>
            <p:cNvPr id="18" name="Retângulo de cantos arredondados 17"/>
            <p:cNvSpPr/>
            <p:nvPr/>
          </p:nvSpPr>
          <p:spPr>
            <a:xfrm>
              <a:off x="3929058" y="1675708"/>
              <a:ext cx="4144074" cy="33541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8287490" y="1664822"/>
              <a:ext cx="2072040" cy="3383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Seleção de </a:t>
              </a:r>
              <a:r>
                <a:rPr lang="pt-BR" sz="1600" dirty="0" err="1">
                  <a:solidFill>
                    <a:srgbClr val="FF0000"/>
                  </a:solidFill>
                  <a:latin typeface="+mj-lt"/>
                </a:rPr>
                <a:t>StopList</a:t>
              </a:r>
              <a:endParaRPr lang="pt-BR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6" name="Grupo 9"/>
          <p:cNvGrpSpPr>
            <a:grpSpLocks/>
          </p:cNvGrpSpPr>
          <p:nvPr/>
        </p:nvGrpSpPr>
        <p:grpSpPr bwMode="auto">
          <a:xfrm>
            <a:off x="1176338" y="4351338"/>
            <a:ext cx="5967412" cy="347662"/>
            <a:chOff x="3929057" y="1664822"/>
            <a:chExt cx="5968385" cy="346304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3929057" y="1675708"/>
              <a:ext cx="3753452" cy="33541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7825417" y="1664822"/>
              <a:ext cx="2072025" cy="3383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Valor do Corte</a:t>
              </a:r>
            </a:p>
          </p:txBody>
        </p:sp>
      </p:grpSp>
      <p:grpSp>
        <p:nvGrpSpPr>
          <p:cNvPr id="7" name="Grupo 9"/>
          <p:cNvGrpSpPr>
            <a:grpSpLocks/>
          </p:cNvGrpSpPr>
          <p:nvPr/>
        </p:nvGrpSpPr>
        <p:grpSpPr bwMode="auto">
          <a:xfrm>
            <a:off x="928688" y="4686300"/>
            <a:ext cx="8001000" cy="347663"/>
            <a:chOff x="3929058" y="1664822"/>
            <a:chExt cx="8002351" cy="346304"/>
          </a:xfrm>
        </p:grpSpPr>
        <p:sp>
          <p:nvSpPr>
            <p:cNvPr id="24" name="Retângulo de cantos arredondados 23"/>
            <p:cNvSpPr/>
            <p:nvPr/>
          </p:nvSpPr>
          <p:spPr>
            <a:xfrm>
              <a:off x="3929058" y="1675708"/>
              <a:ext cx="5287267" cy="33541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9287775" y="1664822"/>
              <a:ext cx="2643634" cy="336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Lista de Termos (resultado)</a:t>
              </a:r>
            </a:p>
          </p:txBody>
        </p:sp>
      </p:grpSp>
      <p:grpSp>
        <p:nvGrpSpPr>
          <p:cNvPr id="9" name="Grupo 9"/>
          <p:cNvGrpSpPr>
            <a:grpSpLocks/>
          </p:cNvGrpSpPr>
          <p:nvPr/>
        </p:nvGrpSpPr>
        <p:grpSpPr bwMode="auto">
          <a:xfrm>
            <a:off x="382588" y="5016500"/>
            <a:ext cx="3689350" cy="350838"/>
            <a:chOff x="3929058" y="1654021"/>
            <a:chExt cx="3689506" cy="349200"/>
          </a:xfrm>
        </p:grpSpPr>
        <p:sp>
          <p:nvSpPr>
            <p:cNvPr id="27" name="Retângulo de cantos arredondados 26"/>
            <p:cNvSpPr/>
            <p:nvPr/>
          </p:nvSpPr>
          <p:spPr>
            <a:xfrm>
              <a:off x="3929058" y="1654021"/>
              <a:ext cx="974444" cy="30153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5546788" y="1665082"/>
              <a:ext cx="2071776" cy="3381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rgbClr val="FF0000"/>
                  </a:solidFill>
                  <a:latin typeface="+mj-lt"/>
                </a:rPr>
                <a:t>Botão de Extrair</a:t>
              </a:r>
            </a:p>
          </p:txBody>
        </p:sp>
      </p:grpSp>
      <p:sp>
        <p:nvSpPr>
          <p:cNvPr id="29" name="Seta dobrada para cima 28"/>
          <p:cNvSpPr/>
          <p:nvPr/>
        </p:nvSpPr>
        <p:spPr>
          <a:xfrm flipH="1" flipV="1">
            <a:off x="4071934" y="1785926"/>
            <a:ext cx="1357322" cy="35719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024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024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024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Introdução</a:t>
            </a:r>
          </a:p>
        </p:txBody>
      </p:sp>
      <p:sp>
        <p:nvSpPr>
          <p:cNvPr id="10244" name="Rectangle 3"/>
          <p:cNvSpPr txBox="1">
            <a:spLocks noChangeArrowheads="1"/>
          </p:cNvSpPr>
          <p:nvPr/>
        </p:nvSpPr>
        <p:spPr bwMode="auto">
          <a:xfrm>
            <a:off x="0" y="1428767"/>
            <a:ext cx="8572500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Sistematizar essas etapas (</a:t>
            </a:r>
            <a:r>
              <a:rPr lang="pt-BR" sz="2000" dirty="0" err="1">
                <a:latin typeface="+mn-lt"/>
              </a:rPr>
              <a:t>terminografia</a:t>
            </a:r>
            <a:r>
              <a:rPr lang="pt-BR" sz="2000" dirty="0">
                <a:latin typeface="+mn-lt"/>
              </a:rPr>
              <a:t>)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Necessidade de ferramentas computacionais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De caráter lingüístico </a:t>
            </a:r>
            <a:r>
              <a:rPr lang="pt-BR" sz="1600" dirty="0">
                <a:solidFill>
                  <a:srgbClr val="FF0000"/>
                </a:solidFill>
                <a:latin typeface="+mn-lt"/>
              </a:rPr>
              <a:t>que reflitam as necessidades do trabalho</a:t>
            </a:r>
            <a:endParaRPr lang="pt-BR" sz="1600" dirty="0">
              <a:latin typeface="+mn-lt"/>
            </a:endParaRP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De caráter colaborativo </a:t>
            </a:r>
            <a:r>
              <a:rPr lang="pt-BR" sz="1600" dirty="0">
                <a:solidFill>
                  <a:srgbClr val="FF0000"/>
                </a:solidFill>
                <a:latin typeface="+mn-lt"/>
              </a:rPr>
              <a:t>que atendam às necessidades </a:t>
            </a:r>
            <a:r>
              <a:rPr lang="pt-BR" sz="1600" dirty="0" err="1">
                <a:solidFill>
                  <a:srgbClr val="FF0000"/>
                </a:solidFill>
                <a:latin typeface="+mn-lt"/>
              </a:rPr>
              <a:t>comunicacionais</a:t>
            </a:r>
            <a:r>
              <a:rPr lang="pt-BR" sz="1600" dirty="0">
                <a:solidFill>
                  <a:srgbClr val="FF0000"/>
                </a:solidFill>
                <a:latin typeface="+mn-lt"/>
              </a:rPr>
              <a:t> da natureza do trabalho</a:t>
            </a:r>
            <a:endParaRPr lang="pt-BR" sz="1600" dirty="0">
              <a:latin typeface="+mn-lt"/>
            </a:endParaRP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Combinação da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Informática</a:t>
            </a:r>
            <a:r>
              <a:rPr lang="pt-BR" dirty="0">
                <a:latin typeface="+mn-lt"/>
              </a:rPr>
              <a:t> e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Terminologia </a:t>
            </a:r>
            <a:r>
              <a:rPr lang="pt-BR" dirty="0">
                <a:latin typeface="+mn-lt"/>
              </a:rPr>
              <a:t>=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 TERMINÓTICA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pt-BR" sz="1000" dirty="0"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No Brasil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Essa combinação ainda engatinha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Carência de recursos computacionais para desenvolver terminologias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Os </a:t>
            </a:r>
            <a:r>
              <a:rPr lang="pt-BR" dirty="0" err="1">
                <a:latin typeface="+mn-lt"/>
              </a:rPr>
              <a:t>terminólogos</a:t>
            </a:r>
            <a:r>
              <a:rPr lang="pt-BR" dirty="0">
                <a:latin typeface="+mn-lt"/>
              </a:rPr>
              <a:t> brasileiros utilizam diferentes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ferramentas adaptadas</a:t>
            </a:r>
            <a:r>
              <a:rPr lang="pt-BR" dirty="0">
                <a:latin typeface="+mn-lt"/>
              </a:rPr>
              <a:t> e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não </a:t>
            </a:r>
            <a:r>
              <a:rPr lang="pt-BR" dirty="0" smtClean="0">
                <a:solidFill>
                  <a:srgbClr val="FF0000"/>
                </a:solidFill>
                <a:latin typeface="+mn-lt"/>
              </a:rPr>
              <a:t>específicas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Editar estruturas conceituais (ontologias) – </a:t>
            </a:r>
            <a:r>
              <a:rPr lang="pt-BR" sz="1600" dirty="0" err="1" smtClean="0">
                <a:solidFill>
                  <a:srgbClr val="003390"/>
                </a:solidFill>
                <a:latin typeface="+mj-lt"/>
              </a:rPr>
              <a:t>FolioViews</a:t>
            </a:r>
            <a:r>
              <a:rPr lang="pt-BR" sz="1600" dirty="0" smtClean="0">
                <a:solidFill>
                  <a:srgbClr val="003390"/>
                </a:solidFill>
                <a:latin typeface="+mj-lt"/>
              </a:rPr>
              <a:t>, </a:t>
            </a:r>
            <a:r>
              <a:rPr lang="pt-BR" sz="1600" dirty="0" err="1" smtClean="0">
                <a:solidFill>
                  <a:srgbClr val="003390"/>
                </a:solidFill>
                <a:latin typeface="+mj-lt"/>
              </a:rPr>
              <a:t>Protégé</a:t>
            </a:r>
            <a:endParaRPr lang="pt-BR" sz="1600" dirty="0" smtClean="0">
              <a:solidFill>
                <a:srgbClr val="003390"/>
              </a:solidFill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Armazenar e gerenciar os termos – </a:t>
            </a:r>
            <a:r>
              <a:rPr lang="pt-BR" sz="1600" dirty="0" smtClean="0">
                <a:solidFill>
                  <a:srgbClr val="003390"/>
                </a:solidFill>
                <a:latin typeface="+mj-lt"/>
              </a:rPr>
              <a:t>Access, Word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Compilar a base definicional – </a:t>
            </a:r>
            <a:r>
              <a:rPr lang="pt-BR" sz="1600" dirty="0" smtClean="0">
                <a:solidFill>
                  <a:srgbClr val="003390"/>
                </a:solidFill>
                <a:latin typeface="+mj-lt"/>
              </a:rPr>
              <a:t>Word, Excel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Redigir as definições e Fichas Terminológicas – </a:t>
            </a:r>
            <a:r>
              <a:rPr lang="pt-BR" sz="1600" dirty="0" smtClean="0">
                <a:solidFill>
                  <a:srgbClr val="003390"/>
                </a:solidFill>
                <a:latin typeface="+mj-lt"/>
              </a:rPr>
              <a:t>Word, Excel, Access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Realizar o intercâmbio dos verbetes (termos organizados na ficha terminológica)</a:t>
            </a:r>
            <a:endParaRPr lang="pt-BR" sz="1600" dirty="0">
              <a:latin typeface="+mj-lt"/>
            </a:endParaRP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0" y="911210"/>
            <a:ext cx="8572500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Problemas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/Lacunas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07950" y="260350"/>
            <a:ext cx="8964613" cy="6408738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000">
              <a:latin typeface="Trebuchet MS" pitchFamily="34" charset="0"/>
            </a:endParaRPr>
          </a:p>
          <a:p>
            <a:pPr algn="ctr"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36738" y="2636838"/>
            <a:ext cx="48958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Trebuchet MS" pitchFamily="34" charset="0"/>
              </a:rPr>
              <a:t>Isso mostra a grande necessidade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Trebuchet MS" pitchFamily="34" charset="0"/>
              </a:rPr>
              <a:t>de criação de ferramentas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Trebuchet MS" pitchFamily="34" charset="0"/>
              </a:rPr>
              <a:t>computacionais integradas para desenvolver terminologias e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Trebuchet MS" pitchFamily="34" charset="0"/>
              </a:rPr>
              <a:t>automatizar as práticas </a:t>
            </a:r>
            <a:r>
              <a:rPr lang="pt-BR" sz="2400" dirty="0" err="1">
                <a:solidFill>
                  <a:schemeClr val="bg1"/>
                </a:solidFill>
                <a:latin typeface="Trebuchet MS" pitchFamily="34" charset="0"/>
              </a:rPr>
              <a:t>terminográficas</a:t>
            </a:r>
            <a:r>
              <a:rPr lang="pt-BR" sz="2400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0597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0598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0599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059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Palestra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do e-Termos</a:t>
            </a:r>
          </a:p>
        </p:txBody>
      </p:sp>
      <p:sp>
        <p:nvSpPr>
          <p:cNvPr id="110596" name="CaixaDeTexto 25"/>
          <p:cNvSpPr txBox="1">
            <a:spLocks noChangeArrowheads="1"/>
          </p:cNvSpPr>
          <p:nvPr/>
        </p:nvSpPr>
        <p:spPr bwMode="auto">
          <a:xfrm>
            <a:off x="71438" y="2000250"/>
            <a:ext cx="8501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>
                <a:latin typeface="Trebuchet MS" pitchFamily="34" charset="0"/>
              </a:rPr>
              <a:t> Módulo 4</a:t>
            </a:r>
          </a:p>
          <a:p>
            <a:pPr algn="ctr"/>
            <a:r>
              <a:rPr lang="pt-BR" sz="4400" b="1">
                <a:latin typeface="Trebuchet MS" pitchFamily="34" charset="0"/>
              </a:rPr>
              <a:t>Quarta Etapa</a:t>
            </a:r>
          </a:p>
          <a:p>
            <a:pPr algn="ctr"/>
            <a:endParaRPr lang="pt-BR" sz="2800" b="1">
              <a:latin typeface="Trebuchet MS" pitchFamily="34" charset="0"/>
            </a:endParaRPr>
          </a:p>
          <a:p>
            <a:pPr algn="ctr"/>
            <a:r>
              <a:rPr lang="pt-BR" sz="2800" b="1">
                <a:latin typeface="Trebuchet MS" pitchFamily="34" charset="0"/>
              </a:rPr>
              <a:t>Edição do Mapa Conceitual (Ontologias)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1625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1626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1627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1619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501063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A importância do Mapa Conceitual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Permite uma organização do conhecimento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Estabelece uma hierarquia de conceitos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do mais abrangente (pai) ao menos </a:t>
            </a:r>
            <a:r>
              <a:rPr lang="pt-BR" dirty="0" smtClean="0">
                <a:latin typeface="+mn-lt"/>
              </a:rPr>
              <a:t>abrangente (filho</a:t>
            </a:r>
            <a:r>
              <a:rPr lang="pt-BR" dirty="0">
                <a:latin typeface="+mn-lt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Define as relações entre conceitos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relações conceituais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214313" y="3143250"/>
            <a:ext cx="3143250" cy="2857500"/>
          </a:xfrm>
          <a:prstGeom prst="roundRect">
            <a:avLst>
              <a:gd name="adj" fmla="val 1064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dirty="0"/>
              <a:t>CONCEITOS:</a:t>
            </a:r>
          </a:p>
          <a:p>
            <a:pPr>
              <a:defRPr/>
            </a:pPr>
            <a:r>
              <a:rPr lang="pt-BR" b="1" dirty="0"/>
              <a:t>Ciência da Computação</a:t>
            </a:r>
          </a:p>
          <a:p>
            <a:pPr>
              <a:defRPr/>
            </a:pPr>
            <a:r>
              <a:rPr lang="pt-BR" b="1" dirty="0"/>
              <a:t>Linguagens de Programação</a:t>
            </a:r>
          </a:p>
          <a:p>
            <a:pPr>
              <a:defRPr/>
            </a:pPr>
            <a:r>
              <a:rPr lang="pt-BR" b="1" dirty="0"/>
              <a:t>Teoria da Computação</a:t>
            </a:r>
          </a:p>
          <a:p>
            <a:pPr>
              <a:defRPr/>
            </a:pPr>
            <a:r>
              <a:rPr lang="pt-BR" b="1" dirty="0"/>
              <a:t>Compiladores</a:t>
            </a:r>
          </a:p>
          <a:p>
            <a:pPr>
              <a:defRPr/>
            </a:pPr>
            <a:r>
              <a:rPr lang="pt-BR" b="1" dirty="0"/>
              <a:t>Bancos de Dados</a:t>
            </a:r>
          </a:p>
          <a:p>
            <a:pPr>
              <a:defRPr/>
            </a:pPr>
            <a:r>
              <a:rPr lang="pt-BR" b="1" dirty="0"/>
              <a:t>Java</a:t>
            </a:r>
          </a:p>
          <a:p>
            <a:pPr>
              <a:defRPr/>
            </a:pPr>
            <a:r>
              <a:rPr lang="pt-BR" b="1" dirty="0"/>
              <a:t>PHP</a:t>
            </a:r>
          </a:p>
          <a:p>
            <a:pPr>
              <a:defRPr/>
            </a:pPr>
            <a:r>
              <a:rPr lang="pt-BR" b="1" dirty="0" smtClean="0"/>
              <a:t>C</a:t>
            </a:r>
            <a:endParaRPr lang="pt-BR" b="1" dirty="0"/>
          </a:p>
          <a:p>
            <a:pPr>
              <a:defRPr/>
            </a:pPr>
            <a:r>
              <a:rPr lang="pt-BR" b="1" dirty="0" err="1"/>
              <a:t>MySQL</a:t>
            </a:r>
            <a:endParaRPr lang="pt-BR" b="1" dirty="0"/>
          </a:p>
        </p:txBody>
      </p: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3571875" y="3143250"/>
            <a:ext cx="4714875" cy="2857500"/>
            <a:chOff x="3571868" y="3143248"/>
            <a:chExt cx="4714908" cy="2857520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4572000" y="3143248"/>
              <a:ext cx="3714776" cy="2857520"/>
            </a:xfrm>
            <a:prstGeom prst="roundRect">
              <a:avLst>
                <a:gd name="adj" fmla="val 1064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dirty="0"/>
                <a:t>CONCEITOS:</a:t>
              </a:r>
            </a:p>
            <a:p>
              <a:pPr>
                <a:defRPr/>
              </a:pPr>
              <a:r>
                <a:rPr lang="pt-BR" b="1" dirty="0"/>
                <a:t> Ciência da Computação</a:t>
              </a:r>
            </a:p>
            <a:p>
              <a:pPr lvl="1">
                <a:defRPr/>
              </a:pPr>
              <a:r>
                <a:rPr lang="pt-BR" b="1" dirty="0"/>
                <a:t> Linguagens de Programação</a:t>
              </a:r>
            </a:p>
            <a:p>
              <a:pPr lvl="2">
                <a:defRPr/>
              </a:pPr>
              <a:r>
                <a:rPr lang="pt-BR" b="1" dirty="0"/>
                <a:t> Java</a:t>
              </a:r>
            </a:p>
            <a:p>
              <a:pPr lvl="2">
                <a:defRPr/>
              </a:pPr>
              <a:r>
                <a:rPr lang="pt-BR" b="1" dirty="0"/>
                <a:t> PHP</a:t>
              </a:r>
            </a:p>
            <a:p>
              <a:pPr lvl="2">
                <a:defRPr/>
              </a:pPr>
              <a:r>
                <a:rPr lang="pt-BR" b="1" dirty="0"/>
                <a:t> </a:t>
              </a:r>
              <a:r>
                <a:rPr lang="pt-BR" b="1" dirty="0" smtClean="0"/>
                <a:t>C</a:t>
              </a:r>
              <a:endParaRPr lang="pt-BR" b="1" dirty="0"/>
            </a:p>
            <a:p>
              <a:pPr lvl="1">
                <a:defRPr/>
              </a:pPr>
              <a:r>
                <a:rPr lang="pt-BR" b="1" dirty="0"/>
                <a:t> Teoria da Computação</a:t>
              </a:r>
            </a:p>
            <a:p>
              <a:pPr lvl="2">
                <a:defRPr/>
              </a:pPr>
              <a:r>
                <a:rPr lang="pt-BR" b="1" dirty="0"/>
                <a:t> Compiladores</a:t>
              </a:r>
            </a:p>
            <a:p>
              <a:pPr lvl="1">
                <a:defRPr/>
              </a:pPr>
              <a:r>
                <a:rPr lang="pt-BR" b="1" dirty="0"/>
                <a:t> Bancos de Dados</a:t>
              </a:r>
            </a:p>
            <a:p>
              <a:pPr lvl="2">
                <a:defRPr/>
              </a:pPr>
              <a:r>
                <a:rPr lang="pt-BR" b="1" dirty="0"/>
                <a:t> </a:t>
              </a:r>
              <a:r>
                <a:rPr lang="pt-BR" b="1" dirty="0" err="1"/>
                <a:t>MySQL</a:t>
              </a:r>
              <a:endParaRPr lang="pt-BR" b="1" dirty="0"/>
            </a:p>
          </p:txBody>
        </p:sp>
        <p:sp>
          <p:nvSpPr>
            <p:cNvPr id="25" name="Seta para a direita 24"/>
            <p:cNvSpPr/>
            <p:nvPr/>
          </p:nvSpPr>
          <p:spPr>
            <a:xfrm>
              <a:off x="3571868" y="4286256"/>
              <a:ext cx="785819" cy="35719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11622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2657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2658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2659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0" name="Retângulo de cantos arredondados 9"/>
          <p:cNvSpPr/>
          <p:nvPr/>
        </p:nvSpPr>
        <p:spPr>
          <a:xfrm>
            <a:off x="142875" y="1571625"/>
            <a:ext cx="3571875" cy="3071813"/>
          </a:xfrm>
          <a:prstGeom prst="roundRect">
            <a:avLst>
              <a:gd name="adj" fmla="val 1064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dirty="0"/>
              <a:t>CONCEITOS:</a:t>
            </a:r>
          </a:p>
          <a:p>
            <a:pPr>
              <a:defRPr/>
            </a:pPr>
            <a:r>
              <a:rPr lang="pt-BR" b="1" dirty="0"/>
              <a:t> Ciência da Computação</a:t>
            </a:r>
          </a:p>
          <a:p>
            <a:pPr lvl="1">
              <a:defRPr/>
            </a:pPr>
            <a:r>
              <a:rPr lang="pt-BR" b="1" dirty="0"/>
              <a:t> Linguagens de Programação</a:t>
            </a:r>
          </a:p>
          <a:p>
            <a:pPr lvl="2">
              <a:defRPr/>
            </a:pPr>
            <a:r>
              <a:rPr lang="pt-BR" b="1" dirty="0"/>
              <a:t> Java</a:t>
            </a:r>
          </a:p>
          <a:p>
            <a:pPr lvl="2">
              <a:defRPr/>
            </a:pPr>
            <a:r>
              <a:rPr lang="pt-BR" b="1" dirty="0"/>
              <a:t> PHP</a:t>
            </a:r>
          </a:p>
          <a:p>
            <a:pPr lvl="2">
              <a:defRPr/>
            </a:pPr>
            <a:r>
              <a:rPr lang="pt-BR" b="1" dirty="0"/>
              <a:t> </a:t>
            </a:r>
            <a:r>
              <a:rPr lang="pt-BR" b="1" dirty="0" smtClean="0"/>
              <a:t>C</a:t>
            </a:r>
            <a:endParaRPr lang="pt-BR" b="1" dirty="0"/>
          </a:p>
          <a:p>
            <a:pPr lvl="1">
              <a:defRPr/>
            </a:pPr>
            <a:r>
              <a:rPr lang="pt-BR" b="1" dirty="0"/>
              <a:t> Teoria da Computação</a:t>
            </a:r>
          </a:p>
          <a:p>
            <a:pPr lvl="2">
              <a:defRPr/>
            </a:pPr>
            <a:r>
              <a:rPr lang="pt-BR" b="1" dirty="0"/>
              <a:t> Compiladores</a:t>
            </a:r>
          </a:p>
          <a:p>
            <a:pPr lvl="1">
              <a:defRPr/>
            </a:pPr>
            <a:r>
              <a:rPr lang="pt-BR" b="1" dirty="0"/>
              <a:t> Bancos de Dados</a:t>
            </a:r>
          </a:p>
          <a:p>
            <a:pPr lvl="2">
              <a:defRPr/>
            </a:pPr>
            <a:r>
              <a:rPr lang="pt-BR" b="1" dirty="0"/>
              <a:t> </a:t>
            </a:r>
            <a:r>
              <a:rPr lang="pt-BR" b="1" dirty="0" err="1"/>
              <a:t>MySQL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000500" y="1571625"/>
            <a:ext cx="4500563" cy="338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1600" dirty="0"/>
              <a:t> Organização do Conhecimento (domínio)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000500" y="2114550"/>
            <a:ext cx="4500563" cy="831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1600" dirty="0"/>
              <a:t> Hierarquia de Conceito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t-BR" sz="1600" dirty="0"/>
              <a:t> Mais abrangente (</a:t>
            </a:r>
            <a:r>
              <a:rPr lang="pt-BR" sz="1600" b="1" dirty="0"/>
              <a:t>Ciência da Computação</a:t>
            </a:r>
            <a:r>
              <a:rPr lang="pt-BR" sz="1600" dirty="0"/>
              <a:t>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t-BR" sz="1600" dirty="0"/>
              <a:t> Menos abrangente (</a:t>
            </a:r>
            <a:r>
              <a:rPr lang="pt-BR" sz="1600" b="1" dirty="0"/>
              <a:t>Java, PHP, </a:t>
            </a:r>
            <a:r>
              <a:rPr lang="pt-BR" sz="1600" b="1" dirty="0" smtClean="0"/>
              <a:t>C </a:t>
            </a:r>
            <a:r>
              <a:rPr lang="pt-BR" sz="1600" b="1" dirty="0"/>
              <a:t>etc.</a:t>
            </a:r>
            <a:r>
              <a:rPr lang="pt-BR" sz="1600" dirty="0"/>
              <a:t>)</a:t>
            </a:r>
          </a:p>
        </p:txBody>
      </p:sp>
      <p:grpSp>
        <p:nvGrpSpPr>
          <p:cNvPr id="3" name="Grupo 16"/>
          <p:cNvGrpSpPr>
            <a:grpSpLocks/>
          </p:cNvGrpSpPr>
          <p:nvPr/>
        </p:nvGrpSpPr>
        <p:grpSpPr bwMode="auto">
          <a:xfrm>
            <a:off x="450850" y="2290763"/>
            <a:ext cx="8050213" cy="2416175"/>
            <a:chOff x="450368" y="1790690"/>
            <a:chExt cx="8050722" cy="2416504"/>
          </a:xfrm>
        </p:grpSpPr>
        <p:sp>
          <p:nvSpPr>
            <p:cNvPr id="14" name="CaixaDeTexto 13"/>
            <p:cNvSpPr txBox="1"/>
            <p:nvPr/>
          </p:nvSpPr>
          <p:spPr>
            <a:xfrm>
              <a:off x="4000242" y="2636942"/>
              <a:ext cx="4500848" cy="157025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/>
                <a:t> </a:t>
              </a:r>
              <a:r>
                <a:rPr lang="pt-BR" sz="1600" dirty="0" smtClean="0"/>
                <a:t>Relações Conceituais</a:t>
              </a:r>
              <a:endParaRPr lang="pt-BR" sz="1600" dirty="0"/>
            </a:p>
            <a:p>
              <a:pPr>
                <a:defRPr/>
              </a:pPr>
              <a:endParaRPr lang="pt-BR" sz="1600" dirty="0"/>
            </a:p>
            <a:p>
              <a:pPr>
                <a:buFont typeface="Wingdings" pitchFamily="2" charset="2"/>
                <a:buChar char="Ø"/>
                <a:defRPr/>
              </a:pPr>
              <a:r>
                <a:rPr lang="pt-BR" sz="1600" dirty="0"/>
                <a:t> Java </a:t>
              </a:r>
              <a:r>
                <a:rPr lang="pt-BR" sz="1600" b="1" dirty="0">
                  <a:solidFill>
                    <a:srgbClr val="FF0000"/>
                  </a:solidFill>
                </a:rPr>
                <a:t>é uma</a:t>
              </a:r>
              <a:r>
                <a:rPr lang="pt-BR" sz="1600" dirty="0"/>
                <a:t> Linguagem de Programação</a:t>
              </a:r>
            </a:p>
            <a:p>
              <a:pPr>
                <a:buFont typeface="Wingdings" pitchFamily="2" charset="2"/>
                <a:buChar char="Ø"/>
                <a:defRPr/>
              </a:pPr>
              <a:endParaRPr lang="pt-BR" sz="1600" dirty="0"/>
            </a:p>
            <a:p>
              <a:pPr>
                <a:buFont typeface="Wingdings" pitchFamily="2" charset="2"/>
                <a:buChar char="Ø"/>
                <a:defRPr/>
              </a:pPr>
              <a:r>
                <a:rPr lang="pt-BR" sz="1600" dirty="0"/>
                <a:t> Linguagens de Programação </a:t>
              </a:r>
              <a:r>
                <a:rPr lang="pt-BR" sz="1600" b="1" dirty="0">
                  <a:solidFill>
                    <a:srgbClr val="FF0000"/>
                  </a:solidFill>
                </a:rPr>
                <a:t>pertence a</a:t>
              </a:r>
              <a:r>
                <a:rPr lang="pt-BR" sz="1600" dirty="0"/>
                <a:t> Ciência da Computação</a:t>
              </a:r>
            </a:p>
          </p:txBody>
        </p:sp>
        <p:sp>
          <p:nvSpPr>
            <p:cNvPr id="15" name="Seta dobrada para cima 14"/>
            <p:cNvSpPr/>
            <p:nvPr/>
          </p:nvSpPr>
          <p:spPr>
            <a:xfrm flipH="1">
              <a:off x="450368" y="1790690"/>
              <a:ext cx="285752" cy="142876"/>
            </a:xfrm>
            <a:prstGeom prst="bentUp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" name="Seta dobrada para cima 15"/>
            <p:cNvSpPr/>
            <p:nvPr/>
          </p:nvSpPr>
          <p:spPr>
            <a:xfrm flipH="1">
              <a:off x="906890" y="2065556"/>
              <a:ext cx="285752" cy="142876"/>
            </a:xfrm>
            <a:prstGeom prst="bentUp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12647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501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Dissecando o exemplo</a:t>
            </a:r>
            <a:endParaRPr lang="pt-BR" dirty="0">
              <a:latin typeface="+mn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85875" y="5000625"/>
            <a:ext cx="6572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FF0000"/>
                </a:solidFill>
                <a:latin typeface="+mj-lt"/>
              </a:rPr>
              <a:t>Favorece a compreensão de um determinado domínio do conhecimento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3674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3675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3676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0" name="Retângulo de cantos arredondados 9"/>
          <p:cNvSpPr/>
          <p:nvPr/>
        </p:nvSpPr>
        <p:spPr>
          <a:xfrm>
            <a:off x="142875" y="2500313"/>
            <a:ext cx="3571875" cy="3071812"/>
          </a:xfrm>
          <a:prstGeom prst="roundRect">
            <a:avLst>
              <a:gd name="adj" fmla="val 1064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dirty="0"/>
              <a:t>CONCEITOS:</a:t>
            </a:r>
          </a:p>
          <a:p>
            <a:pPr>
              <a:defRPr/>
            </a:pPr>
            <a:r>
              <a:rPr lang="pt-BR" b="1" dirty="0"/>
              <a:t> Ciência da Computação</a:t>
            </a:r>
          </a:p>
          <a:p>
            <a:pPr lvl="1">
              <a:defRPr/>
            </a:pPr>
            <a:r>
              <a:rPr lang="pt-BR" b="1" dirty="0"/>
              <a:t> Linguagens de Programação</a:t>
            </a:r>
          </a:p>
          <a:p>
            <a:pPr lvl="2">
              <a:defRPr/>
            </a:pPr>
            <a:r>
              <a:rPr lang="pt-BR" b="1" dirty="0"/>
              <a:t> Java</a:t>
            </a:r>
          </a:p>
          <a:p>
            <a:pPr lvl="2">
              <a:defRPr/>
            </a:pPr>
            <a:r>
              <a:rPr lang="pt-BR" b="1" dirty="0"/>
              <a:t> PHP</a:t>
            </a:r>
          </a:p>
          <a:p>
            <a:pPr lvl="2">
              <a:defRPr/>
            </a:pPr>
            <a:r>
              <a:rPr lang="pt-BR" b="1" dirty="0"/>
              <a:t> </a:t>
            </a:r>
            <a:r>
              <a:rPr lang="pt-BR" b="1" dirty="0" smtClean="0"/>
              <a:t>C</a:t>
            </a:r>
            <a:endParaRPr lang="pt-BR" b="1" dirty="0"/>
          </a:p>
          <a:p>
            <a:pPr lvl="1">
              <a:defRPr/>
            </a:pPr>
            <a:r>
              <a:rPr lang="pt-BR" b="1" dirty="0"/>
              <a:t> Teoria da Computação</a:t>
            </a:r>
          </a:p>
          <a:p>
            <a:pPr lvl="2">
              <a:defRPr/>
            </a:pPr>
            <a:r>
              <a:rPr lang="pt-BR" b="1" dirty="0"/>
              <a:t> Compiladores</a:t>
            </a:r>
          </a:p>
          <a:p>
            <a:pPr lvl="1">
              <a:defRPr/>
            </a:pPr>
            <a:r>
              <a:rPr lang="pt-BR" b="1" dirty="0"/>
              <a:t> Bancos de Dados</a:t>
            </a:r>
          </a:p>
          <a:p>
            <a:pPr lvl="2">
              <a:defRPr/>
            </a:pPr>
            <a:r>
              <a:rPr lang="pt-BR" b="1" dirty="0"/>
              <a:t> </a:t>
            </a:r>
            <a:r>
              <a:rPr lang="pt-BR" b="1" dirty="0" err="1"/>
              <a:t>MySQL</a:t>
            </a:r>
            <a:endParaRPr lang="pt-BR" b="1" dirty="0"/>
          </a:p>
        </p:txBody>
      </p:sp>
      <p:sp>
        <p:nvSpPr>
          <p:cNvPr id="15" name="Seta dobrada para cima 14"/>
          <p:cNvSpPr/>
          <p:nvPr/>
        </p:nvSpPr>
        <p:spPr>
          <a:xfrm flipH="1">
            <a:off x="450850" y="3214688"/>
            <a:ext cx="285750" cy="142875"/>
          </a:xfrm>
          <a:prstGeom prst="bent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Seta dobrada para cima 15"/>
          <p:cNvSpPr/>
          <p:nvPr/>
        </p:nvSpPr>
        <p:spPr>
          <a:xfrm flipH="1">
            <a:off x="906463" y="3489325"/>
            <a:ext cx="285750" cy="142875"/>
          </a:xfrm>
          <a:prstGeom prst="bent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3670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501063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Em Terminologia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Mapa Conceitual </a:t>
            </a:r>
            <a:r>
              <a:rPr lang="pt-BR" sz="2000" dirty="0" smtClean="0">
                <a:latin typeface="+mn-lt"/>
              </a:rPr>
              <a:t>é fundamental</a:t>
            </a:r>
            <a:r>
              <a:rPr lang="pt-BR" sz="2000" dirty="0">
                <a:latin typeface="+mn-lt"/>
              </a:rPr>
              <a:t>:</a:t>
            </a:r>
          </a:p>
          <a:p>
            <a:pPr lvl="2">
              <a:buFont typeface="Wingdings" pitchFamily="2" charset="2"/>
              <a:buChar char="Ø"/>
            </a:pPr>
            <a:r>
              <a:rPr lang="pt-BR" dirty="0">
                <a:latin typeface="+mn-lt"/>
              </a:rPr>
              <a:t> Auxilia na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Definição do Termos</a:t>
            </a:r>
          </a:p>
        </p:txBody>
      </p:sp>
      <p:sp>
        <p:nvSpPr>
          <p:cNvPr id="19" name="Retângulo com Canto Diagonal Aparado 18"/>
          <p:cNvSpPr/>
          <p:nvPr/>
        </p:nvSpPr>
        <p:spPr>
          <a:xfrm>
            <a:off x="4071938" y="2571750"/>
            <a:ext cx="4429125" cy="785813"/>
          </a:xfrm>
          <a:prstGeom prst="snip2DiagRect">
            <a:avLst/>
          </a:prstGeom>
          <a:solidFill>
            <a:srgbClr val="D3CC99"/>
          </a:solidFill>
          <a:ln>
            <a:solidFill>
              <a:srgbClr val="7D77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Java: </a:t>
            </a:r>
            <a:r>
              <a:rPr lang="pt-BR" i="1" dirty="0">
                <a:solidFill>
                  <a:srgbClr val="FF0000"/>
                </a:solidFill>
              </a:rPr>
              <a:t>é uma </a:t>
            </a:r>
            <a:r>
              <a:rPr lang="pt-BR" dirty="0">
                <a:solidFill>
                  <a:schemeClr val="tx1"/>
                </a:solidFill>
              </a:rPr>
              <a:t>linguagem de programação orientada a objetos ...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1" name="Retângulo com Canto Diagonal Aparado 20"/>
          <p:cNvSpPr/>
          <p:nvPr/>
        </p:nvSpPr>
        <p:spPr>
          <a:xfrm>
            <a:off x="4071938" y="3571875"/>
            <a:ext cx="4429125" cy="1214438"/>
          </a:xfrm>
          <a:prstGeom prst="snip2DiagRect">
            <a:avLst/>
          </a:prstGeom>
          <a:solidFill>
            <a:srgbClr val="CFA9BA"/>
          </a:solidFill>
          <a:ln>
            <a:solidFill>
              <a:srgbClr val="683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Linguagens de Programação</a:t>
            </a:r>
            <a:r>
              <a:rPr lang="pt-BR" dirty="0">
                <a:solidFill>
                  <a:schemeClr val="tx1"/>
                </a:solidFill>
              </a:rPr>
              <a:t>: são linguagens especialmente codificadas </a:t>
            </a:r>
            <a:r>
              <a:rPr lang="pt-BR" i="1" dirty="0">
                <a:solidFill>
                  <a:srgbClr val="FF0000"/>
                </a:solidFill>
              </a:rPr>
              <a:t>pertencentes a </a:t>
            </a:r>
            <a:r>
              <a:rPr lang="pt-BR" dirty="0">
                <a:solidFill>
                  <a:schemeClr val="tx1"/>
                </a:solidFill>
              </a:rPr>
              <a:t>ciência da computação que servem ...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9" grpId="0" animBg="1"/>
      <p:bldP spid="2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4717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4718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4719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grpSp>
        <p:nvGrpSpPr>
          <p:cNvPr id="114691" name="Grupo 12"/>
          <p:cNvGrpSpPr>
            <a:grpSpLocks/>
          </p:cNvGrpSpPr>
          <p:nvPr/>
        </p:nvGrpSpPr>
        <p:grpSpPr bwMode="auto">
          <a:xfrm>
            <a:off x="142875" y="2643188"/>
            <a:ext cx="3571875" cy="3071812"/>
            <a:chOff x="142844" y="2928934"/>
            <a:chExt cx="3571900" cy="3071834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142844" y="2928934"/>
              <a:ext cx="3571900" cy="3071834"/>
            </a:xfrm>
            <a:prstGeom prst="roundRect">
              <a:avLst>
                <a:gd name="adj" fmla="val 1064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dirty="0"/>
                <a:t>CONCEITOS:</a:t>
              </a:r>
            </a:p>
            <a:p>
              <a:pPr>
                <a:defRPr/>
              </a:pPr>
              <a:r>
                <a:rPr lang="pt-BR" b="1" dirty="0"/>
                <a:t> Ciência da Computação</a:t>
              </a:r>
            </a:p>
            <a:p>
              <a:pPr lvl="1">
                <a:defRPr/>
              </a:pPr>
              <a:r>
                <a:rPr lang="pt-BR" b="1" dirty="0"/>
                <a:t> Linguagens de Programação</a:t>
              </a:r>
            </a:p>
            <a:p>
              <a:pPr lvl="2">
                <a:defRPr/>
              </a:pPr>
              <a:r>
                <a:rPr lang="pt-BR" b="1" dirty="0"/>
                <a:t> Java</a:t>
              </a:r>
            </a:p>
            <a:p>
              <a:pPr lvl="2">
                <a:defRPr/>
              </a:pPr>
              <a:r>
                <a:rPr lang="pt-BR" b="1" dirty="0"/>
                <a:t> PHP</a:t>
              </a:r>
            </a:p>
            <a:p>
              <a:pPr lvl="2">
                <a:defRPr/>
              </a:pPr>
              <a:r>
                <a:rPr lang="pt-BR" b="1" dirty="0"/>
                <a:t> </a:t>
              </a:r>
              <a:r>
                <a:rPr lang="pt-BR" b="1" dirty="0" smtClean="0"/>
                <a:t>C</a:t>
              </a:r>
              <a:endParaRPr lang="pt-BR" b="1" dirty="0"/>
            </a:p>
            <a:p>
              <a:pPr lvl="1">
                <a:defRPr/>
              </a:pPr>
              <a:r>
                <a:rPr lang="pt-BR" b="1" dirty="0"/>
                <a:t> Teoria da Computação</a:t>
              </a:r>
            </a:p>
            <a:p>
              <a:pPr lvl="2">
                <a:defRPr/>
              </a:pPr>
              <a:r>
                <a:rPr lang="pt-BR" b="1" dirty="0"/>
                <a:t> Compiladores</a:t>
              </a:r>
            </a:p>
            <a:p>
              <a:pPr lvl="1">
                <a:defRPr/>
              </a:pPr>
              <a:r>
                <a:rPr lang="pt-BR" b="1" dirty="0"/>
                <a:t> Bancos de Dados</a:t>
              </a:r>
            </a:p>
            <a:p>
              <a:pPr lvl="2">
                <a:defRPr/>
              </a:pPr>
              <a:r>
                <a:rPr lang="pt-BR" b="1" dirty="0"/>
                <a:t> </a:t>
              </a:r>
              <a:r>
                <a:rPr lang="pt-BR" b="1" dirty="0" err="1"/>
                <a:t>MySQL</a:t>
              </a:r>
              <a:endParaRPr lang="pt-BR" b="1" dirty="0"/>
            </a:p>
          </p:txBody>
        </p:sp>
        <p:sp>
          <p:nvSpPr>
            <p:cNvPr id="15" name="Seta dobrada para cima 14"/>
            <p:cNvSpPr/>
            <p:nvPr/>
          </p:nvSpPr>
          <p:spPr>
            <a:xfrm flipH="1">
              <a:off x="450821" y="3643314"/>
              <a:ext cx="285752" cy="142876"/>
            </a:xfrm>
            <a:prstGeom prst="bent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" name="Seta dobrada para cima 15"/>
            <p:cNvSpPr/>
            <p:nvPr/>
          </p:nvSpPr>
          <p:spPr>
            <a:xfrm flipH="1">
              <a:off x="906437" y="3917953"/>
              <a:ext cx="285752" cy="142876"/>
            </a:xfrm>
            <a:prstGeom prst="bent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14692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501063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Em Terminologia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Mapa Conceitual </a:t>
            </a:r>
            <a:r>
              <a:rPr lang="pt-BR" sz="2000" dirty="0" smtClean="0">
                <a:latin typeface="+mn-lt"/>
              </a:rPr>
              <a:t>é fundamental</a:t>
            </a:r>
            <a:r>
              <a:rPr lang="pt-BR" sz="2000" dirty="0">
                <a:latin typeface="+mn-lt"/>
              </a:rPr>
              <a:t>:</a:t>
            </a:r>
          </a:p>
          <a:p>
            <a:pPr lvl="2">
              <a:buFont typeface="Wingdings" pitchFamily="2" charset="2"/>
              <a:buChar char="Ø"/>
            </a:pPr>
            <a:r>
              <a:rPr lang="pt-BR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Auxilia na Definição do Termos</a:t>
            </a:r>
          </a:p>
          <a:p>
            <a:pPr lvl="2">
              <a:buFont typeface="Wingdings" pitchFamily="2" charset="2"/>
              <a:buChar char="Ø"/>
            </a:pPr>
            <a:r>
              <a:rPr lang="pt-BR" dirty="0">
                <a:latin typeface="+mn-lt"/>
              </a:rPr>
              <a:t> Possibilita a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Polissemia</a:t>
            </a:r>
          </a:p>
        </p:txBody>
      </p:sp>
      <p:grpSp>
        <p:nvGrpSpPr>
          <p:cNvPr id="4" name="Grupo 24"/>
          <p:cNvGrpSpPr>
            <a:grpSpLocks/>
          </p:cNvGrpSpPr>
          <p:nvPr/>
        </p:nvGrpSpPr>
        <p:grpSpPr bwMode="auto">
          <a:xfrm>
            <a:off x="4572000" y="2357438"/>
            <a:ext cx="3929063" cy="3643312"/>
            <a:chOff x="4500562" y="2093450"/>
            <a:chExt cx="3929090" cy="3643338"/>
          </a:xfrm>
        </p:grpSpPr>
        <p:sp>
          <p:nvSpPr>
            <p:cNvPr id="18" name="Retângulo de cantos arredondados 17"/>
            <p:cNvSpPr/>
            <p:nvPr/>
          </p:nvSpPr>
          <p:spPr>
            <a:xfrm>
              <a:off x="4500562" y="2093450"/>
              <a:ext cx="3929090" cy="3643338"/>
            </a:xfrm>
            <a:prstGeom prst="roundRect">
              <a:avLst>
                <a:gd name="adj" fmla="val 1064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dirty="0"/>
                <a:t>CONCEITOS:</a:t>
              </a:r>
            </a:p>
            <a:p>
              <a:pPr>
                <a:defRPr/>
              </a:pPr>
              <a:r>
                <a:rPr lang="pt-BR" b="1" dirty="0"/>
                <a:t> Ciência da Computação</a:t>
              </a:r>
            </a:p>
            <a:p>
              <a:pPr lvl="1">
                <a:defRPr/>
              </a:pPr>
              <a:r>
                <a:rPr lang="pt-BR" b="1" dirty="0"/>
                <a:t> Linguagens de Programação</a:t>
              </a:r>
            </a:p>
            <a:p>
              <a:pPr lvl="2">
                <a:defRPr/>
              </a:pPr>
              <a:r>
                <a:rPr lang="pt-BR" b="1" dirty="0"/>
                <a:t> Java</a:t>
              </a:r>
            </a:p>
            <a:p>
              <a:pPr lvl="2">
                <a:defRPr/>
              </a:pPr>
              <a:r>
                <a:rPr lang="pt-BR" b="1" dirty="0"/>
                <a:t> PHP</a:t>
              </a:r>
            </a:p>
            <a:p>
              <a:pPr lvl="2">
                <a:defRPr/>
              </a:pPr>
              <a:r>
                <a:rPr lang="pt-BR" b="1" dirty="0"/>
                <a:t> </a:t>
              </a:r>
              <a:r>
                <a:rPr lang="pt-BR" b="1" dirty="0" smtClean="0"/>
                <a:t>C</a:t>
              </a:r>
              <a:endParaRPr lang="pt-BR" b="1" dirty="0"/>
            </a:p>
            <a:p>
              <a:pPr lvl="1">
                <a:defRPr/>
              </a:pPr>
              <a:r>
                <a:rPr lang="pt-BR" b="1" dirty="0"/>
                <a:t> Teoria da Computação</a:t>
              </a:r>
            </a:p>
            <a:p>
              <a:pPr lvl="2">
                <a:defRPr/>
              </a:pPr>
              <a:r>
                <a:rPr lang="pt-BR" b="1" dirty="0"/>
                <a:t> Compiladores</a:t>
              </a:r>
            </a:p>
            <a:p>
              <a:pPr lvl="3">
                <a:defRPr/>
              </a:pPr>
              <a:r>
                <a:rPr lang="pt-BR" b="1" dirty="0"/>
                <a:t>Java</a:t>
              </a:r>
            </a:p>
            <a:p>
              <a:pPr lvl="3">
                <a:defRPr/>
              </a:pPr>
              <a:r>
                <a:rPr lang="pt-BR" b="1" dirty="0" smtClean="0"/>
                <a:t>C</a:t>
              </a:r>
              <a:endParaRPr lang="pt-BR" b="1" dirty="0"/>
            </a:p>
            <a:p>
              <a:pPr lvl="1">
                <a:defRPr/>
              </a:pPr>
              <a:r>
                <a:rPr lang="pt-BR" b="1" dirty="0"/>
                <a:t> Bancos de Dados</a:t>
              </a:r>
            </a:p>
            <a:p>
              <a:pPr lvl="2">
                <a:defRPr/>
              </a:pPr>
              <a:r>
                <a:rPr lang="pt-BR" b="1" dirty="0"/>
                <a:t> </a:t>
              </a:r>
              <a:r>
                <a:rPr lang="pt-BR" b="1" dirty="0" err="1"/>
                <a:t>MySQL</a:t>
              </a:r>
              <a:endParaRPr lang="pt-BR" b="1" dirty="0"/>
            </a:p>
          </p:txBody>
        </p:sp>
        <p:sp>
          <p:nvSpPr>
            <p:cNvPr id="20" name="Seta dobrada para cima 19"/>
            <p:cNvSpPr/>
            <p:nvPr/>
          </p:nvSpPr>
          <p:spPr>
            <a:xfrm flipH="1">
              <a:off x="4829177" y="2758617"/>
              <a:ext cx="285752" cy="142876"/>
            </a:xfrm>
            <a:prstGeom prst="bent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" name="Seta dobrada para cima 21"/>
            <p:cNvSpPr/>
            <p:nvPr/>
          </p:nvSpPr>
          <p:spPr>
            <a:xfrm flipH="1">
              <a:off x="5286380" y="3055482"/>
              <a:ext cx="285752" cy="142876"/>
            </a:xfrm>
            <a:prstGeom prst="bent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" name="Seta dobrada para cima 22"/>
            <p:cNvSpPr/>
            <p:nvPr/>
          </p:nvSpPr>
          <p:spPr>
            <a:xfrm flipH="1">
              <a:off x="5753109" y="4450904"/>
              <a:ext cx="285752" cy="142876"/>
            </a:xfrm>
            <a:prstGeom prst="bent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" name="Seta dobrada para cima 23"/>
            <p:cNvSpPr/>
            <p:nvPr/>
          </p:nvSpPr>
          <p:spPr>
            <a:xfrm flipH="1">
              <a:off x="5764221" y="4736656"/>
              <a:ext cx="285752" cy="142876"/>
            </a:xfrm>
            <a:prstGeom prst="bent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5" name="Grupo 32"/>
          <p:cNvGrpSpPr>
            <a:grpSpLocks/>
          </p:cNvGrpSpPr>
          <p:nvPr/>
        </p:nvGrpSpPr>
        <p:grpSpPr bwMode="auto">
          <a:xfrm>
            <a:off x="5643563" y="3357563"/>
            <a:ext cx="1000125" cy="1928812"/>
            <a:chOff x="5643570" y="3357562"/>
            <a:chExt cx="1000132" cy="1928826"/>
          </a:xfrm>
        </p:grpSpPr>
        <p:sp>
          <p:nvSpPr>
            <p:cNvPr id="29" name="Elipse 28"/>
            <p:cNvSpPr/>
            <p:nvPr/>
          </p:nvSpPr>
          <p:spPr>
            <a:xfrm>
              <a:off x="5643570" y="3357562"/>
              <a:ext cx="571504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" name="Elipse 29"/>
            <p:cNvSpPr/>
            <p:nvPr/>
          </p:nvSpPr>
          <p:spPr>
            <a:xfrm>
              <a:off x="5643570" y="3918180"/>
              <a:ext cx="571504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" name="Elipse 30"/>
            <p:cNvSpPr/>
            <p:nvPr/>
          </p:nvSpPr>
          <p:spPr>
            <a:xfrm>
              <a:off x="6061312" y="4736656"/>
              <a:ext cx="571504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2" name="Elipse 31"/>
            <p:cNvSpPr/>
            <p:nvPr/>
          </p:nvSpPr>
          <p:spPr>
            <a:xfrm>
              <a:off x="6072198" y="5000636"/>
              <a:ext cx="571504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34" name="CaixaDeTexto 33"/>
          <p:cNvSpPr txBox="1"/>
          <p:nvPr/>
        </p:nvSpPr>
        <p:spPr>
          <a:xfrm>
            <a:off x="6357938" y="3571875"/>
            <a:ext cx="2143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FF0000"/>
                </a:solidFill>
                <a:latin typeface="+mj-lt"/>
              </a:rPr>
              <a:t>Termos Polissêmicos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5800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5801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5802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5715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5010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Mapa Conceitual pode ser representado por:</a:t>
            </a:r>
          </a:p>
          <a:p>
            <a:pPr lvl="2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uma </a:t>
            </a:r>
            <a:r>
              <a:rPr lang="pt-BR" sz="2000" dirty="0" smtClean="0">
                <a:latin typeface="+mn-lt"/>
              </a:rPr>
              <a:t>Árvore</a:t>
            </a:r>
            <a:endParaRPr lang="pt-BR" sz="2000" dirty="0">
              <a:latin typeface="+mn-lt"/>
            </a:endParaRPr>
          </a:p>
        </p:txBody>
      </p:sp>
      <p:grpSp>
        <p:nvGrpSpPr>
          <p:cNvPr id="3" name="Grupo 24"/>
          <p:cNvGrpSpPr>
            <a:grpSpLocks/>
          </p:cNvGrpSpPr>
          <p:nvPr/>
        </p:nvGrpSpPr>
        <p:grpSpPr bwMode="auto">
          <a:xfrm>
            <a:off x="71438" y="2357438"/>
            <a:ext cx="3929062" cy="3643312"/>
            <a:chOff x="142844" y="2357430"/>
            <a:chExt cx="3929090" cy="3643338"/>
          </a:xfrm>
        </p:grpSpPr>
        <p:sp>
          <p:nvSpPr>
            <p:cNvPr id="18" name="Retângulo de cantos arredondados 17"/>
            <p:cNvSpPr/>
            <p:nvPr/>
          </p:nvSpPr>
          <p:spPr>
            <a:xfrm>
              <a:off x="142844" y="2357430"/>
              <a:ext cx="3929090" cy="3643338"/>
            </a:xfrm>
            <a:prstGeom prst="roundRect">
              <a:avLst>
                <a:gd name="adj" fmla="val 1064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dirty="0"/>
                <a:t>CONCEITOS:</a:t>
              </a:r>
            </a:p>
            <a:p>
              <a:pPr>
                <a:defRPr/>
              </a:pPr>
              <a:r>
                <a:rPr lang="pt-BR" b="1" dirty="0"/>
                <a:t> Ciência da Computação</a:t>
              </a:r>
            </a:p>
            <a:p>
              <a:pPr lvl="1">
                <a:defRPr/>
              </a:pPr>
              <a:r>
                <a:rPr lang="pt-BR" b="1" dirty="0"/>
                <a:t> Linguagens de Programação</a:t>
              </a:r>
            </a:p>
            <a:p>
              <a:pPr lvl="2">
                <a:defRPr/>
              </a:pPr>
              <a:r>
                <a:rPr lang="pt-BR" b="1" dirty="0"/>
                <a:t> Java</a:t>
              </a:r>
            </a:p>
            <a:p>
              <a:pPr lvl="2">
                <a:defRPr/>
              </a:pPr>
              <a:r>
                <a:rPr lang="pt-BR" b="1" dirty="0"/>
                <a:t> PHP</a:t>
              </a:r>
            </a:p>
            <a:p>
              <a:pPr lvl="2">
                <a:defRPr/>
              </a:pPr>
              <a:r>
                <a:rPr lang="pt-BR" b="1" dirty="0"/>
                <a:t> </a:t>
              </a:r>
              <a:r>
                <a:rPr lang="pt-BR" b="1" dirty="0" smtClean="0"/>
                <a:t>C</a:t>
              </a:r>
              <a:endParaRPr lang="pt-BR" b="1" dirty="0"/>
            </a:p>
            <a:p>
              <a:pPr lvl="1">
                <a:defRPr/>
              </a:pPr>
              <a:r>
                <a:rPr lang="pt-BR" b="1" dirty="0"/>
                <a:t> Teoria da Computação</a:t>
              </a:r>
            </a:p>
            <a:p>
              <a:pPr lvl="2">
                <a:defRPr/>
              </a:pPr>
              <a:r>
                <a:rPr lang="pt-BR" b="1" dirty="0"/>
                <a:t> Compiladores</a:t>
              </a:r>
            </a:p>
            <a:p>
              <a:pPr lvl="3">
                <a:defRPr/>
              </a:pPr>
              <a:r>
                <a:rPr lang="pt-BR" b="1" dirty="0"/>
                <a:t>Java</a:t>
              </a:r>
            </a:p>
            <a:p>
              <a:pPr lvl="3">
                <a:defRPr/>
              </a:pPr>
              <a:r>
                <a:rPr lang="pt-BR" b="1" dirty="0" smtClean="0"/>
                <a:t>C</a:t>
              </a:r>
              <a:endParaRPr lang="pt-BR" b="1" dirty="0"/>
            </a:p>
            <a:p>
              <a:pPr lvl="1">
                <a:defRPr/>
              </a:pPr>
              <a:r>
                <a:rPr lang="pt-BR" b="1" dirty="0"/>
                <a:t> Bancos de Dados</a:t>
              </a:r>
            </a:p>
            <a:p>
              <a:pPr lvl="2">
                <a:defRPr/>
              </a:pPr>
              <a:r>
                <a:rPr lang="pt-BR" b="1" dirty="0"/>
                <a:t> </a:t>
              </a:r>
              <a:r>
                <a:rPr lang="pt-BR" b="1" dirty="0" err="1"/>
                <a:t>MySQL</a:t>
              </a:r>
              <a:endParaRPr lang="pt-BR" b="1" dirty="0"/>
            </a:p>
          </p:txBody>
        </p:sp>
        <p:sp>
          <p:nvSpPr>
            <p:cNvPr id="20" name="Seta dobrada para cima 19"/>
            <p:cNvSpPr/>
            <p:nvPr/>
          </p:nvSpPr>
          <p:spPr>
            <a:xfrm flipH="1">
              <a:off x="471458" y="3022597"/>
              <a:ext cx="285752" cy="142876"/>
            </a:xfrm>
            <a:prstGeom prst="bent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" name="Seta dobrada para cima 21"/>
            <p:cNvSpPr/>
            <p:nvPr/>
          </p:nvSpPr>
          <p:spPr>
            <a:xfrm flipH="1">
              <a:off x="928662" y="3319462"/>
              <a:ext cx="285752" cy="142876"/>
            </a:xfrm>
            <a:prstGeom prst="bent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" name="Seta dobrada para cima 22"/>
            <p:cNvSpPr/>
            <p:nvPr/>
          </p:nvSpPr>
          <p:spPr>
            <a:xfrm flipH="1">
              <a:off x="1395390" y="4714884"/>
              <a:ext cx="285752" cy="142876"/>
            </a:xfrm>
            <a:prstGeom prst="bent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" name="Seta dobrada para cima 23"/>
            <p:cNvSpPr/>
            <p:nvPr/>
          </p:nvSpPr>
          <p:spPr>
            <a:xfrm flipH="1">
              <a:off x="1406503" y="5000636"/>
              <a:ext cx="285752" cy="142876"/>
            </a:xfrm>
            <a:prstGeom prst="bent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115787" name="Grupo 32"/>
            <p:cNvGrpSpPr>
              <a:grpSpLocks/>
            </p:cNvGrpSpPr>
            <p:nvPr/>
          </p:nvGrpSpPr>
          <p:grpSpPr bwMode="auto">
            <a:xfrm>
              <a:off x="1214414" y="3357562"/>
              <a:ext cx="1000132" cy="1928826"/>
              <a:chOff x="5643570" y="3357562"/>
              <a:chExt cx="1000132" cy="1928826"/>
            </a:xfrm>
          </p:grpSpPr>
          <p:sp>
            <p:nvSpPr>
              <p:cNvPr id="29" name="Elipse 28"/>
              <p:cNvSpPr/>
              <p:nvPr/>
            </p:nvSpPr>
            <p:spPr>
              <a:xfrm>
                <a:off x="5643570" y="3357562"/>
                <a:ext cx="571504" cy="2857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5643570" y="3918180"/>
                <a:ext cx="571504" cy="2857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6061312" y="4736656"/>
                <a:ext cx="571504" cy="2857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6072198" y="5000636"/>
                <a:ext cx="571504" cy="2857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grpSp>
        <p:nvGrpSpPr>
          <p:cNvPr id="5" name="Grupo 46"/>
          <p:cNvGrpSpPr>
            <a:grpSpLocks/>
          </p:cNvGrpSpPr>
          <p:nvPr/>
        </p:nvGrpSpPr>
        <p:grpSpPr bwMode="auto">
          <a:xfrm>
            <a:off x="4622800" y="2500313"/>
            <a:ext cx="3878263" cy="3416300"/>
            <a:chOff x="214282" y="2357430"/>
            <a:chExt cx="3877985" cy="3416320"/>
          </a:xfrm>
        </p:grpSpPr>
        <p:sp>
          <p:nvSpPr>
            <p:cNvPr id="115770" name="CaixaDeTexto 25"/>
            <p:cNvSpPr txBox="1">
              <a:spLocks noChangeArrowheads="1"/>
            </p:cNvSpPr>
            <p:nvPr/>
          </p:nvSpPr>
          <p:spPr bwMode="auto">
            <a:xfrm>
              <a:off x="214282" y="2357430"/>
              <a:ext cx="3877985" cy="341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 dirty="0"/>
                <a:t>Ciência da Computação</a:t>
              </a:r>
            </a:p>
            <a:p>
              <a:pPr lvl="1"/>
              <a:r>
                <a:rPr lang="pt-BR" b="1" dirty="0"/>
                <a:t> Linguagens de Programação</a:t>
              </a:r>
            </a:p>
            <a:p>
              <a:pPr lvl="2"/>
              <a:r>
                <a:rPr lang="pt-BR" b="1" dirty="0"/>
                <a:t> Java</a:t>
              </a:r>
            </a:p>
            <a:p>
              <a:pPr lvl="2"/>
              <a:r>
                <a:rPr lang="pt-BR" b="1" dirty="0"/>
                <a:t> PHP</a:t>
              </a:r>
            </a:p>
            <a:p>
              <a:pPr lvl="2"/>
              <a:r>
                <a:rPr lang="pt-BR" b="1" dirty="0"/>
                <a:t> </a:t>
              </a:r>
              <a:r>
                <a:rPr lang="pt-BR" b="1" dirty="0" smtClean="0"/>
                <a:t>C</a:t>
              </a:r>
              <a:endParaRPr lang="pt-BR" b="1" dirty="0"/>
            </a:p>
            <a:p>
              <a:pPr lvl="1"/>
              <a:r>
                <a:rPr lang="pt-BR" b="1" dirty="0"/>
                <a:t> Teoria da Computação</a:t>
              </a:r>
            </a:p>
            <a:p>
              <a:pPr lvl="2"/>
              <a:r>
                <a:rPr lang="pt-BR" b="1" dirty="0"/>
                <a:t> Compiladores</a:t>
              </a:r>
            </a:p>
            <a:p>
              <a:pPr lvl="3"/>
              <a:r>
                <a:rPr lang="pt-BR" b="1" dirty="0"/>
                <a:t>Java</a:t>
              </a:r>
            </a:p>
            <a:p>
              <a:pPr lvl="3"/>
              <a:r>
                <a:rPr lang="pt-BR" b="1" dirty="0" smtClean="0"/>
                <a:t>C</a:t>
              </a:r>
              <a:endParaRPr lang="pt-BR" b="1" dirty="0"/>
            </a:p>
            <a:p>
              <a:pPr lvl="1"/>
              <a:r>
                <a:rPr lang="pt-BR" b="1" dirty="0"/>
                <a:t> Bancos de Dados</a:t>
              </a:r>
            </a:p>
            <a:p>
              <a:pPr lvl="2"/>
              <a:r>
                <a:rPr lang="pt-BR" b="1" dirty="0"/>
                <a:t> </a:t>
              </a:r>
              <a:r>
                <a:rPr lang="pt-BR" b="1" dirty="0" err="1"/>
                <a:t>MySQL</a:t>
              </a:r>
              <a:endParaRPr lang="pt-BR" b="1" dirty="0"/>
            </a:p>
            <a:p>
              <a:endParaRPr lang="pt-BR" dirty="0"/>
            </a:p>
          </p:txBody>
        </p:sp>
        <p:sp>
          <p:nvSpPr>
            <p:cNvPr id="35" name="Forma livre 34"/>
            <p:cNvSpPr/>
            <p:nvPr/>
          </p:nvSpPr>
          <p:spPr>
            <a:xfrm>
              <a:off x="761931" y="3081334"/>
              <a:ext cx="468278" cy="271464"/>
            </a:xfrm>
            <a:custGeom>
              <a:avLst/>
              <a:gdLst>
                <a:gd name="connsiteX0" fmla="*/ 0 w 468086"/>
                <a:gd name="connsiteY0" fmla="*/ 0 h 272143"/>
                <a:gd name="connsiteX1" fmla="*/ 0 w 468086"/>
                <a:gd name="connsiteY1" fmla="*/ 272143 h 272143"/>
                <a:gd name="connsiteX2" fmla="*/ 468086 w 468086"/>
                <a:gd name="connsiteY2" fmla="*/ 272143 h 27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86" h="272143">
                  <a:moveTo>
                    <a:pt x="0" y="0"/>
                  </a:moveTo>
                  <a:lnTo>
                    <a:pt x="0" y="272143"/>
                  </a:lnTo>
                  <a:lnTo>
                    <a:pt x="468086" y="272143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6" name="Forma livre 35"/>
            <p:cNvSpPr/>
            <p:nvPr/>
          </p:nvSpPr>
          <p:spPr>
            <a:xfrm>
              <a:off x="763518" y="3360736"/>
              <a:ext cx="468279" cy="271464"/>
            </a:xfrm>
            <a:custGeom>
              <a:avLst/>
              <a:gdLst>
                <a:gd name="connsiteX0" fmla="*/ 0 w 468086"/>
                <a:gd name="connsiteY0" fmla="*/ 0 h 272143"/>
                <a:gd name="connsiteX1" fmla="*/ 0 w 468086"/>
                <a:gd name="connsiteY1" fmla="*/ 272143 h 272143"/>
                <a:gd name="connsiteX2" fmla="*/ 468086 w 468086"/>
                <a:gd name="connsiteY2" fmla="*/ 272143 h 27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86" h="272143">
                  <a:moveTo>
                    <a:pt x="0" y="0"/>
                  </a:moveTo>
                  <a:lnTo>
                    <a:pt x="0" y="272143"/>
                  </a:lnTo>
                  <a:lnTo>
                    <a:pt x="468086" y="272143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7" name="Forma livre 36"/>
            <p:cNvSpPr/>
            <p:nvPr/>
          </p:nvSpPr>
          <p:spPr>
            <a:xfrm>
              <a:off x="774630" y="3943351"/>
              <a:ext cx="468278" cy="271465"/>
            </a:xfrm>
            <a:custGeom>
              <a:avLst/>
              <a:gdLst>
                <a:gd name="connsiteX0" fmla="*/ 0 w 468086"/>
                <a:gd name="connsiteY0" fmla="*/ 0 h 272143"/>
                <a:gd name="connsiteX1" fmla="*/ 0 w 468086"/>
                <a:gd name="connsiteY1" fmla="*/ 272143 h 272143"/>
                <a:gd name="connsiteX2" fmla="*/ 468086 w 468086"/>
                <a:gd name="connsiteY2" fmla="*/ 272143 h 27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86" h="272143">
                  <a:moveTo>
                    <a:pt x="0" y="0"/>
                  </a:moveTo>
                  <a:lnTo>
                    <a:pt x="0" y="272143"/>
                  </a:lnTo>
                  <a:lnTo>
                    <a:pt x="468086" y="272143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8" name="Forma livre 37"/>
            <p:cNvSpPr/>
            <p:nvPr/>
          </p:nvSpPr>
          <p:spPr>
            <a:xfrm>
              <a:off x="1174651" y="4229103"/>
              <a:ext cx="468278" cy="271465"/>
            </a:xfrm>
            <a:custGeom>
              <a:avLst/>
              <a:gdLst>
                <a:gd name="connsiteX0" fmla="*/ 0 w 468086"/>
                <a:gd name="connsiteY0" fmla="*/ 0 h 272143"/>
                <a:gd name="connsiteX1" fmla="*/ 0 w 468086"/>
                <a:gd name="connsiteY1" fmla="*/ 272143 h 272143"/>
                <a:gd name="connsiteX2" fmla="*/ 468086 w 468086"/>
                <a:gd name="connsiteY2" fmla="*/ 272143 h 27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86" h="272143">
                  <a:moveTo>
                    <a:pt x="0" y="0"/>
                  </a:moveTo>
                  <a:lnTo>
                    <a:pt x="0" y="272143"/>
                  </a:lnTo>
                  <a:lnTo>
                    <a:pt x="468086" y="272143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9" name="Forma livre 38"/>
            <p:cNvSpPr/>
            <p:nvPr/>
          </p:nvSpPr>
          <p:spPr>
            <a:xfrm>
              <a:off x="1174651" y="4475167"/>
              <a:ext cx="468278" cy="273052"/>
            </a:xfrm>
            <a:custGeom>
              <a:avLst/>
              <a:gdLst>
                <a:gd name="connsiteX0" fmla="*/ 0 w 468086"/>
                <a:gd name="connsiteY0" fmla="*/ 0 h 272143"/>
                <a:gd name="connsiteX1" fmla="*/ 0 w 468086"/>
                <a:gd name="connsiteY1" fmla="*/ 272143 h 272143"/>
                <a:gd name="connsiteX2" fmla="*/ 468086 w 468086"/>
                <a:gd name="connsiteY2" fmla="*/ 272143 h 27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86" h="272143">
                  <a:moveTo>
                    <a:pt x="0" y="0"/>
                  </a:moveTo>
                  <a:lnTo>
                    <a:pt x="0" y="272143"/>
                  </a:lnTo>
                  <a:lnTo>
                    <a:pt x="468086" y="272143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0" name="Forma livre 39"/>
            <p:cNvSpPr/>
            <p:nvPr/>
          </p:nvSpPr>
          <p:spPr>
            <a:xfrm>
              <a:off x="307938" y="3676650"/>
              <a:ext cx="468278" cy="271465"/>
            </a:xfrm>
            <a:custGeom>
              <a:avLst/>
              <a:gdLst>
                <a:gd name="connsiteX0" fmla="*/ 0 w 468086"/>
                <a:gd name="connsiteY0" fmla="*/ 0 h 272143"/>
                <a:gd name="connsiteX1" fmla="*/ 0 w 468086"/>
                <a:gd name="connsiteY1" fmla="*/ 272143 h 272143"/>
                <a:gd name="connsiteX2" fmla="*/ 468086 w 468086"/>
                <a:gd name="connsiteY2" fmla="*/ 272143 h 27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86" h="272143">
                  <a:moveTo>
                    <a:pt x="0" y="0"/>
                  </a:moveTo>
                  <a:lnTo>
                    <a:pt x="0" y="272143"/>
                  </a:lnTo>
                  <a:lnTo>
                    <a:pt x="468086" y="272143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1" name="Forma livre 40"/>
            <p:cNvSpPr/>
            <p:nvPr/>
          </p:nvSpPr>
          <p:spPr>
            <a:xfrm>
              <a:off x="307938" y="2574918"/>
              <a:ext cx="468278" cy="271465"/>
            </a:xfrm>
            <a:custGeom>
              <a:avLst/>
              <a:gdLst>
                <a:gd name="connsiteX0" fmla="*/ 0 w 468086"/>
                <a:gd name="connsiteY0" fmla="*/ 0 h 272143"/>
                <a:gd name="connsiteX1" fmla="*/ 0 w 468086"/>
                <a:gd name="connsiteY1" fmla="*/ 272143 h 272143"/>
                <a:gd name="connsiteX2" fmla="*/ 468086 w 468086"/>
                <a:gd name="connsiteY2" fmla="*/ 272143 h 27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86" h="272143">
                  <a:moveTo>
                    <a:pt x="0" y="0"/>
                  </a:moveTo>
                  <a:lnTo>
                    <a:pt x="0" y="272143"/>
                  </a:lnTo>
                  <a:lnTo>
                    <a:pt x="468086" y="272143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2" name="Forma livre 41"/>
            <p:cNvSpPr/>
            <p:nvPr/>
          </p:nvSpPr>
          <p:spPr>
            <a:xfrm>
              <a:off x="763518" y="2832095"/>
              <a:ext cx="468279" cy="273052"/>
            </a:xfrm>
            <a:custGeom>
              <a:avLst/>
              <a:gdLst>
                <a:gd name="connsiteX0" fmla="*/ 0 w 468086"/>
                <a:gd name="connsiteY0" fmla="*/ 0 h 272143"/>
                <a:gd name="connsiteX1" fmla="*/ 0 w 468086"/>
                <a:gd name="connsiteY1" fmla="*/ 272143 h 272143"/>
                <a:gd name="connsiteX2" fmla="*/ 468086 w 468086"/>
                <a:gd name="connsiteY2" fmla="*/ 272143 h 27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86" h="272143">
                  <a:moveTo>
                    <a:pt x="0" y="0"/>
                  </a:moveTo>
                  <a:lnTo>
                    <a:pt x="0" y="272143"/>
                  </a:lnTo>
                  <a:lnTo>
                    <a:pt x="468086" y="272143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3" name="Forma livre 42"/>
            <p:cNvSpPr/>
            <p:nvPr/>
          </p:nvSpPr>
          <p:spPr>
            <a:xfrm>
              <a:off x="768280" y="5043496"/>
              <a:ext cx="468278" cy="273052"/>
            </a:xfrm>
            <a:custGeom>
              <a:avLst/>
              <a:gdLst>
                <a:gd name="connsiteX0" fmla="*/ 0 w 468086"/>
                <a:gd name="connsiteY0" fmla="*/ 0 h 272143"/>
                <a:gd name="connsiteX1" fmla="*/ 0 w 468086"/>
                <a:gd name="connsiteY1" fmla="*/ 272143 h 272143"/>
                <a:gd name="connsiteX2" fmla="*/ 468086 w 468086"/>
                <a:gd name="connsiteY2" fmla="*/ 272143 h 27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86" h="272143">
                  <a:moveTo>
                    <a:pt x="0" y="0"/>
                  </a:moveTo>
                  <a:lnTo>
                    <a:pt x="0" y="272143"/>
                  </a:lnTo>
                  <a:lnTo>
                    <a:pt x="468086" y="272143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4" name="Forma livre 43"/>
            <p:cNvSpPr/>
            <p:nvPr/>
          </p:nvSpPr>
          <p:spPr>
            <a:xfrm>
              <a:off x="296826" y="4775206"/>
              <a:ext cx="468279" cy="273052"/>
            </a:xfrm>
            <a:custGeom>
              <a:avLst/>
              <a:gdLst>
                <a:gd name="connsiteX0" fmla="*/ 0 w 468086"/>
                <a:gd name="connsiteY0" fmla="*/ 0 h 272143"/>
                <a:gd name="connsiteX1" fmla="*/ 0 w 468086"/>
                <a:gd name="connsiteY1" fmla="*/ 272143 h 272143"/>
                <a:gd name="connsiteX2" fmla="*/ 468086 w 468086"/>
                <a:gd name="connsiteY2" fmla="*/ 272143 h 27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86" h="272143">
                  <a:moveTo>
                    <a:pt x="0" y="0"/>
                  </a:moveTo>
                  <a:lnTo>
                    <a:pt x="0" y="272143"/>
                  </a:lnTo>
                  <a:lnTo>
                    <a:pt x="468086" y="272143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46" name="Conector reto 45"/>
            <p:cNvCxnSpPr>
              <a:stCxn id="41" idx="1"/>
              <a:endCxn id="44" idx="0"/>
            </p:cNvCxnSpPr>
            <p:nvPr/>
          </p:nvCxnSpPr>
          <p:spPr>
            <a:xfrm flipH="1">
              <a:off x="296826" y="2846383"/>
              <a:ext cx="11112" cy="19288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47"/>
          <p:cNvGrpSpPr>
            <a:grpSpLocks/>
          </p:cNvGrpSpPr>
          <p:nvPr/>
        </p:nvGrpSpPr>
        <p:grpSpPr bwMode="auto">
          <a:xfrm>
            <a:off x="428625" y="2071688"/>
            <a:ext cx="7858125" cy="3643312"/>
            <a:chOff x="428596" y="2071678"/>
            <a:chExt cx="7858180" cy="3643338"/>
          </a:xfrm>
        </p:grpSpPr>
        <p:sp>
          <p:nvSpPr>
            <p:cNvPr id="49" name="Elipse 48"/>
            <p:cNvSpPr/>
            <p:nvPr/>
          </p:nvSpPr>
          <p:spPr>
            <a:xfrm>
              <a:off x="2214546" y="3643314"/>
              <a:ext cx="1857388" cy="50006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/>
                <a:t>Ciência da Computação</a:t>
              </a:r>
            </a:p>
          </p:txBody>
        </p:sp>
        <p:sp>
          <p:nvSpPr>
            <p:cNvPr id="50" name="Elipse 49"/>
            <p:cNvSpPr/>
            <p:nvPr/>
          </p:nvSpPr>
          <p:spPr>
            <a:xfrm>
              <a:off x="4071934" y="2643182"/>
              <a:ext cx="1857388" cy="50006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dirty="0"/>
                <a:t>Linguagens de Programação</a:t>
              </a:r>
            </a:p>
          </p:txBody>
        </p:sp>
        <p:sp>
          <p:nvSpPr>
            <p:cNvPr id="51" name="Elipse 50"/>
            <p:cNvSpPr/>
            <p:nvPr/>
          </p:nvSpPr>
          <p:spPr>
            <a:xfrm>
              <a:off x="3500430" y="4786322"/>
              <a:ext cx="1571636" cy="42862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dirty="0"/>
                <a:t>Teoria da Computação</a:t>
              </a:r>
            </a:p>
          </p:txBody>
        </p:sp>
        <p:sp>
          <p:nvSpPr>
            <p:cNvPr id="52" name="Elipse 51"/>
            <p:cNvSpPr/>
            <p:nvPr/>
          </p:nvSpPr>
          <p:spPr>
            <a:xfrm>
              <a:off x="428596" y="4429132"/>
              <a:ext cx="1571636" cy="42862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dirty="0"/>
                <a:t>Bancos de Dados</a:t>
              </a:r>
            </a:p>
          </p:txBody>
        </p:sp>
        <p:sp>
          <p:nvSpPr>
            <p:cNvPr id="53" name="Elipse 52"/>
            <p:cNvSpPr/>
            <p:nvPr/>
          </p:nvSpPr>
          <p:spPr>
            <a:xfrm>
              <a:off x="7224730" y="3357562"/>
              <a:ext cx="1062046" cy="35719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dirty="0"/>
                <a:t>Java</a:t>
              </a:r>
            </a:p>
          </p:txBody>
        </p:sp>
        <p:sp>
          <p:nvSpPr>
            <p:cNvPr id="54" name="Elipse 53"/>
            <p:cNvSpPr/>
            <p:nvPr/>
          </p:nvSpPr>
          <p:spPr>
            <a:xfrm>
              <a:off x="6715140" y="2071678"/>
              <a:ext cx="1062046" cy="35719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dirty="0"/>
                <a:t>PHP</a:t>
              </a:r>
            </a:p>
          </p:txBody>
        </p:sp>
        <p:sp>
          <p:nvSpPr>
            <p:cNvPr id="55" name="Elipse 54"/>
            <p:cNvSpPr/>
            <p:nvPr/>
          </p:nvSpPr>
          <p:spPr>
            <a:xfrm>
              <a:off x="5857884" y="3929066"/>
              <a:ext cx="1062046" cy="35719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dirty="0" smtClean="0"/>
                <a:t>C</a:t>
              </a:r>
              <a:endParaRPr lang="pt-BR" sz="1400" dirty="0"/>
            </a:p>
          </p:txBody>
        </p:sp>
        <p:sp>
          <p:nvSpPr>
            <p:cNvPr id="56" name="Elipse 55"/>
            <p:cNvSpPr/>
            <p:nvPr/>
          </p:nvSpPr>
          <p:spPr>
            <a:xfrm>
              <a:off x="1714480" y="5357826"/>
              <a:ext cx="1143008" cy="35719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dirty="0" err="1"/>
                <a:t>MySQL</a:t>
              </a:r>
              <a:endParaRPr lang="pt-BR" sz="1400" dirty="0"/>
            </a:p>
          </p:txBody>
        </p:sp>
        <p:sp>
          <p:nvSpPr>
            <p:cNvPr id="57" name="Elipse 56"/>
            <p:cNvSpPr/>
            <p:nvPr/>
          </p:nvSpPr>
          <p:spPr>
            <a:xfrm>
              <a:off x="6286512" y="5214950"/>
              <a:ext cx="1714512" cy="49054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dirty="0">
                  <a:solidFill>
                    <a:schemeClr val="tx1"/>
                  </a:solidFill>
                </a:rPr>
                <a:t>Compiladores</a:t>
              </a:r>
            </a:p>
          </p:txBody>
        </p:sp>
        <p:cxnSp>
          <p:nvCxnSpPr>
            <p:cNvPr id="58" name="Forma 57"/>
            <p:cNvCxnSpPr>
              <a:stCxn id="0" idx="2"/>
              <a:endCxn id="0" idx="0"/>
            </p:cNvCxnSpPr>
            <p:nvPr/>
          </p:nvCxnSpPr>
          <p:spPr>
            <a:xfrm rot="10800000" flipV="1">
              <a:off x="1214415" y="3892553"/>
              <a:ext cx="1000132" cy="536579"/>
            </a:xfrm>
            <a:prstGeom prst="curved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em curva 58"/>
            <p:cNvCxnSpPr>
              <a:stCxn id="52" idx="4"/>
              <a:endCxn id="56" idx="0"/>
            </p:cNvCxnSpPr>
            <p:nvPr/>
          </p:nvCxnSpPr>
          <p:spPr>
            <a:xfrm rot="16200000" flipH="1">
              <a:off x="1500165" y="4572009"/>
              <a:ext cx="500067" cy="1071569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Forma 59"/>
            <p:cNvCxnSpPr>
              <a:stCxn id="0" idx="0"/>
              <a:endCxn id="0" idx="2"/>
            </p:cNvCxnSpPr>
            <p:nvPr/>
          </p:nvCxnSpPr>
          <p:spPr>
            <a:xfrm rot="5400000" flipH="1" flipV="1">
              <a:off x="3232935" y="2804314"/>
              <a:ext cx="749305" cy="928695"/>
            </a:xfrm>
            <a:prstGeom prst="curved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Forma 60"/>
            <p:cNvCxnSpPr>
              <a:stCxn id="0" idx="0"/>
              <a:endCxn id="0" idx="2"/>
            </p:cNvCxnSpPr>
            <p:nvPr/>
          </p:nvCxnSpPr>
          <p:spPr>
            <a:xfrm rot="5400000" flipH="1" flipV="1">
              <a:off x="5661826" y="1589869"/>
              <a:ext cx="392116" cy="1714512"/>
            </a:xfrm>
            <a:prstGeom prst="curved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Forma 61"/>
            <p:cNvCxnSpPr>
              <a:stCxn id="50" idx="6"/>
              <a:endCxn id="53" idx="0"/>
            </p:cNvCxnSpPr>
            <p:nvPr/>
          </p:nvCxnSpPr>
          <p:spPr>
            <a:xfrm>
              <a:off x="5929323" y="2894009"/>
              <a:ext cx="1825638" cy="463553"/>
            </a:xfrm>
            <a:prstGeom prst="curved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Forma 62"/>
            <p:cNvCxnSpPr>
              <a:stCxn id="50" idx="4"/>
              <a:endCxn id="55" idx="2"/>
            </p:cNvCxnSpPr>
            <p:nvPr/>
          </p:nvCxnSpPr>
          <p:spPr>
            <a:xfrm rot="16200000" flipH="1">
              <a:off x="4947446" y="3196430"/>
              <a:ext cx="963620" cy="857256"/>
            </a:xfrm>
            <a:prstGeom prst="curved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em curva 63"/>
            <p:cNvCxnSpPr>
              <a:stCxn id="49" idx="4"/>
              <a:endCxn id="51" idx="0"/>
            </p:cNvCxnSpPr>
            <p:nvPr/>
          </p:nvCxnSpPr>
          <p:spPr>
            <a:xfrm rot="16200000" flipH="1">
              <a:off x="3393273" y="3893347"/>
              <a:ext cx="642943" cy="1143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Forma 67"/>
            <p:cNvCxnSpPr>
              <a:stCxn id="51" idx="5"/>
              <a:endCxn id="57" idx="3"/>
            </p:cNvCxnSpPr>
            <p:nvPr/>
          </p:nvCxnSpPr>
          <p:spPr>
            <a:xfrm rot="16200000" flipH="1">
              <a:off x="5448306" y="4545021"/>
              <a:ext cx="482603" cy="1695462"/>
            </a:xfrm>
            <a:prstGeom prst="curvedConnector3">
              <a:avLst>
                <a:gd name="adj1" fmla="val 1624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em curva 65"/>
            <p:cNvCxnSpPr>
              <a:stCxn id="0" idx="0"/>
              <a:endCxn id="55" idx="4"/>
            </p:cNvCxnSpPr>
            <p:nvPr/>
          </p:nvCxnSpPr>
          <p:spPr>
            <a:xfrm rot="16200000" flipV="1">
              <a:off x="6302387" y="4373569"/>
              <a:ext cx="928695" cy="754067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em curva 76"/>
            <p:cNvCxnSpPr>
              <a:stCxn id="57" idx="6"/>
              <a:endCxn id="53" idx="4"/>
            </p:cNvCxnSpPr>
            <p:nvPr/>
          </p:nvCxnSpPr>
          <p:spPr>
            <a:xfrm flipH="1" flipV="1">
              <a:off x="7754960" y="3714752"/>
              <a:ext cx="246064" cy="1746262"/>
            </a:xfrm>
            <a:prstGeom prst="curvedConnector4">
              <a:avLst>
                <a:gd name="adj1" fmla="val -93203"/>
                <a:gd name="adj2" fmla="val 5702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71"/>
          <p:cNvGrpSpPr>
            <a:grpSpLocks/>
          </p:cNvGrpSpPr>
          <p:nvPr/>
        </p:nvGrpSpPr>
        <p:grpSpPr bwMode="auto">
          <a:xfrm>
            <a:off x="5572125" y="3105150"/>
            <a:ext cx="1000125" cy="1928813"/>
            <a:chOff x="5572132" y="3104468"/>
            <a:chExt cx="1000132" cy="1928826"/>
          </a:xfrm>
        </p:grpSpPr>
        <p:sp>
          <p:nvSpPr>
            <p:cNvPr id="68" name="Elipse 67"/>
            <p:cNvSpPr/>
            <p:nvPr/>
          </p:nvSpPr>
          <p:spPr>
            <a:xfrm>
              <a:off x="5643570" y="3104468"/>
              <a:ext cx="571504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9" name="Elipse 68"/>
            <p:cNvSpPr/>
            <p:nvPr/>
          </p:nvSpPr>
          <p:spPr>
            <a:xfrm>
              <a:off x="5572132" y="3643314"/>
              <a:ext cx="571504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0" name="Elipse 69"/>
            <p:cNvSpPr/>
            <p:nvPr/>
          </p:nvSpPr>
          <p:spPr>
            <a:xfrm>
              <a:off x="6000760" y="4478798"/>
              <a:ext cx="571504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1" name="Elipse 70"/>
            <p:cNvSpPr/>
            <p:nvPr/>
          </p:nvSpPr>
          <p:spPr>
            <a:xfrm>
              <a:off x="5994638" y="4747542"/>
              <a:ext cx="571504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72" name="CaixaDeTexto 25"/>
          <p:cNvSpPr txBox="1">
            <a:spLocks noChangeArrowheads="1"/>
          </p:cNvSpPr>
          <p:nvPr/>
        </p:nvSpPr>
        <p:spPr bwMode="auto">
          <a:xfrm>
            <a:off x="-32" y="1559218"/>
            <a:ext cx="850106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Font typeface="Wingdings" pitchFamily="2" charset="2"/>
              <a:buChar char="Ø"/>
            </a:pPr>
            <a:r>
              <a:rPr lang="pt-BR" sz="2000" dirty="0" smtClean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um Grafo</a:t>
            </a:r>
          </a:p>
          <a:p>
            <a:pPr lvl="3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em caso de Polissemia</a:t>
            </a:r>
          </a:p>
        </p:txBody>
      </p:sp>
      <p:sp>
        <p:nvSpPr>
          <p:cNvPr id="74" name="Retângulo de cantos arredondados 73"/>
          <p:cNvSpPr/>
          <p:nvPr/>
        </p:nvSpPr>
        <p:spPr>
          <a:xfrm>
            <a:off x="5715008" y="3214686"/>
            <a:ext cx="2714644" cy="1214446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7763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3929063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Funcionalidades: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Relações Conceituais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Relações Genéricas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Relações Específicas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Inclusão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Edição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Exclusão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Consulta</a:t>
            </a:r>
          </a:p>
          <a:p>
            <a:pPr lvl="2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Ontologia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Nova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Abertura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Alteração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Exclusão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Edição da Estrutura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Visualização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Validação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Alteração de Status</a:t>
            </a:r>
            <a:endParaRPr lang="pt-BR" sz="1200" dirty="0">
              <a:latin typeface="+mn-lt"/>
            </a:endParaRPr>
          </a:p>
        </p:txBody>
      </p:sp>
      <p:sp>
        <p:nvSpPr>
          <p:cNvPr id="117764" name="CaixaDeTexto 25"/>
          <p:cNvSpPr txBox="1">
            <a:spLocks noChangeArrowheads="1"/>
          </p:cNvSpPr>
          <p:nvPr/>
        </p:nvSpPr>
        <p:spPr bwMode="auto">
          <a:xfrm>
            <a:off x="4000500" y="1428750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pt-BR" sz="2000">
                <a:latin typeface="+mn-lt"/>
              </a:rPr>
              <a:t> Termos</a:t>
            </a:r>
          </a:p>
          <a:p>
            <a:pPr lvl="2">
              <a:buFont typeface="Wingdings" pitchFamily="2" charset="2"/>
              <a:buChar char="ü"/>
            </a:pPr>
            <a:r>
              <a:rPr lang="pt-BR">
                <a:latin typeface="+mn-lt"/>
              </a:rPr>
              <a:t> Categorização</a:t>
            </a:r>
          </a:p>
          <a:p>
            <a:pPr lvl="2">
              <a:buFont typeface="Wingdings" pitchFamily="2" charset="2"/>
              <a:buChar char="ü"/>
            </a:pPr>
            <a:r>
              <a:rPr lang="pt-BR">
                <a:latin typeface="+mn-lt"/>
              </a:rPr>
              <a:t> Validação</a:t>
            </a:r>
            <a:endParaRPr lang="pt-BR" sz="1200">
              <a:latin typeface="+mn-lt"/>
            </a:endParaRPr>
          </a:p>
        </p:txBody>
      </p:sp>
      <p:cxnSp>
        <p:nvCxnSpPr>
          <p:cNvPr id="10" name="Conector reto 9"/>
          <p:cNvCxnSpPr/>
          <p:nvPr/>
        </p:nvCxnSpPr>
        <p:spPr>
          <a:xfrm rot="5400000">
            <a:off x="1714480" y="3500438"/>
            <a:ext cx="4714908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9813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9814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9815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9811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4296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Relações Conceituais: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Relações Genéricas</a:t>
            </a:r>
          </a:p>
          <a:p>
            <a:pPr lvl="2">
              <a:buFont typeface="Wingdings" pitchFamily="2" charset="2"/>
              <a:buChar char="ü"/>
            </a:pPr>
            <a:endParaRPr lang="pt-BR" sz="14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Oferecidas pelo Sistema</a:t>
            </a:r>
          </a:p>
          <a:p>
            <a:pPr lvl="2">
              <a:buFont typeface="Wingdings" pitchFamily="2" charset="2"/>
              <a:buChar char="ü"/>
            </a:pPr>
            <a:endParaRPr lang="pt-BR" sz="14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Não podem ser alteradas</a:t>
            </a:r>
          </a:p>
          <a:p>
            <a:pPr lvl="2">
              <a:buFont typeface="Wingdings" pitchFamily="2" charset="2"/>
              <a:buChar char="ü"/>
            </a:pPr>
            <a:endParaRPr lang="pt-BR" sz="14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Representam as relações mais comuns</a:t>
            </a:r>
          </a:p>
          <a:p>
            <a:pPr lvl="2">
              <a:buFont typeface="Wingdings" pitchFamily="2" charset="2"/>
              <a:buChar char="ü"/>
            </a:pPr>
            <a:endParaRPr lang="pt-BR" sz="14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Podem ser utilizadas em todo e qualquer Projeto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0838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0839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0840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pic>
        <p:nvPicPr>
          <p:cNvPr id="1208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52947"/>
            <a:ext cx="3429024" cy="481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CaixaDeTexto 25"/>
          <p:cNvSpPr txBox="1">
            <a:spLocks noChangeArrowheads="1"/>
          </p:cNvSpPr>
          <p:nvPr/>
        </p:nvSpPr>
        <p:spPr bwMode="auto">
          <a:xfrm>
            <a:off x="0" y="857232"/>
            <a:ext cx="850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+mj-lt"/>
              </a:rPr>
              <a:t> </a:t>
            </a:r>
            <a:r>
              <a:rPr lang="pt-BR" sz="2000" i="1" dirty="0">
                <a:latin typeface="+mj-lt"/>
              </a:rPr>
              <a:t>Lista de Relações Genéricas</a:t>
            </a:r>
            <a:endParaRPr lang="pt-BR" sz="2000" dirty="0">
              <a:latin typeface="+mj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186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21859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4296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Relações Conceituais: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Relações Específicas</a:t>
            </a: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Representam as relações específicas e particulares de cada Projeto</a:t>
            </a: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Podem ser usadas apenas no âmbito do Projeto a qual foram criadas</a:t>
            </a: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Operações permitidas:</a:t>
            </a:r>
          </a:p>
          <a:p>
            <a:pPr lvl="3">
              <a:buFont typeface="Arial" charset="0"/>
              <a:buChar char="•"/>
            </a:pPr>
            <a:r>
              <a:rPr lang="pt-BR" dirty="0">
                <a:latin typeface="+mn-lt"/>
              </a:rPr>
              <a:t> </a:t>
            </a:r>
            <a:r>
              <a:rPr lang="pt-BR" sz="1600" dirty="0">
                <a:latin typeface="+mn-lt"/>
              </a:rPr>
              <a:t>Inclusão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Nome 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Descrição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Exemplo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Edição/Alteração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Nome 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Descrição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Exemplo</a:t>
            </a:r>
            <a:endParaRPr lang="pt-BR" sz="1600" dirty="0">
              <a:latin typeface="+mn-lt"/>
            </a:endParaRP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Exclusão</a:t>
            </a:r>
          </a:p>
        </p:txBody>
      </p:sp>
      <p:sp>
        <p:nvSpPr>
          <p:cNvPr id="121860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111625"/>
            <a:ext cx="521493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29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29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29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Introdução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0" y="1000125"/>
            <a:ext cx="8572500" cy="1030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i="1" dirty="0">
                <a:solidFill>
                  <a:srgbClr val="000000"/>
                </a:solidFill>
                <a:latin typeface="+mn-lt"/>
              </a:rPr>
              <a:t> e-Termos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 dirty="0">
                <a:solidFill>
                  <a:srgbClr val="000000"/>
                </a:solidFill>
                <a:latin typeface="+mn-lt"/>
              </a:rPr>
              <a:t>“</a:t>
            </a:r>
            <a:r>
              <a:rPr lang="en-GB" sz="2400" i="1" dirty="0" err="1">
                <a:solidFill>
                  <a:srgbClr val="000000"/>
                </a:solidFill>
                <a:latin typeface="+mn-lt"/>
              </a:rPr>
              <a:t>Termos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latin typeface="+mn-lt"/>
              </a:rPr>
              <a:t>Eletrônicos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”</a:t>
            </a:r>
          </a:p>
        </p:txBody>
      </p:sp>
      <p:sp>
        <p:nvSpPr>
          <p:cNvPr id="9" name="Fluxograma: Processo alternativo 8"/>
          <p:cNvSpPr/>
          <p:nvPr/>
        </p:nvSpPr>
        <p:spPr>
          <a:xfrm>
            <a:off x="500034" y="2214554"/>
            <a:ext cx="7572428" cy="3571900"/>
          </a:xfrm>
          <a:prstGeom prst="flowChartAlternateProcess">
            <a:avLst/>
          </a:prstGeom>
          <a:solidFill>
            <a:srgbClr val="0066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i="1" dirty="0">
                <a:latin typeface="Trebuchet MS" pitchFamily="34" charset="0"/>
              </a:rPr>
              <a:t>Um </a:t>
            </a:r>
            <a:r>
              <a:rPr lang="pt-BR" sz="2400" i="1" dirty="0">
                <a:solidFill>
                  <a:srgbClr val="FFFF00"/>
                </a:solidFill>
                <a:latin typeface="Trebuchet MS" pitchFamily="34" charset="0"/>
              </a:rPr>
              <a:t>Ambiente Colaborativo Web </a:t>
            </a:r>
            <a:r>
              <a:rPr lang="pt-BR" sz="2400" i="1" dirty="0">
                <a:latin typeface="Trebuchet MS" pitchFamily="34" charset="0"/>
              </a:rPr>
              <a:t>baseado nos </a:t>
            </a:r>
            <a:r>
              <a:rPr lang="pt-BR" sz="2400" i="1" dirty="0" smtClean="0">
                <a:latin typeface="Trebuchet MS" pitchFamily="34" charset="0"/>
              </a:rPr>
              <a:t>princípios </a:t>
            </a:r>
            <a:r>
              <a:rPr lang="pt-BR" sz="2400" i="1" dirty="0">
                <a:latin typeface="Trebuchet MS" pitchFamily="34" charset="0"/>
              </a:rPr>
              <a:t>do CSCW (</a:t>
            </a:r>
            <a:r>
              <a:rPr lang="pt-BR" sz="2400" i="1" dirty="0" err="1">
                <a:solidFill>
                  <a:srgbClr val="FFFF00"/>
                </a:solidFill>
                <a:latin typeface="Trebuchet MS" pitchFamily="34" charset="0"/>
              </a:rPr>
              <a:t>Computer</a:t>
            </a:r>
            <a:r>
              <a:rPr lang="pt-BR" sz="2400" i="1" dirty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Trebuchet MS" pitchFamily="34" charset="0"/>
              </a:rPr>
              <a:t>Supported</a:t>
            </a:r>
            <a:r>
              <a:rPr lang="pt-BR" sz="2400" i="1" dirty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Trebuchet MS" pitchFamily="34" charset="0"/>
              </a:rPr>
              <a:t>Colabotative</a:t>
            </a:r>
            <a:r>
              <a:rPr lang="pt-BR" sz="2400" i="1" dirty="0">
                <a:solidFill>
                  <a:srgbClr val="FFFF00"/>
                </a:solidFill>
                <a:latin typeface="Trebuchet MS" pitchFamily="34" charset="0"/>
              </a:rPr>
              <a:t> Work</a:t>
            </a:r>
            <a:r>
              <a:rPr lang="pt-BR" sz="2400" i="1" dirty="0">
                <a:latin typeface="Trebuchet MS" pitchFamily="34" charset="0"/>
              </a:rPr>
              <a:t>), que </a:t>
            </a:r>
            <a:r>
              <a:rPr lang="pt-BR" sz="2400" i="1" dirty="0" smtClean="0">
                <a:latin typeface="Trebuchet MS" pitchFamily="34" charset="0"/>
              </a:rPr>
              <a:t>integra </a:t>
            </a:r>
            <a:r>
              <a:rPr lang="pt-BR" sz="2400" i="1" dirty="0">
                <a:latin typeface="Trebuchet MS" pitchFamily="34" charset="0"/>
              </a:rPr>
              <a:t>num único espaço ferramentas </a:t>
            </a:r>
            <a:r>
              <a:rPr lang="pt-BR" sz="2400" i="1" dirty="0" err="1">
                <a:latin typeface="Trebuchet MS" pitchFamily="34" charset="0"/>
              </a:rPr>
              <a:t>linguísticas</a:t>
            </a:r>
            <a:r>
              <a:rPr lang="pt-BR" sz="2400" i="1" dirty="0">
                <a:latin typeface="Trebuchet MS" pitchFamily="34" charset="0"/>
              </a:rPr>
              <a:t> e colaborativas informatizadas para auxiliar exclusivamente a pesquisa e o trabalho terminológico e/ou </a:t>
            </a:r>
            <a:r>
              <a:rPr lang="pt-BR" sz="2400" i="1" dirty="0" err="1">
                <a:latin typeface="Trebuchet MS" pitchFamily="34" charset="0"/>
              </a:rPr>
              <a:t>terminográfico</a:t>
            </a:r>
            <a:r>
              <a:rPr lang="pt-BR" sz="2400" i="1" dirty="0"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14422"/>
            <a:ext cx="2152651" cy="209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186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42962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Ontologia: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Nova: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Nome da Ontologia</a:t>
            </a: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Descrição da Ontologia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Estrutura da Ontologia:</a:t>
            </a:r>
            <a:endParaRPr lang="pt-BR" dirty="0">
              <a:latin typeface="+mn-lt"/>
            </a:endParaRP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smtClean="0">
                <a:latin typeface="+mn-lt"/>
              </a:rPr>
              <a:t>Somente raiz</a:t>
            </a:r>
          </a:p>
          <a:p>
            <a:pPr lvl="4">
              <a:buFont typeface="Courier New" pitchFamily="49" charset="0"/>
              <a:buChar char="o"/>
            </a:pPr>
            <a:r>
              <a:rPr lang="pt-BR" sz="1600" dirty="0">
                <a:latin typeface="+mn-lt"/>
              </a:rPr>
              <a:t> </a:t>
            </a:r>
            <a:r>
              <a:rPr lang="pt-BR" sz="1400" dirty="0" smtClean="0">
                <a:latin typeface="+mn-lt"/>
              </a:rPr>
              <a:t>Cria uma ontologia somente com a raiz e um filho</a:t>
            </a:r>
          </a:p>
          <a:p>
            <a:pPr lvl="3">
              <a:buFont typeface="Arial" charset="0"/>
              <a:buChar char="•"/>
            </a:pPr>
            <a:r>
              <a:rPr lang="pt-BR" sz="1600" dirty="0" smtClean="0">
                <a:latin typeface="+mn-lt"/>
              </a:rPr>
              <a:t> Estrutura em formato texto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</a:t>
            </a:r>
            <a:r>
              <a:rPr lang="pt-BR" sz="1400" dirty="0" smtClean="0">
                <a:latin typeface="+mn-lt"/>
              </a:rPr>
              <a:t>Cria uma ontologia a partir de um arquivo texto com a estrutura</a:t>
            </a:r>
          </a:p>
        </p:txBody>
      </p:sp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814782"/>
            <a:ext cx="24860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25"/>
          <p:cNvSpPr txBox="1">
            <a:spLocks noChangeArrowheads="1"/>
          </p:cNvSpPr>
          <p:nvPr/>
        </p:nvSpPr>
        <p:spPr bwMode="auto">
          <a:xfrm>
            <a:off x="1" y="3861856"/>
            <a:ext cx="571500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 Aparência/Visualização da Ontologia</a:t>
            </a:r>
            <a:endParaRPr lang="pt-BR" sz="1200" dirty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Cor do Nó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j-lt"/>
              </a:rPr>
              <a:t> </a:t>
            </a:r>
            <a:r>
              <a:rPr lang="pt-BR" sz="1600" dirty="0" smtClean="0">
                <a:latin typeface="+mj-lt"/>
              </a:rPr>
              <a:t>Cor dos Textos do Nó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j-lt"/>
              </a:rPr>
              <a:t> </a:t>
            </a:r>
            <a:r>
              <a:rPr lang="pt-BR" sz="1600" dirty="0" smtClean="0">
                <a:latin typeface="+mj-lt"/>
              </a:rPr>
              <a:t>Visualizações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 smtClean="0">
                <a:latin typeface="+mj-lt"/>
              </a:rPr>
              <a:t> Árvore Hiperbólica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j-lt"/>
              </a:rPr>
              <a:t> </a:t>
            </a:r>
            <a:r>
              <a:rPr lang="pt-BR" sz="1400" dirty="0" smtClean="0">
                <a:latin typeface="+mj-lt"/>
              </a:rPr>
              <a:t>Grafos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186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42962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Ontologia: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Abertura: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Abertura para Edição dos Nós</a:t>
            </a:r>
          </a:p>
          <a:p>
            <a:pPr lvl="3">
              <a:buFont typeface="Arial" charset="0"/>
              <a:buChar char="•"/>
            </a:pPr>
            <a:r>
              <a:rPr lang="pt-BR" sz="1600" dirty="0" smtClean="0">
                <a:latin typeface="+mn-lt"/>
              </a:rPr>
              <a:t> Inclusão de Novo Nó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smtClean="0">
                <a:latin typeface="+mn-lt"/>
              </a:rPr>
              <a:t>Edição/Alteração de Nó</a:t>
            </a:r>
          </a:p>
          <a:p>
            <a:pPr lvl="4">
              <a:buFont typeface="Courier New" pitchFamily="49" charset="0"/>
              <a:buChar char="o"/>
            </a:pPr>
            <a:r>
              <a:rPr lang="pt-BR" sz="1600" dirty="0" smtClean="0">
                <a:latin typeface="+mn-lt"/>
              </a:rPr>
              <a:t> </a:t>
            </a:r>
            <a:r>
              <a:rPr lang="pt-BR" sz="1400" dirty="0" err="1" smtClean="0">
                <a:latin typeface="+mn-lt"/>
              </a:rPr>
              <a:t>Hint</a:t>
            </a:r>
            <a:r>
              <a:rPr lang="pt-BR" sz="1400" dirty="0" smtClean="0">
                <a:latin typeface="+mn-lt"/>
              </a:rPr>
              <a:t> (dica)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</a:t>
            </a:r>
            <a:r>
              <a:rPr lang="pt-BR" sz="1400" dirty="0" smtClean="0">
                <a:latin typeface="+mn-lt"/>
              </a:rPr>
              <a:t>Cor do Nó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</a:t>
            </a:r>
            <a:r>
              <a:rPr lang="pt-BR" sz="1400" dirty="0" smtClean="0">
                <a:latin typeface="+mn-lt"/>
              </a:rPr>
              <a:t>Cor do Texto do Nó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</a:t>
            </a:r>
            <a:r>
              <a:rPr lang="pt-BR" sz="1400" dirty="0" smtClean="0">
                <a:latin typeface="+mn-lt"/>
              </a:rPr>
              <a:t>Relações Conceituais</a:t>
            </a:r>
          </a:p>
          <a:p>
            <a:pPr lvl="3">
              <a:buFont typeface="Arial" charset="0"/>
              <a:buChar char="•"/>
            </a:pPr>
            <a:r>
              <a:rPr lang="pt-BR" sz="1600" dirty="0" smtClean="0">
                <a:latin typeface="+mn-lt"/>
              </a:rPr>
              <a:t> Exclusão de Nó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smtClean="0">
                <a:latin typeface="+mn-lt"/>
              </a:rPr>
              <a:t>Criação de nova relação conceitual</a:t>
            </a:r>
            <a:endParaRPr lang="pt-BR" sz="1400" dirty="0" smtClean="0">
              <a:latin typeface="+mn-lt"/>
            </a:endParaRPr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428736"/>
            <a:ext cx="2405072" cy="238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186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429625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Ontologia: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Alteração: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Edição dos </a:t>
            </a:r>
            <a:r>
              <a:rPr lang="pt-BR" dirty="0" err="1" smtClean="0">
                <a:latin typeface="+mn-lt"/>
              </a:rPr>
              <a:t>Metadados</a:t>
            </a:r>
            <a:r>
              <a:rPr lang="pt-BR" dirty="0" smtClean="0">
                <a:latin typeface="+mn-lt"/>
              </a:rPr>
              <a:t> da Ontologia</a:t>
            </a:r>
          </a:p>
          <a:p>
            <a:pPr lvl="3">
              <a:buFont typeface="Arial" charset="0"/>
              <a:buChar char="•"/>
            </a:pPr>
            <a:r>
              <a:rPr lang="pt-BR" sz="1600" dirty="0" smtClean="0">
                <a:latin typeface="+mn-lt"/>
              </a:rPr>
              <a:t> Nome</a:t>
            </a:r>
          </a:p>
          <a:p>
            <a:pPr lvl="3">
              <a:buFont typeface="Arial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smtClean="0">
                <a:latin typeface="+mn-lt"/>
              </a:rPr>
              <a:t>Descrição</a:t>
            </a:r>
            <a:endParaRPr lang="pt-BR" sz="1400" dirty="0" smtClean="0">
              <a:latin typeface="+mn-lt"/>
            </a:endParaRPr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000108"/>
            <a:ext cx="2571761" cy="249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4079" y="3545302"/>
            <a:ext cx="2738449" cy="25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25"/>
          <p:cNvSpPr txBox="1">
            <a:spLocks noChangeArrowheads="1"/>
          </p:cNvSpPr>
          <p:nvPr/>
        </p:nvSpPr>
        <p:spPr bwMode="auto">
          <a:xfrm>
            <a:off x="0" y="3857628"/>
            <a:ext cx="8429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Exclusão: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Exclusão de uma determinada ontologia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Operação </a:t>
            </a:r>
            <a:r>
              <a:rPr lang="pt-BR" dirty="0" smtClean="0">
                <a:solidFill>
                  <a:srgbClr val="FF0000"/>
                </a:solidFill>
                <a:latin typeface="+mn-lt"/>
              </a:rPr>
              <a:t>Irreversível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186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1" y="890588"/>
            <a:ext cx="585788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Ontologia: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Edição da Estrutura: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Permite alteração da Estrutura da Ontologia com operações de </a:t>
            </a:r>
            <a:r>
              <a:rPr lang="pt-BR" dirty="0" smtClean="0">
                <a:solidFill>
                  <a:srgbClr val="FF0000"/>
                </a:solidFill>
                <a:latin typeface="+mn-lt"/>
              </a:rPr>
              <a:t>arraste-solte</a:t>
            </a:r>
            <a:r>
              <a:rPr lang="pt-BR" dirty="0" smtClean="0">
                <a:latin typeface="+mn-lt"/>
              </a:rPr>
              <a:t>;</a:t>
            </a:r>
          </a:p>
          <a:p>
            <a:pPr lvl="2">
              <a:buFont typeface="Wingdings" pitchFamily="2" charset="2"/>
              <a:buChar char="ü"/>
            </a:pPr>
            <a:endParaRPr lang="pt-BR" sz="1200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Somente estrutura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Sem edição de Nós</a:t>
            </a:r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500174"/>
            <a:ext cx="2805125" cy="266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186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1" y="890588"/>
            <a:ext cx="585788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Ontologia: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Visualização da Ontologia: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Visualização da Estrutura da Ontologia em vários formatos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err="1" smtClean="0">
                <a:latin typeface="+mn-lt"/>
              </a:rPr>
              <a:t>Folder-Tree</a:t>
            </a:r>
            <a:endParaRPr lang="pt-BR" sz="1600" dirty="0" smtClean="0">
              <a:latin typeface="+mn-lt"/>
            </a:endParaRP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smtClean="0">
                <a:latin typeface="+mn-lt"/>
              </a:rPr>
              <a:t>Árvore Hiperbólica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smtClean="0">
                <a:latin typeface="+mn-lt"/>
              </a:rPr>
              <a:t>Grafos</a:t>
            </a:r>
          </a:p>
          <a:p>
            <a:pPr lvl="2">
              <a:buFont typeface="Wingdings" pitchFamily="2" charset="2"/>
              <a:buChar char="ü"/>
            </a:pPr>
            <a:endParaRPr lang="pt-BR" sz="1200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Somente visualização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Sem edição de Nós</a:t>
            </a:r>
          </a:p>
        </p:txBody>
      </p: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00174"/>
            <a:ext cx="2595573" cy="24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186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1" y="890588"/>
            <a:ext cx="585788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Ontologia: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Visualização da Ontologia: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Visualização </a:t>
            </a:r>
            <a:r>
              <a:rPr lang="pt-BR" dirty="0" err="1" smtClean="0">
                <a:latin typeface="+mn-lt"/>
              </a:rPr>
              <a:t>Folder-Tree</a:t>
            </a:r>
            <a:endParaRPr lang="pt-BR" sz="1600" dirty="0" smtClean="0">
              <a:latin typeface="+mn-lt"/>
            </a:endParaRPr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500306"/>
            <a:ext cx="3214710" cy="295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186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1" y="890588"/>
            <a:ext cx="585788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Ontologia: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Visualização da Ontologia: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Visualização Árvore Hiperbólica</a:t>
            </a:r>
            <a:endParaRPr lang="pt-BR" sz="1600" dirty="0" smtClean="0">
              <a:latin typeface="+mn-lt"/>
            </a:endParaRPr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285992"/>
            <a:ext cx="5305421" cy="373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60124"/>
            <a:ext cx="61912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186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1" y="890588"/>
            <a:ext cx="585788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Ontologia:</a:t>
            </a:r>
            <a:endParaRPr lang="pt-BR" sz="2400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</a:t>
            </a:r>
            <a:r>
              <a:rPr lang="pt-BR" sz="2000" dirty="0" smtClean="0">
                <a:latin typeface="+mj-lt"/>
              </a:rPr>
              <a:t>Visualização da Ontologia:</a:t>
            </a:r>
            <a:endParaRPr lang="pt-BR" sz="20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Visualização em Grafos</a:t>
            </a:r>
            <a:endParaRPr lang="pt-BR" sz="1600" dirty="0" smtClean="0">
              <a:latin typeface="+mj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186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21860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1" y="890588"/>
            <a:ext cx="58578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Ontologia: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Validação da Estrutura da Ontologia: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Validação do Especialista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smtClean="0">
                <a:latin typeface="+mn-lt"/>
              </a:rPr>
              <a:t>Somente o especialista executa</a:t>
            </a:r>
          </a:p>
          <a:p>
            <a:pPr lvl="2">
              <a:buFont typeface="Wingdings" pitchFamily="2" charset="2"/>
              <a:buChar char="ü"/>
            </a:pPr>
            <a:endParaRPr lang="pt-BR" sz="1200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A tarefa de validação consiste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Inclusão de Nós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smtClean="0">
                <a:latin typeface="+mn-lt"/>
              </a:rPr>
              <a:t>Alteração de Nós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smtClean="0">
                <a:latin typeface="+mn-lt"/>
              </a:rPr>
              <a:t>Exclusão de Nós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smtClean="0">
                <a:latin typeface="+mn-lt"/>
              </a:rPr>
              <a:t>Alteração da Estrutura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smtClean="0">
                <a:latin typeface="+mn-lt"/>
              </a:rPr>
              <a:t>Edição das Relações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 smtClean="0">
                <a:latin typeface="+mn-lt"/>
              </a:rPr>
              <a:t> Alteração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</a:t>
            </a:r>
            <a:r>
              <a:rPr lang="pt-BR" sz="1400" dirty="0" smtClean="0">
                <a:latin typeface="+mn-lt"/>
              </a:rPr>
              <a:t>Inclusão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>
                <a:latin typeface="+mn-lt"/>
              </a:rPr>
              <a:t> </a:t>
            </a:r>
            <a:r>
              <a:rPr lang="pt-BR" sz="1400" dirty="0" smtClean="0">
                <a:latin typeface="+mn-lt"/>
              </a:rPr>
              <a:t>Exclusão</a:t>
            </a: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357298"/>
            <a:ext cx="2581286" cy="24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186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21860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0" y="857232"/>
            <a:ext cx="585788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Ontologia: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Alteração de Status: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Determina a situação atual de uma determinada Ontologia</a:t>
            </a:r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285860"/>
            <a:ext cx="2652724" cy="254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3335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3336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3337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FF"/>
                </a:solidFill>
                <a:latin typeface="Trebuchet MS" pitchFamily="34" charset="0"/>
              </a:rPr>
              <a:t>Introdução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357554" y="3214686"/>
            <a:ext cx="1785950" cy="8572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e-Termos</a:t>
            </a:r>
          </a:p>
        </p:txBody>
      </p:sp>
      <p:sp>
        <p:nvSpPr>
          <p:cNvPr id="10" name="Fluxograma: Vários documentos 9"/>
          <p:cNvSpPr/>
          <p:nvPr/>
        </p:nvSpPr>
        <p:spPr>
          <a:xfrm>
            <a:off x="785813" y="3143250"/>
            <a:ext cx="1428750" cy="1071563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err="1">
                <a:solidFill>
                  <a:srgbClr val="000000"/>
                </a:solidFill>
              </a:rPr>
              <a:t>córpus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2" name="Bisel 11"/>
          <p:cNvSpPr/>
          <p:nvPr/>
        </p:nvSpPr>
        <p:spPr bwMode="auto">
          <a:xfrm>
            <a:off x="6357938" y="3143248"/>
            <a:ext cx="2000276" cy="928776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/>
              <a:t>Produto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/>
              <a:t>Terminológico</a:t>
            </a:r>
          </a:p>
        </p:txBody>
      </p:sp>
      <p:sp>
        <p:nvSpPr>
          <p:cNvPr id="13" name="Seta para a direita 12"/>
          <p:cNvSpPr/>
          <p:nvPr/>
        </p:nvSpPr>
        <p:spPr>
          <a:xfrm>
            <a:off x="2571750" y="3500438"/>
            <a:ext cx="500063" cy="2857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5500688" y="3500438"/>
            <a:ext cx="500062" cy="2857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osto feliz 15"/>
          <p:cNvSpPr/>
          <p:nvPr/>
        </p:nvSpPr>
        <p:spPr>
          <a:xfrm>
            <a:off x="2786063" y="2428875"/>
            <a:ext cx="500062" cy="500063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Rosto feliz 16"/>
          <p:cNvSpPr/>
          <p:nvPr/>
        </p:nvSpPr>
        <p:spPr>
          <a:xfrm>
            <a:off x="3500438" y="1928813"/>
            <a:ext cx="500062" cy="500062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Rosto feliz 17"/>
          <p:cNvSpPr/>
          <p:nvPr/>
        </p:nvSpPr>
        <p:spPr>
          <a:xfrm>
            <a:off x="4357688" y="1928813"/>
            <a:ext cx="500062" cy="500062"/>
          </a:xfrm>
          <a:prstGeom prst="smileyFace">
            <a:avLst>
              <a:gd name="adj" fmla="val 465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Rosto feliz 18"/>
          <p:cNvSpPr/>
          <p:nvPr/>
        </p:nvSpPr>
        <p:spPr>
          <a:xfrm>
            <a:off x="5143500" y="2357438"/>
            <a:ext cx="500063" cy="500062"/>
          </a:xfrm>
          <a:prstGeom prst="smileyFace">
            <a:avLst>
              <a:gd name="adj" fmla="val 465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329" name="Text Box 18"/>
          <p:cNvSpPr txBox="1">
            <a:spLocks noChangeArrowheads="1"/>
          </p:cNvSpPr>
          <p:nvPr/>
        </p:nvSpPr>
        <p:spPr bwMode="auto">
          <a:xfrm>
            <a:off x="2779713" y="4071938"/>
            <a:ext cx="7207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Trebuchet MS" pitchFamily="34" charset="0"/>
                <a:sym typeface="Webdings" pitchFamily="18" charset="2"/>
              </a:rPr>
              <a:t></a:t>
            </a:r>
            <a:endParaRPr lang="en-US" sz="4800">
              <a:latin typeface="Trebuchet MS" pitchFamily="34" charset="0"/>
              <a:sym typeface="Wingdings" pitchFamily="2" charset="2"/>
            </a:endParaRPr>
          </a:p>
        </p:txBody>
      </p:sp>
      <p:sp>
        <p:nvSpPr>
          <p:cNvPr id="13330" name="Text Box 30"/>
          <p:cNvSpPr txBox="1">
            <a:spLocks noChangeArrowheads="1"/>
          </p:cNvSpPr>
          <p:nvPr/>
        </p:nvSpPr>
        <p:spPr bwMode="auto">
          <a:xfrm>
            <a:off x="3494088" y="4500563"/>
            <a:ext cx="7207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Trebuchet MS" pitchFamily="34" charset="0"/>
                <a:sym typeface="Webdings" pitchFamily="18" charset="2"/>
              </a:rPr>
              <a:t></a:t>
            </a:r>
            <a:endParaRPr lang="en-US" sz="4800">
              <a:latin typeface="Trebuchet MS" pitchFamily="34" charset="0"/>
              <a:sym typeface="Wingdings" pitchFamily="2" charset="2"/>
            </a:endParaRPr>
          </a:p>
        </p:txBody>
      </p:sp>
      <p:sp>
        <p:nvSpPr>
          <p:cNvPr id="13331" name="Text Box 31"/>
          <p:cNvSpPr txBox="1">
            <a:spLocks noChangeArrowheads="1"/>
          </p:cNvSpPr>
          <p:nvPr/>
        </p:nvSpPr>
        <p:spPr bwMode="auto">
          <a:xfrm>
            <a:off x="4295775" y="4462463"/>
            <a:ext cx="7207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Trebuchet MS" pitchFamily="34" charset="0"/>
                <a:sym typeface="Webdings" pitchFamily="18" charset="2"/>
              </a:rPr>
              <a:t></a:t>
            </a:r>
            <a:endParaRPr lang="en-US" sz="4800">
              <a:latin typeface="Trebuchet MS" pitchFamily="34" charset="0"/>
              <a:sym typeface="Wingdings" pitchFamily="2" charset="2"/>
            </a:endParaRPr>
          </a:p>
        </p:txBody>
      </p:sp>
      <p:sp>
        <p:nvSpPr>
          <p:cNvPr id="13332" name="Text Box 32"/>
          <p:cNvSpPr txBox="1">
            <a:spLocks noChangeArrowheads="1"/>
          </p:cNvSpPr>
          <p:nvPr/>
        </p:nvSpPr>
        <p:spPr bwMode="auto">
          <a:xfrm>
            <a:off x="5000625" y="4000500"/>
            <a:ext cx="7207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Trebuchet MS" pitchFamily="34" charset="0"/>
                <a:sym typeface="Webdings" pitchFamily="18" charset="2"/>
              </a:rPr>
              <a:t></a:t>
            </a:r>
            <a:endParaRPr lang="en-US" sz="4800">
              <a:latin typeface="Trebuchet MS" pitchFamily="34" charset="0"/>
              <a:sym typeface="Wingdings" pitchFamily="2" charset="2"/>
            </a:endParaRPr>
          </a:p>
        </p:txBody>
      </p:sp>
      <p:sp>
        <p:nvSpPr>
          <p:cNvPr id="13333" name="CaixaDeTexto 23"/>
          <p:cNvSpPr txBox="1">
            <a:spLocks noChangeArrowheads="1"/>
          </p:cNvSpPr>
          <p:nvPr/>
        </p:nvSpPr>
        <p:spPr bwMode="auto">
          <a:xfrm>
            <a:off x="2786063" y="1285875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  <a:latin typeface="+mn-lt"/>
              </a:rPr>
              <a:t>Usuários colaborando</a:t>
            </a:r>
          </a:p>
        </p:txBody>
      </p:sp>
      <p:sp>
        <p:nvSpPr>
          <p:cNvPr id="13334" name="CaixaDeTexto 24"/>
          <p:cNvSpPr txBox="1">
            <a:spLocks noChangeArrowheads="1"/>
          </p:cNvSpPr>
          <p:nvPr/>
        </p:nvSpPr>
        <p:spPr bwMode="auto">
          <a:xfrm>
            <a:off x="2857500" y="5429250"/>
            <a:ext cx="28575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FF0000"/>
                </a:solidFill>
                <a:latin typeface="+mn-lt"/>
              </a:rPr>
              <a:t>Ferramentas Linguísticas e Colaborativas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186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21860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1" y="890588"/>
            <a:ext cx="5857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Podem ser:</a:t>
            </a:r>
            <a:endParaRPr lang="pt-BR" sz="2400" dirty="0">
              <a:latin typeface="+mj-lt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71472" y="1571612"/>
            <a:ext cx="7500990" cy="4286280"/>
            <a:chOff x="571472" y="1571612"/>
            <a:chExt cx="7500990" cy="4286280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571472" y="1571612"/>
              <a:ext cx="7500990" cy="50006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b="1" dirty="0" smtClean="0"/>
                <a:t>LIBERADA: Ontologia liberada para uso nas próximas Etapas</a:t>
              </a:r>
              <a:endParaRPr lang="pt-BR" sz="1600" b="1" dirty="0"/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571472" y="2192782"/>
              <a:ext cx="7500990" cy="50006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b="1" dirty="0" smtClean="0"/>
                <a:t>FINALIZADA: Ontologia com validação finalizada.</a:t>
              </a:r>
              <a:endParaRPr lang="pt-BR" sz="1600" b="1" dirty="0"/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571472" y="3478666"/>
              <a:ext cx="7500990" cy="50006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b="1" dirty="0" smtClean="0"/>
                <a:t>EDIÇÃO DA ESTRUTURA: Ontologia em fase de edição</a:t>
              </a:r>
              <a:endParaRPr lang="pt-BR" sz="1600" b="1" dirty="0"/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571472" y="2835724"/>
              <a:ext cx="7500990" cy="50006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b="1" dirty="0" smtClean="0"/>
                <a:t>CANCELADA: Ontologia cancelada.</a:t>
              </a:r>
              <a:endParaRPr lang="pt-BR" sz="1600" b="1" dirty="0"/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571472" y="4116844"/>
              <a:ext cx="7500990" cy="50006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b="1" dirty="0" smtClean="0"/>
                <a:t>VALIDAÇÃO DA ESTRUTURA: Ontologia em fase de validação da estrutura.</a:t>
              </a:r>
              <a:endParaRPr lang="pt-BR" sz="1600" b="1" dirty="0"/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571472" y="4738014"/>
              <a:ext cx="7500990" cy="500066"/>
            </a:xfrm>
            <a:prstGeom prst="roundRect">
              <a:avLst/>
            </a:prstGeom>
            <a:solidFill>
              <a:srgbClr val="9966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b="1" dirty="0" smtClean="0"/>
                <a:t>VALIDAÇÃO DOS TERMOS: Ontologia em fase de validação dos termos</a:t>
              </a:r>
              <a:endParaRPr lang="pt-BR" sz="1600" b="1" dirty="0"/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571472" y="5357826"/>
              <a:ext cx="7500990" cy="50006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b="1" dirty="0" smtClean="0"/>
                <a:t>CATEGORIZAÇÃO DOS TERMOS: Ontologia em fase de categorização dos termos</a:t>
              </a:r>
              <a:endParaRPr lang="pt-BR" sz="1600" b="1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186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21860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0" y="857232"/>
            <a:ext cx="585788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Ontologia: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Importar: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Permite a importação da ontologia em formato OWL (</a:t>
            </a:r>
            <a:r>
              <a:rPr lang="pt-BR" dirty="0" err="1" smtClean="0">
                <a:solidFill>
                  <a:srgbClr val="FF0000"/>
                </a:solidFill>
                <a:latin typeface="+mn-lt"/>
              </a:rPr>
              <a:t>Ontology</a:t>
            </a:r>
            <a:r>
              <a:rPr lang="pt-BR" dirty="0" smtClean="0">
                <a:solidFill>
                  <a:srgbClr val="FF0000"/>
                </a:solidFill>
                <a:latin typeface="+mn-lt"/>
              </a:rPr>
              <a:t> Web </a:t>
            </a:r>
            <a:r>
              <a:rPr lang="pt-BR" dirty="0" err="1" smtClean="0">
                <a:solidFill>
                  <a:srgbClr val="FF0000"/>
                </a:solidFill>
                <a:latin typeface="+mn-lt"/>
              </a:rPr>
              <a:t>Language</a:t>
            </a:r>
            <a:r>
              <a:rPr lang="pt-BR" dirty="0" smtClean="0">
                <a:latin typeface="+mn-lt"/>
              </a:rPr>
              <a:t>)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Deve obedecer o mesmo conjunto de atributos da ontologia do e-Termos</a:t>
            </a:r>
          </a:p>
          <a:p>
            <a:pPr lvl="3"/>
            <a:endParaRPr lang="pt-BR" sz="1200" dirty="0" smtClean="0">
              <a:latin typeface="+mn-lt"/>
            </a:endParaRP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357298"/>
            <a:ext cx="2286016" cy="215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upo 11"/>
          <p:cNvGrpSpPr/>
          <p:nvPr/>
        </p:nvGrpSpPr>
        <p:grpSpPr>
          <a:xfrm>
            <a:off x="-32" y="3448482"/>
            <a:ext cx="8429684" cy="2472328"/>
            <a:chOff x="-32" y="3448482"/>
            <a:chExt cx="8429684" cy="2472328"/>
          </a:xfrm>
        </p:grpSpPr>
        <p:pic>
          <p:nvPicPr>
            <p:cNvPr id="26624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72198" y="3714752"/>
              <a:ext cx="2357454" cy="220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CaixaDeTexto 25"/>
            <p:cNvSpPr txBox="1">
              <a:spLocks noChangeArrowheads="1"/>
            </p:cNvSpPr>
            <p:nvPr/>
          </p:nvSpPr>
          <p:spPr bwMode="auto">
            <a:xfrm>
              <a:off x="-32" y="3448482"/>
              <a:ext cx="5857884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3"/>
              <a:endParaRPr lang="pt-BR" sz="1200" dirty="0">
                <a:latin typeface="+mn-lt"/>
              </a:endParaRPr>
            </a:p>
            <a:p>
              <a:pPr lvl="1">
                <a:buFont typeface="Wingdings" pitchFamily="2" charset="2"/>
                <a:buChar char="Ø"/>
              </a:pPr>
              <a:r>
                <a:rPr lang="pt-BR" sz="2000" dirty="0" smtClean="0">
                  <a:latin typeface="+mn-lt"/>
                </a:rPr>
                <a:t> Exportar:</a:t>
              </a:r>
            </a:p>
            <a:p>
              <a:pPr lvl="2">
                <a:buFont typeface="Wingdings" pitchFamily="2" charset="2"/>
                <a:buChar char="ü"/>
              </a:pPr>
              <a:endParaRPr lang="pt-BR" sz="1200" dirty="0" smtClean="0">
                <a:latin typeface="+mn-lt"/>
              </a:endParaRPr>
            </a:p>
            <a:p>
              <a:pPr lvl="2">
                <a:buFont typeface="Wingdings" pitchFamily="2" charset="2"/>
                <a:buChar char="ü"/>
              </a:pPr>
              <a:r>
                <a:rPr lang="pt-BR" dirty="0" smtClean="0">
                  <a:latin typeface="+mn-lt"/>
                </a:rPr>
                <a:t> Permite a exportação da ontologia em formato OWL (</a:t>
              </a:r>
              <a:r>
                <a:rPr lang="pt-BR" dirty="0" err="1" smtClean="0">
                  <a:solidFill>
                    <a:srgbClr val="FF0000"/>
                  </a:solidFill>
                  <a:latin typeface="+mn-lt"/>
                </a:rPr>
                <a:t>Ontology</a:t>
              </a:r>
              <a:r>
                <a:rPr lang="pt-BR" dirty="0" smtClean="0">
                  <a:solidFill>
                    <a:srgbClr val="FF0000"/>
                  </a:solidFill>
                  <a:latin typeface="+mn-lt"/>
                </a:rPr>
                <a:t> Web </a:t>
              </a:r>
              <a:r>
                <a:rPr lang="pt-BR" dirty="0" err="1" smtClean="0">
                  <a:solidFill>
                    <a:srgbClr val="FF0000"/>
                  </a:solidFill>
                  <a:latin typeface="+mn-lt"/>
                </a:rPr>
                <a:t>Language</a:t>
              </a:r>
              <a:r>
                <a:rPr lang="pt-BR" dirty="0" smtClean="0">
                  <a:latin typeface="+mn-lt"/>
                </a:rPr>
                <a:t>)</a:t>
              </a:r>
              <a:endParaRPr lang="pt-BR" sz="1600" dirty="0">
                <a:latin typeface="+mn-lt"/>
              </a:endParaRPr>
            </a:p>
            <a:p>
              <a:pPr lvl="2">
                <a:buFont typeface="Wingdings" pitchFamily="2" charset="2"/>
                <a:buChar char="ü"/>
              </a:pPr>
              <a:endParaRPr lang="pt-BR" sz="1200" dirty="0" smtClean="0">
                <a:latin typeface="+mn-lt"/>
              </a:endParaRPr>
            </a:p>
            <a:p>
              <a:pPr lvl="1">
                <a:buFont typeface="Wingdings" pitchFamily="2" charset="2"/>
                <a:buChar char="Ø"/>
              </a:pPr>
              <a:r>
                <a:rPr lang="pt-BR" sz="2000" dirty="0" smtClean="0">
                  <a:latin typeface="+mn-lt"/>
                </a:rPr>
                <a:t> Favorece o intercâmbio e troca de ontologias inter-sistemas</a:t>
              </a:r>
              <a:endParaRPr lang="pt-BR" sz="1200" dirty="0" smtClean="0">
                <a:latin typeface="+mn-l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186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21860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0" y="857232"/>
            <a:ext cx="621507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Termos:</a:t>
            </a:r>
            <a:endParaRPr lang="pt-BR" sz="2400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j-lt"/>
              </a:rPr>
              <a:t> Categorização de Termos:</a:t>
            </a:r>
            <a:endParaRPr lang="pt-BR" sz="20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Permite junção entre uma Lista de Termos e uma Ontologia</a:t>
            </a:r>
          </a:p>
          <a:p>
            <a:pPr lvl="2">
              <a:buFont typeface="Wingdings" pitchFamily="2" charset="2"/>
              <a:buChar char="ü"/>
            </a:pPr>
            <a:endParaRPr lang="pt-BR" sz="1200" dirty="0" smtClean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Os termos da Lista de Termos são categorizados na Estrutura da Ontologia</a:t>
            </a:r>
          </a:p>
          <a:p>
            <a:pPr lvl="2">
              <a:buFont typeface="Wingdings" pitchFamily="2" charset="2"/>
              <a:buChar char="ü"/>
            </a:pPr>
            <a:endParaRPr lang="pt-BR" sz="12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j-lt"/>
              </a:rPr>
              <a:t> </a:t>
            </a:r>
            <a:r>
              <a:rPr lang="pt-BR" sz="1600" dirty="0" smtClean="0">
                <a:latin typeface="+mj-lt"/>
              </a:rPr>
              <a:t>A Lista de Termos deve estar com Status </a:t>
            </a:r>
            <a:r>
              <a:rPr lang="pt-BR" sz="1600" dirty="0" smtClean="0">
                <a:solidFill>
                  <a:srgbClr val="FF0000"/>
                </a:solidFill>
                <a:latin typeface="+mj-lt"/>
              </a:rPr>
              <a:t>“Liberada”</a:t>
            </a:r>
            <a:endParaRPr lang="pt-BR" sz="16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j-lt"/>
              </a:rPr>
              <a:t> </a:t>
            </a:r>
            <a:r>
              <a:rPr lang="pt-BR" sz="1600" dirty="0" smtClean="0">
                <a:latin typeface="+mj-lt"/>
              </a:rPr>
              <a:t>A Ontologia deve estar com Status </a:t>
            </a:r>
            <a:r>
              <a:rPr lang="pt-BR" sz="1600" dirty="0" smtClean="0">
                <a:solidFill>
                  <a:srgbClr val="FF0000"/>
                </a:solidFill>
                <a:latin typeface="+mj-lt"/>
              </a:rPr>
              <a:t>“Categorização dos Termos” </a:t>
            </a:r>
          </a:p>
          <a:p>
            <a:pPr lvl="2">
              <a:buFont typeface="Wingdings" pitchFamily="2" charset="2"/>
              <a:buChar char="ü"/>
            </a:pPr>
            <a:endParaRPr lang="pt-BR" sz="1200" dirty="0" smtClean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 Termos hierarquizados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Fase anterior à validação dos termos pelo especialista</a:t>
            </a:r>
            <a:endParaRPr lang="pt-BR" dirty="0">
              <a:latin typeface="+mj-lt"/>
            </a:endParaRPr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71612"/>
            <a:ext cx="2281012" cy="79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21862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3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1864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21860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Quarta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>
                <a:solidFill>
                  <a:schemeClr val="bg1"/>
                </a:solidFill>
                <a:latin typeface="Trebuchet MS" pitchFamily="34" charset="0"/>
              </a:rPr>
              <a:t>Edição do Mapa Conceitual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9" name="CaixaDeTexto 25"/>
          <p:cNvSpPr txBox="1">
            <a:spLocks noChangeArrowheads="1"/>
          </p:cNvSpPr>
          <p:nvPr/>
        </p:nvSpPr>
        <p:spPr bwMode="auto">
          <a:xfrm>
            <a:off x="1" y="890588"/>
            <a:ext cx="585788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Termos: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Validação dos Termos na Estrutura da Ontologia: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Validação do Especialista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smtClean="0">
                <a:latin typeface="+mn-lt"/>
              </a:rPr>
              <a:t>Somente o especialista executa</a:t>
            </a:r>
          </a:p>
          <a:p>
            <a:pPr lvl="2">
              <a:buFont typeface="Wingdings" pitchFamily="2" charset="2"/>
              <a:buChar char="ü"/>
            </a:pPr>
            <a:endParaRPr lang="pt-BR" sz="1200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A tarefa de validação consiste</a:t>
            </a:r>
            <a:endParaRPr lang="pt-BR" sz="1600" dirty="0" smtClean="0">
              <a:latin typeface="+mn-lt"/>
            </a:endParaRP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smtClean="0">
                <a:latin typeface="+mn-lt"/>
              </a:rPr>
              <a:t>Exclusão de Termos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smtClean="0">
                <a:latin typeface="+mn-lt"/>
              </a:rPr>
              <a:t>Alteração da Estrutura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 smtClean="0">
                <a:latin typeface="+mn-lt"/>
              </a:rPr>
              <a:t> Reposicionamento dos Termos na Estrutura da Ontologia</a:t>
            </a:r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00174"/>
            <a:ext cx="2502017" cy="7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0597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0598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0599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059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FFFFFF"/>
                </a:solidFill>
                <a:latin typeface="Trebuchet MS" pitchFamily="34" charset="0"/>
              </a:rPr>
              <a:t>Palestra</a:t>
            </a: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do e-Termos</a:t>
            </a:r>
          </a:p>
        </p:txBody>
      </p:sp>
      <p:sp>
        <p:nvSpPr>
          <p:cNvPr id="110596" name="CaixaDeTexto 25"/>
          <p:cNvSpPr txBox="1">
            <a:spLocks noChangeArrowheads="1"/>
          </p:cNvSpPr>
          <p:nvPr/>
        </p:nvSpPr>
        <p:spPr bwMode="auto">
          <a:xfrm>
            <a:off x="71438" y="2000250"/>
            <a:ext cx="850106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 dirty="0">
                <a:latin typeface="Trebuchet MS" pitchFamily="34" charset="0"/>
              </a:rPr>
              <a:t> Módulo </a:t>
            </a:r>
            <a:r>
              <a:rPr lang="pt-BR" sz="4400" b="1" dirty="0" smtClean="0">
                <a:latin typeface="Trebuchet MS" pitchFamily="34" charset="0"/>
              </a:rPr>
              <a:t>5</a:t>
            </a:r>
            <a:endParaRPr lang="pt-BR" sz="4400" b="1" dirty="0">
              <a:latin typeface="Trebuchet MS" pitchFamily="34" charset="0"/>
            </a:endParaRPr>
          </a:p>
          <a:p>
            <a:pPr algn="ctr"/>
            <a:r>
              <a:rPr lang="pt-BR" sz="4400" b="1" dirty="0" smtClean="0">
                <a:latin typeface="Trebuchet MS" pitchFamily="34" charset="0"/>
              </a:rPr>
              <a:t>Quinta </a:t>
            </a:r>
            <a:r>
              <a:rPr lang="pt-BR" sz="4400" b="1" dirty="0">
                <a:latin typeface="Trebuchet MS" pitchFamily="34" charset="0"/>
              </a:rPr>
              <a:t>Etapa</a:t>
            </a:r>
          </a:p>
          <a:p>
            <a:pPr algn="ctr"/>
            <a:endParaRPr lang="pt-BR" sz="2800" b="1" dirty="0">
              <a:latin typeface="Trebuchet MS" pitchFamily="34" charset="0"/>
            </a:endParaRPr>
          </a:p>
          <a:p>
            <a:pPr algn="ctr"/>
            <a:r>
              <a:rPr lang="pt-BR" sz="2800" b="1" dirty="0" smtClean="0">
                <a:latin typeface="Trebuchet MS" pitchFamily="34" charset="0"/>
              </a:rPr>
              <a:t>Criação e Gerenciamento da Base de Dados Terminológica</a:t>
            </a:r>
            <a:endParaRPr lang="pt-BR" sz="28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7763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50109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Funcionalidades:</a:t>
            </a: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Base Definicional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Preenchimento da Base Definicional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Ø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Ficha Terminológica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Criar Protocolo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Editar Protocolo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Excluir Protocolo</a:t>
            </a:r>
            <a:endParaRPr lang="pt-BR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Preencher Ficha Terminológica</a:t>
            </a:r>
            <a:endParaRPr lang="pt-BR" dirty="0">
              <a:latin typeface="+mn-lt"/>
            </a:endParaRPr>
          </a:p>
        </p:txBody>
      </p:sp>
      <p:sp>
        <p:nvSpPr>
          <p:cNvPr id="11776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Quinta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Criação e Ger. da Base de Dados Term.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7763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50109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Base Definicional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Conjunto de excertos </a:t>
            </a:r>
            <a:r>
              <a:rPr lang="pt-BR" sz="2000" dirty="0" err="1" smtClean="0">
                <a:latin typeface="+mn-lt"/>
              </a:rPr>
              <a:t>definicionais</a:t>
            </a:r>
            <a:r>
              <a:rPr lang="pt-BR" sz="2000" dirty="0" smtClean="0">
                <a:latin typeface="+mn-lt"/>
              </a:rPr>
              <a:t> de todos os termos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Cada termo possui um conjunto de excertos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Utilizados na redação da definição do termo</a:t>
            </a:r>
          </a:p>
        </p:txBody>
      </p:sp>
      <p:sp>
        <p:nvSpPr>
          <p:cNvPr id="11776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Quinta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Criação e Ger. da Base de Dados Term.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3571868" y="2450640"/>
            <a:ext cx="1236218" cy="1406988"/>
            <a:chOff x="3571868" y="2450640"/>
            <a:chExt cx="1236218" cy="1406988"/>
          </a:xfrm>
        </p:grpSpPr>
        <p:pic>
          <p:nvPicPr>
            <p:cNvPr id="10" name="Imagem 9" descr="us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1868" y="2786058"/>
              <a:ext cx="1071570" cy="1071570"/>
            </a:xfrm>
            <a:prstGeom prst="rect">
              <a:avLst/>
            </a:prstGeom>
          </p:spPr>
        </p:pic>
        <p:sp>
          <p:nvSpPr>
            <p:cNvPr id="40" name="CaixaDeTexto 39"/>
            <p:cNvSpPr txBox="1"/>
            <p:nvPr/>
          </p:nvSpPr>
          <p:spPr>
            <a:xfrm>
              <a:off x="3581853" y="2450640"/>
              <a:ext cx="12262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err="1" smtClean="0">
                  <a:latin typeface="+mj-lt"/>
                </a:rPr>
                <a:t>Terminólogo</a:t>
              </a:r>
              <a:endParaRPr lang="pt-BR" sz="1600" dirty="0">
                <a:latin typeface="+mj-lt"/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357158" y="3508188"/>
            <a:ext cx="8143932" cy="2544177"/>
            <a:chOff x="357158" y="3508188"/>
            <a:chExt cx="8143932" cy="2544177"/>
          </a:xfrm>
        </p:grpSpPr>
        <p:sp>
          <p:nvSpPr>
            <p:cNvPr id="8" name="CaixaDeTexto 7"/>
            <p:cNvSpPr txBox="1"/>
            <p:nvPr/>
          </p:nvSpPr>
          <p:spPr>
            <a:xfrm>
              <a:off x="357158" y="4833914"/>
              <a:ext cx="714379" cy="338554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latin typeface="+mj-lt"/>
                </a:rPr>
                <a:t>Termo</a:t>
              </a:r>
              <a:endParaRPr lang="pt-BR" sz="1600" dirty="0">
                <a:latin typeface="+mj-lt"/>
              </a:endParaRPr>
            </a:p>
          </p:txBody>
        </p:sp>
        <p:pic>
          <p:nvPicPr>
            <p:cNvPr id="12" name="Imagem 11" descr="Earth-256x25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4988" y="5468054"/>
              <a:ext cx="584311" cy="584311"/>
            </a:xfrm>
            <a:prstGeom prst="rect">
              <a:avLst/>
            </a:prstGeom>
          </p:spPr>
        </p:pic>
        <p:pic>
          <p:nvPicPr>
            <p:cNvPr id="13" name="Imagem 12" descr="library-256x256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4988" y="4708199"/>
              <a:ext cx="584311" cy="584311"/>
            </a:xfrm>
            <a:prstGeom prst="rect">
              <a:avLst/>
            </a:prstGeom>
          </p:spPr>
        </p:pic>
        <p:pic>
          <p:nvPicPr>
            <p:cNvPr id="14" name="Imagem 13" descr="Dictionary-128x12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4454" y="3929066"/>
              <a:ext cx="495312" cy="495312"/>
            </a:xfrm>
            <a:prstGeom prst="rect">
              <a:avLst/>
            </a:prstGeom>
          </p:spPr>
        </p:pic>
        <p:sp>
          <p:nvSpPr>
            <p:cNvPr id="15" name="Retângulo com Único Canto Aparado 14"/>
            <p:cNvSpPr/>
            <p:nvPr/>
          </p:nvSpPr>
          <p:spPr>
            <a:xfrm>
              <a:off x="2751448" y="4060208"/>
              <a:ext cx="891858" cy="236934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Excerto 1</a:t>
              </a:r>
              <a:endParaRPr lang="pt-BR" sz="1400" dirty="0"/>
            </a:p>
          </p:txBody>
        </p:sp>
        <p:sp>
          <p:nvSpPr>
            <p:cNvPr id="16" name="Retângulo com Único Canto Aparado 15"/>
            <p:cNvSpPr/>
            <p:nvPr/>
          </p:nvSpPr>
          <p:spPr>
            <a:xfrm>
              <a:off x="2751448" y="4884816"/>
              <a:ext cx="891858" cy="236934"/>
            </a:xfrm>
            <a:prstGeom prst="snip1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Excerto 2</a:t>
              </a:r>
              <a:endParaRPr lang="pt-BR" sz="1400" dirty="0"/>
            </a:p>
          </p:txBody>
        </p:sp>
        <p:sp>
          <p:nvSpPr>
            <p:cNvPr id="17" name="Retângulo com Único Canto Aparado 16"/>
            <p:cNvSpPr/>
            <p:nvPr/>
          </p:nvSpPr>
          <p:spPr>
            <a:xfrm>
              <a:off x="2751448" y="5639898"/>
              <a:ext cx="891858" cy="236934"/>
            </a:xfrm>
            <a:prstGeom prst="snip1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Excerto 3</a:t>
              </a:r>
              <a:endParaRPr lang="pt-BR" sz="1400" dirty="0"/>
            </a:p>
          </p:txBody>
        </p:sp>
        <p:sp>
          <p:nvSpPr>
            <p:cNvPr id="18" name="Fluxograma: Disco magnético 17"/>
            <p:cNvSpPr/>
            <p:nvPr/>
          </p:nvSpPr>
          <p:spPr>
            <a:xfrm>
              <a:off x="4643438" y="4286256"/>
              <a:ext cx="1357322" cy="1357322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solidFill>
                    <a:schemeClr val="tx1"/>
                  </a:solidFill>
                </a:rPr>
                <a:t>Base</a:t>
              </a:r>
            </a:p>
            <a:p>
              <a:pPr algn="ctr"/>
              <a:r>
                <a:rPr lang="pt-BR" sz="1600" dirty="0" smtClean="0">
                  <a:solidFill>
                    <a:schemeClr val="tx1"/>
                  </a:solidFill>
                </a:rPr>
                <a:t>Definicional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Pergaminho horizontal 18"/>
            <p:cNvSpPr/>
            <p:nvPr/>
          </p:nvSpPr>
          <p:spPr>
            <a:xfrm>
              <a:off x="6929454" y="4500570"/>
              <a:ext cx="1571636" cy="857256"/>
            </a:xfrm>
            <a:prstGeom prst="horizontalScrol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Definição(</a:t>
              </a:r>
              <a:r>
                <a:rPr lang="pt-BR" sz="1600" dirty="0" err="1" smtClean="0"/>
                <a:t>ões</a:t>
              </a:r>
              <a:r>
                <a:rPr lang="pt-BR" sz="1600" dirty="0" smtClean="0"/>
                <a:t>)</a:t>
              </a:r>
              <a:endParaRPr lang="pt-BR" sz="1600" dirty="0"/>
            </a:p>
          </p:txBody>
        </p:sp>
        <p:cxnSp>
          <p:nvCxnSpPr>
            <p:cNvPr id="21" name="Forma 20"/>
            <p:cNvCxnSpPr>
              <a:stCxn id="8" idx="0"/>
              <a:endCxn id="14" idx="1"/>
            </p:cNvCxnSpPr>
            <p:nvPr/>
          </p:nvCxnSpPr>
          <p:spPr>
            <a:xfrm rot="5400000" flipH="1" flipV="1">
              <a:off x="835805" y="4055265"/>
              <a:ext cx="657192" cy="900106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em curva 22"/>
            <p:cNvCxnSpPr>
              <a:stCxn id="8" idx="3"/>
              <a:endCxn id="13" idx="1"/>
            </p:cNvCxnSpPr>
            <p:nvPr/>
          </p:nvCxnSpPr>
          <p:spPr>
            <a:xfrm flipV="1">
              <a:off x="1071537" y="5000355"/>
              <a:ext cx="563451" cy="2836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Forma 24"/>
            <p:cNvCxnSpPr>
              <a:stCxn id="8" idx="2"/>
              <a:endCxn id="12" idx="1"/>
            </p:cNvCxnSpPr>
            <p:nvPr/>
          </p:nvCxnSpPr>
          <p:spPr>
            <a:xfrm rot="16200000" flipH="1">
              <a:off x="880797" y="5006019"/>
              <a:ext cx="587742" cy="920640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em curva 26"/>
            <p:cNvCxnSpPr>
              <a:stCxn id="14" idx="3"/>
              <a:endCxn id="15" idx="2"/>
            </p:cNvCxnSpPr>
            <p:nvPr/>
          </p:nvCxnSpPr>
          <p:spPr>
            <a:xfrm>
              <a:off x="2109766" y="4176722"/>
              <a:ext cx="641682" cy="195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em curva 28"/>
            <p:cNvCxnSpPr>
              <a:stCxn id="13" idx="3"/>
              <a:endCxn id="16" idx="2"/>
            </p:cNvCxnSpPr>
            <p:nvPr/>
          </p:nvCxnSpPr>
          <p:spPr>
            <a:xfrm>
              <a:off x="2219299" y="5000355"/>
              <a:ext cx="532149" cy="292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em curva 30"/>
            <p:cNvCxnSpPr>
              <a:stCxn id="12" idx="3"/>
              <a:endCxn id="17" idx="2"/>
            </p:cNvCxnSpPr>
            <p:nvPr/>
          </p:nvCxnSpPr>
          <p:spPr>
            <a:xfrm flipV="1">
              <a:off x="2219299" y="5758365"/>
              <a:ext cx="532149" cy="184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eta para a direita 32"/>
            <p:cNvSpPr/>
            <p:nvPr/>
          </p:nvSpPr>
          <p:spPr>
            <a:xfrm>
              <a:off x="6215074" y="4929198"/>
              <a:ext cx="571504" cy="21431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5" name="Conector em curva 34"/>
            <p:cNvCxnSpPr>
              <a:stCxn id="15" idx="0"/>
              <a:endCxn id="18" idx="2"/>
            </p:cNvCxnSpPr>
            <p:nvPr/>
          </p:nvCxnSpPr>
          <p:spPr>
            <a:xfrm>
              <a:off x="3643306" y="4178675"/>
              <a:ext cx="1000132" cy="78624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em curva 36"/>
            <p:cNvCxnSpPr>
              <a:stCxn id="17" idx="0"/>
              <a:endCxn id="18" idx="2"/>
            </p:cNvCxnSpPr>
            <p:nvPr/>
          </p:nvCxnSpPr>
          <p:spPr>
            <a:xfrm flipV="1">
              <a:off x="3643306" y="4964917"/>
              <a:ext cx="1000132" cy="79344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em curva 38"/>
            <p:cNvCxnSpPr>
              <a:stCxn id="16" idx="0"/>
            </p:cNvCxnSpPr>
            <p:nvPr/>
          </p:nvCxnSpPr>
          <p:spPr>
            <a:xfrm flipV="1">
              <a:off x="3643306" y="5000636"/>
              <a:ext cx="928694" cy="2647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/>
            <p:cNvSpPr txBox="1"/>
            <p:nvPr/>
          </p:nvSpPr>
          <p:spPr>
            <a:xfrm>
              <a:off x="1500166" y="3508188"/>
              <a:ext cx="740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>
                  <a:latin typeface="+mj-lt"/>
                </a:rPr>
                <a:t>Fontes</a:t>
              </a:r>
              <a:endParaRPr lang="pt-BR" sz="1600" dirty="0">
                <a:latin typeface="+mj-l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7763" name="CaixaDeTexto 25"/>
          <p:cNvSpPr txBox="1">
            <a:spLocks noChangeArrowheads="1"/>
          </p:cNvSpPr>
          <p:nvPr/>
        </p:nvSpPr>
        <p:spPr bwMode="auto">
          <a:xfrm>
            <a:off x="0" y="890588"/>
            <a:ext cx="850109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Base Definicional no e-Termos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Preenchimento</a:t>
            </a:r>
            <a:endParaRPr lang="pt-BR" sz="20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A partir dos Termos 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Lista de Termos com Status </a:t>
            </a:r>
            <a:r>
              <a:rPr lang="pt-BR" sz="1600" dirty="0" smtClean="0">
                <a:solidFill>
                  <a:srgbClr val="FF0000"/>
                </a:solidFill>
                <a:latin typeface="+mn-lt"/>
              </a:rPr>
              <a:t>“Liberada” </a:t>
            </a:r>
          </a:p>
          <a:p>
            <a:pPr lvl="3"/>
            <a:r>
              <a:rPr lang="pt-BR" sz="1600" b="1" i="1" dirty="0" smtClean="0">
                <a:solidFill>
                  <a:srgbClr val="FF0000"/>
                </a:solidFill>
                <a:latin typeface="+mn-lt"/>
              </a:rPr>
              <a:t> 		</a:t>
            </a:r>
            <a:r>
              <a:rPr lang="pt-BR" sz="1600" b="1" i="1" dirty="0" smtClean="0">
                <a:latin typeface="+mn-lt"/>
              </a:rPr>
              <a:t>OU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Ontologia com Status </a:t>
            </a:r>
            <a:r>
              <a:rPr lang="pt-BR" sz="1600" dirty="0" smtClean="0">
                <a:solidFill>
                  <a:srgbClr val="FF0000"/>
                </a:solidFill>
                <a:latin typeface="+mn-lt"/>
              </a:rPr>
              <a:t>“Liberada”</a:t>
            </a:r>
            <a:endParaRPr lang="pt-BR" sz="1600" dirty="0">
              <a:solidFill>
                <a:srgbClr val="FF0000"/>
              </a:solidFill>
              <a:latin typeface="+mn-lt"/>
            </a:endParaRPr>
          </a:p>
          <a:p>
            <a:pPr lvl="1"/>
            <a:endParaRPr lang="pt-BR" sz="1200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Preenche o Excerto e a Fonte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O excerto pode ser buscado no </a:t>
            </a:r>
            <a:r>
              <a:rPr lang="pt-BR" sz="1600" dirty="0" err="1" smtClean="0">
                <a:latin typeface="+mn-lt"/>
              </a:rPr>
              <a:t>Córpus</a:t>
            </a:r>
            <a:endParaRPr lang="pt-BR" sz="1600" dirty="0" smtClean="0">
              <a:latin typeface="+mn-lt"/>
            </a:endParaRPr>
          </a:p>
          <a:p>
            <a:pPr lvl="4">
              <a:buFont typeface="Courier New" pitchFamily="49" charset="0"/>
              <a:buChar char="o"/>
            </a:pPr>
            <a:r>
              <a:rPr lang="pt-BR" sz="1600" dirty="0" smtClean="0">
                <a:latin typeface="+mn-lt"/>
              </a:rPr>
              <a:t> </a:t>
            </a:r>
            <a:r>
              <a:rPr lang="pt-BR" sz="1400" dirty="0" smtClean="0">
                <a:latin typeface="+mn-lt"/>
              </a:rPr>
              <a:t>Funcionalidade </a:t>
            </a:r>
            <a:r>
              <a:rPr lang="pt-BR" sz="1400" dirty="0" smtClean="0">
                <a:solidFill>
                  <a:srgbClr val="FF0000"/>
                </a:solidFill>
                <a:latin typeface="+mn-lt"/>
              </a:rPr>
              <a:t>“Consulta Termo” </a:t>
            </a:r>
            <a:r>
              <a:rPr lang="pt-BR" sz="1400" dirty="0" smtClean="0">
                <a:latin typeface="+mn-lt"/>
              </a:rPr>
              <a:t>(Etapa 2)</a:t>
            </a:r>
          </a:p>
          <a:p>
            <a:pPr lvl="3">
              <a:buFont typeface="Wingdings" pitchFamily="2" charset="2"/>
              <a:buChar char="ü"/>
            </a:pPr>
            <a:endParaRPr lang="pt-BR" sz="1200" dirty="0" smtClean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n-lt"/>
              </a:rPr>
              <a:t> Preenchimento automático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Usuário responsável (quem inseriu o excerto)</a:t>
            </a:r>
          </a:p>
          <a:p>
            <a:pPr lvl="4">
              <a:buFont typeface="Courier New" pitchFamily="49" charset="0"/>
              <a:buChar char="o"/>
            </a:pPr>
            <a:r>
              <a:rPr lang="pt-BR" sz="1400" dirty="0" smtClean="0">
                <a:latin typeface="+mn-lt"/>
              </a:rPr>
              <a:t> Somente ele pode </a:t>
            </a:r>
            <a:r>
              <a:rPr lang="pt-BR" sz="1400" dirty="0" smtClean="0">
                <a:solidFill>
                  <a:srgbClr val="FF0000"/>
                </a:solidFill>
                <a:latin typeface="+mn-lt"/>
              </a:rPr>
              <a:t>Excluir</a:t>
            </a:r>
            <a:r>
              <a:rPr lang="pt-BR" sz="1400" dirty="0" smtClean="0">
                <a:latin typeface="+mn-lt"/>
              </a:rPr>
              <a:t> ou </a:t>
            </a:r>
            <a:r>
              <a:rPr lang="pt-BR" sz="1400" dirty="0" smtClean="0">
                <a:solidFill>
                  <a:srgbClr val="FF0000"/>
                </a:solidFill>
                <a:latin typeface="+mn-lt"/>
              </a:rPr>
              <a:t>Editar</a:t>
            </a:r>
            <a:r>
              <a:rPr lang="pt-BR" sz="1400" dirty="0" smtClean="0">
                <a:latin typeface="+mn-lt"/>
              </a:rPr>
              <a:t> o excerto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Data e Hora de registro</a:t>
            </a:r>
          </a:p>
          <a:p>
            <a:pPr lvl="3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Controle de Concorrência</a:t>
            </a:r>
            <a:endParaRPr lang="pt-BR" dirty="0">
              <a:latin typeface="+mn-lt"/>
            </a:endParaRPr>
          </a:p>
          <a:p>
            <a:pPr lvl="3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smtClean="0">
                <a:latin typeface="+mn-lt"/>
              </a:rPr>
              <a:t>Vários usuários podem inserir/editar vários excertos de um mesmo termo ao mesmo tempo</a:t>
            </a:r>
            <a:endParaRPr lang="pt-BR" sz="1600" dirty="0">
              <a:latin typeface="+mn-lt"/>
            </a:endParaRPr>
          </a:p>
        </p:txBody>
      </p:sp>
      <p:sp>
        <p:nvSpPr>
          <p:cNvPr id="11776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Quinta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Criação e Ger. da Base de Dados Term.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571612"/>
            <a:ext cx="222122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7763" name="CaixaDeTexto 25"/>
          <p:cNvSpPr txBox="1">
            <a:spLocks noChangeArrowheads="1"/>
          </p:cNvSpPr>
          <p:nvPr/>
        </p:nvSpPr>
        <p:spPr bwMode="auto">
          <a:xfrm>
            <a:off x="-71470" y="857232"/>
            <a:ext cx="757242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Ficha Terminológica</a:t>
            </a:r>
            <a:endParaRPr lang="pt-BR" sz="2400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endParaRPr lang="pt-BR" sz="12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 </a:t>
            </a:r>
            <a:r>
              <a:rPr lang="pt-BR" sz="2000" dirty="0" smtClean="0">
                <a:latin typeface="+mj-lt"/>
              </a:rPr>
              <a:t>Registro completo dos Termos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j-lt"/>
              </a:rPr>
              <a:t> Utilizada para criação dos </a:t>
            </a:r>
            <a:r>
              <a:rPr lang="pt-BR" sz="2000" dirty="0" smtClean="0">
                <a:solidFill>
                  <a:srgbClr val="FF0000"/>
                </a:solidFill>
                <a:latin typeface="+mj-lt"/>
              </a:rPr>
              <a:t>Modelos de Verbete (Sexta Etapa)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+mj-lt"/>
              </a:rPr>
              <a:t> Divide-se em duas partes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 Protocolo da Ficha Terminológica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Seleção/Definição dos Campos da Ficha</a:t>
            </a:r>
          </a:p>
          <a:p>
            <a:pPr lvl="3">
              <a:buFont typeface="Wingdings" pitchFamily="2" charset="2"/>
              <a:buChar char="Ø"/>
            </a:pPr>
            <a:endParaRPr lang="pt-BR" sz="1200" dirty="0" smtClean="0">
              <a:latin typeface="+mj-lt"/>
            </a:endParaRPr>
          </a:p>
          <a:p>
            <a:pPr lvl="2">
              <a:buFont typeface="Wingdings" pitchFamily="2" charset="2"/>
              <a:buChar char="ü"/>
            </a:pPr>
            <a:r>
              <a:rPr lang="pt-BR" sz="2000" dirty="0" smtClean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Ficha Terminológica</a:t>
            </a:r>
          </a:p>
          <a:p>
            <a:pPr lvl="3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Usada para preenchimento dos Campos</a:t>
            </a:r>
          </a:p>
        </p:txBody>
      </p:sp>
      <p:sp>
        <p:nvSpPr>
          <p:cNvPr id="11776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Quinta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Criação e Ger. da Base de Dados Term.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0" y="0"/>
            <a:ext cx="9145588" cy="5927725"/>
            <a:chOff x="0" y="0"/>
            <a:chExt cx="9145186" cy="5927954"/>
          </a:xfrm>
        </p:grpSpPr>
        <p:sp>
          <p:nvSpPr>
            <p:cNvPr id="117766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7" name="AutoShape 13"/>
            <p:cNvSpPr>
              <a:spLocks noChangeArrowheads="1"/>
            </p:cNvSpPr>
            <p:nvPr/>
          </p:nvSpPr>
          <p:spPr bwMode="auto">
            <a:xfrm>
              <a:off x="8501090" y="256478"/>
              <a:ext cx="642910" cy="771524"/>
            </a:xfrm>
            <a:prstGeom prst="plaque">
              <a:avLst>
                <a:gd name="adj" fmla="val 16667"/>
              </a:avLst>
            </a:prstGeom>
            <a:solidFill>
              <a:srgbClr val="0045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7768" name="Rectangle 14"/>
            <p:cNvSpPr>
              <a:spLocks noChangeArrowheads="1"/>
            </p:cNvSpPr>
            <p:nvPr/>
          </p:nvSpPr>
          <p:spPr bwMode="auto">
            <a:xfrm>
              <a:off x="8605186" y="898754"/>
              <a:ext cx="540000" cy="5029200"/>
            </a:xfrm>
            <a:prstGeom prst="rect">
              <a:avLst/>
            </a:prstGeom>
            <a:gradFill rotWithShape="0">
              <a:gsLst>
                <a:gs pos="0">
                  <a:srgbClr val="00458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17763" name="CaixaDeTexto 25"/>
          <p:cNvSpPr txBox="1">
            <a:spLocks noChangeArrowheads="1"/>
          </p:cNvSpPr>
          <p:nvPr/>
        </p:nvSpPr>
        <p:spPr bwMode="auto">
          <a:xfrm>
            <a:off x="-71470" y="895633"/>
            <a:ext cx="7572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Exemplos</a:t>
            </a:r>
            <a:endParaRPr lang="pt-BR" sz="1600" dirty="0" smtClean="0">
              <a:latin typeface="+mn-lt"/>
            </a:endParaRPr>
          </a:p>
        </p:txBody>
      </p:sp>
      <p:sp>
        <p:nvSpPr>
          <p:cNvPr id="117765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pitchFamily="34" charset="0"/>
              </a:rPr>
              <a:t>Quinta </a:t>
            </a:r>
            <a:r>
              <a:rPr lang="en-GB" sz="2800" dirty="0" err="1">
                <a:solidFill>
                  <a:srgbClr val="FFFFFF"/>
                </a:solidFill>
                <a:latin typeface="Trebuchet MS" pitchFamily="34" charset="0"/>
              </a:rPr>
              <a:t>Etapa</a:t>
            </a:r>
            <a:r>
              <a:rPr lang="en-GB" sz="2800" dirty="0">
                <a:solidFill>
                  <a:srgbClr val="FFFFFF"/>
                </a:solidFill>
                <a:latin typeface="Trebuchet MS" pitchFamily="34" charset="0"/>
              </a:rPr>
              <a:t> – </a:t>
            </a:r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Criação e Ger. da Base de Dados Term.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57158" y="2285992"/>
          <a:ext cx="3286148" cy="2682240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643074"/>
                <a:gridCol w="1643074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CAMPO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TIPO DE DADO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Termo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Alfanumérico</a:t>
                      </a:r>
                      <a:endParaRPr lang="pt-BR" sz="16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Morfologia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Alfanumérico</a:t>
                      </a:r>
                      <a:endParaRPr lang="pt-BR" sz="16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Definição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Texto</a:t>
                      </a:r>
                      <a:endParaRPr lang="pt-BR" sz="16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Data Inclusão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Numérico</a:t>
                      </a:r>
                      <a:endParaRPr lang="pt-BR" sz="16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Sinônimo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Alfanumérico</a:t>
                      </a:r>
                      <a:endParaRPr lang="pt-BR" sz="16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Inf.</a:t>
                      </a:r>
                      <a:r>
                        <a:rPr lang="pt-BR" sz="1600" baseline="0" dirty="0" smtClean="0"/>
                        <a:t> Enciclopédica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Texto</a:t>
                      </a:r>
                      <a:endParaRPr lang="pt-BR" sz="16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...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...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3" name="Grupo 22"/>
          <p:cNvGrpSpPr/>
          <p:nvPr/>
        </p:nvGrpSpPr>
        <p:grpSpPr>
          <a:xfrm>
            <a:off x="4357686" y="1604270"/>
            <a:ext cx="4143404" cy="4429156"/>
            <a:chOff x="4357686" y="1461394"/>
            <a:chExt cx="4143404" cy="4429156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4357686" y="1461394"/>
              <a:ext cx="4143404" cy="4429156"/>
            </a:xfrm>
            <a:prstGeom prst="roundRect">
              <a:avLst>
                <a:gd name="adj" fmla="val 589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4429124" y="1827842"/>
              <a:ext cx="4000528" cy="2857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dirty="0" smtClean="0">
                  <a:solidFill>
                    <a:schemeClr val="tx1"/>
                  </a:solidFill>
                </a:rPr>
                <a:t>Java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357686" y="1571612"/>
              <a:ext cx="10001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latin typeface="+mj-lt"/>
                </a:rPr>
                <a:t>Termo</a:t>
              </a:r>
              <a:endParaRPr lang="pt-BR" sz="1600" b="1" dirty="0">
                <a:latin typeface="+mj-lt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357686" y="2143116"/>
              <a:ext cx="1357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latin typeface="+mj-lt"/>
                </a:rPr>
                <a:t>Morfologia</a:t>
              </a:r>
              <a:endParaRPr lang="pt-BR" sz="1600" b="1" dirty="0">
                <a:latin typeface="+mj-lt"/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4429124" y="2427240"/>
              <a:ext cx="4000528" cy="2857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dirty="0" smtClean="0">
                  <a:solidFill>
                    <a:schemeClr val="tx1"/>
                  </a:solidFill>
                </a:rPr>
                <a:t>Substantivo Masculino (s.m)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357686" y="2736392"/>
              <a:ext cx="1357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latin typeface="+mj-lt"/>
                </a:rPr>
                <a:t>Definição</a:t>
              </a:r>
              <a:endParaRPr lang="pt-BR" sz="1600" b="1" dirty="0">
                <a:latin typeface="+mj-lt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4429124" y="3031402"/>
              <a:ext cx="4000528" cy="54047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pt-BR" sz="1200" dirty="0" smtClean="0">
                  <a:solidFill>
                    <a:schemeClr val="tx1"/>
                  </a:solidFill>
                </a:rPr>
                <a:t>Java é uma linguagem de programação ...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357686" y="4857760"/>
              <a:ext cx="19288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latin typeface="+mj-lt"/>
                </a:rPr>
                <a:t>Inf. Enciclopédica</a:t>
              </a:r>
              <a:endParaRPr lang="pt-BR" sz="1600" b="1" dirty="0">
                <a:latin typeface="+mj-lt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4429124" y="5124876"/>
              <a:ext cx="4000528" cy="57150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pt-BR" sz="1600" dirty="0" smtClean="0">
                  <a:solidFill>
                    <a:schemeClr val="tx1"/>
                  </a:solidFill>
                </a:rPr>
                <a:t>...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4429124" y="3953974"/>
              <a:ext cx="1428760" cy="2857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dirty="0" smtClean="0">
                  <a:solidFill>
                    <a:schemeClr val="tx1"/>
                  </a:solidFill>
                </a:rPr>
                <a:t>07/02/2009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357686" y="3610656"/>
              <a:ext cx="1714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latin typeface="+mj-lt"/>
                </a:rPr>
                <a:t>Data de Inclusão</a:t>
              </a:r>
              <a:endParaRPr lang="pt-BR" sz="1600" b="1" dirty="0">
                <a:latin typeface="+mj-lt"/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4429124" y="4542486"/>
              <a:ext cx="4000528" cy="2857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dirty="0" smtClean="0">
                  <a:solidFill>
                    <a:schemeClr val="tx1"/>
                  </a:solidFill>
                </a:rPr>
                <a:t>Linguagem Java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357686" y="4286256"/>
              <a:ext cx="150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latin typeface="+mj-lt"/>
                </a:rPr>
                <a:t>Sinônimo</a:t>
              </a:r>
              <a:endParaRPr lang="pt-BR" sz="1600" b="1" dirty="0">
                <a:latin typeface="+mj-lt"/>
              </a:endParaRPr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71406" y="186688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PROTOCOLO DA FICHA TERMINOLÓGICA</a:t>
            </a:r>
            <a:endParaRPr lang="pt-BR" sz="1600" b="1" dirty="0">
              <a:latin typeface="+mj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429124" y="123305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FICHA TERMINOLÓGICA</a:t>
            </a:r>
            <a:endParaRPr lang="pt-BR" sz="1600" b="1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6437</Words>
  <Application>Microsoft Office PowerPoint</Application>
  <PresentationFormat>Apresentação na tela (4:3)</PresentationFormat>
  <Paragraphs>1726</Paragraphs>
  <Slides>118</Slides>
  <Notes>118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118</vt:i4>
      </vt:variant>
    </vt:vector>
  </HeadingPairs>
  <TitlesOfParts>
    <vt:vector size="1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Leandro</dc:creator>
  <cp:lastModifiedBy>Leandro</cp:lastModifiedBy>
  <cp:revision>503</cp:revision>
  <dcterms:created xsi:type="dcterms:W3CDTF">2009-02-02T11:57:08Z</dcterms:created>
  <dcterms:modified xsi:type="dcterms:W3CDTF">2009-04-25T04:19:07Z</dcterms:modified>
</cp:coreProperties>
</file>