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4"/>
  </p:notesMasterIdLst>
  <p:handoutMasterIdLst>
    <p:handoutMasterId r:id="rId95"/>
  </p:handoutMasterIdLst>
  <p:sldIdLst>
    <p:sldId id="269" r:id="rId2"/>
    <p:sldId id="645" r:id="rId3"/>
    <p:sldId id="696" r:id="rId4"/>
    <p:sldId id="709" r:id="rId5"/>
    <p:sldId id="697" r:id="rId6"/>
    <p:sldId id="713" r:id="rId7"/>
    <p:sldId id="648" r:id="rId8"/>
    <p:sldId id="649" r:id="rId9"/>
    <p:sldId id="718" r:id="rId10"/>
    <p:sldId id="652" r:id="rId11"/>
    <p:sldId id="723" r:id="rId12"/>
    <p:sldId id="725" r:id="rId13"/>
    <p:sldId id="701" r:id="rId14"/>
    <p:sldId id="656" r:id="rId15"/>
    <p:sldId id="707" r:id="rId16"/>
    <p:sldId id="659" r:id="rId17"/>
    <p:sldId id="726" r:id="rId18"/>
    <p:sldId id="727" r:id="rId19"/>
    <p:sldId id="731" r:id="rId20"/>
    <p:sldId id="732" r:id="rId21"/>
    <p:sldId id="733" r:id="rId22"/>
    <p:sldId id="735" r:id="rId23"/>
    <p:sldId id="738" r:id="rId24"/>
    <p:sldId id="739" r:id="rId25"/>
    <p:sldId id="743" r:id="rId26"/>
    <p:sldId id="746" r:id="rId27"/>
    <p:sldId id="756" r:id="rId28"/>
    <p:sldId id="758" r:id="rId29"/>
    <p:sldId id="771" r:id="rId30"/>
    <p:sldId id="772" r:id="rId31"/>
    <p:sldId id="773" r:id="rId32"/>
    <p:sldId id="779" r:id="rId33"/>
    <p:sldId id="780" r:id="rId34"/>
    <p:sldId id="781" r:id="rId35"/>
    <p:sldId id="782" r:id="rId36"/>
    <p:sldId id="783" r:id="rId37"/>
    <p:sldId id="784" r:id="rId38"/>
    <p:sldId id="785" r:id="rId39"/>
    <p:sldId id="786" r:id="rId40"/>
    <p:sldId id="787" r:id="rId41"/>
    <p:sldId id="790" r:id="rId42"/>
    <p:sldId id="791" r:id="rId43"/>
    <p:sldId id="794" r:id="rId44"/>
    <p:sldId id="795" r:id="rId45"/>
    <p:sldId id="796" r:id="rId46"/>
    <p:sldId id="797" r:id="rId47"/>
    <p:sldId id="801" r:id="rId48"/>
    <p:sldId id="804" r:id="rId49"/>
    <p:sldId id="805" r:id="rId50"/>
    <p:sldId id="806" r:id="rId51"/>
    <p:sldId id="807" r:id="rId52"/>
    <p:sldId id="809" r:id="rId53"/>
    <p:sldId id="821" r:id="rId54"/>
    <p:sldId id="822" r:id="rId55"/>
    <p:sldId id="823" r:id="rId56"/>
    <p:sldId id="824" r:id="rId57"/>
    <p:sldId id="825" r:id="rId58"/>
    <p:sldId id="826" r:id="rId59"/>
    <p:sldId id="827" r:id="rId60"/>
    <p:sldId id="828" r:id="rId61"/>
    <p:sldId id="848" r:id="rId62"/>
    <p:sldId id="849" r:id="rId63"/>
    <p:sldId id="850" r:id="rId64"/>
    <p:sldId id="858" r:id="rId65"/>
    <p:sldId id="866" r:id="rId66"/>
    <p:sldId id="873" r:id="rId67"/>
    <p:sldId id="878" r:id="rId68"/>
    <p:sldId id="883" r:id="rId69"/>
    <p:sldId id="884" r:id="rId70"/>
    <p:sldId id="885" r:id="rId71"/>
    <p:sldId id="886" r:id="rId72"/>
    <p:sldId id="889" r:id="rId73"/>
    <p:sldId id="894" r:id="rId74"/>
    <p:sldId id="898" r:id="rId75"/>
    <p:sldId id="905" r:id="rId76"/>
    <p:sldId id="906" r:id="rId77"/>
    <p:sldId id="907" r:id="rId78"/>
    <p:sldId id="908" r:id="rId79"/>
    <p:sldId id="910" r:id="rId80"/>
    <p:sldId id="922" r:id="rId81"/>
    <p:sldId id="923" r:id="rId82"/>
    <p:sldId id="925" r:id="rId83"/>
    <p:sldId id="928" r:id="rId84"/>
    <p:sldId id="936" r:id="rId85"/>
    <p:sldId id="937" r:id="rId86"/>
    <p:sldId id="938" r:id="rId87"/>
    <p:sldId id="941" r:id="rId88"/>
    <p:sldId id="945" r:id="rId89"/>
    <p:sldId id="946" r:id="rId90"/>
    <p:sldId id="947" r:id="rId91"/>
    <p:sldId id="948" r:id="rId92"/>
    <p:sldId id="264" r:id="rId93"/>
  </p:sldIdLst>
  <p:sldSz cx="9144000" cy="6858000" type="screen4x3"/>
  <p:notesSz cx="7315200" cy="9601200"/>
  <p:defaultTextStyle>
    <a:defPPr>
      <a:defRPr lang="en-US"/>
    </a:defPPr>
    <a:lvl1pPr algn="l" rtl="0" fontAlgn="base">
      <a:spcBef>
        <a:spcPct val="0"/>
      </a:spcBef>
      <a:spcAft>
        <a:spcPct val="0"/>
      </a:spcAft>
      <a:defRPr kumimoji="1" sz="2400" kern="1200">
        <a:solidFill>
          <a:schemeClr val="tx1"/>
        </a:solidFill>
        <a:latin typeface="Arial" charset="0"/>
        <a:ea typeface="+mn-ea"/>
        <a:cs typeface="+mn-cs"/>
      </a:defRPr>
    </a:lvl1pPr>
    <a:lvl2pPr marL="457200" algn="l" rtl="0" fontAlgn="base">
      <a:spcBef>
        <a:spcPct val="0"/>
      </a:spcBef>
      <a:spcAft>
        <a:spcPct val="0"/>
      </a:spcAft>
      <a:defRPr kumimoji="1" sz="2400" kern="1200">
        <a:solidFill>
          <a:schemeClr val="tx1"/>
        </a:solidFill>
        <a:latin typeface="Arial" charset="0"/>
        <a:ea typeface="+mn-ea"/>
        <a:cs typeface="+mn-cs"/>
      </a:defRPr>
    </a:lvl2pPr>
    <a:lvl3pPr marL="914400" algn="l" rtl="0" fontAlgn="base">
      <a:spcBef>
        <a:spcPct val="0"/>
      </a:spcBef>
      <a:spcAft>
        <a:spcPct val="0"/>
      </a:spcAft>
      <a:defRPr kumimoji="1" sz="2400" kern="1200">
        <a:solidFill>
          <a:schemeClr val="tx1"/>
        </a:solidFill>
        <a:latin typeface="Arial" charset="0"/>
        <a:ea typeface="+mn-ea"/>
        <a:cs typeface="+mn-cs"/>
      </a:defRPr>
    </a:lvl3pPr>
    <a:lvl4pPr marL="1371600" algn="l" rtl="0" fontAlgn="base">
      <a:spcBef>
        <a:spcPct val="0"/>
      </a:spcBef>
      <a:spcAft>
        <a:spcPct val="0"/>
      </a:spcAft>
      <a:defRPr kumimoji="1" sz="2400" kern="1200">
        <a:solidFill>
          <a:schemeClr val="tx1"/>
        </a:solidFill>
        <a:latin typeface="Arial" charset="0"/>
        <a:ea typeface="+mn-ea"/>
        <a:cs typeface="+mn-cs"/>
      </a:defRPr>
    </a:lvl4pPr>
    <a:lvl5pPr marL="1828800" algn="l" rtl="0" fontAlgn="base">
      <a:spcBef>
        <a:spcPct val="0"/>
      </a:spcBef>
      <a:spcAft>
        <a:spcPct val="0"/>
      </a:spcAft>
      <a:defRPr kumimoji="1" sz="2400" kern="1200">
        <a:solidFill>
          <a:schemeClr val="tx1"/>
        </a:solidFill>
        <a:latin typeface="Arial" charset="0"/>
        <a:ea typeface="+mn-ea"/>
        <a:cs typeface="+mn-cs"/>
      </a:defRPr>
    </a:lvl5pPr>
    <a:lvl6pPr marL="2286000" algn="l" defTabSz="914400" rtl="0" eaLnBrk="1" latinLnBrk="0" hangingPunct="1">
      <a:defRPr kumimoji="1" sz="2400" kern="1200">
        <a:solidFill>
          <a:schemeClr val="tx1"/>
        </a:solidFill>
        <a:latin typeface="Arial" charset="0"/>
        <a:ea typeface="+mn-ea"/>
        <a:cs typeface="+mn-cs"/>
      </a:defRPr>
    </a:lvl6pPr>
    <a:lvl7pPr marL="2743200" algn="l" defTabSz="914400" rtl="0" eaLnBrk="1" latinLnBrk="0" hangingPunct="1">
      <a:defRPr kumimoji="1" sz="2400" kern="1200">
        <a:solidFill>
          <a:schemeClr val="tx1"/>
        </a:solidFill>
        <a:latin typeface="Arial" charset="0"/>
        <a:ea typeface="+mn-ea"/>
        <a:cs typeface="+mn-cs"/>
      </a:defRPr>
    </a:lvl7pPr>
    <a:lvl8pPr marL="3200400" algn="l" defTabSz="914400" rtl="0" eaLnBrk="1" latinLnBrk="0" hangingPunct="1">
      <a:defRPr kumimoji="1" sz="2400" kern="1200">
        <a:solidFill>
          <a:schemeClr val="tx1"/>
        </a:solidFill>
        <a:latin typeface="Arial" charset="0"/>
        <a:ea typeface="+mn-ea"/>
        <a:cs typeface="+mn-cs"/>
      </a:defRPr>
    </a:lvl8pPr>
    <a:lvl9pPr marL="3657600" algn="l" defTabSz="914400" rtl="0" eaLnBrk="1" latinLnBrk="0" hangingPunct="1">
      <a:defRPr kumimoji="1"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66"/>
    </p:penClr>
  </p:showPr>
  <p:clrMru>
    <a:srgbClr val="00CC00"/>
    <a:srgbClr val="CCCC00"/>
    <a:srgbClr val="00CC66"/>
    <a:srgbClr val="FF0066"/>
    <a:srgbClr val="0066CC"/>
    <a:srgbClr val="FFCC00"/>
    <a:srgbClr val="FF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79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kumimoji="0" sz="1300">
                <a:latin typeface="Times New Roman" pitchFamily="18" charset="0"/>
              </a:defRPr>
            </a:lvl1pPr>
          </a:lstStyle>
          <a:p>
            <a:endParaRPr lang="pt-BR"/>
          </a:p>
        </p:txBody>
      </p:sp>
      <p:sp>
        <p:nvSpPr>
          <p:cNvPr id="1433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kumimoji="0" sz="1300">
                <a:latin typeface="Times New Roman" pitchFamily="18" charset="0"/>
              </a:defRPr>
            </a:lvl1pPr>
          </a:lstStyle>
          <a:p>
            <a:endParaRPr lang="pt-BR"/>
          </a:p>
        </p:txBody>
      </p:sp>
      <p:sp>
        <p:nvSpPr>
          <p:cNvPr id="1434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kumimoji="0" sz="1300">
                <a:latin typeface="Times New Roman" pitchFamily="18" charset="0"/>
              </a:defRPr>
            </a:lvl1pPr>
          </a:lstStyle>
          <a:p>
            <a:endParaRPr lang="pt-BR"/>
          </a:p>
        </p:txBody>
      </p:sp>
      <p:sp>
        <p:nvSpPr>
          <p:cNvPr id="1434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kumimoji="0" sz="1300">
                <a:latin typeface="Times New Roman" pitchFamily="18" charset="0"/>
              </a:defRPr>
            </a:lvl1pPr>
          </a:lstStyle>
          <a:p>
            <a:fld id="{C8F72F9B-6033-4B79-825F-F1D800DEDE3F}" type="slidenum">
              <a:rPr lang="pt-B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20138" tIns="0" rIns="20138" bIns="0" numCol="1" anchor="t" anchorCtr="0" compatLnSpc="1">
            <a:prstTxWarp prst="textNoShape">
              <a:avLst/>
            </a:prstTxWarp>
          </a:bodyPr>
          <a:lstStyle>
            <a:lvl1pPr defTabSz="966788" eaLnBrk="0" hangingPunct="0">
              <a:defRPr kumimoji="0" sz="1300"/>
            </a:lvl1pPr>
          </a:lstStyle>
          <a:p>
            <a:endParaRPr lang="pt-BR"/>
          </a:p>
        </p:txBody>
      </p:sp>
      <p:sp>
        <p:nvSpPr>
          <p:cNvPr id="205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20138" tIns="0" rIns="20138" bIns="0" numCol="1" anchor="t" anchorCtr="0" compatLnSpc="1">
            <a:prstTxWarp prst="textNoShape">
              <a:avLst/>
            </a:prstTxWarp>
          </a:bodyPr>
          <a:lstStyle>
            <a:lvl1pPr algn="r" defTabSz="966788" eaLnBrk="0" hangingPunct="0">
              <a:defRPr kumimoji="0" sz="1300"/>
            </a:lvl1pPr>
          </a:lstStyle>
          <a:p>
            <a:endParaRPr lang="pt-BR"/>
          </a:p>
        </p:txBody>
      </p:sp>
      <p:sp>
        <p:nvSpPr>
          <p:cNvPr id="2052" name="Rectangle 4"/>
          <p:cNvSpPr>
            <a:spLocks noChangeArrowheads="1"/>
          </p:cNvSpPr>
          <p:nvPr>
            <p:ph type="sldImg" idx="2"/>
          </p:nvPr>
        </p:nvSpPr>
        <p:spPr bwMode="auto">
          <a:xfrm>
            <a:off x="1257300" y="720725"/>
            <a:ext cx="4800600" cy="360045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7332" tIns="48667" rIns="97332" bIns="48667"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205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20138" tIns="0" rIns="20138" bIns="0" numCol="1" anchor="b" anchorCtr="0" compatLnSpc="1">
            <a:prstTxWarp prst="textNoShape">
              <a:avLst/>
            </a:prstTxWarp>
          </a:bodyPr>
          <a:lstStyle>
            <a:lvl1pPr defTabSz="966788" eaLnBrk="0" hangingPunct="0">
              <a:defRPr kumimoji="0" sz="1300"/>
            </a:lvl1pPr>
          </a:lstStyle>
          <a:p>
            <a:endParaRPr lang="pt-BR"/>
          </a:p>
        </p:txBody>
      </p:sp>
      <p:sp>
        <p:nvSpPr>
          <p:cNvPr id="205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20138" tIns="0" rIns="20138" bIns="0" numCol="1" anchor="b" anchorCtr="0" compatLnSpc="1">
            <a:prstTxWarp prst="textNoShape">
              <a:avLst/>
            </a:prstTxWarp>
          </a:bodyPr>
          <a:lstStyle>
            <a:lvl1pPr algn="r" defTabSz="966788" eaLnBrk="0" hangingPunct="0">
              <a:defRPr kumimoji="0" sz="1300"/>
            </a:lvl1pPr>
          </a:lstStyle>
          <a:p>
            <a:fld id="{B05277C1-048E-4435-823E-23D507F658C6}" type="slidenum">
              <a:rPr lang="pt-BR"/>
              <a:pPr/>
              <a:t>‹nº›</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D48AD-F9D9-49CE-BC13-49FDF88B5AA9}" type="slidenum">
              <a:rPr lang="pt-BR"/>
              <a:pPr/>
              <a:t>1</a:t>
            </a:fld>
            <a:endParaRPr lang="pt-BR"/>
          </a:p>
        </p:txBody>
      </p:sp>
      <p:sp>
        <p:nvSpPr>
          <p:cNvPr id="16386" name="Rectangle 2"/>
          <p:cNvSpPr>
            <a:spLocks noChangeArrowheads="1"/>
          </p:cNvSpPr>
          <p:nvPr>
            <p:ph type="sldImg"/>
          </p:nvPr>
        </p:nvSpPr>
        <p:spPr>
          <a:ln/>
        </p:spPr>
      </p:sp>
      <p:sp>
        <p:nvSpPr>
          <p:cNvPr id="16387" name="Rectangle 3"/>
          <p:cNvSpPr>
            <a:spLocks noGrp="1" noChangeArrowheads="1"/>
          </p:cNvSpPr>
          <p:nvPr>
            <p:ph type="body" idx="1"/>
          </p:nvPr>
        </p:nvSpPr>
        <p:spPr/>
        <p:txBody>
          <a:bodyPr/>
          <a:lstStyle/>
          <a:p>
            <a:r>
              <a:rPr lang="pt-BR"/>
              <a:t>Clique para adicionar texto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5B12E-E28A-4530-A40B-2E9E3C3FDCDD}" type="slidenum">
              <a:rPr lang="pt-BR"/>
              <a:pPr/>
              <a:t>66</a:t>
            </a:fld>
            <a:endParaRPr lang="pt-BR"/>
          </a:p>
        </p:txBody>
      </p:sp>
      <p:sp>
        <p:nvSpPr>
          <p:cNvPr id="827394" name="Rectangle 2"/>
          <p:cNvSpPr>
            <a:spLocks noChangeArrowheads="1" noTextEdit="1"/>
          </p:cNvSpPr>
          <p:nvPr>
            <p:ph type="sldImg"/>
          </p:nvPr>
        </p:nvSpPr>
        <p:spPr>
          <a:xfrm>
            <a:off x="1258888" y="719138"/>
            <a:ext cx="4802187" cy="3602037"/>
          </a:xfrm>
          <a:ln/>
        </p:spPr>
      </p:sp>
      <p:sp>
        <p:nvSpPr>
          <p:cNvPr id="827395"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C87E7-EB55-4235-83CA-36F062044E6A}" type="slidenum">
              <a:rPr lang="pt-BR"/>
              <a:pPr/>
              <a:t>68</a:t>
            </a:fld>
            <a:endParaRPr lang="pt-BR"/>
          </a:p>
        </p:txBody>
      </p:sp>
      <p:sp>
        <p:nvSpPr>
          <p:cNvPr id="845826" name="Rectangle 2"/>
          <p:cNvSpPr>
            <a:spLocks noChangeArrowheads="1" noTextEdit="1"/>
          </p:cNvSpPr>
          <p:nvPr>
            <p:ph type="sldImg"/>
          </p:nvPr>
        </p:nvSpPr>
        <p:spPr>
          <a:xfrm>
            <a:off x="1258888" y="719138"/>
            <a:ext cx="4802187" cy="3602037"/>
          </a:xfrm>
          <a:ln/>
        </p:spPr>
      </p:sp>
      <p:sp>
        <p:nvSpPr>
          <p:cNvPr id="845827"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2C238-08DD-40D0-A713-7C0EA8B2E7C5}" type="slidenum">
              <a:rPr lang="pt-BR"/>
              <a:pPr/>
              <a:t>69</a:t>
            </a:fld>
            <a:endParaRPr lang="pt-BR"/>
          </a:p>
        </p:txBody>
      </p:sp>
      <p:sp>
        <p:nvSpPr>
          <p:cNvPr id="847874" name="Rectangle 2"/>
          <p:cNvSpPr>
            <a:spLocks noChangeArrowheads="1" noTextEdit="1"/>
          </p:cNvSpPr>
          <p:nvPr>
            <p:ph type="sldImg"/>
          </p:nvPr>
        </p:nvSpPr>
        <p:spPr>
          <a:xfrm>
            <a:off x="1258888" y="719138"/>
            <a:ext cx="4802187" cy="3602037"/>
          </a:xfrm>
          <a:ln/>
        </p:spPr>
      </p:sp>
      <p:sp>
        <p:nvSpPr>
          <p:cNvPr id="847875"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0960B-D2F4-4E61-9E22-EBE281220439}" type="slidenum">
              <a:rPr lang="pt-BR"/>
              <a:pPr/>
              <a:t>70</a:t>
            </a:fld>
            <a:endParaRPr lang="pt-BR"/>
          </a:p>
        </p:txBody>
      </p:sp>
      <p:sp>
        <p:nvSpPr>
          <p:cNvPr id="849922" name="Rectangle 2"/>
          <p:cNvSpPr>
            <a:spLocks noChangeArrowheads="1" noTextEdit="1"/>
          </p:cNvSpPr>
          <p:nvPr>
            <p:ph type="sldImg"/>
          </p:nvPr>
        </p:nvSpPr>
        <p:spPr>
          <a:xfrm>
            <a:off x="1258888" y="719138"/>
            <a:ext cx="4802187" cy="3602037"/>
          </a:xfrm>
          <a:ln/>
        </p:spPr>
      </p:sp>
      <p:sp>
        <p:nvSpPr>
          <p:cNvPr id="849923"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58CBB-F69A-4A33-93B0-41FED47BE8E5}" type="slidenum">
              <a:rPr lang="pt-BR"/>
              <a:pPr/>
              <a:t>71</a:t>
            </a:fld>
            <a:endParaRPr lang="pt-BR"/>
          </a:p>
        </p:txBody>
      </p:sp>
      <p:sp>
        <p:nvSpPr>
          <p:cNvPr id="851970" name="Rectangle 2"/>
          <p:cNvSpPr>
            <a:spLocks noChangeArrowheads="1" noTextEdit="1"/>
          </p:cNvSpPr>
          <p:nvPr>
            <p:ph type="sldImg"/>
          </p:nvPr>
        </p:nvSpPr>
        <p:spPr>
          <a:xfrm>
            <a:off x="1258888" y="719138"/>
            <a:ext cx="4802187" cy="3602037"/>
          </a:xfrm>
          <a:ln/>
        </p:spPr>
      </p:sp>
      <p:sp>
        <p:nvSpPr>
          <p:cNvPr id="851971"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FAAA3-E5E9-478A-A979-122B8BA04200}" type="slidenum">
              <a:rPr lang="pt-BR"/>
              <a:pPr/>
              <a:t>73</a:t>
            </a:fld>
            <a:endParaRPr lang="pt-BR"/>
          </a:p>
        </p:txBody>
      </p:sp>
      <p:sp>
        <p:nvSpPr>
          <p:cNvPr id="863234" name="Rectangle 2"/>
          <p:cNvSpPr>
            <a:spLocks noChangeArrowheads="1" noTextEdit="1"/>
          </p:cNvSpPr>
          <p:nvPr>
            <p:ph type="sldImg"/>
          </p:nvPr>
        </p:nvSpPr>
        <p:spPr>
          <a:xfrm>
            <a:off x="1258888" y="719138"/>
            <a:ext cx="4802187" cy="3602037"/>
          </a:xfrm>
          <a:ln/>
        </p:spPr>
      </p:sp>
      <p:sp>
        <p:nvSpPr>
          <p:cNvPr id="863235"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44F14-7A88-49D5-92BE-B213A2DB96DB}" type="slidenum">
              <a:rPr lang="pt-BR"/>
              <a:pPr/>
              <a:t>74</a:t>
            </a:fld>
            <a:endParaRPr lang="pt-BR"/>
          </a:p>
        </p:txBody>
      </p:sp>
      <p:sp>
        <p:nvSpPr>
          <p:cNvPr id="871426" name="Rectangle 2"/>
          <p:cNvSpPr>
            <a:spLocks noChangeArrowheads="1" noTextEdit="1"/>
          </p:cNvSpPr>
          <p:nvPr>
            <p:ph type="sldImg"/>
          </p:nvPr>
        </p:nvSpPr>
        <p:spPr>
          <a:xfrm>
            <a:off x="1258888" y="719138"/>
            <a:ext cx="4802187" cy="3602037"/>
          </a:xfrm>
          <a:ln/>
        </p:spPr>
      </p:sp>
      <p:sp>
        <p:nvSpPr>
          <p:cNvPr id="871427"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AD8B2-C423-4117-B929-2D3884F00E9C}" type="slidenum">
              <a:rPr lang="pt-BR"/>
              <a:pPr/>
              <a:t>75</a:t>
            </a:fld>
            <a:endParaRPr lang="pt-BR"/>
          </a:p>
        </p:txBody>
      </p:sp>
      <p:sp>
        <p:nvSpPr>
          <p:cNvPr id="883714" name="Rectangle 2"/>
          <p:cNvSpPr>
            <a:spLocks noChangeArrowheads="1" noTextEdit="1"/>
          </p:cNvSpPr>
          <p:nvPr>
            <p:ph type="sldImg"/>
          </p:nvPr>
        </p:nvSpPr>
        <p:spPr>
          <a:xfrm>
            <a:off x="1258888" y="719138"/>
            <a:ext cx="4802187" cy="3602037"/>
          </a:xfrm>
          <a:ln/>
        </p:spPr>
      </p:sp>
      <p:sp>
        <p:nvSpPr>
          <p:cNvPr id="883715"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35E24-39DA-424C-97F4-EFEC7CB9D474}" type="slidenum">
              <a:rPr lang="pt-BR"/>
              <a:pPr/>
              <a:t>76</a:t>
            </a:fld>
            <a:endParaRPr lang="pt-BR"/>
          </a:p>
        </p:txBody>
      </p:sp>
      <p:sp>
        <p:nvSpPr>
          <p:cNvPr id="885762" name="Rectangle 2"/>
          <p:cNvSpPr>
            <a:spLocks noChangeArrowheads="1" noTextEdit="1"/>
          </p:cNvSpPr>
          <p:nvPr>
            <p:ph type="sldImg"/>
          </p:nvPr>
        </p:nvSpPr>
        <p:spPr>
          <a:xfrm>
            <a:off x="1258888" y="719138"/>
            <a:ext cx="4802187" cy="3602037"/>
          </a:xfrm>
          <a:ln/>
        </p:spPr>
      </p:sp>
      <p:sp>
        <p:nvSpPr>
          <p:cNvPr id="885763"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97D1E-9B1C-4668-A757-9CEFA498F053}" type="slidenum">
              <a:rPr lang="pt-BR"/>
              <a:pPr/>
              <a:t>79</a:t>
            </a:fld>
            <a:endParaRPr lang="pt-BR"/>
          </a:p>
        </p:txBody>
      </p:sp>
      <p:sp>
        <p:nvSpPr>
          <p:cNvPr id="891906" name="Rectangle 2"/>
          <p:cNvSpPr>
            <a:spLocks noChangeArrowheads="1" noTextEdit="1"/>
          </p:cNvSpPr>
          <p:nvPr>
            <p:ph type="sldImg"/>
          </p:nvPr>
        </p:nvSpPr>
        <p:spPr>
          <a:xfrm>
            <a:off x="1258888" y="719138"/>
            <a:ext cx="4802187" cy="3602037"/>
          </a:xfrm>
          <a:ln/>
        </p:spPr>
      </p:sp>
      <p:sp>
        <p:nvSpPr>
          <p:cNvPr id="891907"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F2724-F6AD-47F9-819D-3284ABA63460}" type="slidenum">
              <a:rPr lang="pt-BR"/>
              <a:pPr/>
              <a:t>7</a:t>
            </a:fld>
            <a:endParaRPr lang="pt-BR"/>
          </a:p>
        </p:txBody>
      </p:sp>
      <p:sp>
        <p:nvSpPr>
          <p:cNvPr id="536578" name="Rectangle 2"/>
          <p:cNvSpPr>
            <a:spLocks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D6771-63BA-4BCF-827B-34A983184916}" type="slidenum">
              <a:rPr lang="pt-BR"/>
              <a:pPr/>
              <a:t>80</a:t>
            </a:fld>
            <a:endParaRPr lang="pt-BR"/>
          </a:p>
        </p:txBody>
      </p:sp>
      <p:sp>
        <p:nvSpPr>
          <p:cNvPr id="911362" name="Rectangle 2"/>
          <p:cNvSpPr>
            <a:spLocks noChangeArrowheads="1" noTextEdit="1"/>
          </p:cNvSpPr>
          <p:nvPr>
            <p:ph type="sldImg"/>
          </p:nvPr>
        </p:nvSpPr>
        <p:spPr>
          <a:xfrm>
            <a:off x="1258888" y="719138"/>
            <a:ext cx="4802187" cy="3602037"/>
          </a:xfrm>
          <a:ln/>
        </p:spPr>
      </p:sp>
      <p:sp>
        <p:nvSpPr>
          <p:cNvPr id="911363"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DF531-DFA1-4473-9653-7F211DC22D76}" type="slidenum">
              <a:rPr lang="pt-BR"/>
              <a:pPr/>
              <a:t>81</a:t>
            </a:fld>
            <a:endParaRPr lang="pt-BR"/>
          </a:p>
        </p:txBody>
      </p:sp>
      <p:sp>
        <p:nvSpPr>
          <p:cNvPr id="913410" name="Rectangle 2"/>
          <p:cNvSpPr>
            <a:spLocks noChangeArrowheads="1" noTextEdit="1"/>
          </p:cNvSpPr>
          <p:nvPr>
            <p:ph type="sldImg"/>
          </p:nvPr>
        </p:nvSpPr>
        <p:spPr>
          <a:xfrm>
            <a:off x="1258888" y="719138"/>
            <a:ext cx="4802187" cy="3602037"/>
          </a:xfrm>
          <a:ln/>
        </p:spPr>
      </p:sp>
      <p:sp>
        <p:nvSpPr>
          <p:cNvPr id="913411"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AFF18-60EA-41FF-A98D-A9C8256C31D0}" type="slidenum">
              <a:rPr lang="pt-BR"/>
              <a:pPr/>
              <a:t>82</a:t>
            </a:fld>
            <a:endParaRPr lang="pt-BR"/>
          </a:p>
        </p:txBody>
      </p:sp>
      <p:sp>
        <p:nvSpPr>
          <p:cNvPr id="917506" name="Rectangle 2"/>
          <p:cNvSpPr>
            <a:spLocks noChangeArrowheads="1" noTextEdit="1"/>
          </p:cNvSpPr>
          <p:nvPr>
            <p:ph type="sldImg"/>
          </p:nvPr>
        </p:nvSpPr>
        <p:spPr>
          <a:xfrm>
            <a:off x="1258888" y="719138"/>
            <a:ext cx="4802187" cy="3602037"/>
          </a:xfrm>
          <a:ln/>
        </p:spPr>
      </p:sp>
      <p:sp>
        <p:nvSpPr>
          <p:cNvPr id="917507"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74D05-F8C6-4C29-ACD9-56D31EE9E5DA}" type="slidenum">
              <a:rPr lang="pt-BR"/>
              <a:pPr/>
              <a:t>92</a:t>
            </a:fld>
            <a:endParaRPr lang="pt-BR"/>
          </a:p>
        </p:txBody>
      </p:sp>
      <p:sp>
        <p:nvSpPr>
          <p:cNvPr id="24578" name="Rectangle 2"/>
          <p:cNvSpPr>
            <a:spLocks noChangeArrowheads="1"/>
          </p:cNvSpPr>
          <p:nvPr>
            <p:ph type="sldImg"/>
          </p:nvPr>
        </p:nvSpPr>
        <p:spPr>
          <a:ln/>
        </p:spPr>
      </p:sp>
      <p:sp>
        <p:nvSpPr>
          <p:cNvPr id="24579" name="Rectangle 3"/>
          <p:cNvSpPr>
            <a:spLocks noGrp="1" noChangeArrowheads="1"/>
          </p:cNvSpPr>
          <p:nvPr>
            <p:ph type="body" idx="1"/>
          </p:nvPr>
        </p:nvSpPr>
        <p:spPr/>
        <p:txBody>
          <a:bodyPr/>
          <a:lstStyle/>
          <a:p>
            <a:r>
              <a:rPr lang="pt-BR"/>
              <a:t>Clique para adicionar texto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E51B4-C476-4B99-BFA6-A81CECEF5E00}" type="slidenum">
              <a:rPr lang="pt-BR"/>
              <a:pPr/>
              <a:t>11</a:t>
            </a:fld>
            <a:endParaRPr lang="pt-BR"/>
          </a:p>
        </p:txBody>
      </p:sp>
      <p:sp>
        <p:nvSpPr>
          <p:cNvPr id="622594" name="Rectangle 2"/>
          <p:cNvSpPr>
            <a:spLocks noChangeArrowheads="1" noTextEdit="1"/>
          </p:cNvSpPr>
          <p:nvPr>
            <p:ph type="sldImg"/>
          </p:nvPr>
        </p:nvSpPr>
        <p:spPr>
          <a:ln/>
        </p:spPr>
      </p:sp>
      <p:sp>
        <p:nvSpPr>
          <p:cNvPr id="622595" name="Rectangle 3"/>
          <p:cNvSpPr>
            <a:spLocks noGrp="1" noChangeArrowheads="1"/>
          </p:cNvSpPr>
          <p:nvPr>
            <p:ph type="body" idx="1"/>
          </p:nvPr>
        </p:nvSpPr>
        <p:spPr/>
        <p:txBody>
          <a:bodyPr lIns="96647" tIns="48323" rIns="96647" bIns="48323"/>
          <a:lstStyle/>
          <a:p>
            <a:pPr marL="228600" indent="-228600"/>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C54AC-EEFA-478C-9EAA-72C338A4E1E5}" type="slidenum">
              <a:rPr lang="pt-BR"/>
              <a:pPr/>
              <a:t>23</a:t>
            </a:fld>
            <a:endParaRPr lang="pt-BR"/>
          </a:p>
        </p:txBody>
      </p:sp>
      <p:sp>
        <p:nvSpPr>
          <p:cNvPr id="656386" name="Rectangle 2"/>
          <p:cNvSpPr>
            <a:spLocks noChangeArrowheads="1" noTextEdit="1"/>
          </p:cNvSpPr>
          <p:nvPr>
            <p:ph type="sldImg"/>
          </p:nvPr>
        </p:nvSpPr>
        <p:spPr>
          <a:ln/>
        </p:spPr>
      </p:sp>
      <p:sp>
        <p:nvSpPr>
          <p:cNvPr id="656387" name="Rectangle 3"/>
          <p:cNvSpPr>
            <a:spLocks noGrp="1" noChangeArrowheads="1"/>
          </p:cNvSpPr>
          <p:nvPr>
            <p:ph type="body" idx="1"/>
          </p:nvPr>
        </p:nvSpPr>
        <p:spPr/>
        <p:txBody>
          <a:bodyPr/>
          <a:lstStyle/>
          <a:p>
            <a:r>
              <a:rPr lang="pt-BR"/>
              <a:t>Clique para adicionar texto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5F11F-0809-45E5-A62B-BA7551187299}" type="slidenum">
              <a:rPr lang="pt-BR"/>
              <a:pPr/>
              <a:t>25</a:t>
            </a:fld>
            <a:endParaRPr lang="pt-BR"/>
          </a:p>
        </p:txBody>
      </p:sp>
      <p:sp>
        <p:nvSpPr>
          <p:cNvPr id="662530" name="Rectangle 2"/>
          <p:cNvSpPr>
            <a:spLocks noChangeArrowheads="1" noTextEdit="1"/>
          </p:cNvSpPr>
          <p:nvPr>
            <p:ph type="sldImg"/>
          </p:nvPr>
        </p:nvSpPr>
        <p:spPr>
          <a:ln/>
        </p:spPr>
      </p:sp>
      <p:sp>
        <p:nvSpPr>
          <p:cNvPr id="662531" name="Rectangle 3"/>
          <p:cNvSpPr>
            <a:spLocks noGrp="1" noChangeArrowheads="1"/>
          </p:cNvSpPr>
          <p:nvPr>
            <p:ph type="body" idx="1"/>
          </p:nvPr>
        </p:nvSpPr>
        <p:spPr/>
        <p:txBody>
          <a:bodyPr/>
          <a:lstStyle/>
          <a:p>
            <a:r>
              <a:rPr lang="pt-BR" b="1">
                <a:solidFill>
                  <a:srgbClr val="333333"/>
                </a:solidFill>
                <a:latin typeface="Verdana" pitchFamily="34" charset="0"/>
              </a:rPr>
              <a:t>Figura</a:t>
            </a:r>
            <a:r>
              <a:rPr lang="pt-BR" b="1">
                <a:latin typeface="Verdana" pitchFamily="34" charset="0"/>
              </a:rPr>
              <a:t> </a:t>
            </a:r>
            <a:r>
              <a:rPr lang="pt-BR" b="1">
                <a:solidFill>
                  <a:srgbClr val="FF0033"/>
                </a:solidFill>
                <a:latin typeface="Verdana" pitchFamily="34" charset="0"/>
              </a:rPr>
              <a:t>A</a:t>
            </a:r>
            <a:r>
              <a:rPr lang="pt-BR">
                <a:latin typeface="Verdana" pitchFamily="34" charset="0"/>
              </a:rPr>
              <a:t>: Este tipo de escaner 3D é um escaner a laser 3D de mão ligado a um braço mecânico. A extremidade do braço mecânico é dirigida pela pessoa para apontar para a região que se quer escanear. Este tipo foi usado para escanear os dinossauros da série </a:t>
            </a:r>
            <a:r>
              <a:rPr lang="pt-BR" b="1">
                <a:solidFill>
                  <a:srgbClr val="333333"/>
                </a:solidFill>
                <a:latin typeface="Verdana" pitchFamily="34" charset="0"/>
              </a:rPr>
              <a:t>Caminhando com os Dinossauros</a:t>
            </a:r>
            <a:r>
              <a:rPr lang="pt-BR">
                <a:latin typeface="Verdana" pitchFamily="34" charset="0"/>
              </a:rPr>
              <a:t>. </a:t>
            </a:r>
            <a:endParaRPr lang="pt-BR"/>
          </a:p>
          <a:p>
            <a:r>
              <a:rPr lang="pt-BR" b="1">
                <a:solidFill>
                  <a:srgbClr val="333333"/>
                </a:solidFill>
                <a:latin typeface="Verdana" pitchFamily="34" charset="0"/>
              </a:rPr>
              <a:t>Figura</a:t>
            </a:r>
            <a:r>
              <a:rPr lang="pt-BR" b="1">
                <a:latin typeface="Verdana" pitchFamily="34" charset="0"/>
              </a:rPr>
              <a:t> </a:t>
            </a:r>
            <a:r>
              <a:rPr lang="pt-BR" b="1">
                <a:solidFill>
                  <a:srgbClr val="FF0033"/>
                </a:solidFill>
                <a:latin typeface="Verdana" pitchFamily="34" charset="0"/>
              </a:rPr>
              <a:t>B</a:t>
            </a:r>
            <a:r>
              <a:rPr lang="pt-BR">
                <a:latin typeface="Verdana" pitchFamily="34" charset="0"/>
              </a:rPr>
              <a:t>: O outro modelo é um tipo de escaner 3D a laser giratório usado para capturar formas maiores como as de um corpo humano. Estes modelos de escaners permitem capturar a forma e a coloração de rostos ou de todo o corpo humano. Gastam poucos segundos e capturam em qualquer pose. Podem ser giratórios (girando ao redor da pessoa) ou em movimento vertical (da cabeça aos pés). Este tipo de escaner foi utilizado para capturar as formas da atriz </a:t>
            </a:r>
            <a:r>
              <a:rPr lang="pt-BR" i="1">
                <a:latin typeface="Verdana" pitchFamily="34" charset="0"/>
              </a:rPr>
              <a:t>Rebeca Romjin-Stamos</a:t>
            </a:r>
            <a:r>
              <a:rPr lang="pt-BR">
                <a:latin typeface="Verdana" pitchFamily="34" charset="0"/>
              </a:rPr>
              <a:t> que interpreta a personagem Mística, no filme </a:t>
            </a:r>
            <a:r>
              <a:rPr lang="pt-BR" b="1">
                <a:solidFill>
                  <a:srgbClr val="333333"/>
                </a:solidFill>
                <a:latin typeface="Verdana" pitchFamily="34" charset="0"/>
              </a:rPr>
              <a:t>X-Men</a:t>
            </a:r>
            <a:r>
              <a:rPr lang="pt-BR">
                <a:latin typeface="Verdana" pitchFamily="34" charset="0"/>
              </a:rPr>
              <a:t>. </a:t>
            </a:r>
            <a:endParaRPr lang="pt-BR"/>
          </a:p>
          <a:p>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6090C-0B15-4DC5-91CF-86EA7A2FBB70}" type="slidenum">
              <a:rPr lang="pt-BR"/>
              <a:pPr/>
              <a:t>61</a:t>
            </a:fld>
            <a:endParaRPr lang="pt-BR"/>
          </a:p>
        </p:txBody>
      </p:sp>
      <p:sp>
        <p:nvSpPr>
          <p:cNvPr id="787458" name="Rectangle 2"/>
          <p:cNvSpPr>
            <a:spLocks noChangeArrowheads="1" noTextEdit="1"/>
          </p:cNvSpPr>
          <p:nvPr>
            <p:ph type="sldImg"/>
          </p:nvPr>
        </p:nvSpPr>
        <p:spPr>
          <a:xfrm>
            <a:off x="1258888" y="719138"/>
            <a:ext cx="4802187" cy="3602037"/>
          </a:xfrm>
          <a:ln/>
        </p:spPr>
      </p:sp>
      <p:sp>
        <p:nvSpPr>
          <p:cNvPr id="787459"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E8E0E-1374-4707-970D-A21267D5D825}" type="slidenum">
              <a:rPr lang="pt-BR"/>
              <a:pPr/>
              <a:t>62</a:t>
            </a:fld>
            <a:endParaRPr lang="pt-BR"/>
          </a:p>
        </p:txBody>
      </p:sp>
      <p:sp>
        <p:nvSpPr>
          <p:cNvPr id="789506" name="Rectangle 2"/>
          <p:cNvSpPr>
            <a:spLocks noChangeArrowheads="1" noTextEdit="1"/>
          </p:cNvSpPr>
          <p:nvPr>
            <p:ph type="sldImg"/>
          </p:nvPr>
        </p:nvSpPr>
        <p:spPr>
          <a:xfrm>
            <a:off x="1258888" y="719138"/>
            <a:ext cx="4802187" cy="3602037"/>
          </a:xfrm>
          <a:ln/>
        </p:spPr>
      </p:sp>
      <p:sp>
        <p:nvSpPr>
          <p:cNvPr id="789507"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C16E6-60CE-4354-932D-6DA7E51C4FB1}" type="slidenum">
              <a:rPr lang="pt-BR"/>
              <a:pPr/>
              <a:t>64</a:t>
            </a:fld>
            <a:endParaRPr lang="pt-BR"/>
          </a:p>
        </p:txBody>
      </p:sp>
      <p:sp>
        <p:nvSpPr>
          <p:cNvPr id="799746" name="Rectangle 2"/>
          <p:cNvSpPr>
            <a:spLocks noChangeArrowheads="1" noTextEdit="1"/>
          </p:cNvSpPr>
          <p:nvPr>
            <p:ph type="sldImg"/>
          </p:nvPr>
        </p:nvSpPr>
        <p:spPr>
          <a:xfrm>
            <a:off x="1258888" y="719138"/>
            <a:ext cx="4802187" cy="3602037"/>
          </a:xfrm>
          <a:ln/>
        </p:spPr>
      </p:sp>
      <p:sp>
        <p:nvSpPr>
          <p:cNvPr id="799747" name="Rectangle 3"/>
          <p:cNvSpPr>
            <a:spLocks noGrp="1" noChangeArrowheads="1"/>
          </p:cNvSpPr>
          <p:nvPr>
            <p:ph type="body" idx="1"/>
          </p:nvPr>
        </p:nvSpPr>
        <p:spPr>
          <a:xfrm>
            <a:off x="976313" y="4560888"/>
            <a:ext cx="5362575" cy="4321175"/>
          </a:xfrm>
        </p:spPr>
        <p:txBody>
          <a:bodyPr/>
          <a:lstStyle/>
          <a:p>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A51CA-2EC2-4A05-A4CE-137FB55FD695}" type="slidenum">
              <a:rPr lang="pt-BR"/>
              <a:pPr/>
              <a:t>65</a:t>
            </a:fld>
            <a:endParaRPr lang="pt-BR"/>
          </a:p>
        </p:txBody>
      </p:sp>
      <p:sp>
        <p:nvSpPr>
          <p:cNvPr id="813058" name="Rectangle 2"/>
          <p:cNvSpPr>
            <a:spLocks noChangeArrowheads="1" noTextEdit="1"/>
          </p:cNvSpPr>
          <p:nvPr>
            <p:ph type="sldImg"/>
          </p:nvPr>
        </p:nvSpPr>
        <p:spPr>
          <a:xfrm>
            <a:off x="1257300" y="719138"/>
            <a:ext cx="4802188" cy="3602037"/>
          </a:xfrm>
          <a:ln/>
        </p:spPr>
      </p:sp>
      <p:sp>
        <p:nvSpPr>
          <p:cNvPr id="813059" name="Rectangle 3"/>
          <p:cNvSpPr>
            <a:spLocks noGrp="1" noChangeArrowheads="1"/>
          </p:cNvSpPr>
          <p:nvPr>
            <p:ph type="body" idx="1"/>
          </p:nvPr>
        </p:nvSpPr>
        <p:spPr>
          <a:xfrm>
            <a:off x="974725" y="4560888"/>
            <a:ext cx="5365750" cy="4321175"/>
          </a:xfrm>
        </p:spPr>
        <p:txBody>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t-BR" smtClean="0"/>
              <a:t>Clique para editar o estilo do título mestre</a:t>
            </a:r>
            <a:endParaRPr kumimoji="0" lang="en-US"/>
          </a:p>
        </p:txBody>
      </p:sp>
      <p:sp>
        <p:nvSpPr>
          <p:cNvPr id="28" name="Espaço Reservado para Data 27"/>
          <p:cNvSpPr>
            <a:spLocks noGrp="1"/>
          </p:cNvSpPr>
          <p:nvPr>
            <p:ph type="dt" sz="half" idx="10"/>
          </p:nvPr>
        </p:nvSpPr>
        <p:spPr/>
        <p:txBody>
          <a:bodyPr/>
          <a:lstStyle/>
          <a:p>
            <a:endParaRPr lang="pt-BR"/>
          </a:p>
        </p:txBody>
      </p:sp>
      <p:sp>
        <p:nvSpPr>
          <p:cNvPr id="17" name="Espaço Reservado para Rodapé 16"/>
          <p:cNvSpPr>
            <a:spLocks noGrp="1"/>
          </p:cNvSpPr>
          <p:nvPr>
            <p:ph type="ftr" sz="quarter" idx="11"/>
          </p:nvPr>
        </p:nvSpPr>
        <p:spPr/>
        <p:txBody>
          <a:bodyPr/>
          <a:lstStyle/>
          <a:p>
            <a:endParaRPr lang="pt-BR"/>
          </a:p>
        </p:txBody>
      </p:sp>
      <p:sp>
        <p:nvSpPr>
          <p:cNvPr id="29" name="Espaço Reservado para Número de Slide 28"/>
          <p:cNvSpPr>
            <a:spLocks noGrp="1"/>
          </p:cNvSpPr>
          <p:nvPr>
            <p:ph type="sldNum" sz="quarter" idx="12"/>
          </p:nvPr>
        </p:nvSpPr>
        <p:spPr/>
        <p:txBody>
          <a:bodyPr/>
          <a:lstStyle/>
          <a:p>
            <a:fld id="{53EF4489-C450-42DB-A1B4-83464AB0E8C9}" type="slidenum">
              <a:rPr lang="pt-BR" smtClean="0"/>
              <a:pPr/>
              <a:t>‹nº›</a:t>
            </a:fld>
            <a:endParaRPr lang="pt-BR"/>
          </a:p>
        </p:txBody>
      </p:sp>
      <p:sp>
        <p:nvSpPr>
          <p:cNvPr id="9" name="Subtítu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7" name="Rectangle 36"/>
          <p:cNvSpPr>
            <a:spLocks noChangeArrowheads="1"/>
          </p:cNvSpPr>
          <p:nvPr userDrawn="1"/>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EAA6D85-4CFD-4F08-A233-9FD0E0E37A0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45BE439-6793-42C8-BB37-C96C0E4E8AFD}"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ítulo, texto e clipe de mídia">
    <p:spTree>
      <p:nvGrpSpPr>
        <p:cNvPr id="1" name=""/>
        <p:cNvGrpSpPr/>
        <p:nvPr/>
      </p:nvGrpSpPr>
      <p:grpSpPr>
        <a:xfrm>
          <a:off x="0" y="0"/>
          <a:ext cx="0" cy="0"/>
          <a:chOff x="0" y="0"/>
          <a:chExt cx="0" cy="0"/>
        </a:xfrm>
      </p:grpSpPr>
      <p:sp>
        <p:nvSpPr>
          <p:cNvPr id="2" name="Título 1"/>
          <p:cNvSpPr>
            <a:spLocks noGrp="1"/>
          </p:cNvSpPr>
          <p:nvPr>
            <p:ph type="title"/>
          </p:nvPr>
        </p:nvSpPr>
        <p:spPr>
          <a:xfrm>
            <a:off x="1206500" y="315913"/>
            <a:ext cx="7086600" cy="1665287"/>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74688" y="2209800"/>
            <a:ext cx="3836987" cy="37004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Mídia 3"/>
          <p:cNvSpPr>
            <a:spLocks noGrp="1"/>
          </p:cNvSpPr>
          <p:nvPr>
            <p:ph type="media" sz="half" idx="2"/>
          </p:nvPr>
        </p:nvSpPr>
        <p:spPr>
          <a:xfrm>
            <a:off x="4664075" y="2209800"/>
            <a:ext cx="3836988" cy="3700463"/>
          </a:xfrm>
        </p:spPr>
        <p:txBody>
          <a:bodyPr/>
          <a:lstStyle/>
          <a:p>
            <a:endParaRPr lang="pt-BR"/>
          </a:p>
        </p:txBody>
      </p:sp>
      <p:sp>
        <p:nvSpPr>
          <p:cNvPr id="5" name="Espaço Reservado para Data 4"/>
          <p:cNvSpPr>
            <a:spLocks noGrp="1"/>
          </p:cNvSpPr>
          <p:nvPr>
            <p:ph type="dt" sz="half" idx="10"/>
          </p:nvPr>
        </p:nvSpPr>
        <p:spPr>
          <a:xfrm>
            <a:off x="0" y="6145213"/>
            <a:ext cx="1371600" cy="712787"/>
          </a:xfrm>
        </p:spPr>
        <p:txBody>
          <a:bodyPr/>
          <a:lstStyle>
            <a:lvl1pPr>
              <a:defRPr/>
            </a:lvl1pPr>
          </a:lstStyle>
          <a:p>
            <a:endParaRPr lang="pt-BR"/>
          </a:p>
        </p:txBody>
      </p:sp>
      <p:sp>
        <p:nvSpPr>
          <p:cNvPr id="6" name="Espaço Reservado para Rodapé 5"/>
          <p:cNvSpPr>
            <a:spLocks noGrp="1"/>
          </p:cNvSpPr>
          <p:nvPr>
            <p:ph type="ftr" sz="quarter" idx="11"/>
          </p:nvPr>
        </p:nvSpPr>
        <p:spPr>
          <a:xfrm>
            <a:off x="1676400" y="6400800"/>
            <a:ext cx="3352800" cy="457200"/>
          </a:xfrm>
        </p:spPr>
        <p:txBody>
          <a:bodyPr/>
          <a:lstStyle>
            <a:lvl1pPr>
              <a:defRPr/>
            </a:lvl1pPr>
          </a:lstStyle>
          <a:p>
            <a:endParaRPr lang="pt-BR"/>
          </a:p>
        </p:txBody>
      </p:sp>
      <p:sp>
        <p:nvSpPr>
          <p:cNvPr id="7" name="Espaço Reservado para Número de Slide 6"/>
          <p:cNvSpPr>
            <a:spLocks noGrp="1"/>
          </p:cNvSpPr>
          <p:nvPr>
            <p:ph type="sldNum" sz="quarter" idx="12"/>
          </p:nvPr>
        </p:nvSpPr>
        <p:spPr>
          <a:xfrm>
            <a:off x="1371600" y="6477000"/>
            <a:ext cx="304800" cy="381000"/>
          </a:xfrm>
        </p:spPr>
        <p:txBody>
          <a:bodyPr/>
          <a:lstStyle>
            <a:lvl1pPr>
              <a:defRPr/>
            </a:lvl1pPr>
          </a:lstStyle>
          <a:p>
            <a:fld id="{E68FBE6D-E1DA-4F1A-8841-509BFA74C947}" type="slidenum">
              <a:rPr lang="pt-BR"/>
              <a:pPr/>
              <a:t>‹nº›</a:t>
            </a:fld>
            <a:endParaRPr lang="pt-B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DA7123-1848-4F67-B13D-8790802D382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7924800" y="6416675"/>
            <a:ext cx="762000" cy="365125"/>
          </a:xfrm>
        </p:spPr>
        <p:txBody>
          <a:bodyPr/>
          <a:lstStyle/>
          <a:p>
            <a:fld id="{F824F779-6CCE-46AA-BCEC-E58AEF0C27A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AF46301-C3C8-4427-9FF2-8A22D3192B9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5DB0A6E-76D4-4810-A41C-8AAF6E3FF17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389CBB-B6E1-4B74-ACF7-F0FA7589986E}"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6830CAF-064C-430D-8F2A-688A02DFC17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C0A44B-4034-4FD4-BA21-A43D1A8BE4D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t-BR" smtClean="0">
                <a:solidFill>
                  <a:schemeClr val="lt1"/>
                </a:solidFill>
                <a:latin typeface="+mn-lt"/>
                <a:ea typeface="+mn-ea"/>
                <a:cs typeface="+mn-cs"/>
              </a:rPr>
              <a:t>Clique no ícone para adicionar uma imagem</a:t>
            </a:r>
            <a:endParaRPr kumimoji="0" lang="en-US" dirty="0">
              <a:solidFill>
                <a:schemeClr val="lt1"/>
              </a:solidFill>
              <a:latin typeface="+mn-lt"/>
              <a:ea typeface="+mn-ea"/>
              <a:cs typeface="+mn-cs"/>
            </a:endParaRPr>
          </a:p>
        </p:txBody>
      </p:sp>
      <p:sp>
        <p:nvSpPr>
          <p:cNvPr id="4" name="Espaço Reservado para Tex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17C528-64AE-4C81-BC3A-AC1F09C98C5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pt-BR"/>
          </a:p>
        </p:txBody>
      </p:sp>
      <p:sp>
        <p:nvSpPr>
          <p:cNvPr id="3" name="Espaço Reservado para Rodapé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t-BR"/>
          </a:p>
        </p:txBody>
      </p:sp>
      <p:sp>
        <p:nvSpPr>
          <p:cNvPr id="23" name="Espaço Reservado para Número de Slid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B6D7A2E-D1BD-4816-AAE9-4067D1CE2ABD}" type="slidenum">
              <a:rPr lang="pt-BR" smtClean="0"/>
              <a:pPr/>
              <a:t>‹nº›</a:t>
            </a:fld>
            <a:endParaRPr lang="pt-BR"/>
          </a:p>
        </p:txBody>
      </p:sp>
      <p:sp>
        <p:nvSpPr>
          <p:cNvPr id="7" name="Rectangle 20"/>
          <p:cNvSpPr>
            <a:spLocks noChangeArrowheads="1"/>
          </p:cNvSpPr>
          <p:nvPr userDrawn="1"/>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pt-B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hyperlink" Target="http://www.fakeorreal.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7.xml"/><Relationship Id="rId7" Type="http://schemas.openxmlformats.org/officeDocument/2006/relationships/oleObject" Target="../embeddings/oleObject3.bin"/><Relationship Id="rId2" Type="http://schemas.openxmlformats.org/officeDocument/2006/relationships/video" Target="file:///D:\Soraia\projeto\HP\PT2004\PesquisaVisao\MT_cadeiras.avi" TargetMode="Externa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6.bin"/></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jpeg"/><Relationship Id="rId4" Type="http://schemas.openxmlformats.org/officeDocument/2006/relationships/image" Target="../media/image63.png"/><Relationship Id="rId9" Type="http://schemas.openxmlformats.org/officeDocument/2006/relationships/image" Target="../media/image6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5" name="Rectangle 29"/>
          <p:cNvSpPr>
            <a:spLocks noGrp="1" noChangeArrowheads="1"/>
          </p:cNvSpPr>
          <p:nvPr>
            <p:ph type="ctrTitle"/>
          </p:nvPr>
        </p:nvSpPr>
        <p:spPr>
          <a:xfrm>
            <a:off x="0" y="228600"/>
            <a:ext cx="9144000" cy="2743200"/>
          </a:xfrm>
        </p:spPr>
        <p:txBody>
          <a:bodyPr anchor="t"/>
          <a:lstStyle/>
          <a:p>
            <a:r>
              <a:rPr lang="pt-BR" sz="4800" dirty="0">
                <a:solidFill>
                  <a:schemeClr val="bg1"/>
                </a:solidFill>
                <a:latin typeface="Arial" charset="0"/>
              </a:rPr>
              <a:t/>
            </a:r>
            <a:br>
              <a:rPr lang="pt-BR" sz="4800" dirty="0">
                <a:solidFill>
                  <a:schemeClr val="bg1"/>
                </a:solidFill>
                <a:latin typeface="Arial" charset="0"/>
              </a:rPr>
            </a:br>
            <a:r>
              <a:rPr lang="pt-BR" sz="4000" i="1" dirty="0">
                <a:solidFill>
                  <a:schemeClr val="bg1"/>
                </a:solidFill>
                <a:latin typeface="Arial" charset="0"/>
              </a:rPr>
              <a:t/>
            </a:r>
            <a:br>
              <a:rPr lang="pt-BR" sz="4000" i="1" dirty="0">
                <a:solidFill>
                  <a:schemeClr val="bg1"/>
                </a:solidFill>
                <a:latin typeface="Arial" charset="0"/>
              </a:rPr>
            </a:br>
            <a:r>
              <a:rPr lang="pt-BR" sz="4000" i="1" dirty="0" smtClean="0">
                <a:solidFill>
                  <a:schemeClr val="bg1"/>
                </a:solidFill>
                <a:latin typeface="Arial" charset="0"/>
              </a:rPr>
              <a:t>Revisão P1</a:t>
            </a:r>
            <a:endParaRPr lang="pt-BR" sz="6600" dirty="0">
              <a:solidFill>
                <a:schemeClr val="bg1"/>
              </a:solidFill>
            </a:endParaRPr>
          </a:p>
        </p:txBody>
      </p:sp>
      <p:sp>
        <p:nvSpPr>
          <p:cNvPr id="4126" name="Rectangle 30"/>
          <p:cNvSpPr>
            <a:spLocks noGrp="1" noChangeArrowheads="1"/>
          </p:cNvSpPr>
          <p:nvPr>
            <p:ph type="subTitle" idx="1"/>
          </p:nvPr>
        </p:nvSpPr>
        <p:spPr>
          <a:ln/>
        </p:spPr>
        <p:txBody>
          <a:bodyPr/>
          <a:lstStyle/>
          <a:p>
            <a:r>
              <a:rPr lang="pt-BR"/>
              <a:t>Soraia Raupp Musse</a:t>
            </a:r>
          </a:p>
        </p:txBody>
      </p:sp>
      <p:sp>
        <p:nvSpPr>
          <p:cNvPr id="4132" name="Text Box 36"/>
          <p:cNvSpPr txBox="1">
            <a:spLocks noChangeArrowheads="1"/>
          </p:cNvSpPr>
          <p:nvPr/>
        </p:nvSpPr>
        <p:spPr bwMode="auto">
          <a:xfrm>
            <a:off x="7086600" y="5181600"/>
            <a:ext cx="1467068" cy="400110"/>
          </a:xfrm>
          <a:prstGeom prst="rect">
            <a:avLst/>
          </a:prstGeom>
          <a:noFill/>
          <a:ln w="9525">
            <a:noFill/>
            <a:miter lim="800000"/>
            <a:headEnd/>
            <a:tailEnd/>
          </a:ln>
          <a:effectLst/>
        </p:spPr>
        <p:txBody>
          <a:bodyPr wrap="none">
            <a:spAutoFit/>
          </a:bodyPr>
          <a:lstStyle/>
          <a:p>
            <a:r>
              <a:rPr lang="pt-BR" sz="2000" dirty="0" smtClean="0">
                <a:solidFill>
                  <a:schemeClr val="bg1"/>
                </a:solidFill>
              </a:rPr>
              <a:t>18/04/2012</a:t>
            </a:r>
            <a:endParaRPr lang="pt-BR" sz="2000" dirty="0">
              <a:solidFill>
                <a:schemeClr val="bg1"/>
              </a:solidFill>
            </a:endParaRPr>
          </a:p>
        </p:txBody>
      </p:sp>
      <p:pic>
        <p:nvPicPr>
          <p:cNvPr id="4133" name="Picture 37" descr="home"/>
          <p:cNvPicPr>
            <a:picLocks noChangeAspect="1" noChangeArrowheads="1"/>
          </p:cNvPicPr>
          <p:nvPr/>
        </p:nvPicPr>
        <p:blipFill>
          <a:blip r:embed="rId3" cstate="print">
            <a:clrChange>
              <a:clrFrom>
                <a:srgbClr val="000000"/>
              </a:clrFrom>
              <a:clrTo>
                <a:srgbClr val="000000">
                  <a:alpha val="0"/>
                </a:srgbClr>
              </a:clrTo>
            </a:clrChange>
          </a:blip>
          <a:srcRect b="18625"/>
          <a:stretch>
            <a:fillRect/>
          </a:stretch>
        </p:blipFill>
        <p:spPr bwMode="auto">
          <a:xfrm>
            <a:off x="0" y="3625850"/>
            <a:ext cx="1952625" cy="32321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26"/>
                                        </p:tgtEl>
                                        <p:attrNameLst>
                                          <p:attrName>style.visibility</p:attrName>
                                        </p:attrNameLst>
                                      </p:cBhvr>
                                      <p:to>
                                        <p:strVal val="visible"/>
                                      </p:to>
                                    </p:set>
                                    <p:anim calcmode="lin" valueType="num">
                                      <p:cBhvr additive="base">
                                        <p:cTn id="7" dur="500" fill="hold"/>
                                        <p:tgtEl>
                                          <p:spTgt spid="4126"/>
                                        </p:tgtEl>
                                        <p:attrNameLst>
                                          <p:attrName>ppt_x</p:attrName>
                                        </p:attrNameLst>
                                      </p:cBhvr>
                                      <p:tavLst>
                                        <p:tav tm="0">
                                          <p:val>
                                            <p:strVal val="1+#ppt_w/2"/>
                                          </p:val>
                                        </p:tav>
                                        <p:tav tm="100000">
                                          <p:val>
                                            <p:strVal val="#ppt_x"/>
                                          </p:val>
                                        </p:tav>
                                      </p:tavLst>
                                    </p:anim>
                                    <p:anim calcmode="lin" valueType="num">
                                      <p:cBhvr additive="base">
                                        <p:cTn id="8" dur="500" fill="hold"/>
                                        <p:tgtEl>
                                          <p:spTgt spid="4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660400" y="0"/>
            <a:ext cx="7772400" cy="1143000"/>
          </a:xfrm>
        </p:spPr>
        <p:txBody>
          <a:bodyPr/>
          <a:lstStyle/>
          <a:p>
            <a:r>
              <a:rPr lang="pt-BR" dirty="0" err="1">
                <a:latin typeface="Arial" charset="0"/>
              </a:rPr>
              <a:t>Renderização</a:t>
            </a:r>
            <a:endParaRPr lang="pt-BR" dirty="0"/>
          </a:p>
        </p:txBody>
      </p:sp>
      <p:sp>
        <p:nvSpPr>
          <p:cNvPr id="540675" name="Rectangle 3"/>
          <p:cNvSpPr>
            <a:spLocks noGrp="1" noChangeArrowheads="1"/>
          </p:cNvSpPr>
          <p:nvPr>
            <p:ph idx="1"/>
          </p:nvPr>
        </p:nvSpPr>
        <p:spPr/>
        <p:txBody>
          <a:bodyPr/>
          <a:lstStyle/>
          <a:p>
            <a:r>
              <a:rPr lang="pt-BR" sz="2800" dirty="0">
                <a:solidFill>
                  <a:schemeClr val="bg1"/>
                </a:solidFill>
              </a:rPr>
              <a:t>Uma imagem é uma distribuição de energia luminosa num meio bidimensional (o plano do filme fotográfico, por exemplo)</a:t>
            </a:r>
          </a:p>
          <a:p>
            <a:r>
              <a:rPr lang="pt-BR" sz="2800" dirty="0">
                <a:solidFill>
                  <a:schemeClr val="bg1"/>
                </a:solidFill>
              </a:rPr>
              <a:t>Dados uma descrição do ambiente 3D e uma câmera virtual, calcular esta energia em pontos discretos (tirar a fotografia)</a:t>
            </a:r>
          </a:p>
          <a:p>
            <a:r>
              <a:rPr lang="pt-BR" sz="2800" dirty="0">
                <a:solidFill>
                  <a:schemeClr val="bg1"/>
                </a:solidFill>
              </a:rPr>
              <a:t>Resolver equações de transporte de energia luminosa através do ambiente</a:t>
            </a:r>
            <a:r>
              <a:rPr lang="pt-BR" sz="2800"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1" name="Rectangle 3"/>
          <p:cNvSpPr>
            <a:spLocks noGrp="1" noChangeArrowheads="1"/>
          </p:cNvSpPr>
          <p:nvPr>
            <p:ph type="title"/>
          </p:nvPr>
        </p:nvSpPr>
        <p:spPr/>
        <p:txBody>
          <a:bodyPr/>
          <a:lstStyle/>
          <a:p>
            <a:r>
              <a:rPr lang="en-US"/>
              <a:t>Rendering</a:t>
            </a:r>
          </a:p>
        </p:txBody>
      </p:sp>
      <p:pic>
        <p:nvPicPr>
          <p:cNvPr id="621572" name="Picture 4" descr="box_assorted_hires"/>
          <p:cNvPicPr>
            <a:picLocks noChangeAspect="1" noChangeArrowheads="1"/>
          </p:cNvPicPr>
          <p:nvPr/>
        </p:nvPicPr>
        <p:blipFill>
          <a:blip r:embed="rId3" cstate="print"/>
          <a:srcRect/>
          <a:stretch>
            <a:fillRect/>
          </a:stretch>
        </p:blipFill>
        <p:spPr bwMode="auto">
          <a:xfrm>
            <a:off x="2374900" y="1336675"/>
            <a:ext cx="3798888" cy="3798888"/>
          </a:xfrm>
          <a:prstGeom prst="rect">
            <a:avLst/>
          </a:prstGeom>
          <a:noFill/>
          <a:ln w="9525">
            <a:noFill/>
            <a:miter lim="800000"/>
            <a:headEnd/>
            <a:tailEnd/>
          </a:ln>
          <a:effectLst/>
        </p:spPr>
      </p:pic>
      <p:sp>
        <p:nvSpPr>
          <p:cNvPr id="621573" name="Text Box 5"/>
          <p:cNvSpPr txBox="1">
            <a:spLocks noChangeArrowheads="1"/>
          </p:cNvSpPr>
          <p:nvPr/>
        </p:nvSpPr>
        <p:spPr bwMode="auto">
          <a:xfrm>
            <a:off x="0" y="2543175"/>
            <a:ext cx="2259013" cy="396875"/>
          </a:xfrm>
          <a:prstGeom prst="rect">
            <a:avLst/>
          </a:prstGeom>
          <a:solidFill>
            <a:srgbClr val="FFFF00"/>
          </a:solidFill>
          <a:ln w="12700">
            <a:noFill/>
            <a:miter lim="800000"/>
            <a:headEnd/>
            <a:tailEnd/>
          </a:ln>
          <a:effectLst/>
        </p:spPr>
        <p:txBody>
          <a:bodyPr wrap="none">
            <a:spAutoFit/>
          </a:bodyPr>
          <a:lstStyle/>
          <a:p>
            <a:pPr eaLnBrk="0" hangingPunct="0"/>
            <a:r>
              <a:rPr kumimoji="0" lang="en-US" sz="2000">
                <a:solidFill>
                  <a:schemeClr val="bg1"/>
                </a:solidFill>
              </a:rPr>
              <a:t>reflexão especular</a:t>
            </a:r>
          </a:p>
        </p:txBody>
      </p:sp>
      <p:sp>
        <p:nvSpPr>
          <p:cNvPr id="621574" name="Line 6"/>
          <p:cNvSpPr>
            <a:spLocks noChangeShapeType="1"/>
          </p:cNvSpPr>
          <p:nvPr/>
        </p:nvSpPr>
        <p:spPr bwMode="auto">
          <a:xfrm>
            <a:off x="2160588" y="2771775"/>
            <a:ext cx="1095375" cy="349250"/>
          </a:xfrm>
          <a:prstGeom prst="line">
            <a:avLst/>
          </a:prstGeom>
          <a:noFill/>
          <a:ln w="19050">
            <a:solidFill>
              <a:schemeClr val="bg1"/>
            </a:solidFill>
            <a:round/>
            <a:headEnd/>
            <a:tailEnd type="arrow" w="med" len="med"/>
          </a:ln>
          <a:effectLst/>
        </p:spPr>
        <p:txBody>
          <a:bodyPr wrap="none" anchor="ctr"/>
          <a:lstStyle/>
          <a:p>
            <a:endParaRPr lang="pt-BR"/>
          </a:p>
        </p:txBody>
      </p:sp>
      <p:grpSp>
        <p:nvGrpSpPr>
          <p:cNvPr id="621575" name="Group 7"/>
          <p:cNvGrpSpPr>
            <a:grpSpLocks/>
          </p:cNvGrpSpPr>
          <p:nvPr/>
        </p:nvGrpSpPr>
        <p:grpSpPr bwMode="auto">
          <a:xfrm>
            <a:off x="539750" y="3351213"/>
            <a:ext cx="1841500" cy="530225"/>
            <a:chOff x="734" y="2135"/>
            <a:chExt cx="1327" cy="237"/>
          </a:xfrm>
        </p:grpSpPr>
        <p:sp>
          <p:nvSpPr>
            <p:cNvPr id="621576" name="Text Box 8"/>
            <p:cNvSpPr txBox="1">
              <a:spLocks noChangeArrowheads="1"/>
            </p:cNvSpPr>
            <p:nvPr/>
          </p:nvSpPr>
          <p:spPr bwMode="auto">
            <a:xfrm>
              <a:off x="734" y="2135"/>
              <a:ext cx="820" cy="177"/>
            </a:xfrm>
            <a:prstGeom prst="rect">
              <a:avLst/>
            </a:prstGeom>
            <a:solidFill>
              <a:srgbClr val="FFFF00"/>
            </a:solidFill>
            <a:ln w="15875">
              <a:noFill/>
              <a:miter lim="800000"/>
              <a:headEnd/>
              <a:tailEnd/>
            </a:ln>
            <a:effectLst/>
          </p:spPr>
          <p:txBody>
            <a:bodyPr>
              <a:spAutoFit/>
            </a:bodyPr>
            <a:lstStyle/>
            <a:p>
              <a:pPr eaLnBrk="0" hangingPunct="0"/>
              <a:r>
                <a:rPr kumimoji="0" lang="en-US" sz="2000">
                  <a:solidFill>
                    <a:schemeClr val="bg1"/>
                  </a:solidFill>
                </a:rPr>
                <a:t>refração</a:t>
              </a:r>
            </a:p>
          </p:txBody>
        </p:sp>
        <p:sp>
          <p:nvSpPr>
            <p:cNvPr id="621577" name="Line 9"/>
            <p:cNvSpPr>
              <a:spLocks noChangeShapeType="1"/>
            </p:cNvSpPr>
            <p:nvPr/>
          </p:nvSpPr>
          <p:spPr bwMode="auto">
            <a:xfrm>
              <a:off x="785" y="2369"/>
              <a:ext cx="1268" cy="0"/>
            </a:xfrm>
            <a:prstGeom prst="line">
              <a:avLst/>
            </a:prstGeom>
            <a:noFill/>
            <a:ln w="15875">
              <a:solidFill>
                <a:schemeClr val="tx1"/>
              </a:solidFill>
              <a:round/>
              <a:headEnd/>
              <a:tailEnd/>
            </a:ln>
            <a:effectLst/>
          </p:spPr>
          <p:txBody>
            <a:bodyPr wrap="none" anchor="ctr"/>
            <a:lstStyle/>
            <a:p>
              <a:endParaRPr lang="pt-BR"/>
            </a:p>
          </p:txBody>
        </p:sp>
        <p:sp>
          <p:nvSpPr>
            <p:cNvPr id="621578" name="Oval 10"/>
            <p:cNvSpPr>
              <a:spLocks noChangeAspect="1" noChangeArrowheads="1"/>
            </p:cNvSpPr>
            <p:nvPr/>
          </p:nvSpPr>
          <p:spPr bwMode="auto">
            <a:xfrm>
              <a:off x="2045" y="2356"/>
              <a:ext cx="16" cy="16"/>
            </a:xfrm>
            <a:prstGeom prst="ellipse">
              <a:avLst/>
            </a:prstGeom>
            <a:solidFill>
              <a:srgbClr val="FFFF00"/>
            </a:solidFill>
            <a:ln w="15875">
              <a:solidFill>
                <a:schemeClr val="tx1"/>
              </a:solidFill>
              <a:round/>
              <a:headEnd/>
              <a:tailEnd/>
            </a:ln>
            <a:effectLst/>
          </p:spPr>
          <p:txBody>
            <a:bodyPr wrap="none" anchor="ctr"/>
            <a:lstStyle/>
            <a:p>
              <a:endParaRPr lang="pt-BR"/>
            </a:p>
          </p:txBody>
        </p:sp>
      </p:grpSp>
      <p:grpSp>
        <p:nvGrpSpPr>
          <p:cNvPr id="621579" name="Group 11"/>
          <p:cNvGrpSpPr>
            <a:grpSpLocks/>
          </p:cNvGrpSpPr>
          <p:nvPr/>
        </p:nvGrpSpPr>
        <p:grpSpPr bwMode="auto">
          <a:xfrm>
            <a:off x="547688" y="4105275"/>
            <a:ext cx="1782762" cy="419100"/>
            <a:chOff x="605" y="2268"/>
            <a:chExt cx="1210" cy="242"/>
          </a:xfrm>
        </p:grpSpPr>
        <p:sp>
          <p:nvSpPr>
            <p:cNvPr id="621580" name="Text Box 12"/>
            <p:cNvSpPr txBox="1">
              <a:spLocks noChangeArrowheads="1"/>
            </p:cNvSpPr>
            <p:nvPr/>
          </p:nvSpPr>
          <p:spPr bwMode="auto">
            <a:xfrm>
              <a:off x="605" y="2268"/>
              <a:ext cx="1049" cy="229"/>
            </a:xfrm>
            <a:prstGeom prst="rect">
              <a:avLst/>
            </a:prstGeom>
            <a:solidFill>
              <a:srgbClr val="FFFF00"/>
            </a:solidFill>
            <a:ln w="12700">
              <a:noFill/>
              <a:miter lim="800000"/>
              <a:headEnd/>
              <a:tailEnd/>
            </a:ln>
            <a:effectLst/>
          </p:spPr>
          <p:txBody>
            <a:bodyPr>
              <a:spAutoFit/>
            </a:bodyPr>
            <a:lstStyle/>
            <a:p>
              <a:pPr eaLnBrk="0" hangingPunct="0"/>
              <a:r>
                <a:rPr kumimoji="0" lang="en-US" sz="2000">
                  <a:solidFill>
                    <a:schemeClr val="bg1"/>
                  </a:solidFill>
                </a:rPr>
                <a:t>sombras</a:t>
              </a:r>
            </a:p>
          </p:txBody>
        </p:sp>
        <p:sp>
          <p:nvSpPr>
            <p:cNvPr id="621581" name="Line 13"/>
            <p:cNvSpPr>
              <a:spLocks noChangeShapeType="1"/>
            </p:cNvSpPr>
            <p:nvPr/>
          </p:nvSpPr>
          <p:spPr bwMode="auto">
            <a:xfrm>
              <a:off x="661" y="2502"/>
              <a:ext cx="1138" cy="0"/>
            </a:xfrm>
            <a:prstGeom prst="line">
              <a:avLst/>
            </a:prstGeom>
            <a:noFill/>
            <a:ln w="19050">
              <a:solidFill>
                <a:schemeClr val="tx1"/>
              </a:solidFill>
              <a:round/>
              <a:headEnd/>
              <a:tailEnd/>
            </a:ln>
            <a:effectLst/>
          </p:spPr>
          <p:txBody>
            <a:bodyPr wrap="none" anchor="ctr"/>
            <a:lstStyle/>
            <a:p>
              <a:endParaRPr lang="pt-BR"/>
            </a:p>
          </p:txBody>
        </p:sp>
        <p:sp>
          <p:nvSpPr>
            <p:cNvPr id="621582" name="Oval 14"/>
            <p:cNvSpPr>
              <a:spLocks noChangeAspect="1" noChangeArrowheads="1"/>
            </p:cNvSpPr>
            <p:nvPr/>
          </p:nvSpPr>
          <p:spPr bwMode="auto">
            <a:xfrm>
              <a:off x="1799" y="2494"/>
              <a:ext cx="16" cy="16"/>
            </a:xfrm>
            <a:prstGeom prst="ellipse">
              <a:avLst/>
            </a:prstGeom>
            <a:solidFill>
              <a:srgbClr val="FFFF00"/>
            </a:solidFill>
            <a:ln w="38100">
              <a:solidFill>
                <a:schemeClr val="tx1"/>
              </a:solidFill>
              <a:round/>
              <a:headEnd/>
              <a:tailEnd/>
            </a:ln>
            <a:effectLst/>
          </p:spPr>
          <p:txBody>
            <a:bodyPr wrap="none" anchor="ctr"/>
            <a:lstStyle/>
            <a:p>
              <a:endParaRPr lang="pt-BR"/>
            </a:p>
          </p:txBody>
        </p:sp>
      </p:grpSp>
      <p:grpSp>
        <p:nvGrpSpPr>
          <p:cNvPr id="621583" name="Group 15"/>
          <p:cNvGrpSpPr>
            <a:grpSpLocks/>
          </p:cNvGrpSpPr>
          <p:nvPr/>
        </p:nvGrpSpPr>
        <p:grpSpPr bwMode="auto">
          <a:xfrm rot="1385622" flipH="1">
            <a:off x="8386763" y="4354513"/>
            <a:ext cx="280987" cy="204787"/>
            <a:chOff x="5051" y="2967"/>
            <a:chExt cx="177" cy="129"/>
          </a:xfrm>
        </p:grpSpPr>
        <p:sp>
          <p:nvSpPr>
            <p:cNvPr id="621584" name="Freeform 16"/>
            <p:cNvSpPr>
              <a:spLocks/>
            </p:cNvSpPr>
            <p:nvPr/>
          </p:nvSpPr>
          <p:spPr bwMode="auto">
            <a:xfrm>
              <a:off x="5051" y="2967"/>
              <a:ext cx="177" cy="129"/>
            </a:xfrm>
            <a:custGeom>
              <a:avLst/>
              <a:gdLst/>
              <a:ahLst/>
              <a:cxnLst>
                <a:cxn ang="0">
                  <a:pos x="177" y="0"/>
                </a:cxn>
                <a:cxn ang="0">
                  <a:pos x="0" y="51"/>
                </a:cxn>
                <a:cxn ang="0">
                  <a:pos x="176" y="129"/>
                </a:cxn>
              </a:cxnLst>
              <a:rect l="0" t="0" r="r" b="b"/>
              <a:pathLst>
                <a:path w="177" h="129">
                  <a:moveTo>
                    <a:pt x="177" y="0"/>
                  </a:moveTo>
                  <a:lnTo>
                    <a:pt x="0" y="51"/>
                  </a:lnTo>
                  <a:lnTo>
                    <a:pt x="176" y="129"/>
                  </a:lnTo>
                </a:path>
              </a:pathLst>
            </a:custGeom>
            <a:noFill/>
            <a:ln w="12700" cap="flat" cmpd="sng">
              <a:solidFill>
                <a:schemeClr val="tx1"/>
              </a:solidFill>
              <a:prstDash val="solid"/>
              <a:round/>
              <a:headEnd type="none" w="med" len="med"/>
              <a:tailEnd type="none" w="med" len="med"/>
            </a:ln>
            <a:effectLst/>
          </p:spPr>
          <p:txBody>
            <a:bodyPr wrap="none" anchor="ctr"/>
            <a:lstStyle/>
            <a:p>
              <a:endParaRPr lang="pt-BR"/>
            </a:p>
          </p:txBody>
        </p:sp>
        <p:sp>
          <p:nvSpPr>
            <p:cNvPr id="621585" name="Freeform 17"/>
            <p:cNvSpPr>
              <a:spLocks/>
            </p:cNvSpPr>
            <p:nvPr/>
          </p:nvSpPr>
          <p:spPr bwMode="auto">
            <a:xfrm>
              <a:off x="5198" y="2976"/>
              <a:ext cx="21" cy="108"/>
            </a:xfrm>
            <a:custGeom>
              <a:avLst/>
              <a:gdLst/>
              <a:ahLst/>
              <a:cxnLst>
                <a:cxn ang="0">
                  <a:pos x="8" y="0"/>
                </a:cxn>
                <a:cxn ang="0">
                  <a:pos x="20" y="53"/>
                </a:cxn>
                <a:cxn ang="0">
                  <a:pos x="0" y="108"/>
                </a:cxn>
              </a:cxnLst>
              <a:rect l="0" t="0" r="r" b="b"/>
              <a:pathLst>
                <a:path w="21" h="108">
                  <a:moveTo>
                    <a:pt x="8" y="0"/>
                  </a:moveTo>
                  <a:cubicBezTo>
                    <a:pt x="14" y="17"/>
                    <a:pt x="21" y="35"/>
                    <a:pt x="20" y="53"/>
                  </a:cubicBezTo>
                  <a:cubicBezTo>
                    <a:pt x="19" y="71"/>
                    <a:pt x="9" y="89"/>
                    <a:pt x="0" y="108"/>
                  </a:cubicBezTo>
                </a:path>
              </a:pathLst>
            </a:custGeom>
            <a:noFill/>
            <a:ln w="12700" cap="flat" cmpd="sng">
              <a:solidFill>
                <a:schemeClr val="tx1"/>
              </a:solidFill>
              <a:prstDash val="solid"/>
              <a:round/>
              <a:headEnd type="none" w="med" len="med"/>
              <a:tailEnd type="none" w="med" len="med"/>
            </a:ln>
            <a:effectLst/>
          </p:spPr>
          <p:txBody>
            <a:bodyPr wrap="none" anchor="ctr"/>
            <a:lstStyle/>
            <a:p>
              <a:endParaRPr lang="pt-BR"/>
            </a:p>
          </p:txBody>
        </p:sp>
        <p:sp>
          <p:nvSpPr>
            <p:cNvPr id="621586" name="Oval 18"/>
            <p:cNvSpPr>
              <a:spLocks noChangeArrowheads="1"/>
            </p:cNvSpPr>
            <p:nvPr/>
          </p:nvSpPr>
          <p:spPr bwMode="auto">
            <a:xfrm>
              <a:off x="5189" y="2990"/>
              <a:ext cx="27" cy="73"/>
            </a:xfrm>
            <a:prstGeom prst="ellipse">
              <a:avLst/>
            </a:prstGeom>
            <a:solidFill>
              <a:schemeClr val="tx1"/>
            </a:solidFill>
            <a:ln w="12700">
              <a:solidFill>
                <a:schemeClr val="tx1"/>
              </a:solidFill>
              <a:round/>
              <a:headEnd/>
              <a:tailEnd/>
            </a:ln>
            <a:effectLst/>
          </p:spPr>
          <p:txBody>
            <a:bodyPr wrap="none" anchor="ctr"/>
            <a:lstStyle/>
            <a:p>
              <a:endParaRPr lang="pt-BR"/>
            </a:p>
          </p:txBody>
        </p:sp>
      </p:grpSp>
      <p:sp>
        <p:nvSpPr>
          <p:cNvPr id="621587" name="Text Box 19"/>
          <p:cNvSpPr txBox="1">
            <a:spLocks noChangeArrowheads="1"/>
          </p:cNvSpPr>
          <p:nvPr/>
        </p:nvSpPr>
        <p:spPr bwMode="auto">
          <a:xfrm>
            <a:off x="8237538" y="3870325"/>
            <a:ext cx="593725" cy="396875"/>
          </a:xfrm>
          <a:prstGeom prst="rect">
            <a:avLst/>
          </a:prstGeom>
          <a:noFill/>
          <a:ln w="12700">
            <a:noFill/>
            <a:miter lim="800000"/>
            <a:headEnd/>
            <a:tailEnd/>
          </a:ln>
          <a:effectLst/>
        </p:spPr>
        <p:txBody>
          <a:bodyPr wrap="none">
            <a:spAutoFit/>
          </a:bodyPr>
          <a:lstStyle/>
          <a:p>
            <a:pPr algn="ctr" eaLnBrk="0" hangingPunct="0"/>
            <a:r>
              <a:rPr kumimoji="0" lang="en-US" sz="2000">
                <a:sym typeface="Symbol" pitchFamily="18" charset="2"/>
              </a:rPr>
              <a:t>eye</a:t>
            </a:r>
          </a:p>
        </p:txBody>
      </p:sp>
      <p:grpSp>
        <p:nvGrpSpPr>
          <p:cNvPr id="621588" name="Group 20"/>
          <p:cNvGrpSpPr>
            <a:grpSpLocks/>
          </p:cNvGrpSpPr>
          <p:nvPr/>
        </p:nvGrpSpPr>
        <p:grpSpPr bwMode="auto">
          <a:xfrm>
            <a:off x="6356350" y="2725738"/>
            <a:ext cx="1698625" cy="2549525"/>
            <a:chOff x="3720" y="1536"/>
            <a:chExt cx="1070" cy="1606"/>
          </a:xfrm>
        </p:grpSpPr>
        <p:sp>
          <p:nvSpPr>
            <p:cNvPr id="621589" name="Line 21"/>
            <p:cNvSpPr>
              <a:spLocks noChangeShapeType="1"/>
            </p:cNvSpPr>
            <p:nvPr/>
          </p:nvSpPr>
          <p:spPr bwMode="auto">
            <a:xfrm flipH="1">
              <a:off x="3825" y="1948"/>
              <a:ext cx="0" cy="1152"/>
            </a:xfrm>
            <a:prstGeom prst="line">
              <a:avLst/>
            </a:prstGeom>
            <a:noFill/>
            <a:ln w="25400">
              <a:solidFill>
                <a:srgbClr val="00CCFF"/>
              </a:solidFill>
              <a:round/>
              <a:headEnd/>
              <a:tailEnd/>
            </a:ln>
            <a:effectLst/>
          </p:spPr>
          <p:txBody>
            <a:bodyPr wrap="none" anchor="ctr"/>
            <a:lstStyle/>
            <a:p>
              <a:endParaRPr lang="pt-BR"/>
            </a:p>
          </p:txBody>
        </p:sp>
        <p:sp>
          <p:nvSpPr>
            <p:cNvPr id="621590" name="Oval 22"/>
            <p:cNvSpPr>
              <a:spLocks noChangeAspect="1" noChangeArrowheads="1"/>
            </p:cNvSpPr>
            <p:nvPr/>
          </p:nvSpPr>
          <p:spPr bwMode="auto">
            <a:xfrm>
              <a:off x="3739" y="1994"/>
              <a:ext cx="16" cy="16"/>
            </a:xfrm>
            <a:prstGeom prst="ellipse">
              <a:avLst/>
            </a:prstGeom>
            <a:solidFill>
              <a:schemeClr val="tx1"/>
            </a:solidFill>
            <a:ln w="38100">
              <a:solidFill>
                <a:schemeClr val="tx1"/>
              </a:solidFill>
              <a:round/>
              <a:headEnd/>
              <a:tailEnd/>
            </a:ln>
            <a:effectLst/>
          </p:spPr>
          <p:txBody>
            <a:bodyPr wrap="none" anchor="ctr"/>
            <a:lstStyle/>
            <a:p>
              <a:endParaRPr lang="pt-BR"/>
            </a:p>
          </p:txBody>
        </p:sp>
        <p:pic>
          <p:nvPicPr>
            <p:cNvPr id="621591" name="Picture 23" descr="skewedcorne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25" y="1549"/>
              <a:ext cx="1060" cy="1581"/>
            </a:xfrm>
            <a:prstGeom prst="rect">
              <a:avLst/>
            </a:prstGeom>
            <a:noFill/>
          </p:spPr>
        </p:pic>
        <p:grpSp>
          <p:nvGrpSpPr>
            <p:cNvPr id="621592" name="Group 24"/>
            <p:cNvGrpSpPr>
              <a:grpSpLocks/>
            </p:cNvGrpSpPr>
            <p:nvPr/>
          </p:nvGrpSpPr>
          <p:grpSpPr bwMode="auto">
            <a:xfrm>
              <a:off x="3720" y="1536"/>
              <a:ext cx="1065" cy="1598"/>
              <a:chOff x="3463" y="1722"/>
              <a:chExt cx="1065" cy="1598"/>
            </a:xfrm>
          </p:grpSpPr>
          <p:sp>
            <p:nvSpPr>
              <p:cNvPr id="621593" name="AutoShape 25"/>
              <p:cNvSpPr>
                <a:spLocks noChangeArrowheads="1"/>
              </p:cNvSpPr>
              <p:nvPr/>
            </p:nvSpPr>
            <p:spPr bwMode="auto">
              <a:xfrm rot="-1220250">
                <a:off x="3859" y="2078"/>
                <a:ext cx="248" cy="56"/>
              </a:xfrm>
              <a:prstGeom prst="parallelogram">
                <a:avLst>
                  <a:gd name="adj" fmla="val 110714"/>
                </a:avLst>
              </a:prstGeom>
              <a:solidFill>
                <a:schemeClr val="bg1"/>
              </a:solidFill>
              <a:ln w="38100">
                <a:solidFill>
                  <a:schemeClr val="bg1"/>
                </a:solidFill>
                <a:miter lim="800000"/>
                <a:headEnd/>
                <a:tailEnd/>
              </a:ln>
              <a:effectLst/>
            </p:spPr>
            <p:txBody>
              <a:bodyPr wrap="none" anchor="ctr"/>
              <a:lstStyle/>
              <a:p>
                <a:pPr algn="ctr" eaLnBrk="0" hangingPunct="0"/>
                <a:endParaRPr kumimoji="0" lang="pt-BR" sz="2000" baseline="-25000">
                  <a:solidFill>
                    <a:schemeClr val="bg1"/>
                  </a:solidFill>
                  <a:sym typeface="Symbol" pitchFamily="18" charset="2"/>
                </a:endParaRPr>
              </a:p>
            </p:txBody>
          </p:sp>
          <p:sp>
            <p:nvSpPr>
              <p:cNvPr id="621594" name="Line 26"/>
              <p:cNvSpPr>
                <a:spLocks noChangeShapeType="1"/>
              </p:cNvSpPr>
              <p:nvPr/>
            </p:nvSpPr>
            <p:spPr bwMode="auto">
              <a:xfrm flipH="1">
                <a:off x="4528" y="1722"/>
                <a:ext cx="0" cy="1152"/>
              </a:xfrm>
              <a:prstGeom prst="line">
                <a:avLst/>
              </a:prstGeom>
              <a:noFill/>
              <a:ln w="25400">
                <a:solidFill>
                  <a:srgbClr val="00CCFF"/>
                </a:solidFill>
                <a:round/>
                <a:headEnd/>
                <a:tailEnd/>
              </a:ln>
              <a:effectLst/>
            </p:spPr>
            <p:txBody>
              <a:bodyPr wrap="none" anchor="ctr"/>
              <a:lstStyle/>
              <a:p>
                <a:endParaRPr lang="pt-BR"/>
              </a:p>
            </p:txBody>
          </p:sp>
          <p:sp>
            <p:nvSpPr>
              <p:cNvPr id="621595" name="Line 27"/>
              <p:cNvSpPr>
                <a:spLocks noChangeShapeType="1"/>
              </p:cNvSpPr>
              <p:nvPr/>
            </p:nvSpPr>
            <p:spPr bwMode="auto">
              <a:xfrm flipH="1">
                <a:off x="3569" y="2144"/>
                <a:ext cx="0" cy="1124"/>
              </a:xfrm>
              <a:prstGeom prst="line">
                <a:avLst/>
              </a:prstGeom>
              <a:noFill/>
              <a:ln w="25400">
                <a:solidFill>
                  <a:srgbClr val="00CCFF"/>
                </a:solidFill>
                <a:round/>
                <a:headEnd/>
                <a:tailEnd/>
              </a:ln>
              <a:effectLst/>
            </p:spPr>
            <p:txBody>
              <a:bodyPr wrap="none" anchor="ctr"/>
              <a:lstStyle/>
              <a:p>
                <a:endParaRPr lang="pt-BR"/>
              </a:p>
            </p:txBody>
          </p:sp>
          <p:sp>
            <p:nvSpPr>
              <p:cNvPr id="621596" name="Line 28"/>
              <p:cNvSpPr>
                <a:spLocks noChangeShapeType="1"/>
              </p:cNvSpPr>
              <p:nvPr/>
            </p:nvSpPr>
            <p:spPr bwMode="auto">
              <a:xfrm flipH="1">
                <a:off x="3463" y="2869"/>
                <a:ext cx="1062" cy="451"/>
              </a:xfrm>
              <a:prstGeom prst="line">
                <a:avLst/>
              </a:prstGeom>
              <a:noFill/>
              <a:ln w="25400">
                <a:solidFill>
                  <a:srgbClr val="00CCFF"/>
                </a:solidFill>
                <a:round/>
                <a:headEnd/>
                <a:tailEnd/>
              </a:ln>
              <a:effectLst/>
            </p:spPr>
            <p:txBody>
              <a:bodyPr wrap="none" anchor="ctr"/>
              <a:lstStyle/>
              <a:p>
                <a:endParaRPr lang="pt-BR"/>
              </a:p>
            </p:txBody>
          </p:sp>
        </p:grpSp>
        <p:sp>
          <p:nvSpPr>
            <p:cNvPr id="621597" name="Line 29"/>
            <p:cNvSpPr>
              <a:spLocks noChangeShapeType="1"/>
            </p:cNvSpPr>
            <p:nvPr/>
          </p:nvSpPr>
          <p:spPr bwMode="auto">
            <a:xfrm flipH="1">
              <a:off x="3726" y="1990"/>
              <a:ext cx="0" cy="1152"/>
            </a:xfrm>
            <a:prstGeom prst="line">
              <a:avLst/>
            </a:prstGeom>
            <a:noFill/>
            <a:ln w="25400">
              <a:solidFill>
                <a:srgbClr val="00CCFF"/>
              </a:solidFill>
              <a:round/>
              <a:headEnd/>
              <a:tailEnd/>
            </a:ln>
            <a:effectLst/>
          </p:spPr>
          <p:txBody>
            <a:bodyPr wrap="none" anchor="ctr"/>
            <a:lstStyle/>
            <a:p>
              <a:endParaRPr lang="pt-BR"/>
            </a:p>
          </p:txBody>
        </p:sp>
        <p:sp>
          <p:nvSpPr>
            <p:cNvPr id="621598" name="Line 30"/>
            <p:cNvSpPr>
              <a:spLocks noChangeShapeType="1"/>
            </p:cNvSpPr>
            <p:nvPr/>
          </p:nvSpPr>
          <p:spPr bwMode="auto">
            <a:xfrm flipH="1">
              <a:off x="3724" y="1542"/>
              <a:ext cx="1062" cy="451"/>
            </a:xfrm>
            <a:prstGeom prst="line">
              <a:avLst/>
            </a:prstGeom>
            <a:noFill/>
            <a:ln w="25400">
              <a:solidFill>
                <a:srgbClr val="00CCFF"/>
              </a:solidFill>
              <a:round/>
              <a:headEnd/>
              <a:tailEnd/>
            </a:ln>
            <a:effectLst/>
          </p:spPr>
          <p:txBody>
            <a:bodyPr wrap="none" anchor="ctr"/>
            <a:lstStyle/>
            <a:p>
              <a:endParaRPr lang="pt-BR"/>
            </a:p>
          </p:txBody>
        </p:sp>
        <p:sp>
          <p:nvSpPr>
            <p:cNvPr id="621599" name="Line 31"/>
            <p:cNvSpPr>
              <a:spLocks noChangeShapeType="1"/>
            </p:cNvSpPr>
            <p:nvPr/>
          </p:nvSpPr>
          <p:spPr bwMode="auto">
            <a:xfrm flipH="1">
              <a:off x="3725" y="1694"/>
              <a:ext cx="1062" cy="451"/>
            </a:xfrm>
            <a:prstGeom prst="line">
              <a:avLst/>
            </a:prstGeom>
            <a:noFill/>
            <a:ln w="25400">
              <a:solidFill>
                <a:srgbClr val="00CCFF"/>
              </a:solidFill>
              <a:round/>
              <a:headEnd/>
              <a:tailEnd/>
            </a:ln>
            <a:effectLst/>
          </p:spPr>
          <p:txBody>
            <a:bodyPr wrap="none" anchor="ctr"/>
            <a:lstStyle/>
            <a:p>
              <a:endParaRPr lang="pt-BR"/>
            </a:p>
          </p:txBody>
        </p:sp>
        <p:sp>
          <p:nvSpPr>
            <p:cNvPr id="621600" name="Line 32"/>
            <p:cNvSpPr>
              <a:spLocks noChangeShapeType="1"/>
            </p:cNvSpPr>
            <p:nvPr/>
          </p:nvSpPr>
          <p:spPr bwMode="auto">
            <a:xfrm flipH="1">
              <a:off x="3725" y="1838"/>
              <a:ext cx="1062" cy="451"/>
            </a:xfrm>
            <a:prstGeom prst="line">
              <a:avLst/>
            </a:prstGeom>
            <a:noFill/>
            <a:ln w="25400">
              <a:solidFill>
                <a:srgbClr val="00CCFF"/>
              </a:solidFill>
              <a:round/>
              <a:headEnd/>
              <a:tailEnd/>
            </a:ln>
            <a:effectLst/>
          </p:spPr>
          <p:txBody>
            <a:bodyPr wrap="none" anchor="ctr"/>
            <a:lstStyle/>
            <a:p>
              <a:endParaRPr lang="pt-BR"/>
            </a:p>
          </p:txBody>
        </p:sp>
        <p:sp>
          <p:nvSpPr>
            <p:cNvPr id="621601" name="Line 33"/>
            <p:cNvSpPr>
              <a:spLocks noChangeShapeType="1"/>
            </p:cNvSpPr>
            <p:nvPr/>
          </p:nvSpPr>
          <p:spPr bwMode="auto">
            <a:xfrm flipH="1">
              <a:off x="3727" y="1978"/>
              <a:ext cx="1062" cy="451"/>
            </a:xfrm>
            <a:prstGeom prst="line">
              <a:avLst/>
            </a:prstGeom>
            <a:noFill/>
            <a:ln w="25400">
              <a:solidFill>
                <a:srgbClr val="00CCFF"/>
              </a:solidFill>
              <a:round/>
              <a:headEnd/>
              <a:tailEnd/>
            </a:ln>
            <a:effectLst/>
          </p:spPr>
          <p:txBody>
            <a:bodyPr wrap="none" anchor="ctr"/>
            <a:lstStyle/>
            <a:p>
              <a:endParaRPr lang="pt-BR"/>
            </a:p>
          </p:txBody>
        </p:sp>
        <p:sp>
          <p:nvSpPr>
            <p:cNvPr id="621602" name="Line 34"/>
            <p:cNvSpPr>
              <a:spLocks noChangeShapeType="1"/>
            </p:cNvSpPr>
            <p:nvPr/>
          </p:nvSpPr>
          <p:spPr bwMode="auto">
            <a:xfrm flipH="1">
              <a:off x="3722" y="2121"/>
              <a:ext cx="1062" cy="451"/>
            </a:xfrm>
            <a:prstGeom prst="line">
              <a:avLst/>
            </a:prstGeom>
            <a:noFill/>
            <a:ln w="25400">
              <a:solidFill>
                <a:srgbClr val="00CCFF"/>
              </a:solidFill>
              <a:round/>
              <a:headEnd/>
              <a:tailEnd/>
            </a:ln>
            <a:effectLst/>
          </p:spPr>
          <p:txBody>
            <a:bodyPr wrap="none" anchor="ctr"/>
            <a:lstStyle/>
            <a:p>
              <a:endParaRPr lang="pt-BR"/>
            </a:p>
          </p:txBody>
        </p:sp>
        <p:sp>
          <p:nvSpPr>
            <p:cNvPr id="621603" name="Line 35"/>
            <p:cNvSpPr>
              <a:spLocks noChangeShapeType="1"/>
            </p:cNvSpPr>
            <p:nvPr/>
          </p:nvSpPr>
          <p:spPr bwMode="auto">
            <a:xfrm flipH="1">
              <a:off x="3725" y="2258"/>
              <a:ext cx="1062" cy="451"/>
            </a:xfrm>
            <a:prstGeom prst="line">
              <a:avLst/>
            </a:prstGeom>
            <a:noFill/>
            <a:ln w="25400">
              <a:solidFill>
                <a:srgbClr val="00CCFF"/>
              </a:solidFill>
              <a:round/>
              <a:headEnd/>
              <a:tailEnd/>
            </a:ln>
            <a:effectLst/>
          </p:spPr>
          <p:txBody>
            <a:bodyPr wrap="none" anchor="ctr"/>
            <a:lstStyle/>
            <a:p>
              <a:endParaRPr lang="pt-BR"/>
            </a:p>
          </p:txBody>
        </p:sp>
        <p:sp>
          <p:nvSpPr>
            <p:cNvPr id="621604" name="Line 36"/>
            <p:cNvSpPr>
              <a:spLocks noChangeShapeType="1"/>
            </p:cNvSpPr>
            <p:nvPr/>
          </p:nvSpPr>
          <p:spPr bwMode="auto">
            <a:xfrm flipH="1">
              <a:off x="3728" y="2402"/>
              <a:ext cx="1062" cy="451"/>
            </a:xfrm>
            <a:prstGeom prst="line">
              <a:avLst/>
            </a:prstGeom>
            <a:noFill/>
            <a:ln w="25400">
              <a:solidFill>
                <a:srgbClr val="00CCFF"/>
              </a:solidFill>
              <a:round/>
              <a:headEnd/>
              <a:tailEnd/>
            </a:ln>
            <a:effectLst/>
          </p:spPr>
          <p:txBody>
            <a:bodyPr wrap="none" anchor="ctr"/>
            <a:lstStyle/>
            <a:p>
              <a:endParaRPr lang="pt-BR"/>
            </a:p>
          </p:txBody>
        </p:sp>
        <p:sp>
          <p:nvSpPr>
            <p:cNvPr id="621605" name="Line 37"/>
            <p:cNvSpPr>
              <a:spLocks noChangeShapeType="1"/>
            </p:cNvSpPr>
            <p:nvPr/>
          </p:nvSpPr>
          <p:spPr bwMode="auto">
            <a:xfrm flipH="1">
              <a:off x="3727" y="2536"/>
              <a:ext cx="1062" cy="451"/>
            </a:xfrm>
            <a:prstGeom prst="line">
              <a:avLst/>
            </a:prstGeom>
            <a:noFill/>
            <a:ln w="25400">
              <a:solidFill>
                <a:srgbClr val="00CCFF"/>
              </a:solidFill>
              <a:round/>
              <a:headEnd/>
              <a:tailEnd/>
            </a:ln>
            <a:effectLst/>
          </p:spPr>
          <p:txBody>
            <a:bodyPr wrap="none" anchor="ctr"/>
            <a:lstStyle/>
            <a:p>
              <a:endParaRPr lang="pt-BR"/>
            </a:p>
          </p:txBody>
        </p:sp>
        <p:sp>
          <p:nvSpPr>
            <p:cNvPr id="621606" name="Line 38"/>
            <p:cNvSpPr>
              <a:spLocks noChangeShapeType="1"/>
            </p:cNvSpPr>
            <p:nvPr/>
          </p:nvSpPr>
          <p:spPr bwMode="auto">
            <a:xfrm flipH="1">
              <a:off x="4663" y="1591"/>
              <a:ext cx="0" cy="1152"/>
            </a:xfrm>
            <a:prstGeom prst="line">
              <a:avLst/>
            </a:prstGeom>
            <a:noFill/>
            <a:ln w="25400">
              <a:solidFill>
                <a:srgbClr val="00CCFF"/>
              </a:solidFill>
              <a:round/>
              <a:headEnd/>
              <a:tailEnd/>
            </a:ln>
            <a:effectLst/>
          </p:spPr>
          <p:txBody>
            <a:bodyPr wrap="none" anchor="ctr"/>
            <a:lstStyle/>
            <a:p>
              <a:endParaRPr lang="pt-BR"/>
            </a:p>
          </p:txBody>
        </p:sp>
        <p:sp>
          <p:nvSpPr>
            <p:cNvPr id="621607" name="Line 39"/>
            <p:cNvSpPr>
              <a:spLocks noChangeShapeType="1"/>
            </p:cNvSpPr>
            <p:nvPr/>
          </p:nvSpPr>
          <p:spPr bwMode="auto">
            <a:xfrm flipH="1">
              <a:off x="4542" y="1643"/>
              <a:ext cx="0" cy="1152"/>
            </a:xfrm>
            <a:prstGeom prst="line">
              <a:avLst/>
            </a:prstGeom>
            <a:noFill/>
            <a:ln w="25400">
              <a:solidFill>
                <a:srgbClr val="00CCFF"/>
              </a:solidFill>
              <a:round/>
              <a:headEnd/>
              <a:tailEnd/>
            </a:ln>
            <a:effectLst/>
          </p:spPr>
          <p:txBody>
            <a:bodyPr wrap="none" anchor="ctr"/>
            <a:lstStyle/>
            <a:p>
              <a:endParaRPr lang="pt-BR"/>
            </a:p>
          </p:txBody>
        </p:sp>
        <p:sp>
          <p:nvSpPr>
            <p:cNvPr id="621608" name="Line 40"/>
            <p:cNvSpPr>
              <a:spLocks noChangeShapeType="1"/>
            </p:cNvSpPr>
            <p:nvPr/>
          </p:nvSpPr>
          <p:spPr bwMode="auto">
            <a:xfrm flipH="1">
              <a:off x="4446" y="1682"/>
              <a:ext cx="0" cy="1152"/>
            </a:xfrm>
            <a:prstGeom prst="line">
              <a:avLst/>
            </a:prstGeom>
            <a:noFill/>
            <a:ln w="25400">
              <a:solidFill>
                <a:srgbClr val="00CCFF"/>
              </a:solidFill>
              <a:round/>
              <a:headEnd/>
              <a:tailEnd/>
            </a:ln>
            <a:effectLst/>
          </p:spPr>
          <p:txBody>
            <a:bodyPr wrap="none" anchor="ctr"/>
            <a:lstStyle/>
            <a:p>
              <a:endParaRPr lang="pt-BR"/>
            </a:p>
          </p:txBody>
        </p:sp>
        <p:sp>
          <p:nvSpPr>
            <p:cNvPr id="621609" name="Line 41"/>
            <p:cNvSpPr>
              <a:spLocks noChangeShapeType="1"/>
            </p:cNvSpPr>
            <p:nvPr/>
          </p:nvSpPr>
          <p:spPr bwMode="auto">
            <a:xfrm flipH="1">
              <a:off x="4240" y="1773"/>
              <a:ext cx="0" cy="1145"/>
            </a:xfrm>
            <a:prstGeom prst="line">
              <a:avLst/>
            </a:prstGeom>
            <a:noFill/>
            <a:ln w="25400">
              <a:solidFill>
                <a:srgbClr val="00CCFF"/>
              </a:solidFill>
              <a:round/>
              <a:headEnd/>
              <a:tailEnd/>
            </a:ln>
            <a:effectLst/>
          </p:spPr>
          <p:txBody>
            <a:bodyPr wrap="none" anchor="ctr"/>
            <a:lstStyle/>
            <a:p>
              <a:endParaRPr lang="pt-BR"/>
            </a:p>
          </p:txBody>
        </p:sp>
        <p:sp>
          <p:nvSpPr>
            <p:cNvPr id="621610" name="Line 42"/>
            <p:cNvSpPr>
              <a:spLocks noChangeShapeType="1"/>
            </p:cNvSpPr>
            <p:nvPr/>
          </p:nvSpPr>
          <p:spPr bwMode="auto">
            <a:xfrm flipH="1">
              <a:off x="4344" y="1727"/>
              <a:ext cx="0" cy="1138"/>
            </a:xfrm>
            <a:prstGeom prst="line">
              <a:avLst/>
            </a:prstGeom>
            <a:noFill/>
            <a:ln w="25400">
              <a:solidFill>
                <a:srgbClr val="00CCFF"/>
              </a:solidFill>
              <a:round/>
              <a:headEnd/>
              <a:tailEnd/>
            </a:ln>
            <a:effectLst/>
          </p:spPr>
          <p:txBody>
            <a:bodyPr wrap="none" anchor="ctr"/>
            <a:lstStyle/>
            <a:p>
              <a:endParaRPr lang="pt-BR"/>
            </a:p>
          </p:txBody>
        </p:sp>
        <p:sp>
          <p:nvSpPr>
            <p:cNvPr id="621611" name="Line 43"/>
            <p:cNvSpPr>
              <a:spLocks noChangeShapeType="1"/>
            </p:cNvSpPr>
            <p:nvPr/>
          </p:nvSpPr>
          <p:spPr bwMode="auto">
            <a:xfrm flipH="1">
              <a:off x="4133" y="1821"/>
              <a:ext cx="0" cy="1152"/>
            </a:xfrm>
            <a:prstGeom prst="line">
              <a:avLst/>
            </a:prstGeom>
            <a:noFill/>
            <a:ln w="25400">
              <a:solidFill>
                <a:srgbClr val="00CCFF"/>
              </a:solidFill>
              <a:round/>
              <a:headEnd/>
              <a:tailEnd/>
            </a:ln>
            <a:effectLst/>
          </p:spPr>
          <p:txBody>
            <a:bodyPr wrap="none" anchor="ctr"/>
            <a:lstStyle/>
            <a:p>
              <a:endParaRPr lang="pt-BR"/>
            </a:p>
          </p:txBody>
        </p:sp>
        <p:sp>
          <p:nvSpPr>
            <p:cNvPr id="621612" name="Line 44"/>
            <p:cNvSpPr>
              <a:spLocks noChangeShapeType="1"/>
            </p:cNvSpPr>
            <p:nvPr/>
          </p:nvSpPr>
          <p:spPr bwMode="auto">
            <a:xfrm flipH="1">
              <a:off x="4037" y="1866"/>
              <a:ext cx="0" cy="1137"/>
            </a:xfrm>
            <a:prstGeom prst="line">
              <a:avLst/>
            </a:prstGeom>
            <a:noFill/>
            <a:ln w="25400">
              <a:solidFill>
                <a:srgbClr val="00CCFF"/>
              </a:solidFill>
              <a:round/>
              <a:headEnd/>
              <a:tailEnd/>
            </a:ln>
            <a:effectLst/>
          </p:spPr>
          <p:txBody>
            <a:bodyPr wrap="none" anchor="ctr"/>
            <a:lstStyle/>
            <a:p>
              <a:endParaRPr lang="pt-BR"/>
            </a:p>
          </p:txBody>
        </p:sp>
        <p:sp>
          <p:nvSpPr>
            <p:cNvPr id="621613" name="Line 45"/>
            <p:cNvSpPr>
              <a:spLocks noChangeShapeType="1"/>
            </p:cNvSpPr>
            <p:nvPr/>
          </p:nvSpPr>
          <p:spPr bwMode="auto">
            <a:xfrm flipH="1">
              <a:off x="3930" y="1904"/>
              <a:ext cx="0" cy="1149"/>
            </a:xfrm>
            <a:prstGeom prst="line">
              <a:avLst/>
            </a:prstGeom>
            <a:noFill/>
            <a:ln w="25400">
              <a:solidFill>
                <a:srgbClr val="00CCFF"/>
              </a:solidFill>
              <a:round/>
              <a:headEnd/>
              <a:tailEnd/>
            </a:ln>
            <a:effectLst/>
          </p:spPr>
          <p:txBody>
            <a:bodyPr wrap="none" anchor="ctr"/>
            <a:lstStyle/>
            <a:p>
              <a:endParaRPr lang="pt-BR"/>
            </a:p>
          </p:txBody>
        </p:sp>
      </p:grpSp>
      <p:sp>
        <p:nvSpPr>
          <p:cNvPr id="621614" name="Text Box 46"/>
          <p:cNvSpPr txBox="1">
            <a:spLocks noChangeArrowheads="1"/>
          </p:cNvSpPr>
          <p:nvPr/>
        </p:nvSpPr>
        <p:spPr bwMode="auto">
          <a:xfrm>
            <a:off x="7780338" y="2505075"/>
            <a:ext cx="876300" cy="396875"/>
          </a:xfrm>
          <a:prstGeom prst="rect">
            <a:avLst/>
          </a:prstGeom>
          <a:noFill/>
          <a:ln w="12700">
            <a:noFill/>
            <a:miter lim="800000"/>
            <a:headEnd/>
            <a:tailEnd/>
          </a:ln>
          <a:effectLst/>
        </p:spPr>
        <p:txBody>
          <a:bodyPr wrap="none">
            <a:spAutoFit/>
          </a:bodyPr>
          <a:lstStyle/>
          <a:p>
            <a:pPr algn="ctr" eaLnBrk="0" hangingPunct="0"/>
            <a:r>
              <a:rPr kumimoji="0" lang="en-US" sz="2000">
                <a:sym typeface="Symbol" pitchFamily="18" charset="2"/>
              </a:rPr>
              <a:t>image</a:t>
            </a:r>
          </a:p>
        </p:txBody>
      </p:sp>
      <p:grpSp>
        <p:nvGrpSpPr>
          <p:cNvPr id="621615" name="Group 47"/>
          <p:cNvGrpSpPr>
            <a:grpSpLocks/>
          </p:cNvGrpSpPr>
          <p:nvPr/>
        </p:nvGrpSpPr>
        <p:grpSpPr bwMode="auto">
          <a:xfrm>
            <a:off x="3938588" y="3197225"/>
            <a:ext cx="5205412" cy="1257300"/>
            <a:chOff x="2446" y="1983"/>
            <a:chExt cx="2837" cy="760"/>
          </a:xfrm>
        </p:grpSpPr>
        <p:sp>
          <p:nvSpPr>
            <p:cNvPr id="621616" name="Oval 48"/>
            <p:cNvSpPr>
              <a:spLocks noChangeArrowheads="1"/>
            </p:cNvSpPr>
            <p:nvPr/>
          </p:nvSpPr>
          <p:spPr bwMode="auto">
            <a:xfrm flipH="1">
              <a:off x="2446" y="1983"/>
              <a:ext cx="30" cy="36"/>
            </a:xfrm>
            <a:prstGeom prst="ellipse">
              <a:avLst/>
            </a:prstGeom>
            <a:solidFill>
              <a:schemeClr val="bg1"/>
            </a:solidFill>
            <a:ln w="25400">
              <a:solidFill>
                <a:srgbClr val="FFFFFF"/>
              </a:solidFill>
              <a:round/>
              <a:headEnd/>
              <a:tailEnd/>
            </a:ln>
            <a:effectLst/>
          </p:spPr>
          <p:txBody>
            <a:bodyPr wrap="none" anchor="ctr"/>
            <a:lstStyle/>
            <a:p>
              <a:endParaRPr lang="pt-BR"/>
            </a:p>
          </p:txBody>
        </p:sp>
        <p:sp>
          <p:nvSpPr>
            <p:cNvPr id="621617" name="Oval 49"/>
            <p:cNvSpPr>
              <a:spLocks noChangeArrowheads="1"/>
            </p:cNvSpPr>
            <p:nvPr/>
          </p:nvSpPr>
          <p:spPr bwMode="auto">
            <a:xfrm>
              <a:off x="4166" y="2419"/>
              <a:ext cx="67" cy="67"/>
            </a:xfrm>
            <a:prstGeom prst="ellipse">
              <a:avLst/>
            </a:prstGeom>
            <a:solidFill>
              <a:srgbClr val="00FFFF"/>
            </a:solidFill>
            <a:ln w="12700">
              <a:noFill/>
              <a:round/>
              <a:headEnd/>
              <a:tailEnd/>
            </a:ln>
            <a:effectLst/>
          </p:spPr>
          <p:txBody>
            <a:bodyPr wrap="none" anchor="ctr"/>
            <a:lstStyle/>
            <a:p>
              <a:endParaRPr lang="pt-BR"/>
            </a:p>
          </p:txBody>
        </p:sp>
        <p:sp>
          <p:nvSpPr>
            <p:cNvPr id="621618" name="Line 50"/>
            <p:cNvSpPr>
              <a:spLocks noChangeShapeType="1"/>
            </p:cNvSpPr>
            <p:nvPr/>
          </p:nvSpPr>
          <p:spPr bwMode="auto">
            <a:xfrm>
              <a:off x="2449" y="1991"/>
              <a:ext cx="1271" cy="335"/>
            </a:xfrm>
            <a:prstGeom prst="line">
              <a:avLst/>
            </a:prstGeom>
            <a:noFill/>
            <a:ln w="28575">
              <a:solidFill>
                <a:schemeClr val="bg1"/>
              </a:solidFill>
              <a:round/>
              <a:headEnd type="triangle" w="med" len="med"/>
              <a:tailEnd/>
            </a:ln>
            <a:effectLst/>
          </p:spPr>
          <p:txBody>
            <a:bodyPr wrap="none" anchor="ctr"/>
            <a:lstStyle/>
            <a:p>
              <a:endParaRPr lang="pt-BR"/>
            </a:p>
          </p:txBody>
        </p:sp>
        <p:sp>
          <p:nvSpPr>
            <p:cNvPr id="621619" name="Line 51"/>
            <p:cNvSpPr>
              <a:spLocks noChangeShapeType="1"/>
            </p:cNvSpPr>
            <p:nvPr/>
          </p:nvSpPr>
          <p:spPr bwMode="auto">
            <a:xfrm>
              <a:off x="4207" y="2459"/>
              <a:ext cx="1076" cy="284"/>
            </a:xfrm>
            <a:prstGeom prst="line">
              <a:avLst/>
            </a:prstGeom>
            <a:noFill/>
            <a:ln w="28575">
              <a:solidFill>
                <a:schemeClr val="bg1"/>
              </a:solidFill>
              <a:round/>
              <a:headEnd type="triangle" w="med" len="med"/>
              <a:tailEnd/>
            </a:ln>
            <a:effectLst/>
          </p:spPr>
          <p:txBody>
            <a:bodyPr wrap="none" anchor="ctr"/>
            <a:lstStyle/>
            <a:p>
              <a:endParaRPr lang="pt-BR"/>
            </a:p>
          </p:txBody>
        </p:sp>
      </p:grpSp>
      <p:grpSp>
        <p:nvGrpSpPr>
          <p:cNvPr id="621620" name="Group 52"/>
          <p:cNvGrpSpPr>
            <a:grpSpLocks/>
          </p:cNvGrpSpPr>
          <p:nvPr/>
        </p:nvGrpSpPr>
        <p:grpSpPr bwMode="auto">
          <a:xfrm>
            <a:off x="4033838" y="1804988"/>
            <a:ext cx="1306512" cy="1458912"/>
            <a:chOff x="2462" y="1082"/>
            <a:chExt cx="823" cy="919"/>
          </a:xfrm>
        </p:grpSpPr>
        <p:sp>
          <p:nvSpPr>
            <p:cNvPr id="621621" name="Oval 53"/>
            <p:cNvSpPr>
              <a:spLocks noChangeArrowheads="1"/>
            </p:cNvSpPr>
            <p:nvPr/>
          </p:nvSpPr>
          <p:spPr bwMode="auto">
            <a:xfrm flipH="1">
              <a:off x="2597" y="1082"/>
              <a:ext cx="30" cy="31"/>
            </a:xfrm>
            <a:prstGeom prst="ellipse">
              <a:avLst/>
            </a:prstGeom>
            <a:solidFill>
              <a:schemeClr val="bg1"/>
            </a:solidFill>
            <a:ln w="25400">
              <a:solidFill>
                <a:srgbClr val="FFFFFF"/>
              </a:solidFill>
              <a:round/>
              <a:headEnd/>
              <a:tailEnd/>
            </a:ln>
            <a:effectLst/>
          </p:spPr>
          <p:txBody>
            <a:bodyPr wrap="none" anchor="ctr"/>
            <a:lstStyle/>
            <a:p>
              <a:endParaRPr lang="pt-BR"/>
            </a:p>
          </p:txBody>
        </p:sp>
        <p:sp>
          <p:nvSpPr>
            <p:cNvPr id="621622" name="Line 54"/>
            <p:cNvSpPr>
              <a:spLocks noChangeShapeType="1"/>
            </p:cNvSpPr>
            <p:nvPr/>
          </p:nvSpPr>
          <p:spPr bwMode="auto">
            <a:xfrm flipV="1">
              <a:off x="2462" y="1482"/>
              <a:ext cx="823" cy="519"/>
            </a:xfrm>
            <a:prstGeom prst="line">
              <a:avLst/>
            </a:prstGeom>
            <a:noFill/>
            <a:ln w="25400">
              <a:solidFill>
                <a:srgbClr val="FFFFFF"/>
              </a:solidFill>
              <a:round/>
              <a:headEnd type="triangle" w="med" len="med"/>
              <a:tailEnd/>
            </a:ln>
            <a:effectLst/>
          </p:spPr>
          <p:txBody>
            <a:bodyPr wrap="none" anchor="ctr"/>
            <a:lstStyle/>
            <a:p>
              <a:endParaRPr lang="pt-BR"/>
            </a:p>
          </p:txBody>
        </p:sp>
        <p:sp>
          <p:nvSpPr>
            <p:cNvPr id="621623" name="Line 55"/>
            <p:cNvSpPr>
              <a:spLocks noChangeShapeType="1"/>
            </p:cNvSpPr>
            <p:nvPr/>
          </p:nvSpPr>
          <p:spPr bwMode="auto">
            <a:xfrm flipH="1" flipV="1">
              <a:off x="2605" y="1082"/>
              <a:ext cx="664" cy="400"/>
            </a:xfrm>
            <a:prstGeom prst="line">
              <a:avLst/>
            </a:prstGeom>
            <a:noFill/>
            <a:ln w="25400">
              <a:solidFill>
                <a:srgbClr val="FFFFFF"/>
              </a:solidFill>
              <a:round/>
              <a:headEnd type="triangle" w="med" len="med"/>
              <a:tailEnd/>
            </a:ln>
            <a:effectLst/>
          </p:spPr>
          <p:txBody>
            <a:bodyPr wrap="none" anchor="ctr"/>
            <a:lstStyle/>
            <a:p>
              <a:endParaRPr lang="pt-BR"/>
            </a:p>
          </p:txBody>
        </p:sp>
        <p:sp>
          <p:nvSpPr>
            <p:cNvPr id="621624" name="Oval 56"/>
            <p:cNvSpPr>
              <a:spLocks noChangeArrowheads="1"/>
            </p:cNvSpPr>
            <p:nvPr/>
          </p:nvSpPr>
          <p:spPr bwMode="auto">
            <a:xfrm flipH="1">
              <a:off x="3254" y="1475"/>
              <a:ext cx="30" cy="31"/>
            </a:xfrm>
            <a:prstGeom prst="ellipse">
              <a:avLst/>
            </a:prstGeom>
            <a:solidFill>
              <a:schemeClr val="bg1"/>
            </a:solidFill>
            <a:ln w="25400">
              <a:solidFill>
                <a:srgbClr val="FFFFFF"/>
              </a:solidFill>
              <a:round/>
              <a:headEnd/>
              <a:tailEnd/>
            </a:ln>
            <a:effectLst/>
          </p:spPr>
          <p:txBody>
            <a:bodyPr wrap="none" anchor="ctr"/>
            <a:lstStyle/>
            <a:p>
              <a:endParaRPr lang="pt-BR"/>
            </a:p>
          </p:txBody>
        </p:sp>
      </p:grpSp>
      <p:sp>
        <p:nvSpPr>
          <p:cNvPr id="621625" name="Rectangle 57"/>
          <p:cNvSpPr>
            <a:spLocks noChangeArrowheads="1"/>
          </p:cNvSpPr>
          <p:nvPr/>
        </p:nvSpPr>
        <p:spPr bwMode="auto">
          <a:xfrm>
            <a:off x="895350" y="5529263"/>
            <a:ext cx="7515225" cy="822325"/>
          </a:xfrm>
          <a:prstGeom prst="rect">
            <a:avLst/>
          </a:prstGeom>
          <a:noFill/>
          <a:ln w="9525">
            <a:noFill/>
            <a:miter lim="800000"/>
            <a:headEnd/>
            <a:tailEnd/>
          </a:ln>
          <a:effectLst/>
        </p:spPr>
        <p:txBody>
          <a:bodyPr>
            <a:spAutoFit/>
          </a:bodyPr>
          <a:lstStyle/>
          <a:p>
            <a:pPr>
              <a:spcBef>
                <a:spcPct val="50000"/>
              </a:spcBef>
            </a:pPr>
            <a:r>
              <a:rPr kumimoji="0" lang="pt-BR">
                <a:solidFill>
                  <a:schemeClr val="hlink"/>
                </a:solidFill>
                <a:effectLst>
                  <a:outerShdw blurRad="38100" dist="38100" dir="2700000" algn="tl">
                    <a:srgbClr val="FFFFFF"/>
                  </a:outerShdw>
                </a:effectLst>
              </a:rPr>
              <a:t>Principais fenômenos que podem acontecer na interação entre luz e objetos</a:t>
            </a:r>
          </a:p>
        </p:txBody>
      </p:sp>
      <p:grpSp>
        <p:nvGrpSpPr>
          <p:cNvPr id="621626" name="Group 58"/>
          <p:cNvGrpSpPr>
            <a:grpSpLocks/>
          </p:cNvGrpSpPr>
          <p:nvPr/>
        </p:nvGrpSpPr>
        <p:grpSpPr bwMode="auto">
          <a:xfrm rot="1385622" flipH="1">
            <a:off x="8863013" y="4532313"/>
            <a:ext cx="280987" cy="204787"/>
            <a:chOff x="5051" y="2967"/>
            <a:chExt cx="177" cy="129"/>
          </a:xfrm>
        </p:grpSpPr>
        <p:sp>
          <p:nvSpPr>
            <p:cNvPr id="621627" name="Freeform 59"/>
            <p:cNvSpPr>
              <a:spLocks/>
            </p:cNvSpPr>
            <p:nvPr/>
          </p:nvSpPr>
          <p:spPr bwMode="auto">
            <a:xfrm>
              <a:off x="5051" y="2967"/>
              <a:ext cx="177" cy="129"/>
            </a:xfrm>
            <a:custGeom>
              <a:avLst/>
              <a:gdLst/>
              <a:ahLst/>
              <a:cxnLst>
                <a:cxn ang="0">
                  <a:pos x="177" y="0"/>
                </a:cxn>
                <a:cxn ang="0">
                  <a:pos x="0" y="51"/>
                </a:cxn>
                <a:cxn ang="0">
                  <a:pos x="176" y="129"/>
                </a:cxn>
              </a:cxnLst>
              <a:rect l="0" t="0" r="r" b="b"/>
              <a:pathLst>
                <a:path w="177" h="129">
                  <a:moveTo>
                    <a:pt x="177" y="0"/>
                  </a:moveTo>
                  <a:lnTo>
                    <a:pt x="0" y="51"/>
                  </a:lnTo>
                  <a:lnTo>
                    <a:pt x="176" y="129"/>
                  </a:lnTo>
                </a:path>
              </a:pathLst>
            </a:custGeom>
            <a:solidFill>
              <a:srgbClr val="99CC00"/>
            </a:solidFill>
            <a:ln w="12700" cap="flat" cmpd="sng">
              <a:solidFill>
                <a:schemeClr val="tx1"/>
              </a:solidFill>
              <a:prstDash val="solid"/>
              <a:round/>
              <a:headEnd type="none" w="med" len="med"/>
              <a:tailEnd type="none" w="med" len="med"/>
            </a:ln>
            <a:effectLst/>
          </p:spPr>
          <p:txBody>
            <a:bodyPr wrap="none" anchor="ctr"/>
            <a:lstStyle/>
            <a:p>
              <a:endParaRPr lang="pt-BR"/>
            </a:p>
          </p:txBody>
        </p:sp>
        <p:sp>
          <p:nvSpPr>
            <p:cNvPr id="621628" name="Freeform 60"/>
            <p:cNvSpPr>
              <a:spLocks/>
            </p:cNvSpPr>
            <p:nvPr/>
          </p:nvSpPr>
          <p:spPr bwMode="auto">
            <a:xfrm>
              <a:off x="5198" y="2976"/>
              <a:ext cx="21" cy="108"/>
            </a:xfrm>
            <a:custGeom>
              <a:avLst/>
              <a:gdLst/>
              <a:ahLst/>
              <a:cxnLst>
                <a:cxn ang="0">
                  <a:pos x="8" y="0"/>
                </a:cxn>
                <a:cxn ang="0">
                  <a:pos x="20" y="53"/>
                </a:cxn>
                <a:cxn ang="0">
                  <a:pos x="0" y="108"/>
                </a:cxn>
              </a:cxnLst>
              <a:rect l="0" t="0" r="r" b="b"/>
              <a:pathLst>
                <a:path w="21" h="108">
                  <a:moveTo>
                    <a:pt x="8" y="0"/>
                  </a:moveTo>
                  <a:cubicBezTo>
                    <a:pt x="14" y="17"/>
                    <a:pt x="21" y="35"/>
                    <a:pt x="20" y="53"/>
                  </a:cubicBezTo>
                  <a:cubicBezTo>
                    <a:pt x="19" y="71"/>
                    <a:pt x="9" y="89"/>
                    <a:pt x="0" y="108"/>
                  </a:cubicBezTo>
                </a:path>
              </a:pathLst>
            </a:custGeom>
            <a:solidFill>
              <a:srgbClr val="99CC00"/>
            </a:solidFill>
            <a:ln w="12700" cap="flat" cmpd="sng">
              <a:solidFill>
                <a:schemeClr val="tx1"/>
              </a:solidFill>
              <a:prstDash val="solid"/>
              <a:round/>
              <a:headEnd type="none" w="med" len="med"/>
              <a:tailEnd type="none" w="med" len="med"/>
            </a:ln>
            <a:effectLst/>
          </p:spPr>
          <p:txBody>
            <a:bodyPr wrap="none" anchor="ctr"/>
            <a:lstStyle/>
            <a:p>
              <a:endParaRPr lang="pt-BR"/>
            </a:p>
          </p:txBody>
        </p:sp>
        <p:sp>
          <p:nvSpPr>
            <p:cNvPr id="621629" name="Oval 61"/>
            <p:cNvSpPr>
              <a:spLocks noChangeArrowheads="1"/>
            </p:cNvSpPr>
            <p:nvPr/>
          </p:nvSpPr>
          <p:spPr bwMode="auto">
            <a:xfrm>
              <a:off x="5189" y="2990"/>
              <a:ext cx="27" cy="73"/>
            </a:xfrm>
            <a:prstGeom prst="ellipse">
              <a:avLst/>
            </a:prstGeom>
            <a:solidFill>
              <a:srgbClr val="99CC00"/>
            </a:solidFill>
            <a:ln w="12700">
              <a:solidFill>
                <a:schemeClr val="tx1"/>
              </a:solidFill>
              <a:round/>
              <a:headEnd/>
              <a:tailEnd/>
            </a:ln>
            <a:effectLst/>
          </p:spPr>
          <p:txBody>
            <a:bodyPr wrap="none" anchor="ctr"/>
            <a:lstStyle/>
            <a:p>
              <a:endParaRPr lang="pt-BR"/>
            </a:p>
          </p:txBody>
        </p:sp>
      </p:grpSp>
      <p:sp>
        <p:nvSpPr>
          <p:cNvPr id="621630" name="Line 62"/>
          <p:cNvSpPr>
            <a:spLocks noChangeShapeType="1"/>
          </p:cNvSpPr>
          <p:nvPr/>
        </p:nvSpPr>
        <p:spPr bwMode="auto">
          <a:xfrm>
            <a:off x="1649413" y="3576638"/>
            <a:ext cx="1811337" cy="450850"/>
          </a:xfrm>
          <a:prstGeom prst="line">
            <a:avLst/>
          </a:prstGeom>
          <a:noFill/>
          <a:ln w="19050">
            <a:solidFill>
              <a:schemeClr val="bg1"/>
            </a:solidFill>
            <a:round/>
            <a:headEnd/>
            <a:tailEnd type="arrow" w="med" len="med"/>
          </a:ln>
          <a:effectLst/>
        </p:spPr>
        <p:txBody>
          <a:bodyPr wrap="none" anchor="ctr"/>
          <a:lstStyle/>
          <a:p>
            <a:endParaRPr lang="pt-BR"/>
          </a:p>
        </p:txBody>
      </p:sp>
      <p:sp>
        <p:nvSpPr>
          <p:cNvPr id="621631" name="Line 63"/>
          <p:cNvSpPr>
            <a:spLocks noChangeShapeType="1"/>
          </p:cNvSpPr>
          <p:nvPr/>
        </p:nvSpPr>
        <p:spPr bwMode="auto">
          <a:xfrm>
            <a:off x="1725613" y="4416425"/>
            <a:ext cx="1485900" cy="438150"/>
          </a:xfrm>
          <a:prstGeom prst="line">
            <a:avLst/>
          </a:prstGeom>
          <a:noFill/>
          <a:ln w="19050">
            <a:solidFill>
              <a:schemeClr val="bg1"/>
            </a:solidFill>
            <a:round/>
            <a:headEnd/>
            <a:tailEnd type="arrow" w="med" len="med"/>
          </a:ln>
          <a:effectLst/>
        </p:spPr>
        <p:txBody>
          <a:bodyPr wrap="none" anchor="ctr"/>
          <a:lstStyle/>
          <a:p>
            <a:endParaRPr lang="pt-BR"/>
          </a:p>
        </p:txBody>
      </p:sp>
      <p:sp>
        <p:nvSpPr>
          <p:cNvPr id="621632" name="Text Box 64"/>
          <p:cNvSpPr txBox="1">
            <a:spLocks noChangeArrowheads="1"/>
          </p:cNvSpPr>
          <p:nvPr/>
        </p:nvSpPr>
        <p:spPr bwMode="auto">
          <a:xfrm>
            <a:off x="6384925" y="1054100"/>
            <a:ext cx="1835150" cy="396875"/>
          </a:xfrm>
          <a:prstGeom prst="rect">
            <a:avLst/>
          </a:prstGeom>
          <a:solidFill>
            <a:srgbClr val="FFFF00"/>
          </a:solidFill>
          <a:ln w="12700">
            <a:noFill/>
            <a:miter lim="800000"/>
            <a:headEnd/>
            <a:tailEnd/>
          </a:ln>
          <a:effectLst/>
        </p:spPr>
        <p:txBody>
          <a:bodyPr wrap="none">
            <a:spAutoFit/>
          </a:bodyPr>
          <a:lstStyle/>
          <a:p>
            <a:pPr eaLnBrk="0" hangingPunct="0"/>
            <a:r>
              <a:rPr kumimoji="0" lang="en-US" sz="2000">
                <a:solidFill>
                  <a:schemeClr val="bg1"/>
                </a:solidFill>
              </a:rPr>
              <a:t>reflexão difusa</a:t>
            </a:r>
          </a:p>
        </p:txBody>
      </p:sp>
      <p:sp>
        <p:nvSpPr>
          <p:cNvPr id="621633" name="Line 65"/>
          <p:cNvSpPr>
            <a:spLocks noChangeShapeType="1"/>
          </p:cNvSpPr>
          <p:nvPr/>
        </p:nvSpPr>
        <p:spPr bwMode="auto">
          <a:xfrm flipH="1">
            <a:off x="5475288" y="1295400"/>
            <a:ext cx="946150" cy="449263"/>
          </a:xfrm>
          <a:prstGeom prst="line">
            <a:avLst/>
          </a:prstGeom>
          <a:noFill/>
          <a:ln w="19050">
            <a:solidFill>
              <a:schemeClr val="bg1"/>
            </a:solidFill>
            <a:round/>
            <a:headEnd/>
            <a:tailEnd type="arrow" w="med" len="med"/>
          </a:ln>
          <a:effectLst/>
        </p:spPr>
        <p:txBody>
          <a:bodyPr wrap="none" anchor="ctr"/>
          <a:lstStyle/>
          <a:p>
            <a:endParaRPr lang="pt-BR"/>
          </a:p>
        </p:txBody>
      </p:sp>
      <p:sp>
        <p:nvSpPr>
          <p:cNvPr id="621634" name="Text Box 66"/>
          <p:cNvSpPr txBox="1">
            <a:spLocks noChangeArrowheads="1"/>
          </p:cNvSpPr>
          <p:nvPr/>
        </p:nvSpPr>
        <p:spPr bwMode="auto">
          <a:xfrm>
            <a:off x="7675563" y="4849813"/>
            <a:ext cx="1468437" cy="396875"/>
          </a:xfrm>
          <a:prstGeom prst="rect">
            <a:avLst/>
          </a:prstGeom>
          <a:solidFill>
            <a:srgbClr val="FFFF00"/>
          </a:solidFill>
          <a:ln w="12700">
            <a:noFill/>
            <a:miter lim="800000"/>
            <a:headEnd/>
            <a:tailEnd/>
          </a:ln>
          <a:effectLst/>
        </p:spPr>
        <p:txBody>
          <a:bodyPr wrap="none">
            <a:spAutoFit/>
          </a:bodyPr>
          <a:lstStyle/>
          <a:p>
            <a:pPr eaLnBrk="0" hangingPunct="0"/>
            <a:r>
              <a:rPr kumimoji="0" lang="en-US" sz="2000">
                <a:solidFill>
                  <a:schemeClr val="bg1"/>
                </a:solidFill>
              </a:rPr>
              <a:t>Olho virtual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21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21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755650" y="455613"/>
            <a:ext cx="7391400" cy="1385887"/>
          </a:xfrm>
        </p:spPr>
        <p:txBody>
          <a:bodyPr/>
          <a:lstStyle/>
          <a:p>
            <a:r>
              <a:rPr lang="pt-BR"/>
              <a:t>Exemplo – </a:t>
            </a:r>
            <a:r>
              <a:rPr lang="pt-BR" i="1"/>
              <a:t>Ray Tracing</a:t>
            </a:r>
          </a:p>
        </p:txBody>
      </p:sp>
      <p:pic>
        <p:nvPicPr>
          <p:cNvPr id="624643" name="Picture 3" descr="incubus"/>
          <p:cNvPicPr>
            <a:picLocks noChangeAspect="1" noChangeArrowheads="1"/>
          </p:cNvPicPr>
          <p:nvPr/>
        </p:nvPicPr>
        <p:blipFill>
          <a:blip r:embed="rId2" cstate="print"/>
          <a:srcRect/>
          <a:stretch>
            <a:fillRect/>
          </a:stretch>
        </p:blipFill>
        <p:spPr bwMode="auto">
          <a:xfrm>
            <a:off x="1042988" y="1412875"/>
            <a:ext cx="7086600" cy="3986213"/>
          </a:xfrm>
          <a:prstGeom prst="rect">
            <a:avLst/>
          </a:prstGeom>
          <a:noFill/>
        </p:spPr>
      </p:pic>
      <p:sp>
        <p:nvSpPr>
          <p:cNvPr id="624644" name="Text Box 4"/>
          <p:cNvSpPr txBox="1">
            <a:spLocks noChangeArrowheads="1"/>
          </p:cNvSpPr>
          <p:nvPr/>
        </p:nvSpPr>
        <p:spPr bwMode="auto">
          <a:xfrm>
            <a:off x="2743200" y="5410200"/>
            <a:ext cx="4114800" cy="1190625"/>
          </a:xfrm>
          <a:prstGeom prst="rect">
            <a:avLst/>
          </a:prstGeom>
          <a:solidFill>
            <a:schemeClr val="bg1"/>
          </a:solidFill>
          <a:ln w="9525">
            <a:noFill/>
            <a:miter lim="800000"/>
            <a:headEnd/>
            <a:tailEnd/>
          </a:ln>
          <a:effectLst/>
        </p:spPr>
        <p:txBody>
          <a:bodyPr>
            <a:spAutoFit/>
          </a:bodyPr>
          <a:lstStyle/>
          <a:p>
            <a:r>
              <a:rPr kumimoji="0" lang="pt-BR" sz="1600" i="1">
                <a:latin typeface="Arial Unicode MS" pitchFamily="34" charset="-128"/>
              </a:rPr>
              <a:t>Kirschner, Andre</a:t>
            </a:r>
          </a:p>
          <a:p>
            <a:r>
              <a:rPr kumimoji="0" lang="pt-BR" sz="1600">
                <a:latin typeface="Arial Unicode MS" pitchFamily="34" charset="-128"/>
              </a:rPr>
              <a:t>RENDERER USED: 3d studio max</a:t>
            </a:r>
          </a:p>
          <a:p>
            <a:r>
              <a:rPr kumimoji="0" lang="pt-BR" sz="1600">
                <a:latin typeface="Arial Unicode MS" pitchFamily="34" charset="-128"/>
              </a:rPr>
              <a:t>RENDER TIME: approx 6 hours 30 minutes</a:t>
            </a:r>
          </a:p>
          <a:p>
            <a:r>
              <a:rPr kumimoji="0" lang="pt-BR" sz="1600">
                <a:latin typeface="Arial Unicode MS" pitchFamily="34" charset="-128"/>
              </a:rPr>
              <a:t>HARDWARE USED: AMD1600+, ti4200</a:t>
            </a:r>
            <a:r>
              <a:rPr kumimoji="0" lang="pt-BR">
                <a:latin typeface="Arial Unicode MS" pitchFamily="34" charset="-128"/>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r>
              <a:rPr lang="pt-BR"/>
              <a:t>Real ou Computação Gráfica?</a:t>
            </a:r>
          </a:p>
        </p:txBody>
      </p:sp>
      <p:pic>
        <p:nvPicPr>
          <p:cNvPr id="594948" name="Picture 4" descr="large_f14"/>
          <p:cNvPicPr>
            <a:picLocks noChangeAspect="1" noChangeArrowheads="1"/>
          </p:cNvPicPr>
          <p:nvPr/>
        </p:nvPicPr>
        <p:blipFill>
          <a:blip r:embed="rId2" cstate="print"/>
          <a:srcRect/>
          <a:stretch>
            <a:fillRect/>
          </a:stretch>
        </p:blipFill>
        <p:spPr bwMode="auto">
          <a:xfrm>
            <a:off x="5148263" y="1809750"/>
            <a:ext cx="2536825" cy="3810000"/>
          </a:xfrm>
          <a:prstGeom prst="rect">
            <a:avLst/>
          </a:prstGeom>
          <a:noFill/>
        </p:spPr>
      </p:pic>
      <p:pic>
        <p:nvPicPr>
          <p:cNvPr id="594949" name="Picture 5" descr="large_f05"/>
          <p:cNvPicPr>
            <a:picLocks noChangeAspect="1" noChangeArrowheads="1"/>
          </p:cNvPicPr>
          <p:nvPr/>
        </p:nvPicPr>
        <p:blipFill>
          <a:blip r:embed="rId3" cstate="print"/>
          <a:srcRect/>
          <a:stretch>
            <a:fillRect/>
          </a:stretch>
        </p:blipFill>
        <p:spPr bwMode="auto">
          <a:xfrm>
            <a:off x="357188" y="2219325"/>
            <a:ext cx="4214812" cy="3165475"/>
          </a:xfrm>
          <a:prstGeom prst="rect">
            <a:avLst/>
          </a:prstGeom>
          <a:noFill/>
        </p:spPr>
      </p:pic>
      <p:sp>
        <p:nvSpPr>
          <p:cNvPr id="594950" name="Text Box 6"/>
          <p:cNvSpPr txBox="1">
            <a:spLocks noChangeArrowheads="1"/>
          </p:cNvSpPr>
          <p:nvPr/>
        </p:nvSpPr>
        <p:spPr bwMode="auto">
          <a:xfrm>
            <a:off x="1239838" y="5967413"/>
            <a:ext cx="3708400" cy="822325"/>
          </a:xfrm>
          <a:prstGeom prst="rect">
            <a:avLst/>
          </a:prstGeom>
          <a:noFill/>
          <a:ln w="9525">
            <a:noFill/>
            <a:miter lim="800000"/>
            <a:headEnd/>
            <a:tailEnd/>
          </a:ln>
          <a:effectLst/>
        </p:spPr>
        <p:txBody>
          <a:bodyPr wrap="none">
            <a:spAutoFit/>
          </a:bodyPr>
          <a:lstStyle/>
          <a:p>
            <a:r>
              <a:rPr kumimoji="0" lang="pt-BR">
                <a:hlinkClick r:id="rId4"/>
              </a:rPr>
              <a:t>http://www.fakeorreal.com</a:t>
            </a:r>
            <a:endParaRPr kumimoji="0" lang="pt-BR"/>
          </a:p>
          <a:p>
            <a:endParaRPr kumimoji="0"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698500" y="0"/>
            <a:ext cx="7772400" cy="1143000"/>
          </a:xfrm>
        </p:spPr>
        <p:txBody>
          <a:bodyPr/>
          <a:lstStyle/>
          <a:p>
            <a:r>
              <a:rPr lang="pt-BR">
                <a:latin typeface="Arial" charset="0"/>
              </a:rPr>
              <a:t>Animação</a:t>
            </a:r>
            <a:endParaRPr lang="pt-BR"/>
          </a:p>
        </p:txBody>
      </p:sp>
      <p:sp>
        <p:nvSpPr>
          <p:cNvPr id="544771" name="Rectangle 3"/>
          <p:cNvSpPr>
            <a:spLocks noGrp="1" noChangeArrowheads="1"/>
          </p:cNvSpPr>
          <p:nvPr>
            <p:ph idx="1"/>
          </p:nvPr>
        </p:nvSpPr>
        <p:spPr>
          <a:xfrm>
            <a:off x="673100" y="1455738"/>
            <a:ext cx="8077200" cy="4114800"/>
          </a:xfrm>
        </p:spPr>
        <p:txBody>
          <a:bodyPr>
            <a:normAutofit lnSpcReduction="10000"/>
          </a:bodyPr>
          <a:lstStyle/>
          <a:p>
            <a:r>
              <a:rPr lang="pt-BR" sz="2800" dirty="0">
                <a:solidFill>
                  <a:schemeClr val="bg1"/>
                </a:solidFill>
              </a:rPr>
              <a:t>Modelar Ações dos objetos, ou seja, como objetos se MOVEM</a:t>
            </a:r>
          </a:p>
          <a:p>
            <a:r>
              <a:rPr lang="pt-BR" sz="2800" dirty="0">
                <a:solidFill>
                  <a:schemeClr val="bg1"/>
                </a:solidFill>
              </a:rPr>
              <a:t>Como representar movimento de objetos?</a:t>
            </a:r>
          </a:p>
          <a:p>
            <a:r>
              <a:rPr lang="pt-BR" sz="2800" dirty="0">
                <a:solidFill>
                  <a:schemeClr val="bg1"/>
                </a:solidFill>
              </a:rPr>
              <a:t>Como especificar movimento (interativamente ou através de um programa)?</a:t>
            </a:r>
          </a:p>
          <a:p>
            <a:r>
              <a:rPr lang="pt-BR" sz="2800" dirty="0">
                <a:solidFill>
                  <a:schemeClr val="bg1"/>
                </a:solidFill>
              </a:rPr>
              <a:t>Animação Baseada em Física/regras</a:t>
            </a:r>
          </a:p>
          <a:p>
            <a:r>
              <a:rPr lang="pt-BR" sz="2800" dirty="0">
                <a:solidFill>
                  <a:schemeClr val="bg1"/>
                </a:solidFill>
              </a:rPr>
              <a:t>Atores Autônomos</a:t>
            </a:r>
          </a:p>
          <a:p>
            <a:r>
              <a:rPr lang="pt-BR" sz="2800" dirty="0">
                <a:solidFill>
                  <a:schemeClr val="bg1"/>
                </a:solidFill>
              </a:rPr>
              <a:t>Captura de movimento</a:t>
            </a:r>
          </a:p>
          <a:p>
            <a:r>
              <a:rPr lang="pt-BR" sz="2800" dirty="0">
                <a:solidFill>
                  <a:schemeClr val="bg1"/>
                </a:solidFill>
              </a:rPr>
              <a:t>Onde a IA encontra </a:t>
            </a:r>
            <a:r>
              <a:rPr lang="pt-BR" sz="2800" dirty="0"/>
              <a:t>a Animação?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normAutofit fontScale="90000"/>
          </a:bodyPr>
          <a:lstStyle/>
          <a:p>
            <a:pPr algn="r"/>
            <a:r>
              <a:rPr lang="pt-BR">
                <a:latin typeface="Arial" charset="0"/>
              </a:rPr>
              <a:t>Exemplos</a:t>
            </a:r>
            <a:br>
              <a:rPr lang="pt-BR">
                <a:latin typeface="Arial" charset="0"/>
              </a:rPr>
            </a:br>
            <a:r>
              <a:rPr lang="pt-BR">
                <a:latin typeface="Arial" charset="0"/>
              </a:rPr>
              <a:t>Monstros, Shrek</a:t>
            </a:r>
            <a:endParaRPr lang="pt-BR"/>
          </a:p>
        </p:txBody>
      </p:sp>
      <p:pic>
        <p:nvPicPr>
          <p:cNvPr id="601091" name="Picture 3" descr="shrek"/>
          <p:cNvPicPr>
            <a:picLocks noChangeAspect="1" noChangeArrowheads="1"/>
          </p:cNvPicPr>
          <p:nvPr/>
        </p:nvPicPr>
        <p:blipFill>
          <a:blip r:embed="rId2" cstate="print"/>
          <a:srcRect/>
          <a:stretch>
            <a:fillRect/>
          </a:stretch>
        </p:blipFill>
        <p:spPr bwMode="auto">
          <a:xfrm>
            <a:off x="4572000" y="2576513"/>
            <a:ext cx="3611563" cy="3246437"/>
          </a:xfrm>
          <a:prstGeom prst="rect">
            <a:avLst/>
          </a:prstGeom>
          <a:noFill/>
        </p:spPr>
      </p:pic>
      <p:pic>
        <p:nvPicPr>
          <p:cNvPr id="601092" name="Picture 4" descr="tale_left"/>
          <p:cNvPicPr>
            <a:picLocks noChangeAspect="1" noChangeArrowheads="1"/>
          </p:cNvPicPr>
          <p:nvPr/>
        </p:nvPicPr>
        <p:blipFill>
          <a:blip r:embed="rId3" cstate="print"/>
          <a:srcRect/>
          <a:stretch>
            <a:fillRect/>
          </a:stretch>
        </p:blipFill>
        <p:spPr bwMode="auto">
          <a:xfrm>
            <a:off x="614363" y="1454150"/>
            <a:ext cx="2974975" cy="39639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idx="1"/>
          </p:nvPr>
        </p:nvSpPr>
        <p:spPr/>
        <p:txBody>
          <a:bodyPr/>
          <a:lstStyle/>
          <a:p>
            <a:r>
              <a:rPr lang="pt-BR"/>
              <a:t>Shrek 2</a:t>
            </a:r>
          </a:p>
          <a:p>
            <a:r>
              <a:rPr lang="pt-BR"/>
              <a:t>The Incredibles...</a:t>
            </a:r>
            <a:endParaRPr lang="en-US"/>
          </a:p>
        </p:txBody>
      </p:sp>
      <p:pic>
        <p:nvPicPr>
          <p:cNvPr id="547843" name="Picture 3"/>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614363" y="754063"/>
            <a:ext cx="7772400" cy="1946275"/>
          </a:xfrm>
          <a:ln/>
        </p:spPr>
        <p:txBody>
          <a:bodyPr>
            <a:normAutofit fontScale="90000"/>
          </a:bodyPr>
          <a:lstStyle/>
          <a:p>
            <a:r>
              <a:rPr lang="en-GB" dirty="0">
                <a:solidFill>
                  <a:srgbClr val="FFFF66"/>
                </a:solidFill>
              </a:rPr>
              <a:t/>
            </a:r>
            <a:br>
              <a:rPr lang="en-GB" dirty="0">
                <a:solidFill>
                  <a:srgbClr val="FFFF66"/>
                </a:solidFill>
              </a:rPr>
            </a:br>
            <a:r>
              <a:rPr lang="en-GB" dirty="0">
                <a:solidFill>
                  <a:srgbClr val="FFFF66"/>
                </a:solidFill>
              </a:rPr>
              <a:t/>
            </a:r>
            <a:br>
              <a:rPr lang="en-GB" dirty="0">
                <a:solidFill>
                  <a:srgbClr val="FFFF66"/>
                </a:solidFill>
              </a:rPr>
            </a:br>
            <a:r>
              <a:rPr lang="en-GB" dirty="0">
                <a:solidFill>
                  <a:srgbClr val="FFFF66"/>
                </a:solidFill>
              </a:rPr>
              <a:t/>
            </a:r>
            <a:br>
              <a:rPr lang="en-GB" dirty="0">
                <a:solidFill>
                  <a:srgbClr val="FFFF66"/>
                </a:solidFill>
              </a:rPr>
            </a:br>
            <a:r>
              <a:rPr lang="en-GB" dirty="0">
                <a:solidFill>
                  <a:srgbClr val="FFFF66"/>
                </a:solidFill>
              </a:rPr>
              <a:t/>
            </a:r>
            <a:br>
              <a:rPr lang="en-GB" dirty="0">
                <a:solidFill>
                  <a:srgbClr val="FFFF66"/>
                </a:solidFill>
              </a:rPr>
            </a:br>
            <a:r>
              <a:rPr lang="en-GB" dirty="0">
                <a:solidFill>
                  <a:srgbClr val="FFFF66"/>
                </a:solidFill>
              </a:rPr>
              <a:t/>
            </a:r>
            <a:br>
              <a:rPr lang="en-GB" dirty="0">
                <a:solidFill>
                  <a:srgbClr val="FFFF66"/>
                </a:solidFill>
              </a:rPr>
            </a:br>
            <a:r>
              <a:rPr lang="en-GB" dirty="0">
                <a:solidFill>
                  <a:srgbClr val="FFFF66"/>
                </a:solidFill>
              </a:rPr>
              <a:t/>
            </a:r>
            <a:br>
              <a:rPr lang="en-GB" dirty="0">
                <a:solidFill>
                  <a:srgbClr val="FFFF66"/>
                </a:solidFill>
              </a:rPr>
            </a:br>
            <a:r>
              <a:rPr lang="en-GB" dirty="0">
                <a:solidFill>
                  <a:schemeClr val="bg1"/>
                </a:solidFill>
              </a:rPr>
              <a:t>Um </a:t>
            </a:r>
            <a:r>
              <a:rPr lang="en-GB" dirty="0" err="1">
                <a:solidFill>
                  <a:schemeClr val="bg1"/>
                </a:solidFill>
              </a:rPr>
              <a:t>pouco</a:t>
            </a:r>
            <a:r>
              <a:rPr lang="en-GB" dirty="0">
                <a:solidFill>
                  <a:schemeClr val="bg1"/>
                </a:solidFill>
              </a:rPr>
              <a:t> de </a:t>
            </a:r>
            <a:r>
              <a:rPr lang="en-GB" dirty="0" err="1">
                <a:solidFill>
                  <a:schemeClr val="bg1"/>
                </a:solidFill>
              </a:rPr>
              <a:t>história</a:t>
            </a:r>
            <a:r>
              <a:rPr lang="en-GB" dirty="0">
                <a:solidFill>
                  <a:schemeClr val="bg1"/>
                </a:solidFill>
              </a:rPr>
              <a:t/>
            </a:r>
            <a:br>
              <a:rPr lang="en-GB" dirty="0">
                <a:solidFill>
                  <a:schemeClr val="bg1"/>
                </a:solidFill>
              </a:rPr>
            </a:br>
            <a:r>
              <a:rPr lang="en-GB" dirty="0">
                <a:solidFill>
                  <a:schemeClr val="bg1"/>
                </a:solidFill>
              </a:rPr>
              <a:t/>
            </a:r>
            <a:br>
              <a:rPr lang="en-GB" dirty="0">
                <a:solidFill>
                  <a:schemeClr val="bg1"/>
                </a:solidFill>
              </a:rPr>
            </a:br>
            <a:r>
              <a:rPr lang="en-GB" dirty="0">
                <a:solidFill>
                  <a:srgbClr val="FFFF66"/>
                </a:solidFill>
              </a:rPr>
              <a:t/>
            </a:r>
            <a:br>
              <a:rPr lang="en-GB" dirty="0">
                <a:solidFill>
                  <a:srgbClr val="FFFF66"/>
                </a:solidFill>
              </a:rPr>
            </a:br>
            <a:r>
              <a:rPr lang="en-GB" dirty="0">
                <a:solidFill>
                  <a:srgbClr val="FFFF66"/>
                </a:solidFill>
              </a:rPr>
              <a:t/>
            </a:r>
            <a:br>
              <a:rPr lang="en-GB" dirty="0">
                <a:solidFill>
                  <a:srgbClr val="FFFF66"/>
                </a:solidFill>
              </a:rPr>
            </a:br>
            <a:r>
              <a:rPr lang="en-GB" dirty="0">
                <a:solidFill>
                  <a:srgbClr val="FFFF66"/>
                </a:solidFill>
              </a:rPr>
              <a:t/>
            </a:r>
            <a:br>
              <a:rPr lang="en-GB" dirty="0">
                <a:solidFill>
                  <a:srgbClr val="FFFF66"/>
                </a:solidFill>
              </a:rPr>
            </a:br>
            <a:r>
              <a:rPr lang="en-GB" sz="2800" dirty="0">
                <a:solidFill>
                  <a:srgbClr val="FFFF66"/>
                </a:solidFill>
              </a:rPr>
              <a:t/>
            </a:r>
            <a:br>
              <a:rPr lang="en-GB" sz="2800" dirty="0">
                <a:solidFill>
                  <a:srgbClr val="FFFF66"/>
                </a:solidFill>
              </a:rPr>
            </a:br>
            <a:endParaRPr lang="en-GB" dirty="0">
              <a:solidFill>
                <a:srgbClr val="FFFF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614363" y="754063"/>
            <a:ext cx="7772400" cy="5392737"/>
          </a:xfrm>
        </p:spPr>
        <p:txBody>
          <a:bodyPr>
            <a:normAutofit fontScale="90000"/>
          </a:bodyPr>
          <a:lstStyle/>
          <a:p>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sz="2800">
                <a:solidFill>
                  <a:srgbClr val="FFFF66"/>
                </a:solidFill>
              </a:rPr>
              <a:t>- </a:t>
            </a:r>
            <a:r>
              <a:rPr lang="en-GB" sz="2800">
                <a:solidFill>
                  <a:schemeClr val="bg1"/>
                </a:solidFill>
              </a:rPr>
              <a:t>Hardware x Software</a:t>
            </a:r>
            <a:br>
              <a:rPr lang="en-GB" sz="2800">
                <a:solidFill>
                  <a:schemeClr val="bg1"/>
                </a:solidFill>
              </a:rPr>
            </a:br>
            <a:r>
              <a:rPr lang="en-GB" sz="2800">
                <a:solidFill>
                  <a:schemeClr val="bg1"/>
                </a:solidFill>
              </a:rPr>
              <a:t>- Hardcopies devices</a:t>
            </a:r>
            <a:br>
              <a:rPr lang="en-GB" sz="2800">
                <a:solidFill>
                  <a:schemeClr val="bg1"/>
                </a:solidFill>
              </a:rPr>
            </a:br>
            <a:r>
              <a:rPr lang="en-GB" sz="2800">
                <a:solidFill>
                  <a:schemeClr val="bg1"/>
                </a:solidFill>
              </a:rPr>
              <a:t>- (1963) Ivan Sutherland’s PhD tese em sistemas de desenho	</a:t>
            </a:r>
            <a:br>
              <a:rPr lang="en-GB" sz="2800">
                <a:solidFill>
                  <a:schemeClr val="bg1"/>
                </a:solidFill>
              </a:rPr>
            </a:br>
            <a:r>
              <a:rPr lang="en-GB" sz="2800">
                <a:solidFill>
                  <a:schemeClr val="bg1"/>
                </a:solidFill>
              </a:rPr>
              <a:t>	* Estruturas de dados para armazenar símbolos e hierarquias que são replicados (projeto de circuitos)</a:t>
            </a:r>
            <a:br>
              <a:rPr lang="en-GB" sz="2800">
                <a:solidFill>
                  <a:schemeClr val="bg1"/>
                </a:solidFill>
              </a:rPr>
            </a:br>
            <a:r>
              <a:rPr lang="en-GB" sz="2800">
                <a:solidFill>
                  <a:schemeClr val="bg1"/>
                </a:solidFill>
              </a:rPr>
              <a:t>	* Técnicas de interação usando teclado e light pen – fundamentando a matemática e os elementos ainda estudados hoje em dia</a:t>
            </a:r>
            <a:br>
              <a:rPr lang="en-GB" sz="2800">
                <a:solidFill>
                  <a:schemeClr val="bg1"/>
                </a:solidFill>
              </a:rPr>
            </a:br>
            <a:r>
              <a:rPr lang="en-GB">
                <a:solidFill>
                  <a:schemeClr val="bg1"/>
                </a:solidFill>
              </a:rPr>
              <a:t/>
            </a:r>
            <a:br>
              <a:rPr lang="en-GB">
                <a:solidFill>
                  <a:schemeClr val="bg1"/>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sz="2800">
                <a:solidFill>
                  <a:srgbClr val="FFFF66"/>
                </a:solidFill>
              </a:rPr>
              <a:t/>
            </a:r>
            <a:br>
              <a:rPr lang="en-GB" sz="2800">
                <a:solidFill>
                  <a:srgbClr val="FFFF66"/>
                </a:solidFill>
              </a:rPr>
            </a:br>
            <a:endParaRPr lang="en-GB">
              <a:solidFill>
                <a:srgbClr val="FFFF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a:t>Tecnologia de output</a:t>
            </a:r>
          </a:p>
        </p:txBody>
      </p:sp>
      <p:sp>
        <p:nvSpPr>
          <p:cNvPr id="648195" name="Rectangle 3"/>
          <p:cNvSpPr>
            <a:spLocks noGrp="1" noChangeArrowheads="1"/>
          </p:cNvSpPr>
          <p:nvPr>
            <p:ph idx="1"/>
          </p:nvPr>
        </p:nvSpPr>
        <p:spPr/>
        <p:txBody>
          <a:bodyPr/>
          <a:lstStyle/>
          <a:p>
            <a:r>
              <a:rPr lang="en-US" dirty="0"/>
              <a:t>(</a:t>
            </a:r>
            <a:r>
              <a:rPr lang="en-US" dirty="0" err="1">
                <a:solidFill>
                  <a:schemeClr val="bg1"/>
                </a:solidFill>
              </a:rPr>
              <a:t>Anos</a:t>
            </a:r>
            <a:r>
              <a:rPr lang="en-US" dirty="0">
                <a:solidFill>
                  <a:schemeClr val="bg1"/>
                </a:solidFill>
              </a:rPr>
              <a:t> 60) Vector systems</a:t>
            </a:r>
          </a:p>
          <a:p>
            <a:pPr lvl="1"/>
            <a:r>
              <a:rPr lang="en-US" dirty="0" err="1">
                <a:solidFill>
                  <a:schemeClr val="bg1"/>
                </a:solidFill>
              </a:rPr>
              <a:t>Processador</a:t>
            </a:r>
            <a:r>
              <a:rPr lang="en-US" dirty="0">
                <a:solidFill>
                  <a:schemeClr val="bg1"/>
                </a:solidFill>
              </a:rPr>
              <a:t> de display (I/O) </a:t>
            </a:r>
            <a:r>
              <a:rPr lang="en-US" dirty="0" err="1">
                <a:solidFill>
                  <a:schemeClr val="bg1"/>
                </a:solidFill>
              </a:rPr>
              <a:t>conectado</a:t>
            </a:r>
            <a:r>
              <a:rPr lang="en-US" dirty="0">
                <a:solidFill>
                  <a:schemeClr val="bg1"/>
                </a:solidFill>
              </a:rPr>
              <a:t> </a:t>
            </a:r>
            <a:r>
              <a:rPr lang="en-US" dirty="0" err="1">
                <a:solidFill>
                  <a:schemeClr val="bg1"/>
                </a:solidFill>
              </a:rPr>
              <a:t>na</a:t>
            </a:r>
            <a:r>
              <a:rPr lang="en-US" dirty="0">
                <a:solidFill>
                  <a:schemeClr val="bg1"/>
                </a:solidFill>
              </a:rPr>
              <a:t> CPU</a:t>
            </a:r>
          </a:p>
          <a:p>
            <a:pPr lvl="1"/>
            <a:r>
              <a:rPr lang="en-US" dirty="0">
                <a:solidFill>
                  <a:schemeClr val="bg1"/>
                </a:solidFill>
              </a:rPr>
              <a:t>Um display buffer memory</a:t>
            </a:r>
          </a:p>
          <a:p>
            <a:pPr lvl="1">
              <a:buFont typeface="Wingdings" pitchFamily="2" charset="2"/>
              <a:buNone/>
            </a:pPr>
            <a:endParaRPr lang="en-US" dirty="0">
              <a:solidFill>
                <a:schemeClr val="bg1"/>
              </a:solidFill>
            </a:endParaRPr>
          </a:p>
          <a:p>
            <a:pPr lvl="1">
              <a:buFont typeface="Wingdings" pitchFamily="2" charset="2"/>
              <a:buNone/>
            </a:pPr>
            <a:endParaRPr lang="en-US" dirty="0">
              <a:solidFill>
                <a:schemeClr val="bg1"/>
              </a:solidFill>
            </a:endParaRPr>
          </a:p>
        </p:txBody>
      </p:sp>
      <p:sp>
        <p:nvSpPr>
          <p:cNvPr id="648196" name="Rectangle 4"/>
          <p:cNvSpPr>
            <a:spLocks noChangeArrowheads="1"/>
          </p:cNvSpPr>
          <p:nvPr/>
        </p:nvSpPr>
        <p:spPr bwMode="auto">
          <a:xfrm>
            <a:off x="3324225" y="4184650"/>
            <a:ext cx="3357563" cy="2320925"/>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648197" name="Line 5"/>
          <p:cNvSpPr>
            <a:spLocks noChangeShapeType="1"/>
          </p:cNvSpPr>
          <p:nvPr/>
        </p:nvSpPr>
        <p:spPr bwMode="auto">
          <a:xfrm flipH="1">
            <a:off x="4044950" y="4589463"/>
            <a:ext cx="703263" cy="544512"/>
          </a:xfrm>
          <a:prstGeom prst="line">
            <a:avLst/>
          </a:prstGeom>
          <a:noFill/>
          <a:ln w="9525">
            <a:solidFill>
              <a:schemeClr val="tx1"/>
            </a:solidFill>
            <a:round/>
            <a:headEnd/>
            <a:tailEnd type="triangle" w="med" len="med"/>
          </a:ln>
          <a:effectLst/>
        </p:spPr>
        <p:txBody>
          <a:bodyPr/>
          <a:lstStyle/>
          <a:p>
            <a:endParaRPr lang="pt-BR"/>
          </a:p>
        </p:txBody>
      </p:sp>
      <p:sp>
        <p:nvSpPr>
          <p:cNvPr id="648198" name="Line 6"/>
          <p:cNvSpPr>
            <a:spLocks noChangeShapeType="1"/>
          </p:cNvSpPr>
          <p:nvPr/>
        </p:nvSpPr>
        <p:spPr bwMode="auto">
          <a:xfrm>
            <a:off x="4044950" y="5133975"/>
            <a:ext cx="1704975" cy="0"/>
          </a:xfrm>
          <a:prstGeom prst="line">
            <a:avLst/>
          </a:prstGeom>
          <a:noFill/>
          <a:ln w="9525">
            <a:solidFill>
              <a:schemeClr val="tx1"/>
            </a:solidFill>
            <a:round/>
            <a:headEnd/>
            <a:tailEnd type="triangle" w="med" len="med"/>
          </a:ln>
          <a:effectLst/>
        </p:spPr>
        <p:txBody>
          <a:bodyPr/>
          <a:lstStyle/>
          <a:p>
            <a:endParaRPr lang="pt-BR"/>
          </a:p>
        </p:txBody>
      </p:sp>
      <p:sp>
        <p:nvSpPr>
          <p:cNvPr id="648199" name="Line 7"/>
          <p:cNvSpPr>
            <a:spLocks noChangeShapeType="1"/>
          </p:cNvSpPr>
          <p:nvPr/>
        </p:nvSpPr>
        <p:spPr bwMode="auto">
          <a:xfrm flipH="1" flipV="1">
            <a:off x="4748213" y="4589463"/>
            <a:ext cx="1001712" cy="544512"/>
          </a:xfrm>
          <a:prstGeom prst="line">
            <a:avLst/>
          </a:prstGeom>
          <a:noFill/>
          <a:ln w="9525">
            <a:solidFill>
              <a:schemeClr val="tx1"/>
            </a:solidFill>
            <a:round/>
            <a:headEnd/>
            <a:tailEnd type="triangle" w="med" len="med"/>
          </a:ln>
          <a:effectLst/>
        </p:spPr>
        <p:txBody>
          <a:bodyPr/>
          <a:lstStyle/>
          <a:p>
            <a:endParaRPr lang="pt-BR"/>
          </a:p>
        </p:txBody>
      </p:sp>
      <p:sp>
        <p:nvSpPr>
          <p:cNvPr id="648200" name="Line 8"/>
          <p:cNvSpPr>
            <a:spLocks noChangeShapeType="1"/>
          </p:cNvSpPr>
          <p:nvPr/>
        </p:nvSpPr>
        <p:spPr bwMode="auto">
          <a:xfrm>
            <a:off x="4062413" y="5116513"/>
            <a:ext cx="0" cy="896937"/>
          </a:xfrm>
          <a:prstGeom prst="line">
            <a:avLst/>
          </a:prstGeom>
          <a:noFill/>
          <a:ln w="9525">
            <a:solidFill>
              <a:schemeClr val="tx1"/>
            </a:solidFill>
            <a:round/>
            <a:headEnd/>
            <a:tailEnd type="triangle" w="med" len="med"/>
          </a:ln>
          <a:effectLst/>
        </p:spPr>
        <p:txBody>
          <a:bodyPr/>
          <a:lstStyle/>
          <a:p>
            <a:endParaRPr lang="pt-BR"/>
          </a:p>
        </p:txBody>
      </p:sp>
      <p:sp>
        <p:nvSpPr>
          <p:cNvPr id="648201" name="Line 9"/>
          <p:cNvSpPr>
            <a:spLocks noChangeShapeType="1"/>
          </p:cNvSpPr>
          <p:nvPr/>
        </p:nvSpPr>
        <p:spPr bwMode="auto">
          <a:xfrm>
            <a:off x="4062413" y="6013450"/>
            <a:ext cx="1635125" cy="0"/>
          </a:xfrm>
          <a:prstGeom prst="line">
            <a:avLst/>
          </a:prstGeom>
          <a:noFill/>
          <a:ln w="9525">
            <a:solidFill>
              <a:schemeClr val="tx1"/>
            </a:solidFill>
            <a:round/>
            <a:headEnd/>
            <a:tailEnd type="triangle" w="med" len="med"/>
          </a:ln>
          <a:effectLst/>
        </p:spPr>
        <p:txBody>
          <a:bodyPr/>
          <a:lstStyle/>
          <a:p>
            <a:endParaRPr lang="pt-BR"/>
          </a:p>
        </p:txBody>
      </p:sp>
      <p:sp>
        <p:nvSpPr>
          <p:cNvPr id="648202" name="Line 10"/>
          <p:cNvSpPr>
            <a:spLocks noChangeShapeType="1"/>
          </p:cNvSpPr>
          <p:nvPr/>
        </p:nvSpPr>
        <p:spPr bwMode="auto">
          <a:xfrm flipV="1">
            <a:off x="5697538" y="5170488"/>
            <a:ext cx="0" cy="842962"/>
          </a:xfrm>
          <a:prstGeom prst="line">
            <a:avLst/>
          </a:prstGeom>
          <a:noFill/>
          <a:ln w="9525">
            <a:solidFill>
              <a:schemeClr val="tx1"/>
            </a:solidFill>
            <a:round/>
            <a:headEnd/>
            <a:tailEnd type="triangle" w="med" len="med"/>
          </a:ln>
          <a:effectLst/>
        </p:spPr>
        <p:txBody>
          <a:bodyPr/>
          <a:lstStyle/>
          <a:p>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0" y="0"/>
            <a:ext cx="7924800" cy="1143000"/>
          </a:xfrm>
        </p:spPr>
        <p:txBody>
          <a:bodyPr/>
          <a:lstStyle/>
          <a:p>
            <a:r>
              <a:rPr lang="pt-BR" dirty="0"/>
              <a:t>Processamento Gráfico</a:t>
            </a:r>
          </a:p>
        </p:txBody>
      </p:sp>
      <p:sp>
        <p:nvSpPr>
          <p:cNvPr id="530435" name="Rectangle 3"/>
          <p:cNvSpPr>
            <a:spLocks noChangeArrowheads="1"/>
          </p:cNvSpPr>
          <p:nvPr/>
        </p:nvSpPr>
        <p:spPr bwMode="auto">
          <a:xfrm>
            <a:off x="3352800" y="2667000"/>
            <a:ext cx="2438400" cy="533400"/>
          </a:xfrm>
          <a:prstGeom prst="rect">
            <a:avLst/>
          </a:prstGeom>
          <a:solidFill>
            <a:schemeClr val="accent1"/>
          </a:solidFill>
          <a:ln w="9525">
            <a:solidFill>
              <a:schemeClr val="tx1"/>
            </a:solidFill>
            <a:miter lim="800000"/>
            <a:headEnd/>
            <a:tailEnd/>
          </a:ln>
          <a:effectLst/>
        </p:spPr>
        <p:txBody>
          <a:bodyPr wrap="none" anchor="ctr"/>
          <a:lstStyle/>
          <a:p>
            <a:pPr algn="ctr"/>
            <a:r>
              <a:rPr kumimoji="0" lang="pt-BR">
                <a:latin typeface="Times New Roman" pitchFamily="18" charset="0"/>
              </a:rPr>
              <a:t>Modelos</a:t>
            </a:r>
          </a:p>
        </p:txBody>
      </p:sp>
      <p:sp>
        <p:nvSpPr>
          <p:cNvPr id="530436" name="Rectangle 4"/>
          <p:cNvSpPr>
            <a:spLocks noChangeArrowheads="1"/>
          </p:cNvSpPr>
          <p:nvPr/>
        </p:nvSpPr>
        <p:spPr bwMode="auto">
          <a:xfrm>
            <a:off x="3352800" y="4267200"/>
            <a:ext cx="2438400" cy="533400"/>
          </a:xfrm>
          <a:prstGeom prst="rect">
            <a:avLst/>
          </a:prstGeom>
          <a:solidFill>
            <a:schemeClr val="accent1"/>
          </a:solidFill>
          <a:ln w="9525">
            <a:solidFill>
              <a:schemeClr val="tx1"/>
            </a:solidFill>
            <a:miter lim="800000"/>
            <a:headEnd/>
            <a:tailEnd/>
          </a:ln>
          <a:effectLst/>
        </p:spPr>
        <p:txBody>
          <a:bodyPr wrap="none" anchor="ctr"/>
          <a:lstStyle/>
          <a:p>
            <a:pPr algn="ctr"/>
            <a:r>
              <a:rPr kumimoji="0" lang="pt-BR">
                <a:latin typeface="Times New Roman" pitchFamily="18" charset="0"/>
              </a:rPr>
              <a:t>Imagens</a:t>
            </a:r>
          </a:p>
        </p:txBody>
      </p:sp>
      <p:sp>
        <p:nvSpPr>
          <p:cNvPr id="530437" name="AutoShape 5"/>
          <p:cNvSpPr>
            <a:spLocks noChangeArrowheads="1"/>
          </p:cNvSpPr>
          <p:nvPr/>
        </p:nvSpPr>
        <p:spPr bwMode="auto">
          <a:xfrm>
            <a:off x="3657600" y="20574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30438" name="Text Box 6"/>
          <p:cNvSpPr txBox="1">
            <a:spLocks noChangeArrowheads="1"/>
          </p:cNvSpPr>
          <p:nvPr/>
        </p:nvSpPr>
        <p:spPr bwMode="auto">
          <a:xfrm>
            <a:off x="3657600" y="1676400"/>
            <a:ext cx="1622425"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Modelagem</a:t>
            </a:r>
            <a:endParaRPr kumimoji="0" lang="pt-BR">
              <a:latin typeface="Times New Roman" pitchFamily="18" charset="0"/>
            </a:endParaRPr>
          </a:p>
        </p:txBody>
      </p:sp>
      <p:sp>
        <p:nvSpPr>
          <p:cNvPr id="530439" name="AutoShape 7"/>
          <p:cNvSpPr>
            <a:spLocks noChangeArrowheads="1"/>
          </p:cNvSpPr>
          <p:nvPr/>
        </p:nvSpPr>
        <p:spPr bwMode="auto">
          <a:xfrm rot="-10783488">
            <a:off x="3581400" y="49530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30440" name="Text Box 8"/>
          <p:cNvSpPr txBox="1">
            <a:spLocks noChangeArrowheads="1"/>
          </p:cNvSpPr>
          <p:nvPr/>
        </p:nvSpPr>
        <p:spPr bwMode="auto">
          <a:xfrm>
            <a:off x="3733800" y="5257800"/>
            <a:ext cx="2046288" cy="822325"/>
          </a:xfrm>
          <a:prstGeom prst="rect">
            <a:avLst/>
          </a:prstGeom>
          <a:noFill/>
          <a:ln w="9525">
            <a:noFill/>
            <a:miter lim="800000"/>
            <a:headEnd/>
            <a:tailEnd/>
          </a:ln>
          <a:effectLst/>
        </p:spPr>
        <p:txBody>
          <a:bodyPr wrap="none">
            <a:spAutoFit/>
          </a:bodyPr>
          <a:lstStyle/>
          <a:p>
            <a:r>
              <a:rPr kumimoji="0" lang="pt-BR" i="1">
                <a:latin typeface="Times New Roman" pitchFamily="18" charset="0"/>
              </a:rPr>
              <a:t>Processamento</a:t>
            </a:r>
          </a:p>
          <a:p>
            <a:r>
              <a:rPr kumimoji="0" lang="pt-BR" i="1">
                <a:latin typeface="Times New Roman" pitchFamily="18" charset="0"/>
              </a:rPr>
              <a:t>de Imagens</a:t>
            </a:r>
            <a:endParaRPr kumimoji="0" lang="pt-BR">
              <a:latin typeface="Times New Roman" pitchFamily="18" charset="0"/>
            </a:endParaRPr>
          </a:p>
        </p:txBody>
      </p:sp>
      <p:sp>
        <p:nvSpPr>
          <p:cNvPr id="530441" name="AutoShape 9"/>
          <p:cNvSpPr>
            <a:spLocks noChangeArrowheads="1"/>
          </p:cNvSpPr>
          <p:nvPr/>
        </p:nvSpPr>
        <p:spPr bwMode="auto">
          <a:xfrm rot="-16440152">
            <a:off x="5181600" y="36576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30442" name="Text Box 10"/>
          <p:cNvSpPr txBox="1">
            <a:spLocks noChangeArrowheads="1"/>
          </p:cNvSpPr>
          <p:nvPr/>
        </p:nvSpPr>
        <p:spPr bwMode="auto">
          <a:xfrm>
            <a:off x="5105400" y="3505200"/>
            <a:ext cx="1131888"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Gráfico</a:t>
            </a:r>
            <a:endParaRPr kumimoji="0" lang="pt-BR">
              <a:latin typeface="Times New Roman" pitchFamily="18" charset="0"/>
            </a:endParaRPr>
          </a:p>
        </p:txBody>
      </p:sp>
      <p:sp>
        <p:nvSpPr>
          <p:cNvPr id="530443" name="AutoShape 11"/>
          <p:cNvSpPr>
            <a:spLocks noChangeArrowheads="1"/>
          </p:cNvSpPr>
          <p:nvPr/>
        </p:nvSpPr>
        <p:spPr bwMode="auto">
          <a:xfrm rot="-26701908">
            <a:off x="2057400" y="34290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30444" name="Text Box 12"/>
          <p:cNvSpPr txBox="1">
            <a:spLocks noChangeArrowheads="1"/>
          </p:cNvSpPr>
          <p:nvPr/>
        </p:nvSpPr>
        <p:spPr bwMode="auto">
          <a:xfrm>
            <a:off x="2895600" y="3505200"/>
            <a:ext cx="877888"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Visão</a:t>
            </a:r>
            <a:endParaRPr kumimoji="0" lang="pt-BR">
              <a:latin typeface="Times New Roman" pitchFamily="18" charset="0"/>
            </a:endParaRPr>
          </a:p>
        </p:txBody>
      </p:sp>
      <p:sp>
        <p:nvSpPr>
          <p:cNvPr id="530445" name="AutoShape 13"/>
          <p:cNvSpPr>
            <a:spLocks noChangeArrowheads="1"/>
          </p:cNvSpPr>
          <p:nvPr/>
        </p:nvSpPr>
        <p:spPr bwMode="auto">
          <a:xfrm>
            <a:off x="6477000" y="3505200"/>
            <a:ext cx="990600" cy="381000"/>
          </a:xfrm>
          <a:prstGeom prst="rightArrow">
            <a:avLst>
              <a:gd name="adj1" fmla="val 50000"/>
              <a:gd name="adj2" fmla="val 65000"/>
            </a:avLst>
          </a:prstGeom>
          <a:solidFill>
            <a:schemeClr val="accent1"/>
          </a:solidFill>
          <a:ln w="9525">
            <a:solidFill>
              <a:schemeClr val="tx1"/>
            </a:solidFill>
            <a:miter lim="800000"/>
            <a:headEnd/>
            <a:tailEnd/>
          </a:ln>
          <a:effectLst/>
        </p:spPr>
        <p:txBody>
          <a:bodyPr wrap="none" anchor="ctr"/>
          <a:lstStyle/>
          <a:p>
            <a:pPr algn="ctr"/>
            <a:endParaRPr kumimoji="0" lang="pt-BR">
              <a:latin typeface="Times New Roman" pitchFamily="18" charset="0"/>
            </a:endParaRPr>
          </a:p>
        </p:txBody>
      </p:sp>
      <p:sp>
        <p:nvSpPr>
          <p:cNvPr id="530446" name="Text Box 14"/>
          <p:cNvSpPr txBox="1">
            <a:spLocks noChangeArrowheads="1"/>
          </p:cNvSpPr>
          <p:nvPr/>
        </p:nvSpPr>
        <p:spPr bwMode="auto">
          <a:xfrm>
            <a:off x="6400800" y="3124200"/>
            <a:ext cx="1014413"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Tempo</a:t>
            </a:r>
            <a:endParaRPr kumimoji="0" lang="pt-BR">
              <a:latin typeface="Times New Roman" pitchFamily="18" charset="0"/>
            </a:endParaRPr>
          </a:p>
        </p:txBody>
      </p:sp>
      <p:sp>
        <p:nvSpPr>
          <p:cNvPr id="530447" name="Text Box 15"/>
          <p:cNvSpPr txBox="1">
            <a:spLocks noChangeArrowheads="1"/>
          </p:cNvSpPr>
          <p:nvPr/>
        </p:nvSpPr>
        <p:spPr bwMode="auto">
          <a:xfrm>
            <a:off x="7543800" y="3352800"/>
            <a:ext cx="1419225" cy="822325"/>
          </a:xfrm>
          <a:prstGeom prst="rect">
            <a:avLst/>
          </a:prstGeom>
          <a:solidFill>
            <a:schemeClr val="bg1"/>
          </a:solidFill>
          <a:ln w="9525">
            <a:noFill/>
            <a:miter lim="800000"/>
            <a:headEnd/>
            <a:tailEnd/>
          </a:ln>
          <a:effectLst/>
        </p:spPr>
        <p:txBody>
          <a:bodyPr wrap="none">
            <a:spAutoFit/>
          </a:bodyPr>
          <a:lstStyle/>
          <a:p>
            <a:r>
              <a:rPr kumimoji="0" lang="pt-BR" i="1">
                <a:latin typeface="Times New Roman" pitchFamily="18" charset="0"/>
              </a:rPr>
              <a:t>Animação</a:t>
            </a:r>
          </a:p>
          <a:p>
            <a:r>
              <a:rPr kumimoji="0" lang="pt-BR" i="1">
                <a:latin typeface="Times New Roman" pitchFamily="18" charset="0"/>
              </a:rPr>
              <a:t>Vídeo</a:t>
            </a:r>
            <a:endParaRPr kumimoji="0" lang="pt-BR">
              <a:latin typeface="Times New Roman" pitchFamily="18" charset="0"/>
            </a:endParaRPr>
          </a:p>
        </p:txBody>
      </p:sp>
      <p:sp>
        <p:nvSpPr>
          <p:cNvPr id="530448" name="AutoShape 16"/>
          <p:cNvSpPr>
            <a:spLocks noChangeArrowheads="1"/>
          </p:cNvSpPr>
          <p:nvPr/>
        </p:nvSpPr>
        <p:spPr bwMode="auto">
          <a:xfrm rot="-10800000">
            <a:off x="1752600" y="3505200"/>
            <a:ext cx="990600" cy="381000"/>
          </a:xfrm>
          <a:prstGeom prst="rightArrow">
            <a:avLst>
              <a:gd name="adj1" fmla="val 50000"/>
              <a:gd name="adj2" fmla="val 65000"/>
            </a:avLst>
          </a:prstGeom>
          <a:solidFill>
            <a:schemeClr val="accent1"/>
          </a:solidFill>
          <a:ln w="9525">
            <a:solidFill>
              <a:schemeClr val="tx1"/>
            </a:solidFill>
            <a:miter lim="800000"/>
            <a:headEnd/>
            <a:tailEnd/>
          </a:ln>
          <a:effectLst/>
        </p:spPr>
        <p:txBody>
          <a:bodyPr rot="10800000" wrap="none" anchor="ctr"/>
          <a:lstStyle/>
          <a:p>
            <a:pPr algn="ctr"/>
            <a:endParaRPr kumimoji="0" lang="pt-BR">
              <a:latin typeface="Times New Roman" pitchFamily="18" charset="0"/>
            </a:endParaRPr>
          </a:p>
        </p:txBody>
      </p:sp>
      <p:sp>
        <p:nvSpPr>
          <p:cNvPr id="530449" name="Text Box 17"/>
          <p:cNvSpPr txBox="1">
            <a:spLocks noChangeArrowheads="1"/>
          </p:cNvSpPr>
          <p:nvPr/>
        </p:nvSpPr>
        <p:spPr bwMode="auto">
          <a:xfrm>
            <a:off x="1676400" y="3124200"/>
            <a:ext cx="1184275"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Usuário</a:t>
            </a:r>
            <a:endParaRPr kumimoji="0" lang="pt-BR">
              <a:latin typeface="Times New Roman" pitchFamily="18" charset="0"/>
            </a:endParaRPr>
          </a:p>
        </p:txBody>
      </p:sp>
      <p:sp>
        <p:nvSpPr>
          <p:cNvPr id="530450" name="Text Box 18"/>
          <p:cNvSpPr txBox="1">
            <a:spLocks noChangeArrowheads="1"/>
          </p:cNvSpPr>
          <p:nvPr/>
        </p:nvSpPr>
        <p:spPr bwMode="auto">
          <a:xfrm>
            <a:off x="152400" y="3276600"/>
            <a:ext cx="1536700" cy="822325"/>
          </a:xfrm>
          <a:prstGeom prst="rect">
            <a:avLst/>
          </a:prstGeom>
          <a:solidFill>
            <a:schemeClr val="bg1"/>
          </a:solidFill>
          <a:ln w="9525">
            <a:noFill/>
            <a:miter lim="800000"/>
            <a:headEnd/>
            <a:tailEnd/>
          </a:ln>
          <a:effectLst/>
        </p:spPr>
        <p:txBody>
          <a:bodyPr wrap="none">
            <a:spAutoFit/>
          </a:bodyPr>
          <a:lstStyle/>
          <a:p>
            <a:r>
              <a:rPr kumimoji="0" lang="pt-BR" i="1">
                <a:latin typeface="Times New Roman" pitchFamily="18" charset="0"/>
              </a:rPr>
              <a:t>Multimídia</a:t>
            </a:r>
          </a:p>
          <a:p>
            <a:r>
              <a:rPr kumimoji="0" lang="pt-BR" i="1">
                <a:latin typeface="Times New Roman" pitchFamily="18" charset="0"/>
              </a:rPr>
              <a:t>RV</a:t>
            </a:r>
            <a:endParaRPr kumimoji="0" lang="pt-BR">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r>
              <a:rPr lang="en-US"/>
              <a:t>Tecnologia de output</a:t>
            </a:r>
          </a:p>
        </p:txBody>
      </p:sp>
      <p:sp>
        <p:nvSpPr>
          <p:cNvPr id="649219" name="Rectangle 3"/>
          <p:cNvSpPr>
            <a:spLocks noGrp="1" noChangeArrowheads="1"/>
          </p:cNvSpPr>
          <p:nvPr>
            <p:ph idx="1"/>
          </p:nvPr>
        </p:nvSpPr>
        <p:spPr/>
        <p:txBody>
          <a:bodyPr/>
          <a:lstStyle/>
          <a:p>
            <a:r>
              <a:rPr lang="en-US" dirty="0">
                <a:solidFill>
                  <a:schemeClr val="bg1"/>
                </a:solidFill>
              </a:rPr>
              <a:t>(</a:t>
            </a:r>
            <a:r>
              <a:rPr lang="en-US" dirty="0" err="1">
                <a:solidFill>
                  <a:schemeClr val="bg1"/>
                </a:solidFill>
              </a:rPr>
              <a:t>Anos</a:t>
            </a:r>
            <a:r>
              <a:rPr lang="en-US" dirty="0">
                <a:solidFill>
                  <a:schemeClr val="bg1"/>
                </a:solidFill>
              </a:rPr>
              <a:t> 70) Raster systems</a:t>
            </a:r>
          </a:p>
          <a:p>
            <a:pPr lvl="1"/>
            <a:r>
              <a:rPr lang="en-US" dirty="0" err="1">
                <a:solidFill>
                  <a:schemeClr val="bg1"/>
                </a:solidFill>
              </a:rPr>
              <a:t>Tecnologia</a:t>
            </a:r>
            <a:r>
              <a:rPr lang="en-US" dirty="0">
                <a:solidFill>
                  <a:schemeClr val="bg1"/>
                </a:solidFill>
              </a:rPr>
              <a:t> </a:t>
            </a:r>
            <a:r>
              <a:rPr lang="en-US" dirty="0" err="1">
                <a:solidFill>
                  <a:schemeClr val="bg1"/>
                </a:solidFill>
              </a:rPr>
              <a:t>baseada</a:t>
            </a:r>
            <a:r>
              <a:rPr lang="en-US" dirty="0">
                <a:solidFill>
                  <a:schemeClr val="bg1"/>
                </a:solidFill>
              </a:rPr>
              <a:t> </a:t>
            </a:r>
            <a:r>
              <a:rPr lang="en-US" dirty="0" err="1">
                <a:solidFill>
                  <a:schemeClr val="bg1"/>
                </a:solidFill>
              </a:rPr>
              <a:t>em</a:t>
            </a:r>
            <a:r>
              <a:rPr lang="en-US" dirty="0">
                <a:solidFill>
                  <a:schemeClr val="bg1"/>
                </a:solidFill>
              </a:rPr>
              <a:t> TV (</a:t>
            </a:r>
            <a:r>
              <a:rPr lang="en-US" dirty="0" err="1">
                <a:solidFill>
                  <a:schemeClr val="bg1"/>
                </a:solidFill>
              </a:rPr>
              <a:t>tecnologia</a:t>
            </a:r>
            <a:r>
              <a:rPr lang="en-US" dirty="0">
                <a:solidFill>
                  <a:schemeClr val="bg1"/>
                </a:solidFill>
              </a:rPr>
              <a:t> raster </a:t>
            </a:r>
            <a:r>
              <a:rPr lang="en-US" dirty="0" err="1">
                <a:solidFill>
                  <a:schemeClr val="bg1"/>
                </a:solidFill>
              </a:rPr>
              <a:t>onde</a:t>
            </a:r>
            <a:r>
              <a:rPr lang="en-US" dirty="0">
                <a:solidFill>
                  <a:schemeClr val="bg1"/>
                </a:solidFill>
              </a:rPr>
              <a:t> </a:t>
            </a:r>
            <a:r>
              <a:rPr lang="en-US" dirty="0" err="1">
                <a:solidFill>
                  <a:schemeClr val="bg1"/>
                </a:solidFill>
              </a:rPr>
              <a:t>linhas</a:t>
            </a:r>
            <a:r>
              <a:rPr lang="en-US" dirty="0">
                <a:solidFill>
                  <a:schemeClr val="bg1"/>
                </a:solidFill>
              </a:rPr>
              <a:t> </a:t>
            </a:r>
            <a:r>
              <a:rPr lang="en-US" dirty="0" err="1">
                <a:solidFill>
                  <a:schemeClr val="bg1"/>
                </a:solidFill>
              </a:rPr>
              <a:t>são</a:t>
            </a:r>
            <a:r>
              <a:rPr lang="en-US" dirty="0">
                <a:solidFill>
                  <a:schemeClr val="bg1"/>
                </a:solidFill>
              </a:rPr>
              <a:t> </a:t>
            </a:r>
            <a:r>
              <a:rPr lang="en-US" dirty="0" err="1">
                <a:solidFill>
                  <a:schemeClr val="bg1"/>
                </a:solidFill>
              </a:rPr>
              <a:t>traçadas</a:t>
            </a:r>
            <a:r>
              <a:rPr lang="en-US" dirty="0">
                <a:solidFill>
                  <a:schemeClr val="bg1"/>
                </a:solidFill>
              </a:rPr>
              <a:t> </a:t>
            </a:r>
            <a:r>
              <a:rPr lang="en-US" dirty="0" err="1">
                <a:solidFill>
                  <a:schemeClr val="bg1"/>
                </a:solidFill>
              </a:rPr>
              <a:t>horizontalmente</a:t>
            </a:r>
            <a:r>
              <a:rPr lang="en-US" dirty="0">
                <a:solidFill>
                  <a:schemeClr val="bg1"/>
                </a:solidFill>
              </a:rPr>
              <a:t>)</a:t>
            </a:r>
          </a:p>
        </p:txBody>
      </p:sp>
      <p:pic>
        <p:nvPicPr>
          <p:cNvPr id="649220" name="Picture 4" descr="soraia2"/>
          <p:cNvPicPr>
            <a:picLocks noChangeAspect="1" noChangeArrowheads="1"/>
          </p:cNvPicPr>
          <p:nvPr/>
        </p:nvPicPr>
        <p:blipFill>
          <a:blip r:embed="rId2" cstate="print"/>
          <a:srcRect/>
          <a:stretch>
            <a:fillRect/>
          </a:stretch>
        </p:blipFill>
        <p:spPr bwMode="auto">
          <a:xfrm>
            <a:off x="3708400" y="4187825"/>
            <a:ext cx="5435600" cy="26701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r>
              <a:rPr lang="en-US"/>
              <a:t>Tecnologia de input</a:t>
            </a:r>
          </a:p>
        </p:txBody>
      </p:sp>
      <p:sp>
        <p:nvSpPr>
          <p:cNvPr id="650243" name="Rectangle 3"/>
          <p:cNvSpPr>
            <a:spLocks noGrp="1" noChangeArrowheads="1"/>
          </p:cNvSpPr>
          <p:nvPr>
            <p:ph idx="1"/>
          </p:nvPr>
        </p:nvSpPr>
        <p:spPr/>
        <p:txBody>
          <a:bodyPr/>
          <a:lstStyle/>
          <a:p>
            <a:r>
              <a:rPr lang="en-US" dirty="0">
                <a:solidFill>
                  <a:schemeClr val="bg1"/>
                </a:solidFill>
              </a:rPr>
              <a:t>1968 Mouse </a:t>
            </a:r>
            <a:r>
              <a:rPr lang="en-US" dirty="0" err="1">
                <a:solidFill>
                  <a:schemeClr val="bg1"/>
                </a:solidFill>
              </a:rPr>
              <a:t>substituiu</a:t>
            </a:r>
            <a:r>
              <a:rPr lang="en-US" dirty="0">
                <a:solidFill>
                  <a:schemeClr val="bg1"/>
                </a:solidFill>
              </a:rPr>
              <a:t> o light pen (vector systems)</a:t>
            </a:r>
          </a:p>
          <a:p>
            <a:r>
              <a:rPr lang="en-US" dirty="0" err="1">
                <a:solidFill>
                  <a:schemeClr val="bg1"/>
                </a:solidFill>
              </a:rPr>
              <a:t>Tecnologias</a:t>
            </a:r>
            <a:r>
              <a:rPr lang="en-US" dirty="0">
                <a:solidFill>
                  <a:schemeClr val="bg1"/>
                </a:solidFill>
              </a:rPr>
              <a:t> de </a:t>
            </a:r>
            <a:r>
              <a:rPr lang="en-US" dirty="0" err="1">
                <a:solidFill>
                  <a:schemeClr val="bg1"/>
                </a:solidFill>
              </a:rPr>
              <a:t>captura</a:t>
            </a:r>
            <a:r>
              <a:rPr lang="en-US" dirty="0">
                <a:solidFill>
                  <a:schemeClr val="bg1"/>
                </a:solidFill>
              </a:rPr>
              <a:t> 2D e 3D</a:t>
            </a:r>
          </a:p>
          <a:p>
            <a:r>
              <a:rPr lang="en-US" dirty="0">
                <a:solidFill>
                  <a:schemeClr val="bg1"/>
                </a:solidFill>
              </a:rPr>
              <a:t>Audio, </a:t>
            </a:r>
            <a:r>
              <a:rPr lang="en-US" dirty="0" err="1">
                <a:solidFill>
                  <a:schemeClr val="bg1"/>
                </a:solidFill>
              </a:rPr>
              <a:t>forcefeedbacks</a:t>
            </a:r>
            <a:r>
              <a:rPr lang="en-US" dirty="0">
                <a:solidFill>
                  <a:schemeClr val="bg1"/>
                </a:solidFill>
              </a:rPr>
              <a:t> devices, etc</a:t>
            </a:r>
          </a:p>
          <a:p>
            <a:endParaRPr lang="en-US" dirty="0">
              <a:solidFill>
                <a:schemeClr val="bg1"/>
              </a:solidFill>
            </a:endParaRPr>
          </a:p>
          <a:p>
            <a:endParaRPr lang="en-US" dirty="0">
              <a:solidFill>
                <a:schemeClr val="bg1"/>
              </a:solidFill>
            </a:endParaRPr>
          </a:p>
          <a:p>
            <a:pPr lvl="1"/>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0" name="Rectangle 2"/>
          <p:cNvSpPr>
            <a:spLocks noChangeArrowheads="1"/>
          </p:cNvSpPr>
          <p:nvPr/>
        </p:nvSpPr>
        <p:spPr bwMode="auto">
          <a:xfrm>
            <a:off x="250825" y="1844675"/>
            <a:ext cx="8642350" cy="467995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652291" name="Rectangle 3"/>
          <p:cNvSpPr>
            <a:spLocks noGrp="1" noChangeArrowheads="1"/>
          </p:cNvSpPr>
          <p:nvPr>
            <p:ph type="title"/>
          </p:nvPr>
        </p:nvSpPr>
        <p:spPr/>
        <p:txBody>
          <a:bodyPr/>
          <a:lstStyle/>
          <a:p>
            <a:r>
              <a:rPr lang="en-US"/>
              <a:t>Esquema Conceitual de CG</a:t>
            </a:r>
          </a:p>
        </p:txBody>
      </p:sp>
      <p:sp>
        <p:nvSpPr>
          <p:cNvPr id="652292" name="Text Box 4"/>
          <p:cNvSpPr txBox="1">
            <a:spLocks noChangeArrowheads="1"/>
          </p:cNvSpPr>
          <p:nvPr/>
        </p:nvSpPr>
        <p:spPr bwMode="auto">
          <a:xfrm>
            <a:off x="3195638" y="5832475"/>
            <a:ext cx="760412" cy="457200"/>
          </a:xfrm>
          <a:prstGeom prst="rect">
            <a:avLst/>
          </a:prstGeom>
          <a:noFill/>
          <a:ln w="9525">
            <a:noFill/>
            <a:miter lim="800000"/>
            <a:headEnd/>
            <a:tailEnd/>
          </a:ln>
          <a:effectLst/>
        </p:spPr>
        <p:txBody>
          <a:bodyPr wrap="none">
            <a:spAutoFit/>
          </a:bodyPr>
          <a:lstStyle/>
          <a:p>
            <a:pPr eaLnBrk="0" hangingPunct="0"/>
            <a:r>
              <a:rPr kumimoji="0" lang="en-US">
                <a:solidFill>
                  <a:srgbClr val="FFFF66"/>
                </a:solidFill>
                <a:latin typeface="Times New Roman" pitchFamily="18" charset="0"/>
              </a:rPr>
              <a:t>User</a:t>
            </a:r>
          </a:p>
        </p:txBody>
      </p:sp>
      <p:grpSp>
        <p:nvGrpSpPr>
          <p:cNvPr id="652293" name="Group 5"/>
          <p:cNvGrpSpPr>
            <a:grpSpLocks/>
          </p:cNvGrpSpPr>
          <p:nvPr/>
        </p:nvGrpSpPr>
        <p:grpSpPr bwMode="auto">
          <a:xfrm>
            <a:off x="2690813" y="5099050"/>
            <a:ext cx="509587" cy="1195388"/>
            <a:chOff x="1695" y="3212"/>
            <a:chExt cx="321" cy="753"/>
          </a:xfrm>
        </p:grpSpPr>
        <p:sp>
          <p:nvSpPr>
            <p:cNvPr id="652294" name="AutoShape 6"/>
            <p:cNvSpPr>
              <a:spLocks noChangeArrowheads="1"/>
            </p:cNvSpPr>
            <p:nvPr/>
          </p:nvSpPr>
          <p:spPr bwMode="auto">
            <a:xfrm>
              <a:off x="1695" y="3644"/>
              <a:ext cx="321" cy="321"/>
            </a:xfrm>
            <a:prstGeom prst="smileyFace">
              <a:avLst>
                <a:gd name="adj" fmla="val 4537"/>
              </a:avLst>
            </a:prstGeom>
            <a:solidFill>
              <a:schemeClr val="accent1"/>
            </a:solidFill>
            <a:ln w="9525">
              <a:solidFill>
                <a:schemeClr val="tx1"/>
              </a:solidFill>
              <a:round/>
              <a:headEnd/>
              <a:tailEnd/>
            </a:ln>
            <a:effectLst/>
          </p:spPr>
          <p:txBody>
            <a:bodyPr wrap="none" anchor="ctr"/>
            <a:lstStyle/>
            <a:p>
              <a:endParaRPr lang="pt-BR"/>
            </a:p>
          </p:txBody>
        </p:sp>
        <p:sp>
          <p:nvSpPr>
            <p:cNvPr id="652295" name="Line 7"/>
            <p:cNvSpPr>
              <a:spLocks noChangeShapeType="1"/>
            </p:cNvSpPr>
            <p:nvPr/>
          </p:nvSpPr>
          <p:spPr bwMode="auto">
            <a:xfrm flipV="1">
              <a:off x="1839" y="3212"/>
              <a:ext cx="0" cy="432"/>
            </a:xfrm>
            <a:prstGeom prst="line">
              <a:avLst/>
            </a:prstGeom>
            <a:noFill/>
            <a:ln w="9525">
              <a:solidFill>
                <a:schemeClr val="bg1"/>
              </a:solidFill>
              <a:round/>
              <a:headEnd/>
              <a:tailEnd type="triangle" w="med" len="med"/>
            </a:ln>
            <a:effectLst/>
          </p:spPr>
          <p:txBody>
            <a:bodyPr/>
            <a:lstStyle/>
            <a:p>
              <a:endParaRPr lang="pt-BR"/>
            </a:p>
          </p:txBody>
        </p:sp>
      </p:grpSp>
      <p:sp>
        <p:nvSpPr>
          <p:cNvPr id="652296" name="Rectangle 8"/>
          <p:cNvSpPr>
            <a:spLocks noChangeArrowheads="1"/>
          </p:cNvSpPr>
          <p:nvPr/>
        </p:nvSpPr>
        <p:spPr bwMode="auto">
          <a:xfrm>
            <a:off x="395288" y="1916113"/>
            <a:ext cx="1792287" cy="1528762"/>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kumimoji="0" lang="en-US" sz="2800">
                <a:latin typeface="Times New Roman" pitchFamily="18" charset="0"/>
              </a:rPr>
              <a:t>Modelo</a:t>
            </a:r>
          </a:p>
        </p:txBody>
      </p:sp>
      <p:grpSp>
        <p:nvGrpSpPr>
          <p:cNvPr id="652297" name="Group 9"/>
          <p:cNvGrpSpPr>
            <a:grpSpLocks/>
          </p:cNvGrpSpPr>
          <p:nvPr/>
        </p:nvGrpSpPr>
        <p:grpSpPr bwMode="auto">
          <a:xfrm>
            <a:off x="2092325" y="3041650"/>
            <a:ext cx="1792288" cy="2039938"/>
            <a:chOff x="1318" y="1916"/>
            <a:chExt cx="1129" cy="1285"/>
          </a:xfrm>
        </p:grpSpPr>
        <p:sp>
          <p:nvSpPr>
            <p:cNvPr id="652298" name="Rectangle 10"/>
            <p:cNvSpPr>
              <a:spLocks noChangeArrowheads="1"/>
            </p:cNvSpPr>
            <p:nvPr/>
          </p:nvSpPr>
          <p:spPr bwMode="auto">
            <a:xfrm>
              <a:off x="1318" y="2238"/>
              <a:ext cx="1129" cy="963"/>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kumimoji="0" lang="en-US" sz="2800">
                  <a:latin typeface="Times New Roman" pitchFamily="18" charset="0"/>
                </a:rPr>
                <a:t>Aplicação</a:t>
              </a:r>
            </a:p>
          </p:txBody>
        </p:sp>
        <p:sp>
          <p:nvSpPr>
            <p:cNvPr id="652299" name="Line 11"/>
            <p:cNvSpPr>
              <a:spLocks noChangeShapeType="1"/>
            </p:cNvSpPr>
            <p:nvPr/>
          </p:nvSpPr>
          <p:spPr bwMode="auto">
            <a:xfrm>
              <a:off x="1374" y="1916"/>
              <a:ext cx="321" cy="322"/>
            </a:xfrm>
            <a:prstGeom prst="line">
              <a:avLst/>
            </a:prstGeom>
            <a:noFill/>
            <a:ln w="9525">
              <a:solidFill>
                <a:schemeClr val="bg1"/>
              </a:solidFill>
              <a:round/>
              <a:headEnd type="triangle" w="med" len="med"/>
              <a:tailEnd type="triangle" w="med" len="med"/>
            </a:ln>
            <a:effectLst/>
          </p:spPr>
          <p:txBody>
            <a:bodyPr/>
            <a:lstStyle/>
            <a:p>
              <a:endParaRPr lang="pt-BR"/>
            </a:p>
          </p:txBody>
        </p:sp>
      </p:grpSp>
      <p:sp>
        <p:nvSpPr>
          <p:cNvPr id="652300" name="Rectangle 12"/>
          <p:cNvSpPr>
            <a:spLocks noChangeArrowheads="1"/>
          </p:cNvSpPr>
          <p:nvPr/>
        </p:nvSpPr>
        <p:spPr bwMode="auto">
          <a:xfrm>
            <a:off x="4143375" y="2087563"/>
            <a:ext cx="1792288" cy="3797300"/>
          </a:xfrm>
          <a:prstGeom prst="rect">
            <a:avLst/>
          </a:prstGeom>
          <a:solidFill>
            <a:srgbClr val="FFFF66"/>
          </a:solidFill>
          <a:ln w="9525">
            <a:solidFill>
              <a:schemeClr val="tx1"/>
            </a:solidFill>
            <a:miter lim="800000"/>
            <a:headEnd/>
            <a:tailEnd/>
          </a:ln>
          <a:effectLst/>
        </p:spPr>
        <p:txBody>
          <a:bodyPr wrap="none" anchor="ctr"/>
          <a:lstStyle/>
          <a:p>
            <a:pPr algn="ctr" eaLnBrk="0" hangingPunct="0"/>
            <a:r>
              <a:rPr kumimoji="0" lang="en-US" sz="2800">
                <a:solidFill>
                  <a:schemeClr val="bg1"/>
                </a:solidFill>
                <a:latin typeface="Times New Roman" pitchFamily="18" charset="0"/>
              </a:rPr>
              <a:t>Sistema </a:t>
            </a:r>
          </a:p>
          <a:p>
            <a:pPr algn="ctr" eaLnBrk="0" hangingPunct="0"/>
            <a:r>
              <a:rPr kumimoji="0" lang="en-US" sz="2800">
                <a:solidFill>
                  <a:schemeClr val="bg1"/>
                </a:solidFill>
                <a:latin typeface="Times New Roman" pitchFamily="18" charset="0"/>
              </a:rPr>
              <a:t>Gráfico</a:t>
            </a:r>
          </a:p>
        </p:txBody>
      </p:sp>
      <p:sp>
        <p:nvSpPr>
          <p:cNvPr id="652301" name="Line 13"/>
          <p:cNvSpPr>
            <a:spLocks noChangeShapeType="1"/>
          </p:cNvSpPr>
          <p:nvPr/>
        </p:nvSpPr>
        <p:spPr bwMode="auto">
          <a:xfrm>
            <a:off x="3798888" y="4308475"/>
            <a:ext cx="420687" cy="0"/>
          </a:xfrm>
          <a:prstGeom prst="line">
            <a:avLst/>
          </a:prstGeom>
          <a:noFill/>
          <a:ln w="9525">
            <a:solidFill>
              <a:schemeClr val="bg1"/>
            </a:solidFill>
            <a:round/>
            <a:headEnd type="triangle" w="med" len="med"/>
            <a:tailEnd type="triangle" w="med" len="med"/>
          </a:ln>
          <a:effectLst/>
        </p:spPr>
        <p:txBody>
          <a:bodyPr/>
          <a:lstStyle/>
          <a:p>
            <a:endParaRPr lang="pt-BR"/>
          </a:p>
        </p:txBody>
      </p:sp>
      <p:grpSp>
        <p:nvGrpSpPr>
          <p:cNvPr id="652302" name="Group 14"/>
          <p:cNvGrpSpPr>
            <a:grpSpLocks/>
          </p:cNvGrpSpPr>
          <p:nvPr/>
        </p:nvGrpSpPr>
        <p:grpSpPr bwMode="auto">
          <a:xfrm>
            <a:off x="5856288" y="2643188"/>
            <a:ext cx="2925762" cy="1677987"/>
            <a:chOff x="3689" y="1665"/>
            <a:chExt cx="1843" cy="1057"/>
          </a:xfrm>
        </p:grpSpPr>
        <p:sp>
          <p:nvSpPr>
            <p:cNvPr id="652303" name="laptop"/>
            <p:cNvSpPr>
              <a:spLocks noEditPoints="1" noChangeArrowheads="1"/>
            </p:cNvSpPr>
            <p:nvPr/>
          </p:nvSpPr>
          <p:spPr bwMode="auto">
            <a:xfrm>
              <a:off x="4104" y="1665"/>
              <a:ext cx="1428" cy="1057"/>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pt-BR"/>
            </a:p>
          </p:txBody>
        </p:sp>
        <p:sp>
          <p:nvSpPr>
            <p:cNvPr id="652304" name="Line 16"/>
            <p:cNvSpPr>
              <a:spLocks noChangeShapeType="1"/>
            </p:cNvSpPr>
            <p:nvPr/>
          </p:nvSpPr>
          <p:spPr bwMode="auto">
            <a:xfrm flipV="1">
              <a:off x="3689" y="1961"/>
              <a:ext cx="676" cy="244"/>
            </a:xfrm>
            <a:prstGeom prst="line">
              <a:avLst/>
            </a:prstGeom>
            <a:noFill/>
            <a:ln w="9525">
              <a:solidFill>
                <a:schemeClr val="bg1"/>
              </a:solidFill>
              <a:round/>
              <a:headEnd type="triangle" w="med" len="med"/>
              <a:tailEnd type="triangle" w="med" len="med"/>
            </a:ln>
            <a:effectLst/>
          </p:spPr>
          <p:txBody>
            <a:bodyPr/>
            <a:lstStyle/>
            <a:p>
              <a:endParaRPr lang="pt-BR"/>
            </a:p>
          </p:txBody>
        </p:sp>
        <p:sp>
          <p:nvSpPr>
            <p:cNvPr id="652305" name="Line 17"/>
            <p:cNvSpPr>
              <a:spLocks noChangeShapeType="1"/>
            </p:cNvSpPr>
            <p:nvPr/>
          </p:nvSpPr>
          <p:spPr bwMode="auto">
            <a:xfrm>
              <a:off x="3744" y="2481"/>
              <a:ext cx="399" cy="45"/>
            </a:xfrm>
            <a:prstGeom prst="line">
              <a:avLst/>
            </a:prstGeom>
            <a:noFill/>
            <a:ln w="9525">
              <a:solidFill>
                <a:schemeClr val="bg1"/>
              </a:solidFill>
              <a:round/>
              <a:headEnd type="triangle" w="med" len="med"/>
              <a:tailEnd type="triangle" w="med" len="med"/>
            </a:ln>
            <a:effectLst/>
          </p:spPr>
          <p:txBody>
            <a:bodyP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2292"/>
                                        </p:tgtEl>
                                        <p:attrNameLst>
                                          <p:attrName>style.visibility</p:attrName>
                                        </p:attrNameLst>
                                      </p:cBhvr>
                                      <p:to>
                                        <p:strVal val="visible"/>
                                      </p:to>
                                    </p:set>
                                    <p:anim calcmode="lin" valueType="num">
                                      <p:cBhvr additive="base">
                                        <p:cTn id="7" dur="500" fill="hold"/>
                                        <p:tgtEl>
                                          <p:spTgt spid="652292"/>
                                        </p:tgtEl>
                                        <p:attrNameLst>
                                          <p:attrName>ppt_x</p:attrName>
                                        </p:attrNameLst>
                                      </p:cBhvr>
                                      <p:tavLst>
                                        <p:tav tm="0">
                                          <p:val>
                                            <p:strVal val="0-#ppt_w/2"/>
                                          </p:val>
                                        </p:tav>
                                        <p:tav tm="100000">
                                          <p:val>
                                            <p:strVal val="#ppt_x"/>
                                          </p:val>
                                        </p:tav>
                                      </p:tavLst>
                                    </p:anim>
                                    <p:anim calcmode="lin" valueType="num">
                                      <p:cBhvr additive="base">
                                        <p:cTn id="8" dur="500" fill="hold"/>
                                        <p:tgtEl>
                                          <p:spTgt spid="6522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52293"/>
                                        </p:tgtEl>
                                        <p:attrNameLst>
                                          <p:attrName>style.visibility</p:attrName>
                                        </p:attrNameLst>
                                      </p:cBhvr>
                                      <p:to>
                                        <p:strVal val="visible"/>
                                      </p:to>
                                    </p:set>
                                    <p:anim calcmode="lin" valueType="num">
                                      <p:cBhvr additive="base">
                                        <p:cTn id="13" dur="500" fill="hold"/>
                                        <p:tgtEl>
                                          <p:spTgt spid="652293"/>
                                        </p:tgtEl>
                                        <p:attrNameLst>
                                          <p:attrName>ppt_x</p:attrName>
                                        </p:attrNameLst>
                                      </p:cBhvr>
                                      <p:tavLst>
                                        <p:tav tm="0">
                                          <p:val>
                                            <p:strVal val="0-#ppt_w/2"/>
                                          </p:val>
                                        </p:tav>
                                        <p:tav tm="100000">
                                          <p:val>
                                            <p:strVal val="#ppt_x"/>
                                          </p:val>
                                        </p:tav>
                                      </p:tavLst>
                                    </p:anim>
                                    <p:anim calcmode="lin" valueType="num">
                                      <p:cBhvr additive="base">
                                        <p:cTn id="14" dur="500" fill="hold"/>
                                        <p:tgtEl>
                                          <p:spTgt spid="6522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52297"/>
                                        </p:tgtEl>
                                        <p:attrNameLst>
                                          <p:attrName>style.visibility</p:attrName>
                                        </p:attrNameLst>
                                      </p:cBhvr>
                                      <p:to>
                                        <p:strVal val="visible"/>
                                      </p:to>
                                    </p:set>
                                    <p:anim calcmode="lin" valueType="num">
                                      <p:cBhvr additive="base">
                                        <p:cTn id="19" dur="500" fill="hold"/>
                                        <p:tgtEl>
                                          <p:spTgt spid="652297"/>
                                        </p:tgtEl>
                                        <p:attrNameLst>
                                          <p:attrName>ppt_x</p:attrName>
                                        </p:attrNameLst>
                                      </p:cBhvr>
                                      <p:tavLst>
                                        <p:tav tm="0">
                                          <p:val>
                                            <p:strVal val="0-#ppt_w/2"/>
                                          </p:val>
                                        </p:tav>
                                        <p:tav tm="100000">
                                          <p:val>
                                            <p:strVal val="#ppt_x"/>
                                          </p:val>
                                        </p:tav>
                                      </p:tavLst>
                                    </p:anim>
                                    <p:anim calcmode="lin" valueType="num">
                                      <p:cBhvr additive="base">
                                        <p:cTn id="20" dur="500" fill="hold"/>
                                        <p:tgtEl>
                                          <p:spTgt spid="65229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2296"/>
                                        </p:tgtEl>
                                        <p:attrNameLst>
                                          <p:attrName>style.visibility</p:attrName>
                                        </p:attrNameLst>
                                      </p:cBhvr>
                                      <p:to>
                                        <p:strVal val="visible"/>
                                      </p:to>
                                    </p:set>
                                    <p:anim calcmode="lin" valueType="num">
                                      <p:cBhvr additive="base">
                                        <p:cTn id="25" dur="500" fill="hold"/>
                                        <p:tgtEl>
                                          <p:spTgt spid="652296"/>
                                        </p:tgtEl>
                                        <p:attrNameLst>
                                          <p:attrName>ppt_x</p:attrName>
                                        </p:attrNameLst>
                                      </p:cBhvr>
                                      <p:tavLst>
                                        <p:tav tm="0">
                                          <p:val>
                                            <p:strVal val="0-#ppt_w/2"/>
                                          </p:val>
                                        </p:tav>
                                        <p:tav tm="100000">
                                          <p:val>
                                            <p:strVal val="#ppt_x"/>
                                          </p:val>
                                        </p:tav>
                                      </p:tavLst>
                                    </p:anim>
                                    <p:anim calcmode="lin" valueType="num">
                                      <p:cBhvr additive="base">
                                        <p:cTn id="26" dur="500" fill="hold"/>
                                        <p:tgtEl>
                                          <p:spTgt spid="65229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2301"/>
                                        </p:tgtEl>
                                        <p:attrNameLst>
                                          <p:attrName>style.visibility</p:attrName>
                                        </p:attrNameLst>
                                      </p:cBhvr>
                                      <p:to>
                                        <p:strVal val="visible"/>
                                      </p:to>
                                    </p:set>
                                    <p:anim calcmode="lin" valueType="num">
                                      <p:cBhvr additive="base">
                                        <p:cTn id="31" dur="500" fill="hold"/>
                                        <p:tgtEl>
                                          <p:spTgt spid="652301"/>
                                        </p:tgtEl>
                                        <p:attrNameLst>
                                          <p:attrName>ppt_x</p:attrName>
                                        </p:attrNameLst>
                                      </p:cBhvr>
                                      <p:tavLst>
                                        <p:tav tm="0">
                                          <p:val>
                                            <p:strVal val="0-#ppt_w/2"/>
                                          </p:val>
                                        </p:tav>
                                        <p:tav tm="100000">
                                          <p:val>
                                            <p:strVal val="#ppt_x"/>
                                          </p:val>
                                        </p:tav>
                                      </p:tavLst>
                                    </p:anim>
                                    <p:anim calcmode="lin" valueType="num">
                                      <p:cBhvr additive="base">
                                        <p:cTn id="32" dur="500" fill="hold"/>
                                        <p:tgtEl>
                                          <p:spTgt spid="65230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2300"/>
                                        </p:tgtEl>
                                        <p:attrNameLst>
                                          <p:attrName>style.visibility</p:attrName>
                                        </p:attrNameLst>
                                      </p:cBhvr>
                                      <p:to>
                                        <p:strVal val="visible"/>
                                      </p:to>
                                    </p:set>
                                    <p:anim calcmode="lin" valueType="num">
                                      <p:cBhvr additive="base">
                                        <p:cTn id="37" dur="500" fill="hold"/>
                                        <p:tgtEl>
                                          <p:spTgt spid="652300"/>
                                        </p:tgtEl>
                                        <p:attrNameLst>
                                          <p:attrName>ppt_x</p:attrName>
                                        </p:attrNameLst>
                                      </p:cBhvr>
                                      <p:tavLst>
                                        <p:tav tm="0">
                                          <p:val>
                                            <p:strVal val="0-#ppt_w/2"/>
                                          </p:val>
                                        </p:tav>
                                        <p:tav tm="100000">
                                          <p:val>
                                            <p:strVal val="#ppt_x"/>
                                          </p:val>
                                        </p:tav>
                                      </p:tavLst>
                                    </p:anim>
                                    <p:anim calcmode="lin" valueType="num">
                                      <p:cBhvr additive="base">
                                        <p:cTn id="38" dur="500" fill="hold"/>
                                        <p:tgtEl>
                                          <p:spTgt spid="65230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52302"/>
                                        </p:tgtEl>
                                        <p:attrNameLst>
                                          <p:attrName>style.visibility</p:attrName>
                                        </p:attrNameLst>
                                      </p:cBhvr>
                                      <p:to>
                                        <p:strVal val="visible"/>
                                      </p:to>
                                    </p:set>
                                    <p:anim calcmode="lin" valueType="num">
                                      <p:cBhvr additive="base">
                                        <p:cTn id="43" dur="500" fill="hold"/>
                                        <p:tgtEl>
                                          <p:spTgt spid="652302"/>
                                        </p:tgtEl>
                                        <p:attrNameLst>
                                          <p:attrName>ppt_x</p:attrName>
                                        </p:attrNameLst>
                                      </p:cBhvr>
                                      <p:tavLst>
                                        <p:tav tm="0">
                                          <p:val>
                                            <p:strVal val="0-#ppt_w/2"/>
                                          </p:val>
                                        </p:tav>
                                        <p:tav tm="100000">
                                          <p:val>
                                            <p:strVal val="#ppt_x"/>
                                          </p:val>
                                        </p:tav>
                                      </p:tavLst>
                                    </p:anim>
                                    <p:anim calcmode="lin" valueType="num">
                                      <p:cBhvr additive="base">
                                        <p:cTn id="44" dur="500" fill="hold"/>
                                        <p:tgtEl>
                                          <p:spTgt spid="652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autoUpdateAnimBg="0"/>
      <p:bldP spid="652296" grpId="0" animBg="1" autoUpdateAnimBg="0"/>
      <p:bldP spid="652300" grpId="0" animBg="1" autoUpdateAnimBg="0"/>
      <p:bldP spid="65230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0" y="228600"/>
            <a:ext cx="9144000" cy="2743200"/>
          </a:xfrm>
        </p:spPr>
        <p:txBody>
          <a:bodyPr anchor="t"/>
          <a:lstStyle/>
          <a:p>
            <a:r>
              <a:rPr lang="pt-BR">
                <a:solidFill>
                  <a:schemeClr val="bg2"/>
                </a:solidFill>
                <a:latin typeface="Arial" charset="0"/>
              </a:rPr>
              <a:t/>
            </a:r>
            <a:br>
              <a:rPr lang="pt-BR">
                <a:solidFill>
                  <a:schemeClr val="bg2"/>
                </a:solidFill>
                <a:latin typeface="Arial" charset="0"/>
              </a:rPr>
            </a:br>
            <a:r>
              <a:rPr lang="pt-BR">
                <a:solidFill>
                  <a:schemeClr val="bg2"/>
                </a:solidFill>
                <a:latin typeface="Arial" charset="0"/>
              </a:rPr>
              <a:t>Dispositivos</a:t>
            </a:r>
            <a:endParaRPr lang="pt-BR" sz="7200"/>
          </a:p>
        </p:txBody>
      </p:sp>
      <p:pic>
        <p:nvPicPr>
          <p:cNvPr id="655363" name="Picture 3" descr="vrlit_07_s"/>
          <p:cNvPicPr>
            <a:picLocks noChangeAspect="1" noChangeArrowheads="1"/>
          </p:cNvPicPr>
          <p:nvPr/>
        </p:nvPicPr>
        <p:blipFill>
          <a:blip r:embed="rId3" cstate="print"/>
          <a:srcRect/>
          <a:stretch>
            <a:fillRect/>
          </a:stretch>
        </p:blipFill>
        <p:spPr bwMode="auto">
          <a:xfrm>
            <a:off x="539750" y="3213100"/>
            <a:ext cx="4679950" cy="31623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r>
              <a:rPr lang="pt-BR"/>
              <a:t>Dispositivos</a:t>
            </a:r>
          </a:p>
        </p:txBody>
      </p:sp>
      <p:sp>
        <p:nvSpPr>
          <p:cNvPr id="657411" name="Rectangle 3"/>
          <p:cNvSpPr>
            <a:spLocks noGrp="1" noChangeArrowheads="1"/>
          </p:cNvSpPr>
          <p:nvPr>
            <p:ph idx="1"/>
          </p:nvPr>
        </p:nvSpPr>
        <p:spPr/>
        <p:txBody>
          <a:bodyPr/>
          <a:lstStyle/>
          <a:p>
            <a:r>
              <a:rPr lang="pt-BR" dirty="0">
                <a:solidFill>
                  <a:schemeClr val="bg1"/>
                </a:solidFill>
              </a:rPr>
              <a:t>Entrada</a:t>
            </a:r>
          </a:p>
          <a:p>
            <a:r>
              <a:rPr lang="pt-BR" dirty="0">
                <a:solidFill>
                  <a:schemeClr val="bg1"/>
                </a:solidFill>
              </a:rPr>
              <a:t>Saída</a:t>
            </a:r>
          </a:p>
          <a:p>
            <a:r>
              <a:rPr lang="pt-BR" dirty="0">
                <a:solidFill>
                  <a:schemeClr val="bg1"/>
                </a:solidFill>
              </a:rPr>
              <a:t>Entrada/Saída (exemplo: </a:t>
            </a:r>
            <a:r>
              <a:rPr lang="pt-BR" i="1" dirty="0">
                <a:solidFill>
                  <a:schemeClr val="bg1"/>
                </a:solidFill>
              </a:rPr>
              <a:t>force feedback</a:t>
            </a:r>
            <a:r>
              <a:rPr lang="pt-BR" dirty="0">
                <a:solidFill>
                  <a:schemeClr val="bg1"/>
                </a:solidFill>
              </a:rPr>
              <a:t>)</a:t>
            </a:r>
          </a:p>
          <a:p>
            <a:r>
              <a:rPr lang="pt-BR" i="1" dirty="0" err="1">
                <a:solidFill>
                  <a:schemeClr val="bg1"/>
                </a:solidFill>
              </a:rPr>
              <a:t>Olfactory</a:t>
            </a:r>
            <a:r>
              <a:rPr lang="pt-BR" i="1" dirty="0">
                <a:solidFill>
                  <a:schemeClr val="bg1"/>
                </a:solidFill>
              </a:rPr>
              <a:t> </a:t>
            </a:r>
            <a:r>
              <a:rPr lang="pt-BR" dirty="0">
                <a:solidFill>
                  <a:schemeClr val="bg1"/>
                </a:solidFill>
              </a:rPr>
              <a:t>e </a:t>
            </a:r>
            <a:r>
              <a:rPr lang="pt-BR" i="1" dirty="0" err="1">
                <a:solidFill>
                  <a:schemeClr val="bg1"/>
                </a:solidFill>
              </a:rPr>
              <a:t>Taste</a:t>
            </a:r>
            <a:r>
              <a:rPr lang="pt-BR" i="1" dirty="0">
                <a:solidFill>
                  <a:schemeClr val="bg1"/>
                </a:solidFill>
              </a:rPr>
              <a:t> </a:t>
            </a:r>
            <a:r>
              <a:rPr lang="pt-BR" dirty="0">
                <a:solidFill>
                  <a:schemeClr val="bg1"/>
                </a:solidFill>
              </a:rPr>
              <a:t>(em pesquisa)</a:t>
            </a:r>
          </a:p>
          <a:p>
            <a:pPr lvl="1"/>
            <a:r>
              <a:rPr lang="pt-BR" dirty="0">
                <a:solidFill>
                  <a:schemeClr val="bg1"/>
                </a:solidFill>
              </a:rPr>
              <a:t>Sensação de olfato e gosto</a:t>
            </a:r>
          </a:p>
          <a:p>
            <a:pPr lvl="1"/>
            <a:r>
              <a:rPr lang="pt-BR" dirty="0">
                <a:solidFill>
                  <a:schemeClr val="bg1"/>
                </a:solidFill>
              </a:rPr>
              <a:t>Ainda não se conhece meios efetivos para induzir artificialmente estas sensações</a:t>
            </a:r>
          </a:p>
        </p:txBody>
      </p:sp>
      <p:pic>
        <p:nvPicPr>
          <p:cNvPr id="657412" name="Picture 4" descr="shutter"/>
          <p:cNvPicPr>
            <a:picLocks noChangeAspect="1" noChangeArrowheads="1"/>
          </p:cNvPicPr>
          <p:nvPr/>
        </p:nvPicPr>
        <p:blipFill>
          <a:blip r:embed="rId2" cstate="print"/>
          <a:srcRect/>
          <a:stretch>
            <a:fillRect/>
          </a:stretch>
        </p:blipFill>
        <p:spPr bwMode="auto">
          <a:xfrm>
            <a:off x="7162800" y="228600"/>
            <a:ext cx="1743075" cy="15906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r>
              <a:rPr lang="pt-BR"/>
              <a:t>Escaneamento 3D</a:t>
            </a:r>
          </a:p>
        </p:txBody>
      </p:sp>
      <p:sp>
        <p:nvSpPr>
          <p:cNvPr id="661507" name="Rectangle 3"/>
          <p:cNvSpPr>
            <a:spLocks noGrp="1" noChangeArrowheads="1"/>
          </p:cNvSpPr>
          <p:nvPr>
            <p:ph idx="1"/>
          </p:nvPr>
        </p:nvSpPr>
        <p:spPr/>
        <p:txBody>
          <a:bodyPr/>
          <a:lstStyle/>
          <a:p>
            <a:pPr marL="609600" indent="-609600">
              <a:buFontTx/>
              <a:buAutoNum type="alphaLcParenR"/>
            </a:pPr>
            <a:r>
              <a:rPr lang="pt-BR" dirty="0" err="1">
                <a:solidFill>
                  <a:schemeClr val="bg1"/>
                </a:solidFill>
              </a:rPr>
              <a:t>Scaner</a:t>
            </a:r>
            <a:r>
              <a:rPr lang="pt-BR" dirty="0">
                <a:solidFill>
                  <a:schemeClr val="bg1"/>
                </a:solidFill>
              </a:rPr>
              <a:t> 3D a laser de mão ligado a um braço giratório</a:t>
            </a:r>
          </a:p>
          <a:p>
            <a:pPr marL="609600" indent="-609600">
              <a:buFontTx/>
              <a:buAutoNum type="alphaLcParenR"/>
            </a:pPr>
            <a:r>
              <a:rPr lang="pt-BR" dirty="0" err="1">
                <a:solidFill>
                  <a:schemeClr val="bg1"/>
                </a:solidFill>
              </a:rPr>
              <a:t>Scaner</a:t>
            </a:r>
            <a:r>
              <a:rPr lang="pt-BR" dirty="0">
                <a:solidFill>
                  <a:schemeClr val="bg1"/>
                </a:solidFill>
              </a:rPr>
              <a:t> 3D a laser giratório</a:t>
            </a:r>
          </a:p>
        </p:txBody>
      </p:sp>
      <p:pic>
        <p:nvPicPr>
          <p:cNvPr id="661508" name="Picture 4" descr="efe3des5"/>
          <p:cNvPicPr>
            <a:picLocks noChangeAspect="1" noChangeArrowheads="1"/>
          </p:cNvPicPr>
          <p:nvPr/>
        </p:nvPicPr>
        <p:blipFill>
          <a:blip r:embed="rId3" cstate="print"/>
          <a:srcRect/>
          <a:stretch>
            <a:fillRect/>
          </a:stretch>
        </p:blipFill>
        <p:spPr bwMode="auto">
          <a:xfrm>
            <a:off x="395288" y="3971925"/>
            <a:ext cx="4343400" cy="2886075"/>
          </a:xfrm>
          <a:prstGeom prst="rect">
            <a:avLst/>
          </a:prstGeom>
          <a:noFill/>
        </p:spPr>
      </p:pic>
      <p:pic>
        <p:nvPicPr>
          <p:cNvPr id="661509" name="Picture 5" descr="efe3des6"/>
          <p:cNvPicPr>
            <a:picLocks noChangeAspect="1" noChangeArrowheads="1"/>
          </p:cNvPicPr>
          <p:nvPr/>
        </p:nvPicPr>
        <p:blipFill>
          <a:blip r:embed="rId4" cstate="print"/>
          <a:srcRect/>
          <a:stretch>
            <a:fillRect/>
          </a:stretch>
        </p:blipFill>
        <p:spPr bwMode="auto">
          <a:xfrm>
            <a:off x="5003800" y="3971925"/>
            <a:ext cx="3783013"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r>
              <a:rPr lang="pt-BR"/>
              <a:t>Dispositivos</a:t>
            </a:r>
          </a:p>
        </p:txBody>
      </p:sp>
      <p:sp>
        <p:nvSpPr>
          <p:cNvPr id="667651" name="Rectangle 3"/>
          <p:cNvSpPr>
            <a:spLocks noGrp="1" noChangeArrowheads="1"/>
          </p:cNvSpPr>
          <p:nvPr>
            <p:ph idx="1"/>
          </p:nvPr>
        </p:nvSpPr>
        <p:spPr/>
        <p:txBody>
          <a:bodyPr/>
          <a:lstStyle/>
          <a:p>
            <a:r>
              <a:rPr lang="pt-BR" dirty="0" err="1">
                <a:solidFill>
                  <a:schemeClr val="bg1"/>
                </a:solidFill>
              </a:rPr>
              <a:t>Tracking</a:t>
            </a:r>
            <a:r>
              <a:rPr lang="pt-BR" dirty="0">
                <a:solidFill>
                  <a:schemeClr val="bg1"/>
                </a:solidFill>
              </a:rPr>
              <a:t> </a:t>
            </a:r>
            <a:r>
              <a:rPr lang="pt-BR" dirty="0" err="1">
                <a:solidFill>
                  <a:schemeClr val="bg1"/>
                </a:solidFill>
              </a:rPr>
              <a:t>devices</a:t>
            </a:r>
            <a:endParaRPr lang="pt-BR" dirty="0">
              <a:solidFill>
                <a:schemeClr val="bg1"/>
              </a:solidFill>
            </a:endParaRPr>
          </a:p>
          <a:p>
            <a:pPr lvl="1"/>
            <a:r>
              <a:rPr lang="pt-BR" dirty="0">
                <a:solidFill>
                  <a:schemeClr val="bg1"/>
                </a:solidFill>
              </a:rPr>
              <a:t>Rastreadores Mecânicos</a:t>
            </a:r>
          </a:p>
          <a:p>
            <a:pPr lvl="1"/>
            <a:r>
              <a:rPr lang="pt-BR" dirty="0">
                <a:solidFill>
                  <a:schemeClr val="bg1"/>
                </a:solidFill>
              </a:rPr>
              <a:t>Rastreadores Ultrassônicos</a:t>
            </a:r>
          </a:p>
        </p:txBody>
      </p:sp>
      <p:pic>
        <p:nvPicPr>
          <p:cNvPr id="667652" name="Picture 4" descr="braco"/>
          <p:cNvPicPr>
            <a:picLocks noChangeAspect="1" noChangeArrowheads="1"/>
          </p:cNvPicPr>
          <p:nvPr/>
        </p:nvPicPr>
        <p:blipFill>
          <a:blip r:embed="rId2" cstate="print"/>
          <a:srcRect/>
          <a:stretch>
            <a:fillRect/>
          </a:stretch>
        </p:blipFill>
        <p:spPr bwMode="auto">
          <a:xfrm>
            <a:off x="6553200" y="1219200"/>
            <a:ext cx="2381250" cy="2152650"/>
          </a:xfrm>
          <a:prstGeom prst="rect">
            <a:avLst/>
          </a:prstGeom>
          <a:noFill/>
        </p:spPr>
      </p:pic>
      <p:pic>
        <p:nvPicPr>
          <p:cNvPr id="667653" name="Picture 5" descr="ring"/>
          <p:cNvPicPr>
            <a:picLocks noChangeAspect="1" noChangeArrowheads="1"/>
          </p:cNvPicPr>
          <p:nvPr/>
        </p:nvPicPr>
        <p:blipFill>
          <a:blip r:embed="rId3" cstate="print"/>
          <a:srcRect/>
          <a:stretch>
            <a:fillRect/>
          </a:stretch>
        </p:blipFill>
        <p:spPr bwMode="auto">
          <a:xfrm>
            <a:off x="6477000" y="3124200"/>
            <a:ext cx="1524000" cy="962025"/>
          </a:xfrm>
          <a:prstGeom prst="rect">
            <a:avLst/>
          </a:prstGeom>
          <a:noFill/>
        </p:spPr>
      </p:pic>
      <p:pic>
        <p:nvPicPr>
          <p:cNvPr id="667654" name="Picture 6" descr="email_hostage_sharon_s"/>
          <p:cNvPicPr>
            <a:picLocks noChangeAspect="1" noChangeArrowheads="1"/>
          </p:cNvPicPr>
          <p:nvPr/>
        </p:nvPicPr>
        <p:blipFill>
          <a:blip r:embed="rId4" cstate="print"/>
          <a:srcRect/>
          <a:stretch>
            <a:fillRect/>
          </a:stretch>
        </p:blipFill>
        <p:spPr bwMode="auto">
          <a:xfrm>
            <a:off x="611188" y="4292600"/>
            <a:ext cx="3097212" cy="24733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lstStyle/>
          <a:p>
            <a:r>
              <a:rPr lang="pt-BR"/>
              <a:t>Motion Capture</a:t>
            </a:r>
          </a:p>
        </p:txBody>
      </p:sp>
      <p:sp>
        <p:nvSpPr>
          <p:cNvPr id="677891" name="Rectangle 3"/>
          <p:cNvSpPr>
            <a:spLocks noGrp="1" noChangeArrowheads="1"/>
          </p:cNvSpPr>
          <p:nvPr>
            <p:ph idx="1"/>
          </p:nvPr>
        </p:nvSpPr>
        <p:spPr/>
        <p:txBody>
          <a:bodyPr/>
          <a:lstStyle/>
          <a:p>
            <a:r>
              <a:rPr lang="pt-BR" dirty="0">
                <a:solidFill>
                  <a:schemeClr val="bg1"/>
                </a:solidFill>
              </a:rPr>
              <a:t>O processo de captura tem duas fases. Na primeira fase as posições espaciais dos sensores são capturadas e usadas para deduzir as posições das juntas do esqueleto do ator. Esta fase é observada e dirigida em tempo-real pelo diretor. Na segunda fase o esqueleto é revestido de volume e processos de </a:t>
            </a:r>
            <a:r>
              <a:rPr lang="pt-BR" dirty="0" err="1">
                <a:solidFill>
                  <a:schemeClr val="bg1"/>
                </a:solidFill>
              </a:rPr>
              <a:t>rendering</a:t>
            </a:r>
            <a:r>
              <a:rPr lang="pt-BR" dirty="0">
                <a:solidFill>
                  <a:schemeClr val="bg1"/>
                </a:solidFill>
              </a:rPr>
              <a:t> são aplicados.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pt-BR"/>
              <a:t>MOCA</a:t>
            </a:r>
          </a:p>
        </p:txBody>
      </p:sp>
      <p:pic>
        <p:nvPicPr>
          <p:cNvPr id="679939" name="Picture 3"/>
          <p:cNvPicPr>
            <a:picLocks noChangeAspect="1" noChangeArrowheads="1"/>
          </p:cNvPicPr>
          <p:nvPr/>
        </p:nvPicPr>
        <p:blipFill>
          <a:blip r:embed="rId2" cstate="print"/>
          <a:srcRect/>
          <a:stretch>
            <a:fillRect/>
          </a:stretch>
        </p:blipFill>
        <p:spPr bwMode="auto">
          <a:xfrm>
            <a:off x="990600" y="1752600"/>
            <a:ext cx="6781800" cy="4843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p:txBody>
          <a:bodyPr/>
          <a:lstStyle/>
          <a:p>
            <a:r>
              <a:rPr lang="pt-BR"/>
              <a:t>Dispositivos de RV</a:t>
            </a:r>
          </a:p>
        </p:txBody>
      </p:sp>
      <p:sp>
        <p:nvSpPr>
          <p:cNvPr id="693251" name="Rectangle 3"/>
          <p:cNvSpPr>
            <a:spLocks noGrp="1" noChangeArrowheads="1"/>
          </p:cNvSpPr>
          <p:nvPr>
            <p:ph idx="1"/>
          </p:nvPr>
        </p:nvSpPr>
        <p:spPr/>
        <p:txBody>
          <a:bodyPr/>
          <a:lstStyle/>
          <a:p>
            <a:pPr lvl="1">
              <a:lnSpc>
                <a:spcPct val="90000"/>
              </a:lnSpc>
            </a:pPr>
            <a:r>
              <a:rPr lang="pt-BR" sz="2400"/>
              <a:t>The goal of this project is to design, build, and characterize a full color, monocular, see-through, virtual image display which scans light directly onto the retina of the eye.</a:t>
            </a:r>
          </a:p>
          <a:p>
            <a:pPr marL="1143000" lvl="2">
              <a:lnSpc>
                <a:spcPct val="90000"/>
              </a:lnSpc>
            </a:pPr>
            <a:r>
              <a:rPr lang="pt-BR" sz="2000"/>
              <a:t>http://www.hitl.washington.edu/publications/tidwell/index.html</a:t>
            </a:r>
          </a:p>
        </p:txBody>
      </p:sp>
      <p:pic>
        <p:nvPicPr>
          <p:cNvPr id="693252" name="Picture 4" descr="retinal1"/>
          <p:cNvPicPr>
            <a:picLocks noChangeAspect="1" noChangeArrowheads="1"/>
          </p:cNvPicPr>
          <p:nvPr/>
        </p:nvPicPr>
        <p:blipFill>
          <a:blip r:embed="rId2" cstate="print"/>
          <a:srcRect/>
          <a:stretch>
            <a:fillRect/>
          </a:stretch>
        </p:blipFill>
        <p:spPr bwMode="auto">
          <a:xfrm>
            <a:off x="0" y="1700213"/>
            <a:ext cx="3200400" cy="4581525"/>
          </a:xfrm>
          <a:prstGeom prst="rect">
            <a:avLst/>
          </a:prstGeom>
          <a:noFill/>
        </p:spPr>
      </p:pic>
      <p:pic>
        <p:nvPicPr>
          <p:cNvPr id="693253" name="Picture 5" descr="retinal2"/>
          <p:cNvPicPr>
            <a:picLocks noChangeAspect="1" noChangeArrowheads="1"/>
          </p:cNvPicPr>
          <p:nvPr/>
        </p:nvPicPr>
        <p:blipFill>
          <a:blip r:embed="rId3" cstate="print"/>
          <a:srcRect/>
          <a:stretch>
            <a:fillRect/>
          </a:stretch>
        </p:blipFill>
        <p:spPr bwMode="auto">
          <a:xfrm>
            <a:off x="3132138" y="1700213"/>
            <a:ext cx="3200400" cy="4581525"/>
          </a:xfrm>
          <a:prstGeom prst="rect">
            <a:avLst/>
          </a:prstGeom>
          <a:noFill/>
        </p:spPr>
      </p:pic>
      <p:pic>
        <p:nvPicPr>
          <p:cNvPr id="693254" name="Picture 6" descr="retinal3"/>
          <p:cNvPicPr>
            <a:picLocks noChangeAspect="1" noChangeArrowheads="1"/>
          </p:cNvPicPr>
          <p:nvPr/>
        </p:nvPicPr>
        <p:blipFill>
          <a:blip r:embed="rId4" cstate="print"/>
          <a:srcRect/>
          <a:stretch>
            <a:fillRect/>
          </a:stretch>
        </p:blipFill>
        <p:spPr bwMode="auto">
          <a:xfrm>
            <a:off x="6156325" y="1700213"/>
            <a:ext cx="3143250" cy="45815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0" y="0"/>
            <a:ext cx="7924800" cy="1143000"/>
          </a:xfrm>
        </p:spPr>
        <p:txBody>
          <a:bodyPr/>
          <a:lstStyle/>
          <a:p>
            <a:r>
              <a:rPr lang="pt-BR" sz="4000"/>
              <a:t>Processamento de Imagens</a:t>
            </a:r>
          </a:p>
        </p:txBody>
      </p:sp>
      <p:sp>
        <p:nvSpPr>
          <p:cNvPr id="588803" name="Rectangle 3"/>
          <p:cNvSpPr>
            <a:spLocks noChangeArrowheads="1"/>
          </p:cNvSpPr>
          <p:nvPr/>
        </p:nvSpPr>
        <p:spPr bwMode="auto">
          <a:xfrm>
            <a:off x="3352800" y="2667000"/>
            <a:ext cx="2438400" cy="533400"/>
          </a:xfrm>
          <a:prstGeom prst="rect">
            <a:avLst/>
          </a:prstGeom>
          <a:solidFill>
            <a:schemeClr val="accent1"/>
          </a:solidFill>
          <a:ln w="9525">
            <a:solidFill>
              <a:schemeClr val="tx1"/>
            </a:solidFill>
            <a:miter lim="800000"/>
            <a:headEnd/>
            <a:tailEnd/>
          </a:ln>
          <a:effectLst/>
        </p:spPr>
        <p:txBody>
          <a:bodyPr wrap="none" anchor="ctr"/>
          <a:lstStyle/>
          <a:p>
            <a:pPr algn="ctr"/>
            <a:r>
              <a:rPr kumimoji="0" lang="pt-BR">
                <a:latin typeface="Times New Roman" pitchFamily="18" charset="0"/>
              </a:rPr>
              <a:t>Modelos</a:t>
            </a:r>
          </a:p>
        </p:txBody>
      </p:sp>
      <p:sp>
        <p:nvSpPr>
          <p:cNvPr id="588804" name="Rectangle 4"/>
          <p:cNvSpPr>
            <a:spLocks noChangeArrowheads="1"/>
          </p:cNvSpPr>
          <p:nvPr/>
        </p:nvSpPr>
        <p:spPr bwMode="auto">
          <a:xfrm>
            <a:off x="3352800" y="4267200"/>
            <a:ext cx="2438400" cy="533400"/>
          </a:xfrm>
          <a:prstGeom prst="rect">
            <a:avLst/>
          </a:prstGeom>
          <a:solidFill>
            <a:srgbClr val="0066CC"/>
          </a:solidFill>
          <a:ln w="9525">
            <a:solidFill>
              <a:schemeClr val="tx1"/>
            </a:solidFill>
            <a:miter lim="800000"/>
            <a:headEnd/>
            <a:tailEnd/>
          </a:ln>
          <a:effectLst/>
        </p:spPr>
        <p:txBody>
          <a:bodyPr wrap="none" anchor="ctr"/>
          <a:lstStyle/>
          <a:p>
            <a:pPr algn="ctr"/>
            <a:r>
              <a:rPr kumimoji="0" lang="pt-BR">
                <a:latin typeface="Times New Roman" pitchFamily="18" charset="0"/>
              </a:rPr>
              <a:t>Imagens</a:t>
            </a:r>
          </a:p>
        </p:txBody>
      </p:sp>
      <p:sp>
        <p:nvSpPr>
          <p:cNvPr id="588805" name="AutoShape 5"/>
          <p:cNvSpPr>
            <a:spLocks noChangeArrowheads="1"/>
          </p:cNvSpPr>
          <p:nvPr/>
        </p:nvSpPr>
        <p:spPr bwMode="auto">
          <a:xfrm>
            <a:off x="3657600" y="20574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88806" name="Text Box 6"/>
          <p:cNvSpPr txBox="1">
            <a:spLocks noChangeArrowheads="1"/>
          </p:cNvSpPr>
          <p:nvPr/>
        </p:nvSpPr>
        <p:spPr bwMode="auto">
          <a:xfrm>
            <a:off x="3657600" y="1676400"/>
            <a:ext cx="1622425" cy="457200"/>
          </a:xfrm>
          <a:prstGeom prst="rect">
            <a:avLst/>
          </a:prstGeom>
          <a:noFill/>
          <a:ln w="9525">
            <a:noFill/>
            <a:miter lim="800000"/>
            <a:headEnd/>
            <a:tailEnd/>
          </a:ln>
          <a:effectLst/>
        </p:spPr>
        <p:txBody>
          <a:bodyPr wrap="none">
            <a:spAutoFit/>
          </a:bodyPr>
          <a:lstStyle/>
          <a:p>
            <a:r>
              <a:rPr kumimoji="0" lang="pt-BR" i="1">
                <a:solidFill>
                  <a:schemeClr val="bg1"/>
                </a:solidFill>
                <a:latin typeface="Times New Roman" pitchFamily="18" charset="0"/>
              </a:rPr>
              <a:t>Modelagem</a:t>
            </a:r>
            <a:endParaRPr kumimoji="0" lang="pt-BR">
              <a:solidFill>
                <a:schemeClr val="bg1"/>
              </a:solidFill>
              <a:latin typeface="Times New Roman" pitchFamily="18" charset="0"/>
            </a:endParaRPr>
          </a:p>
        </p:txBody>
      </p:sp>
      <p:sp>
        <p:nvSpPr>
          <p:cNvPr id="588807" name="AutoShape 7"/>
          <p:cNvSpPr>
            <a:spLocks noChangeArrowheads="1"/>
          </p:cNvSpPr>
          <p:nvPr/>
        </p:nvSpPr>
        <p:spPr bwMode="auto">
          <a:xfrm rot="-10783488">
            <a:off x="3581400" y="4953000"/>
            <a:ext cx="1905000" cy="381000"/>
          </a:xfrm>
          <a:prstGeom prst="curvedDownArrow">
            <a:avLst>
              <a:gd name="adj1" fmla="val 100000"/>
              <a:gd name="adj2" fmla="val 200000"/>
              <a:gd name="adj3" fmla="val 33333"/>
            </a:avLst>
          </a:prstGeom>
          <a:solidFill>
            <a:srgbClr val="0066CC"/>
          </a:solidFill>
          <a:ln w="9525">
            <a:solidFill>
              <a:schemeClr val="tx1"/>
            </a:solidFill>
            <a:miter lim="800000"/>
            <a:headEnd/>
            <a:tailEnd/>
          </a:ln>
          <a:effectLst/>
        </p:spPr>
        <p:txBody>
          <a:bodyPr wrap="none" anchor="ctr"/>
          <a:lstStyle/>
          <a:p>
            <a:endParaRPr lang="pt-BR"/>
          </a:p>
        </p:txBody>
      </p:sp>
      <p:sp>
        <p:nvSpPr>
          <p:cNvPr id="588808" name="Text Box 8"/>
          <p:cNvSpPr txBox="1">
            <a:spLocks noChangeArrowheads="1"/>
          </p:cNvSpPr>
          <p:nvPr/>
        </p:nvSpPr>
        <p:spPr bwMode="auto">
          <a:xfrm>
            <a:off x="3733800" y="5257800"/>
            <a:ext cx="2046288" cy="822325"/>
          </a:xfrm>
          <a:prstGeom prst="rect">
            <a:avLst/>
          </a:prstGeom>
          <a:noFill/>
          <a:ln w="9525">
            <a:noFill/>
            <a:miter lim="800000"/>
            <a:headEnd/>
            <a:tailEnd/>
          </a:ln>
          <a:effectLst/>
        </p:spPr>
        <p:txBody>
          <a:bodyPr wrap="none">
            <a:spAutoFit/>
          </a:bodyPr>
          <a:lstStyle/>
          <a:p>
            <a:r>
              <a:rPr kumimoji="0" lang="pt-BR" i="1">
                <a:solidFill>
                  <a:schemeClr val="bg1"/>
                </a:solidFill>
                <a:latin typeface="Times New Roman" pitchFamily="18" charset="0"/>
              </a:rPr>
              <a:t>Processamento</a:t>
            </a:r>
          </a:p>
          <a:p>
            <a:r>
              <a:rPr kumimoji="0" lang="pt-BR" i="1">
                <a:solidFill>
                  <a:schemeClr val="bg1"/>
                </a:solidFill>
                <a:latin typeface="Times New Roman" pitchFamily="18" charset="0"/>
              </a:rPr>
              <a:t>de Imagens</a:t>
            </a:r>
            <a:endParaRPr kumimoji="0" lang="pt-BR">
              <a:solidFill>
                <a:schemeClr val="bg1"/>
              </a:solidFill>
              <a:latin typeface="Times New Roman" pitchFamily="18" charset="0"/>
            </a:endParaRPr>
          </a:p>
        </p:txBody>
      </p:sp>
      <p:sp>
        <p:nvSpPr>
          <p:cNvPr id="588809" name="AutoShape 9"/>
          <p:cNvSpPr>
            <a:spLocks noChangeArrowheads="1"/>
          </p:cNvSpPr>
          <p:nvPr/>
        </p:nvSpPr>
        <p:spPr bwMode="auto">
          <a:xfrm rot="-16440152">
            <a:off x="5181600" y="36576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88810" name="Text Box 10"/>
          <p:cNvSpPr txBox="1">
            <a:spLocks noChangeArrowheads="1"/>
          </p:cNvSpPr>
          <p:nvPr/>
        </p:nvSpPr>
        <p:spPr bwMode="auto">
          <a:xfrm>
            <a:off x="5105400" y="3505200"/>
            <a:ext cx="1131888"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Gráfico</a:t>
            </a:r>
            <a:endParaRPr kumimoji="0" lang="pt-BR">
              <a:latin typeface="Times New Roman" pitchFamily="18" charset="0"/>
            </a:endParaRPr>
          </a:p>
        </p:txBody>
      </p:sp>
      <p:sp>
        <p:nvSpPr>
          <p:cNvPr id="588811" name="AutoShape 11"/>
          <p:cNvSpPr>
            <a:spLocks noChangeArrowheads="1"/>
          </p:cNvSpPr>
          <p:nvPr/>
        </p:nvSpPr>
        <p:spPr bwMode="auto">
          <a:xfrm rot="-26701908">
            <a:off x="2057400" y="34290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88812" name="Text Box 12"/>
          <p:cNvSpPr txBox="1">
            <a:spLocks noChangeArrowheads="1"/>
          </p:cNvSpPr>
          <p:nvPr/>
        </p:nvSpPr>
        <p:spPr bwMode="auto">
          <a:xfrm>
            <a:off x="2895600" y="3505200"/>
            <a:ext cx="877888"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Visão</a:t>
            </a:r>
            <a:endParaRPr kumimoji="0" lang="pt-BR">
              <a:latin typeface="Times New Roman" pitchFamily="18" charset="0"/>
            </a:endParaRPr>
          </a:p>
        </p:txBody>
      </p:sp>
      <p:sp>
        <p:nvSpPr>
          <p:cNvPr id="588813" name="AutoShape 13"/>
          <p:cNvSpPr>
            <a:spLocks noChangeArrowheads="1"/>
          </p:cNvSpPr>
          <p:nvPr/>
        </p:nvSpPr>
        <p:spPr bwMode="auto">
          <a:xfrm>
            <a:off x="6477000" y="3505200"/>
            <a:ext cx="990600" cy="381000"/>
          </a:xfrm>
          <a:prstGeom prst="rightArrow">
            <a:avLst>
              <a:gd name="adj1" fmla="val 50000"/>
              <a:gd name="adj2" fmla="val 65000"/>
            </a:avLst>
          </a:prstGeom>
          <a:solidFill>
            <a:schemeClr val="accent1"/>
          </a:solidFill>
          <a:ln w="9525">
            <a:solidFill>
              <a:schemeClr val="tx1"/>
            </a:solidFill>
            <a:miter lim="800000"/>
            <a:headEnd/>
            <a:tailEnd/>
          </a:ln>
          <a:effectLst/>
        </p:spPr>
        <p:txBody>
          <a:bodyPr wrap="none" anchor="ctr"/>
          <a:lstStyle/>
          <a:p>
            <a:pPr algn="ctr"/>
            <a:endParaRPr kumimoji="0" lang="pt-BR">
              <a:latin typeface="Times New Roman" pitchFamily="18" charset="0"/>
            </a:endParaRPr>
          </a:p>
        </p:txBody>
      </p:sp>
      <p:sp>
        <p:nvSpPr>
          <p:cNvPr id="588814" name="Text Box 14"/>
          <p:cNvSpPr txBox="1">
            <a:spLocks noChangeArrowheads="1"/>
          </p:cNvSpPr>
          <p:nvPr/>
        </p:nvSpPr>
        <p:spPr bwMode="auto">
          <a:xfrm>
            <a:off x="6400800" y="3124200"/>
            <a:ext cx="1014413"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Tempo</a:t>
            </a:r>
            <a:endParaRPr kumimoji="0" lang="pt-BR">
              <a:latin typeface="Times New Roman" pitchFamily="18" charset="0"/>
            </a:endParaRPr>
          </a:p>
        </p:txBody>
      </p:sp>
      <p:sp>
        <p:nvSpPr>
          <p:cNvPr id="588815" name="Text Box 15"/>
          <p:cNvSpPr txBox="1">
            <a:spLocks noChangeArrowheads="1"/>
          </p:cNvSpPr>
          <p:nvPr/>
        </p:nvSpPr>
        <p:spPr bwMode="auto">
          <a:xfrm>
            <a:off x="7543800" y="3352800"/>
            <a:ext cx="1419225" cy="822325"/>
          </a:xfrm>
          <a:prstGeom prst="rect">
            <a:avLst/>
          </a:prstGeom>
          <a:solidFill>
            <a:schemeClr val="bg1"/>
          </a:solidFill>
          <a:ln w="9525">
            <a:noFill/>
            <a:miter lim="800000"/>
            <a:headEnd/>
            <a:tailEnd/>
          </a:ln>
          <a:effectLst/>
        </p:spPr>
        <p:txBody>
          <a:bodyPr wrap="none">
            <a:spAutoFit/>
          </a:bodyPr>
          <a:lstStyle/>
          <a:p>
            <a:r>
              <a:rPr kumimoji="0" lang="pt-BR" i="1">
                <a:latin typeface="Times New Roman" pitchFamily="18" charset="0"/>
              </a:rPr>
              <a:t>Animação</a:t>
            </a:r>
          </a:p>
          <a:p>
            <a:r>
              <a:rPr kumimoji="0" lang="pt-BR" i="1">
                <a:latin typeface="Times New Roman" pitchFamily="18" charset="0"/>
              </a:rPr>
              <a:t>Vídeo</a:t>
            </a:r>
            <a:endParaRPr kumimoji="0" lang="pt-BR">
              <a:latin typeface="Times New Roman" pitchFamily="18" charset="0"/>
            </a:endParaRPr>
          </a:p>
        </p:txBody>
      </p:sp>
      <p:sp>
        <p:nvSpPr>
          <p:cNvPr id="588816" name="AutoShape 16"/>
          <p:cNvSpPr>
            <a:spLocks noChangeArrowheads="1"/>
          </p:cNvSpPr>
          <p:nvPr/>
        </p:nvSpPr>
        <p:spPr bwMode="auto">
          <a:xfrm rot="-10800000">
            <a:off x="1752600" y="3505200"/>
            <a:ext cx="990600" cy="381000"/>
          </a:xfrm>
          <a:prstGeom prst="rightArrow">
            <a:avLst>
              <a:gd name="adj1" fmla="val 50000"/>
              <a:gd name="adj2" fmla="val 65000"/>
            </a:avLst>
          </a:prstGeom>
          <a:solidFill>
            <a:schemeClr val="accent1"/>
          </a:solidFill>
          <a:ln w="9525">
            <a:solidFill>
              <a:schemeClr val="tx1"/>
            </a:solidFill>
            <a:miter lim="800000"/>
            <a:headEnd/>
            <a:tailEnd/>
          </a:ln>
          <a:effectLst/>
        </p:spPr>
        <p:txBody>
          <a:bodyPr rot="10800000" wrap="none" anchor="ctr"/>
          <a:lstStyle/>
          <a:p>
            <a:pPr algn="ctr"/>
            <a:endParaRPr kumimoji="0" lang="pt-BR">
              <a:latin typeface="Times New Roman" pitchFamily="18" charset="0"/>
            </a:endParaRPr>
          </a:p>
        </p:txBody>
      </p:sp>
      <p:sp>
        <p:nvSpPr>
          <p:cNvPr id="588817" name="Text Box 17"/>
          <p:cNvSpPr txBox="1">
            <a:spLocks noChangeArrowheads="1"/>
          </p:cNvSpPr>
          <p:nvPr/>
        </p:nvSpPr>
        <p:spPr bwMode="auto">
          <a:xfrm>
            <a:off x="1676400" y="3124200"/>
            <a:ext cx="1184275"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Usuário</a:t>
            </a:r>
            <a:endParaRPr kumimoji="0" lang="pt-BR">
              <a:latin typeface="Times New Roman" pitchFamily="18" charset="0"/>
            </a:endParaRPr>
          </a:p>
        </p:txBody>
      </p:sp>
      <p:sp>
        <p:nvSpPr>
          <p:cNvPr id="588818" name="Text Box 18"/>
          <p:cNvSpPr txBox="1">
            <a:spLocks noChangeArrowheads="1"/>
          </p:cNvSpPr>
          <p:nvPr/>
        </p:nvSpPr>
        <p:spPr bwMode="auto">
          <a:xfrm>
            <a:off x="152400" y="3276600"/>
            <a:ext cx="1536700" cy="822325"/>
          </a:xfrm>
          <a:prstGeom prst="rect">
            <a:avLst/>
          </a:prstGeom>
          <a:solidFill>
            <a:schemeClr val="bg1"/>
          </a:solidFill>
          <a:ln w="9525">
            <a:noFill/>
            <a:miter lim="800000"/>
            <a:headEnd/>
            <a:tailEnd/>
          </a:ln>
          <a:effectLst/>
        </p:spPr>
        <p:txBody>
          <a:bodyPr wrap="none">
            <a:spAutoFit/>
          </a:bodyPr>
          <a:lstStyle/>
          <a:p>
            <a:r>
              <a:rPr kumimoji="0" lang="pt-BR" i="1">
                <a:latin typeface="Times New Roman" pitchFamily="18" charset="0"/>
              </a:rPr>
              <a:t>Multimídia</a:t>
            </a:r>
          </a:p>
          <a:p>
            <a:r>
              <a:rPr kumimoji="0" lang="pt-BR" i="1">
                <a:latin typeface="Times New Roman" pitchFamily="18" charset="0"/>
              </a:rPr>
              <a:t>RV</a:t>
            </a:r>
            <a:endParaRPr kumimoji="0" lang="pt-BR">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normAutofit fontScale="90000"/>
          </a:bodyPr>
          <a:lstStyle/>
          <a:p>
            <a:r>
              <a:rPr lang="en-US" sz="4000" i="1"/>
              <a:t>Head Mounted Displays </a:t>
            </a:r>
            <a:r>
              <a:rPr lang="en-US" sz="4000"/>
              <a:t>– HMD</a:t>
            </a:r>
            <a:br>
              <a:rPr lang="en-US" sz="4000"/>
            </a:br>
            <a:endParaRPr lang="en-US" sz="4000"/>
          </a:p>
        </p:txBody>
      </p:sp>
      <p:sp>
        <p:nvSpPr>
          <p:cNvPr id="694275" name="Rectangle 3"/>
          <p:cNvSpPr>
            <a:spLocks noGrp="1" noChangeArrowheads="1"/>
          </p:cNvSpPr>
          <p:nvPr>
            <p:ph idx="1"/>
          </p:nvPr>
        </p:nvSpPr>
        <p:spPr/>
        <p:txBody>
          <a:bodyPr/>
          <a:lstStyle/>
          <a:p>
            <a:r>
              <a:rPr lang="en-US" sz="2400" dirty="0" err="1">
                <a:solidFill>
                  <a:schemeClr val="bg1"/>
                </a:solidFill>
              </a:rPr>
              <a:t>Duas</a:t>
            </a:r>
            <a:r>
              <a:rPr lang="en-US" sz="2400" dirty="0">
                <a:solidFill>
                  <a:schemeClr val="bg1"/>
                </a:solidFill>
              </a:rPr>
              <a:t> </a:t>
            </a:r>
            <a:r>
              <a:rPr lang="en-US" sz="2400" dirty="0" err="1">
                <a:solidFill>
                  <a:schemeClr val="bg1"/>
                </a:solidFill>
              </a:rPr>
              <a:t>pequenas</a:t>
            </a:r>
            <a:r>
              <a:rPr lang="en-US" sz="2400" dirty="0">
                <a:solidFill>
                  <a:schemeClr val="bg1"/>
                </a:solidFill>
              </a:rPr>
              <a:t> </a:t>
            </a:r>
            <a:r>
              <a:rPr lang="en-US" sz="2400" dirty="0" err="1">
                <a:solidFill>
                  <a:schemeClr val="bg1"/>
                </a:solidFill>
              </a:rPr>
              <a:t>telas</a:t>
            </a:r>
            <a:r>
              <a:rPr lang="en-US" sz="2400" dirty="0">
                <a:solidFill>
                  <a:schemeClr val="bg1"/>
                </a:solidFill>
              </a:rPr>
              <a:t> (CRT x LCD)</a:t>
            </a:r>
          </a:p>
          <a:p>
            <a:r>
              <a:rPr lang="en-US" sz="2400" dirty="0" err="1">
                <a:solidFill>
                  <a:schemeClr val="bg1"/>
                </a:solidFill>
              </a:rPr>
              <a:t>Imagens</a:t>
            </a:r>
            <a:r>
              <a:rPr lang="en-US" sz="2400" dirty="0">
                <a:solidFill>
                  <a:schemeClr val="bg1"/>
                </a:solidFill>
              </a:rPr>
              <a:t> mono </a:t>
            </a:r>
            <a:r>
              <a:rPr lang="en-US" sz="2400" dirty="0" err="1">
                <a:solidFill>
                  <a:schemeClr val="bg1"/>
                </a:solidFill>
              </a:rPr>
              <a:t>ou</a:t>
            </a:r>
            <a:r>
              <a:rPr lang="en-US" sz="2400" dirty="0">
                <a:solidFill>
                  <a:schemeClr val="bg1"/>
                </a:solidFill>
              </a:rPr>
              <a:t> </a:t>
            </a:r>
            <a:r>
              <a:rPr lang="en-US" sz="2400" dirty="0" err="1">
                <a:solidFill>
                  <a:schemeClr val="bg1"/>
                </a:solidFill>
              </a:rPr>
              <a:t>estéreo</a:t>
            </a:r>
            <a:endParaRPr lang="en-US" sz="2400" dirty="0">
              <a:solidFill>
                <a:schemeClr val="bg1"/>
              </a:solidFill>
            </a:endParaRPr>
          </a:p>
          <a:p>
            <a:r>
              <a:rPr lang="en-US" sz="2400" b="1" dirty="0" err="1">
                <a:solidFill>
                  <a:schemeClr val="bg1"/>
                </a:solidFill>
              </a:rPr>
              <a:t>Pode</a:t>
            </a:r>
            <a:r>
              <a:rPr lang="en-US" sz="2400" b="1" dirty="0">
                <a:solidFill>
                  <a:schemeClr val="bg1"/>
                </a:solidFill>
              </a:rPr>
              <a:t> </a:t>
            </a:r>
            <a:r>
              <a:rPr lang="en-US" sz="2400" dirty="0" err="1">
                <a:solidFill>
                  <a:schemeClr val="bg1"/>
                </a:solidFill>
              </a:rPr>
              <a:t>incluir</a:t>
            </a:r>
            <a:r>
              <a:rPr lang="en-US" sz="2400" dirty="0">
                <a:solidFill>
                  <a:schemeClr val="bg1"/>
                </a:solidFill>
              </a:rPr>
              <a:t> </a:t>
            </a:r>
            <a:r>
              <a:rPr lang="en-US" sz="2400" dirty="0" err="1">
                <a:solidFill>
                  <a:schemeClr val="bg1"/>
                </a:solidFill>
              </a:rPr>
              <a:t>fone</a:t>
            </a:r>
            <a:r>
              <a:rPr lang="en-US" sz="2400" dirty="0">
                <a:solidFill>
                  <a:schemeClr val="bg1"/>
                </a:solidFill>
              </a:rPr>
              <a:t> de </a:t>
            </a:r>
            <a:r>
              <a:rPr lang="en-US" sz="2400" dirty="0" err="1">
                <a:solidFill>
                  <a:schemeClr val="bg1"/>
                </a:solidFill>
              </a:rPr>
              <a:t>ouvido</a:t>
            </a:r>
            <a:endParaRPr lang="en-US" sz="2400" dirty="0">
              <a:solidFill>
                <a:schemeClr val="bg1"/>
              </a:solidFill>
            </a:endParaRPr>
          </a:p>
          <a:p>
            <a:r>
              <a:rPr lang="en-US" sz="2400" b="1" dirty="0" err="1">
                <a:solidFill>
                  <a:schemeClr val="bg1"/>
                </a:solidFill>
              </a:rPr>
              <a:t>Pode</a:t>
            </a:r>
            <a:r>
              <a:rPr lang="en-US" sz="2400" b="1" dirty="0">
                <a:solidFill>
                  <a:schemeClr val="bg1"/>
                </a:solidFill>
              </a:rPr>
              <a:t> </a:t>
            </a:r>
            <a:r>
              <a:rPr lang="en-US" sz="2400" dirty="0" err="1">
                <a:solidFill>
                  <a:schemeClr val="bg1"/>
                </a:solidFill>
              </a:rPr>
              <a:t>vir</a:t>
            </a:r>
            <a:r>
              <a:rPr lang="en-US" sz="2400" dirty="0">
                <a:solidFill>
                  <a:schemeClr val="bg1"/>
                </a:solidFill>
              </a:rPr>
              <a:t> com um </a:t>
            </a:r>
            <a:r>
              <a:rPr lang="en-US" sz="2400" dirty="0" err="1">
                <a:solidFill>
                  <a:schemeClr val="bg1"/>
                </a:solidFill>
              </a:rPr>
              <a:t>rastreador</a:t>
            </a:r>
            <a:r>
              <a:rPr lang="en-US" sz="2400" dirty="0">
                <a:solidFill>
                  <a:schemeClr val="bg1"/>
                </a:solidFill>
              </a:rPr>
              <a:t> de </a:t>
            </a:r>
            <a:r>
              <a:rPr lang="en-US" sz="2400" dirty="0" err="1">
                <a:solidFill>
                  <a:schemeClr val="bg1"/>
                </a:solidFill>
              </a:rPr>
              <a:t>posição</a:t>
            </a:r>
            <a:r>
              <a:rPr lang="en-US" sz="2400" dirty="0">
                <a:solidFill>
                  <a:schemeClr val="bg1"/>
                </a:solidFill>
              </a:rPr>
              <a:t> </a:t>
            </a:r>
            <a:r>
              <a:rPr lang="en-US" sz="2400" dirty="0" err="1">
                <a:solidFill>
                  <a:schemeClr val="bg1"/>
                </a:solidFill>
              </a:rPr>
              <a:t>para</a:t>
            </a:r>
            <a:r>
              <a:rPr lang="en-US" sz="2400" dirty="0">
                <a:solidFill>
                  <a:schemeClr val="bg1"/>
                </a:solidFill>
              </a:rPr>
              <a:t> </a:t>
            </a:r>
            <a:r>
              <a:rPr lang="en-US" sz="2400" dirty="0" err="1">
                <a:solidFill>
                  <a:schemeClr val="bg1"/>
                </a:solidFill>
              </a:rPr>
              <a:t>capturar</a:t>
            </a:r>
            <a:r>
              <a:rPr lang="en-US" sz="2400" dirty="0">
                <a:solidFill>
                  <a:schemeClr val="bg1"/>
                </a:solidFill>
              </a:rPr>
              <a:t> o </a:t>
            </a:r>
            <a:r>
              <a:rPr lang="en-US" sz="2400" dirty="0" err="1">
                <a:solidFill>
                  <a:schemeClr val="bg1"/>
                </a:solidFill>
              </a:rPr>
              <a:t>movimento</a:t>
            </a:r>
            <a:r>
              <a:rPr lang="en-US" sz="2400" dirty="0">
                <a:solidFill>
                  <a:schemeClr val="bg1"/>
                </a:solidFill>
              </a:rPr>
              <a:t> </a:t>
            </a:r>
            <a:r>
              <a:rPr lang="en-US" sz="2400" dirty="0" err="1">
                <a:solidFill>
                  <a:schemeClr val="bg1"/>
                </a:solidFill>
              </a:rPr>
              <a:t>da</a:t>
            </a:r>
            <a:r>
              <a:rPr lang="en-US" sz="2400" dirty="0">
                <a:solidFill>
                  <a:schemeClr val="bg1"/>
                </a:solidFill>
              </a:rPr>
              <a:t> </a:t>
            </a:r>
            <a:r>
              <a:rPr lang="en-US" sz="2400" dirty="0" err="1">
                <a:solidFill>
                  <a:schemeClr val="bg1"/>
                </a:solidFill>
              </a:rPr>
              <a:t>cabeça</a:t>
            </a:r>
            <a:endParaRPr lang="en-US" sz="2400" dirty="0">
              <a:solidFill>
                <a:schemeClr val="bg1"/>
              </a:solidFill>
            </a:endParaRPr>
          </a:p>
        </p:txBody>
      </p:sp>
      <p:pic>
        <p:nvPicPr>
          <p:cNvPr id="694276" name="Picture 4" descr="ncsa"/>
          <p:cNvPicPr>
            <a:picLocks noChangeAspect="1" noChangeArrowheads="1"/>
          </p:cNvPicPr>
          <p:nvPr/>
        </p:nvPicPr>
        <p:blipFill>
          <a:blip r:embed="rId2" cstate="print"/>
          <a:srcRect/>
          <a:stretch>
            <a:fillRect/>
          </a:stretch>
        </p:blipFill>
        <p:spPr bwMode="auto">
          <a:xfrm>
            <a:off x="6516688" y="4076700"/>
            <a:ext cx="1819275" cy="2381250"/>
          </a:xfrm>
          <a:prstGeom prst="rect">
            <a:avLst/>
          </a:prstGeom>
          <a:noFill/>
        </p:spPr>
      </p:pic>
      <p:pic>
        <p:nvPicPr>
          <p:cNvPr id="694277" name="Picture 5"/>
          <p:cNvPicPr>
            <a:picLocks noChangeAspect="1" noChangeArrowheads="1"/>
          </p:cNvPicPr>
          <p:nvPr/>
        </p:nvPicPr>
        <p:blipFill>
          <a:blip r:embed="rId3" cstate="print"/>
          <a:srcRect/>
          <a:stretch>
            <a:fillRect/>
          </a:stretch>
        </p:blipFill>
        <p:spPr bwMode="auto">
          <a:xfrm>
            <a:off x="2124075" y="5084763"/>
            <a:ext cx="2343150" cy="1200150"/>
          </a:xfrm>
          <a:prstGeom prst="rect">
            <a:avLst/>
          </a:prstGeom>
          <a:noFill/>
          <a:ln w="9525">
            <a:noFill/>
            <a:miter lim="800000"/>
            <a:headEnd/>
            <a:tailEnd/>
          </a:ln>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a:t>CAVE</a:t>
            </a:r>
          </a:p>
        </p:txBody>
      </p:sp>
      <p:sp>
        <p:nvSpPr>
          <p:cNvPr id="695299" name="Rectangle 3"/>
          <p:cNvSpPr>
            <a:spLocks noGrp="1" noChangeArrowheads="1"/>
          </p:cNvSpPr>
          <p:nvPr>
            <p:ph idx="1"/>
          </p:nvPr>
        </p:nvSpPr>
        <p:spPr/>
        <p:txBody>
          <a:bodyPr/>
          <a:lstStyle/>
          <a:p>
            <a:r>
              <a:rPr lang="en-US" dirty="0" err="1">
                <a:solidFill>
                  <a:schemeClr val="bg1"/>
                </a:solidFill>
              </a:rPr>
              <a:t>Sala</a:t>
            </a:r>
            <a:r>
              <a:rPr lang="en-US" dirty="0">
                <a:solidFill>
                  <a:schemeClr val="bg1"/>
                </a:solidFill>
              </a:rPr>
              <a:t> com </a:t>
            </a:r>
            <a:r>
              <a:rPr lang="en-US" dirty="0" err="1">
                <a:solidFill>
                  <a:schemeClr val="bg1"/>
                </a:solidFill>
              </a:rPr>
              <a:t>projeções</a:t>
            </a:r>
            <a:r>
              <a:rPr lang="en-US" dirty="0">
                <a:solidFill>
                  <a:schemeClr val="bg1"/>
                </a:solidFill>
              </a:rPr>
              <a:t> </a:t>
            </a:r>
            <a:r>
              <a:rPr lang="en-US" dirty="0" err="1">
                <a:solidFill>
                  <a:schemeClr val="bg1"/>
                </a:solidFill>
              </a:rPr>
              <a:t>nas</a:t>
            </a:r>
            <a:r>
              <a:rPr lang="en-US" dirty="0">
                <a:solidFill>
                  <a:schemeClr val="bg1"/>
                </a:solidFill>
              </a:rPr>
              <a:t> </a:t>
            </a:r>
            <a:r>
              <a:rPr lang="en-US" dirty="0" err="1">
                <a:solidFill>
                  <a:schemeClr val="bg1"/>
                </a:solidFill>
              </a:rPr>
              <a:t>paredes</a:t>
            </a:r>
            <a:r>
              <a:rPr lang="en-US" dirty="0">
                <a:solidFill>
                  <a:schemeClr val="bg1"/>
                </a:solidFill>
              </a:rPr>
              <a:t> (a </a:t>
            </a:r>
            <a:r>
              <a:rPr lang="en-US" dirty="0" err="1">
                <a:solidFill>
                  <a:schemeClr val="bg1"/>
                </a:solidFill>
              </a:rPr>
              <a:t>projeção</a:t>
            </a:r>
            <a:r>
              <a:rPr lang="en-US" dirty="0">
                <a:solidFill>
                  <a:schemeClr val="bg1"/>
                </a:solidFill>
              </a:rPr>
              <a:t> </a:t>
            </a:r>
            <a:r>
              <a:rPr lang="en-US" dirty="0" err="1">
                <a:solidFill>
                  <a:schemeClr val="bg1"/>
                </a:solidFill>
              </a:rPr>
              <a:t>vem</a:t>
            </a:r>
            <a:r>
              <a:rPr lang="en-US" dirty="0">
                <a:solidFill>
                  <a:schemeClr val="bg1"/>
                </a:solidFill>
              </a:rPr>
              <a:t> do </a:t>
            </a:r>
            <a:r>
              <a:rPr lang="en-US" dirty="0" err="1">
                <a:solidFill>
                  <a:schemeClr val="bg1"/>
                </a:solidFill>
              </a:rPr>
              <a:t>lado</a:t>
            </a:r>
            <a:r>
              <a:rPr lang="en-US" dirty="0">
                <a:solidFill>
                  <a:schemeClr val="bg1"/>
                </a:solidFill>
              </a:rPr>
              <a:t> de </a:t>
            </a:r>
            <a:r>
              <a:rPr lang="en-US" dirty="0" err="1">
                <a:solidFill>
                  <a:schemeClr val="bg1"/>
                </a:solidFill>
              </a:rPr>
              <a:t>fora</a:t>
            </a:r>
            <a:r>
              <a:rPr lang="en-US" dirty="0">
                <a:solidFill>
                  <a:schemeClr val="bg1"/>
                </a:solidFill>
              </a:rPr>
              <a:t>)</a:t>
            </a:r>
          </a:p>
          <a:p>
            <a:endParaRPr lang="en-US" dirty="0">
              <a:solidFill>
                <a:schemeClr val="bg1"/>
              </a:solidFill>
            </a:endParaRPr>
          </a:p>
        </p:txBody>
      </p:sp>
      <p:pic>
        <p:nvPicPr>
          <p:cNvPr id="695300" name="Picture 4"/>
          <p:cNvPicPr>
            <a:picLocks noChangeAspect="1" noChangeArrowheads="1"/>
          </p:cNvPicPr>
          <p:nvPr/>
        </p:nvPicPr>
        <p:blipFill>
          <a:blip r:embed="rId2" cstate="print"/>
          <a:srcRect/>
          <a:stretch>
            <a:fillRect/>
          </a:stretch>
        </p:blipFill>
        <p:spPr bwMode="auto">
          <a:xfrm>
            <a:off x="4427538" y="3643313"/>
            <a:ext cx="4113212" cy="2749550"/>
          </a:xfrm>
          <a:prstGeom prst="rect">
            <a:avLst/>
          </a:prstGeom>
          <a:noFill/>
          <a:ln w="9525">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468313" y="315913"/>
            <a:ext cx="8135937" cy="1665287"/>
          </a:xfrm>
        </p:spPr>
        <p:txBody>
          <a:bodyPr>
            <a:normAutofit fontScale="90000"/>
          </a:bodyPr>
          <a:lstStyle/>
          <a:p>
            <a:r>
              <a:rPr lang="pt-BR"/>
              <a:t>Dispositivos de E/S: Geradores de Sensação de Tato e de Força </a:t>
            </a:r>
          </a:p>
        </p:txBody>
      </p:sp>
      <p:sp>
        <p:nvSpPr>
          <p:cNvPr id="701443" name="Rectangle 3"/>
          <p:cNvSpPr>
            <a:spLocks noGrp="1" noChangeArrowheads="1"/>
          </p:cNvSpPr>
          <p:nvPr>
            <p:ph idx="1"/>
          </p:nvPr>
        </p:nvSpPr>
        <p:spPr/>
        <p:txBody>
          <a:bodyPr/>
          <a:lstStyle/>
          <a:p>
            <a:endParaRPr lang="pt-BR" dirty="0">
              <a:solidFill>
                <a:schemeClr val="bg1"/>
              </a:solidFill>
            </a:endParaRPr>
          </a:p>
          <a:p>
            <a:r>
              <a:rPr lang="pt-BR" dirty="0" err="1">
                <a:solidFill>
                  <a:schemeClr val="bg1"/>
                </a:solidFill>
              </a:rPr>
              <a:t>Haptic</a:t>
            </a:r>
            <a:r>
              <a:rPr lang="pt-BR" dirty="0">
                <a:solidFill>
                  <a:schemeClr val="bg1"/>
                </a:solidFill>
              </a:rPr>
              <a:t> </a:t>
            </a:r>
            <a:r>
              <a:rPr lang="pt-BR" dirty="0" err="1">
                <a:solidFill>
                  <a:schemeClr val="bg1"/>
                </a:solidFill>
              </a:rPr>
              <a:t>devices</a:t>
            </a:r>
            <a:r>
              <a:rPr lang="pt-BR" dirty="0">
                <a:solidFill>
                  <a:schemeClr val="bg1"/>
                </a:solidFill>
              </a:rPr>
              <a:t>:</a:t>
            </a:r>
          </a:p>
          <a:p>
            <a:pPr lvl="1"/>
            <a:r>
              <a:rPr lang="pt-BR" dirty="0" err="1">
                <a:solidFill>
                  <a:schemeClr val="bg1"/>
                </a:solidFill>
              </a:rPr>
              <a:t>touch</a:t>
            </a:r>
            <a:r>
              <a:rPr lang="pt-BR" dirty="0">
                <a:solidFill>
                  <a:schemeClr val="bg1"/>
                </a:solidFill>
              </a:rPr>
              <a:t> feedback (tato: textura, geometria da superfície, temperatura)</a:t>
            </a:r>
          </a:p>
          <a:p>
            <a:pPr lvl="1"/>
            <a:r>
              <a:rPr lang="pt-BR" i="1" u="sng" dirty="0">
                <a:solidFill>
                  <a:schemeClr val="bg1"/>
                </a:solidFill>
              </a:rPr>
              <a:t>force feedback</a:t>
            </a:r>
            <a:r>
              <a:rPr lang="pt-BR" dirty="0">
                <a:solidFill>
                  <a:schemeClr val="bg1"/>
                </a:solidFill>
              </a:rPr>
              <a:t> (peso, maciez ou dureza da superfície</a:t>
            </a:r>
            <a:r>
              <a:rPr lang="pt-BR" dirty="0"/>
              <a:t>)</a:t>
            </a:r>
          </a:p>
        </p:txBody>
      </p:sp>
      <p:pic>
        <p:nvPicPr>
          <p:cNvPr id="701444" name="Picture 4" descr="touch"/>
          <p:cNvPicPr>
            <a:picLocks noChangeAspect="1" noChangeArrowheads="1"/>
          </p:cNvPicPr>
          <p:nvPr/>
        </p:nvPicPr>
        <p:blipFill>
          <a:blip r:embed="rId2" cstate="print"/>
          <a:srcRect/>
          <a:stretch>
            <a:fillRect/>
          </a:stretch>
        </p:blipFill>
        <p:spPr bwMode="auto">
          <a:xfrm>
            <a:off x="7804150" y="4818063"/>
            <a:ext cx="1339850" cy="203993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ctrTitle"/>
          </p:nvPr>
        </p:nvSpPr>
        <p:spPr>
          <a:xfrm>
            <a:off x="914400" y="487363"/>
            <a:ext cx="7772400" cy="1895475"/>
          </a:xfrm>
        </p:spPr>
        <p:txBody>
          <a:bodyPr/>
          <a:lstStyle/>
          <a:p>
            <a:r>
              <a:rPr lang="en-US"/>
              <a:t>Matemática para CG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827088" y="315913"/>
            <a:ext cx="7466012" cy="1665287"/>
          </a:xfrm>
        </p:spPr>
        <p:txBody>
          <a:bodyPr/>
          <a:lstStyle/>
          <a:p>
            <a:r>
              <a:rPr lang="pt-BR"/>
              <a:t>Nesta aula nós vimos..</a:t>
            </a:r>
            <a:endParaRPr lang="en-US"/>
          </a:p>
        </p:txBody>
      </p:sp>
      <p:sp>
        <p:nvSpPr>
          <p:cNvPr id="715779" name="Rectangle 3"/>
          <p:cNvSpPr>
            <a:spLocks noGrp="1" noChangeArrowheads="1"/>
          </p:cNvSpPr>
          <p:nvPr>
            <p:ph idx="1"/>
          </p:nvPr>
        </p:nvSpPr>
        <p:spPr>
          <a:xfrm>
            <a:off x="685800" y="1600200"/>
            <a:ext cx="7772400" cy="4343400"/>
          </a:xfrm>
        </p:spPr>
        <p:txBody>
          <a:bodyPr/>
          <a:lstStyle/>
          <a:p>
            <a:r>
              <a:rPr lang="pt-BR" dirty="0">
                <a:solidFill>
                  <a:schemeClr val="bg1"/>
                </a:solidFill>
              </a:rPr>
              <a:t>Introdução</a:t>
            </a:r>
          </a:p>
          <a:p>
            <a:r>
              <a:rPr lang="pt-BR" dirty="0">
                <a:solidFill>
                  <a:schemeClr val="bg1"/>
                </a:solidFill>
              </a:rPr>
              <a:t>Revisão Matemática</a:t>
            </a:r>
          </a:p>
          <a:p>
            <a:pPr lvl="1"/>
            <a:r>
              <a:rPr lang="pt-BR" dirty="0">
                <a:solidFill>
                  <a:schemeClr val="bg1"/>
                </a:solidFill>
              </a:rPr>
              <a:t>Vetores</a:t>
            </a:r>
          </a:p>
          <a:p>
            <a:pPr lvl="1"/>
            <a:r>
              <a:rPr lang="pt-BR" dirty="0">
                <a:solidFill>
                  <a:schemeClr val="bg1"/>
                </a:solidFill>
              </a:rPr>
              <a:t>Matrizes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614363" y="754063"/>
            <a:ext cx="7772400" cy="1946275"/>
          </a:xfrm>
        </p:spPr>
        <p:txBody>
          <a:bodyPr>
            <a:normAutofit fontScale="90000"/>
          </a:bodyPr>
          <a:lstStyle/>
          <a:p>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Algoritmos de rasterização para primitivas 2D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a:solidFill>
                  <a:srgbClr val="FFFF66"/>
                </a:solidFill>
              </a:rPr>
              <a:t/>
            </a:r>
            <a:br>
              <a:rPr lang="en-GB">
                <a:solidFill>
                  <a:srgbClr val="FFFF66"/>
                </a:solidFill>
              </a:rPr>
            </a:br>
            <a:r>
              <a:rPr lang="en-GB" sz="2800">
                <a:solidFill>
                  <a:srgbClr val="FFFF66"/>
                </a:solidFill>
              </a:rPr>
              <a:t/>
            </a:r>
            <a:br>
              <a:rPr lang="en-GB" sz="2800">
                <a:solidFill>
                  <a:srgbClr val="FFFF66"/>
                </a:solidFill>
              </a:rPr>
            </a:br>
            <a:endParaRPr lang="en-GB">
              <a:solidFill>
                <a:srgbClr val="FFFF6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614363" y="754063"/>
            <a:ext cx="7772400" cy="5392737"/>
          </a:xfrm>
        </p:spPr>
        <p:txBody>
          <a:bodyPr/>
          <a:lstStyle/>
          <a:p>
            <a:r>
              <a:rPr lang="en-GB" i="1" u="sng">
                <a:solidFill>
                  <a:schemeClr val="bg1"/>
                </a:solidFill>
              </a:rPr>
              <a:t>Objetivo:</a:t>
            </a:r>
            <a:r>
              <a:rPr lang="en-GB">
                <a:solidFill>
                  <a:schemeClr val="bg1"/>
                </a:solidFill>
              </a:rPr>
              <a:t/>
            </a:r>
            <a:br>
              <a:rPr lang="en-GB">
                <a:solidFill>
                  <a:schemeClr val="bg1"/>
                </a:solidFill>
              </a:rPr>
            </a:br>
            <a:r>
              <a:rPr lang="en-GB">
                <a:solidFill>
                  <a:schemeClr val="bg1"/>
                </a:solidFill>
              </a:rPr>
              <a:t>Aproximar primitivas matemáticas descritas através de vértices por meio de um conjunto de pixels de determinada cor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ChangeArrowheads="1"/>
          </p:cNvSpPr>
          <p:nvPr/>
        </p:nvSpPr>
        <p:spPr bwMode="auto">
          <a:xfrm>
            <a:off x="650875" y="2390775"/>
            <a:ext cx="3059113" cy="2708275"/>
          </a:xfrm>
          <a:prstGeom prst="rect">
            <a:avLst/>
          </a:prstGeom>
          <a:solidFill>
            <a:srgbClr val="FFFF99"/>
          </a:solidFill>
          <a:ln w="9525">
            <a:solidFill>
              <a:schemeClr val="tx1"/>
            </a:solidFill>
            <a:miter lim="800000"/>
            <a:headEnd/>
            <a:tailEnd/>
          </a:ln>
          <a:effectLst/>
        </p:spPr>
        <p:txBody>
          <a:bodyPr wrap="none" anchor="ctr"/>
          <a:lstStyle/>
          <a:p>
            <a:pPr algn="ctr" eaLnBrk="0" hangingPunct="0"/>
            <a:r>
              <a:rPr kumimoji="0" lang="en-US">
                <a:solidFill>
                  <a:schemeClr val="bg1"/>
                </a:solidFill>
                <a:latin typeface="Times New Roman" pitchFamily="18" charset="0"/>
              </a:rPr>
              <a:t>Modelo 2D</a:t>
            </a:r>
          </a:p>
        </p:txBody>
      </p:sp>
      <p:pic>
        <p:nvPicPr>
          <p:cNvPr id="718851" name="Picture 3" descr="bs00580_"/>
          <p:cNvPicPr>
            <a:picLocks noChangeAspect="1" noChangeArrowheads="1"/>
          </p:cNvPicPr>
          <p:nvPr/>
        </p:nvPicPr>
        <p:blipFill>
          <a:blip r:embed="rId2" cstate="print"/>
          <a:srcRect/>
          <a:stretch>
            <a:fillRect/>
          </a:stretch>
        </p:blipFill>
        <p:spPr bwMode="auto">
          <a:xfrm>
            <a:off x="5561013" y="2379663"/>
            <a:ext cx="3165475" cy="2667000"/>
          </a:xfrm>
          <a:prstGeom prst="rect">
            <a:avLst/>
          </a:prstGeom>
          <a:noFill/>
        </p:spPr>
      </p:pic>
      <p:sp>
        <p:nvSpPr>
          <p:cNvPr id="718852" name="AutoShape 4"/>
          <p:cNvSpPr>
            <a:spLocks noChangeArrowheads="1"/>
          </p:cNvSpPr>
          <p:nvPr/>
        </p:nvSpPr>
        <p:spPr bwMode="auto">
          <a:xfrm>
            <a:off x="3781425" y="3533775"/>
            <a:ext cx="1704975" cy="546100"/>
          </a:xfrm>
          <a:prstGeom prst="rightArrow">
            <a:avLst>
              <a:gd name="adj1" fmla="val 50000"/>
              <a:gd name="adj2" fmla="val 78052"/>
            </a:avLst>
          </a:prstGeom>
          <a:solidFill>
            <a:schemeClr val="accent1"/>
          </a:solidFill>
          <a:ln w="9525">
            <a:solidFill>
              <a:schemeClr val="tx1"/>
            </a:solidFill>
            <a:miter lim="800000"/>
            <a:headEnd/>
            <a:tailEnd/>
          </a:ln>
          <a:effectLst/>
        </p:spPr>
        <p:txBody>
          <a:bodyPr wrap="none" anchor="ctr"/>
          <a:lstStyle/>
          <a:p>
            <a:endParaRPr lang="pt-BR"/>
          </a:p>
        </p:txBody>
      </p:sp>
      <p:sp>
        <p:nvSpPr>
          <p:cNvPr id="718853" name="Text Box 5"/>
          <p:cNvSpPr txBox="1">
            <a:spLocks noChangeArrowheads="1"/>
          </p:cNvSpPr>
          <p:nvPr/>
        </p:nvSpPr>
        <p:spPr bwMode="auto">
          <a:xfrm>
            <a:off x="3851275" y="3054350"/>
            <a:ext cx="1131888" cy="457200"/>
          </a:xfrm>
          <a:prstGeom prst="rect">
            <a:avLst/>
          </a:prstGeom>
          <a:noFill/>
          <a:ln w="9525">
            <a:noFill/>
            <a:miter lim="800000"/>
            <a:headEnd/>
            <a:tailEnd/>
          </a:ln>
          <a:effectLst/>
        </p:spPr>
        <p:txBody>
          <a:bodyPr wrap="none">
            <a:spAutoFit/>
          </a:bodyPr>
          <a:lstStyle/>
          <a:p>
            <a:pPr algn="ctr" eaLnBrk="0" hangingPunct="0"/>
            <a:r>
              <a:rPr kumimoji="0" lang="en-US">
                <a:solidFill>
                  <a:schemeClr val="bg1"/>
                </a:solidFill>
                <a:latin typeface="Times New Roman" pitchFamily="18" charset="0"/>
              </a:rPr>
              <a:t>Display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0" y="0"/>
            <a:ext cx="7772400" cy="803275"/>
          </a:xfrm>
        </p:spPr>
        <p:txBody>
          <a:bodyPr/>
          <a:lstStyle/>
          <a:p>
            <a:r>
              <a:rPr lang="en-GB" sz="3200" u="sng">
                <a:solidFill>
                  <a:schemeClr val="bg1"/>
                </a:solidFill>
              </a:rPr>
              <a:t>Pipeline de visualização 2D</a:t>
            </a:r>
            <a:endParaRPr lang="en-GB" u="sng">
              <a:solidFill>
                <a:schemeClr val="bg1"/>
              </a:solidFill>
            </a:endParaRPr>
          </a:p>
        </p:txBody>
      </p:sp>
      <p:sp>
        <p:nvSpPr>
          <p:cNvPr id="719875" name="Rectangle 3"/>
          <p:cNvSpPr>
            <a:spLocks noChangeArrowheads="1"/>
          </p:cNvSpPr>
          <p:nvPr/>
        </p:nvSpPr>
        <p:spPr bwMode="auto">
          <a:xfrm>
            <a:off x="263525" y="2286000"/>
            <a:ext cx="3640138" cy="3729038"/>
          </a:xfrm>
          <a:prstGeom prst="rect">
            <a:avLst/>
          </a:prstGeom>
          <a:solidFill>
            <a:srgbClr val="0066CC"/>
          </a:solidFill>
          <a:ln w="9525">
            <a:solidFill>
              <a:schemeClr val="tx1"/>
            </a:solidFill>
            <a:miter lim="800000"/>
            <a:headEnd/>
            <a:tailEnd/>
          </a:ln>
          <a:effectLst/>
        </p:spPr>
        <p:txBody>
          <a:bodyPr wrap="none" anchor="ctr"/>
          <a:lstStyle/>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p:txBody>
      </p:sp>
      <p:grpSp>
        <p:nvGrpSpPr>
          <p:cNvPr id="719876" name="Group 4"/>
          <p:cNvGrpSpPr>
            <a:grpSpLocks/>
          </p:cNvGrpSpPr>
          <p:nvPr/>
        </p:nvGrpSpPr>
        <p:grpSpPr bwMode="auto">
          <a:xfrm>
            <a:off x="581025" y="3217863"/>
            <a:ext cx="3217863" cy="2251075"/>
            <a:chOff x="366" y="2027"/>
            <a:chExt cx="2027" cy="1418"/>
          </a:xfrm>
        </p:grpSpPr>
        <p:sp>
          <p:nvSpPr>
            <p:cNvPr id="719877" name="Rectangle 5"/>
            <p:cNvSpPr>
              <a:spLocks noChangeArrowheads="1"/>
            </p:cNvSpPr>
            <p:nvPr/>
          </p:nvSpPr>
          <p:spPr bwMode="auto">
            <a:xfrm>
              <a:off x="598" y="2215"/>
              <a:ext cx="488" cy="48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19878" name="AutoShape 6"/>
            <p:cNvSpPr>
              <a:spLocks noChangeArrowheads="1"/>
            </p:cNvSpPr>
            <p:nvPr/>
          </p:nvSpPr>
          <p:spPr bwMode="auto">
            <a:xfrm>
              <a:off x="1540" y="2825"/>
              <a:ext cx="587" cy="53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pt-BR"/>
            </a:p>
          </p:txBody>
        </p:sp>
        <p:sp>
          <p:nvSpPr>
            <p:cNvPr id="719879" name="AutoShape 7"/>
            <p:cNvSpPr>
              <a:spLocks noChangeArrowheads="1"/>
            </p:cNvSpPr>
            <p:nvPr/>
          </p:nvSpPr>
          <p:spPr bwMode="auto">
            <a:xfrm>
              <a:off x="366" y="2980"/>
              <a:ext cx="454" cy="465"/>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pt-BR"/>
            </a:p>
          </p:txBody>
        </p:sp>
        <p:sp>
          <p:nvSpPr>
            <p:cNvPr id="719880" name="AutoShape 8"/>
            <p:cNvSpPr>
              <a:spLocks noChangeArrowheads="1"/>
            </p:cNvSpPr>
            <p:nvPr/>
          </p:nvSpPr>
          <p:spPr bwMode="auto">
            <a:xfrm>
              <a:off x="1750" y="2027"/>
              <a:ext cx="643" cy="51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lstStyle/>
            <a:p>
              <a:endParaRPr lang="pt-BR"/>
            </a:p>
          </p:txBody>
        </p:sp>
      </p:grpSp>
      <p:sp>
        <p:nvSpPr>
          <p:cNvPr id="719881" name="Rectangle 9"/>
          <p:cNvSpPr>
            <a:spLocks noChangeArrowheads="1"/>
          </p:cNvSpPr>
          <p:nvPr/>
        </p:nvSpPr>
        <p:spPr bwMode="auto">
          <a:xfrm>
            <a:off x="773113" y="3376613"/>
            <a:ext cx="1671637" cy="1177925"/>
          </a:xfrm>
          <a:prstGeom prst="rect">
            <a:avLst/>
          </a:prstGeom>
          <a:noFill/>
          <a:ln w="9525">
            <a:solidFill>
              <a:schemeClr val="tx1"/>
            </a:solidFill>
            <a:miter lim="800000"/>
            <a:headEnd/>
            <a:tailEnd/>
          </a:ln>
          <a:effectLst/>
        </p:spPr>
        <p:txBody>
          <a:bodyPr wrap="none" anchor="ctr"/>
          <a:lstStyle/>
          <a:p>
            <a:endParaRPr lang="pt-BR"/>
          </a:p>
        </p:txBody>
      </p:sp>
      <p:pic>
        <p:nvPicPr>
          <p:cNvPr id="719882" name="Picture 10" descr="bs00580_"/>
          <p:cNvPicPr>
            <a:picLocks noChangeAspect="1" noChangeArrowheads="1"/>
          </p:cNvPicPr>
          <p:nvPr/>
        </p:nvPicPr>
        <p:blipFill>
          <a:blip r:embed="rId2" cstate="print"/>
          <a:srcRect/>
          <a:stretch>
            <a:fillRect/>
          </a:stretch>
        </p:blipFill>
        <p:spPr bwMode="auto">
          <a:xfrm>
            <a:off x="4452938" y="2379663"/>
            <a:ext cx="4273550" cy="3600450"/>
          </a:xfrm>
          <a:prstGeom prst="rect">
            <a:avLst/>
          </a:prstGeom>
          <a:noFill/>
        </p:spPr>
      </p:pic>
      <p:sp>
        <p:nvSpPr>
          <p:cNvPr id="719883" name="Rectangle 11"/>
          <p:cNvSpPr>
            <a:spLocks noChangeArrowheads="1"/>
          </p:cNvSpPr>
          <p:nvPr/>
        </p:nvSpPr>
        <p:spPr bwMode="auto">
          <a:xfrm>
            <a:off x="6000750" y="3105150"/>
            <a:ext cx="914400" cy="723900"/>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719884" name="Freeform 12"/>
          <p:cNvSpPr>
            <a:spLocks/>
          </p:cNvSpPr>
          <p:nvPr/>
        </p:nvSpPr>
        <p:spPr bwMode="auto">
          <a:xfrm>
            <a:off x="1600200" y="2260600"/>
            <a:ext cx="4959350" cy="1092200"/>
          </a:xfrm>
          <a:custGeom>
            <a:avLst/>
            <a:gdLst/>
            <a:ahLst/>
            <a:cxnLst>
              <a:cxn ang="0">
                <a:pos x="0" y="688"/>
              </a:cxn>
              <a:cxn ang="0">
                <a:pos x="636" y="124"/>
              </a:cxn>
              <a:cxn ang="0">
                <a:pos x="2712" y="64"/>
              </a:cxn>
              <a:cxn ang="0">
                <a:pos x="3108" y="508"/>
              </a:cxn>
            </a:cxnLst>
            <a:rect l="0" t="0" r="r" b="b"/>
            <a:pathLst>
              <a:path w="3124" h="688">
                <a:moveTo>
                  <a:pt x="0" y="688"/>
                </a:moveTo>
                <a:cubicBezTo>
                  <a:pt x="92" y="458"/>
                  <a:pt x="184" y="228"/>
                  <a:pt x="636" y="124"/>
                </a:cubicBezTo>
                <a:cubicBezTo>
                  <a:pt x="1088" y="20"/>
                  <a:pt x="2300" y="0"/>
                  <a:pt x="2712" y="64"/>
                </a:cubicBezTo>
                <a:cubicBezTo>
                  <a:pt x="3124" y="128"/>
                  <a:pt x="3042" y="434"/>
                  <a:pt x="3108" y="508"/>
                </a:cubicBezTo>
              </a:path>
            </a:pathLst>
          </a:custGeom>
          <a:noFill/>
          <a:ln w="28575" cap="flat" cmpd="sng">
            <a:solidFill>
              <a:srgbClr val="FF3300"/>
            </a:solidFill>
            <a:prstDash val="solid"/>
            <a:round/>
            <a:headEnd type="none" w="med" len="med"/>
            <a:tailEnd type="triangle" w="med" len="med"/>
          </a:ln>
          <a:effectLst/>
        </p:spPr>
        <p:txBody>
          <a:bodyPr/>
          <a:lstStyle/>
          <a:p>
            <a:endParaRPr lang="pt-BR"/>
          </a:p>
        </p:txBody>
      </p:sp>
      <p:sp>
        <p:nvSpPr>
          <p:cNvPr id="719885" name="Rectangle 13"/>
          <p:cNvSpPr>
            <a:spLocks noChangeArrowheads="1"/>
          </p:cNvSpPr>
          <p:nvPr/>
        </p:nvSpPr>
        <p:spPr bwMode="auto">
          <a:xfrm>
            <a:off x="6102350" y="3287713"/>
            <a:ext cx="368300" cy="38735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19886" name="Text Box 14"/>
          <p:cNvSpPr txBox="1">
            <a:spLocks noChangeArrowheads="1"/>
          </p:cNvSpPr>
          <p:nvPr/>
        </p:nvSpPr>
        <p:spPr bwMode="auto">
          <a:xfrm>
            <a:off x="0" y="6021388"/>
            <a:ext cx="811213" cy="457200"/>
          </a:xfrm>
          <a:prstGeom prst="rect">
            <a:avLst/>
          </a:prstGeom>
          <a:noFill/>
          <a:ln w="9525">
            <a:noFill/>
            <a:miter lim="800000"/>
            <a:headEnd/>
            <a:tailEnd/>
          </a:ln>
          <a:effectLst/>
        </p:spPr>
        <p:txBody>
          <a:bodyPr wrap="none">
            <a:spAutoFit/>
          </a:bodyPr>
          <a:lstStyle/>
          <a:p>
            <a:r>
              <a:rPr lang="en-US"/>
              <a:t>(0,0)</a:t>
            </a:r>
            <a:endParaRPr lang="pt-BR"/>
          </a:p>
        </p:txBody>
      </p:sp>
      <p:sp>
        <p:nvSpPr>
          <p:cNvPr id="719887" name="Text Box 15"/>
          <p:cNvSpPr txBox="1">
            <a:spLocks noChangeArrowheads="1"/>
          </p:cNvSpPr>
          <p:nvPr/>
        </p:nvSpPr>
        <p:spPr bwMode="auto">
          <a:xfrm>
            <a:off x="1600200" y="1719263"/>
            <a:ext cx="1303338" cy="457200"/>
          </a:xfrm>
          <a:prstGeom prst="rect">
            <a:avLst/>
          </a:prstGeom>
          <a:noFill/>
          <a:ln w="9525">
            <a:noFill/>
            <a:miter lim="800000"/>
            <a:headEnd/>
            <a:tailEnd/>
          </a:ln>
          <a:effectLst/>
        </p:spPr>
        <p:txBody>
          <a:bodyPr wrap="none">
            <a:spAutoFit/>
          </a:bodyPr>
          <a:lstStyle/>
          <a:p>
            <a:r>
              <a:rPr lang="en-US"/>
              <a:t>SRU 2D</a:t>
            </a: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9875"/>
                                        </p:tgtEl>
                                        <p:attrNameLst>
                                          <p:attrName>style.visibility</p:attrName>
                                        </p:attrNameLst>
                                      </p:cBhvr>
                                      <p:to>
                                        <p:strVal val="visible"/>
                                      </p:to>
                                    </p:set>
                                    <p:anim calcmode="lin" valueType="num">
                                      <p:cBhvr additive="base">
                                        <p:cTn id="7" dur="500" fill="hold"/>
                                        <p:tgtEl>
                                          <p:spTgt spid="719875"/>
                                        </p:tgtEl>
                                        <p:attrNameLst>
                                          <p:attrName>ppt_x</p:attrName>
                                        </p:attrNameLst>
                                      </p:cBhvr>
                                      <p:tavLst>
                                        <p:tav tm="0">
                                          <p:val>
                                            <p:strVal val="0-#ppt_w/2"/>
                                          </p:val>
                                        </p:tav>
                                        <p:tav tm="100000">
                                          <p:val>
                                            <p:strVal val="#ppt_x"/>
                                          </p:val>
                                        </p:tav>
                                      </p:tavLst>
                                    </p:anim>
                                    <p:anim calcmode="lin" valueType="num">
                                      <p:cBhvr additive="base">
                                        <p:cTn id="8" dur="500" fill="hold"/>
                                        <p:tgtEl>
                                          <p:spTgt spid="7198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198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7198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19881"/>
                                        </p:tgtEl>
                                        <p:attrNameLst>
                                          <p:attrName>style.visibility</p:attrName>
                                        </p:attrNameLst>
                                      </p:cBhvr>
                                      <p:to>
                                        <p:strVal val="visible"/>
                                      </p:to>
                                    </p:set>
                                    <p:anim calcmode="lin" valueType="num">
                                      <p:cBhvr additive="base">
                                        <p:cTn id="21" dur="500" fill="hold"/>
                                        <p:tgtEl>
                                          <p:spTgt spid="719881"/>
                                        </p:tgtEl>
                                        <p:attrNameLst>
                                          <p:attrName>ppt_x</p:attrName>
                                        </p:attrNameLst>
                                      </p:cBhvr>
                                      <p:tavLst>
                                        <p:tav tm="0">
                                          <p:val>
                                            <p:strVal val="#ppt_x"/>
                                          </p:val>
                                        </p:tav>
                                        <p:tav tm="100000">
                                          <p:val>
                                            <p:strVal val="#ppt_x"/>
                                          </p:val>
                                        </p:tav>
                                      </p:tavLst>
                                    </p:anim>
                                    <p:anim calcmode="lin" valueType="num">
                                      <p:cBhvr additive="base">
                                        <p:cTn id="22" dur="500" fill="hold"/>
                                        <p:tgtEl>
                                          <p:spTgt spid="71988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19883"/>
                                        </p:tgtEl>
                                        <p:attrNameLst>
                                          <p:attrName>style.visibility</p:attrName>
                                        </p:attrNameLst>
                                      </p:cBhvr>
                                      <p:to>
                                        <p:strVal val="visible"/>
                                      </p:to>
                                    </p:set>
                                    <p:anim calcmode="lin" valueType="num">
                                      <p:cBhvr additive="base">
                                        <p:cTn id="27" dur="500" fill="hold"/>
                                        <p:tgtEl>
                                          <p:spTgt spid="719883"/>
                                        </p:tgtEl>
                                        <p:attrNameLst>
                                          <p:attrName>ppt_x</p:attrName>
                                        </p:attrNameLst>
                                      </p:cBhvr>
                                      <p:tavLst>
                                        <p:tav tm="0">
                                          <p:val>
                                            <p:strVal val="0-#ppt_w/2"/>
                                          </p:val>
                                        </p:tav>
                                        <p:tav tm="100000">
                                          <p:val>
                                            <p:strVal val="#ppt_x"/>
                                          </p:val>
                                        </p:tav>
                                      </p:tavLst>
                                    </p:anim>
                                    <p:anim calcmode="lin" valueType="num">
                                      <p:cBhvr additive="base">
                                        <p:cTn id="28" dur="500" fill="hold"/>
                                        <p:tgtEl>
                                          <p:spTgt spid="71988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19884"/>
                                        </p:tgtEl>
                                        <p:attrNameLst>
                                          <p:attrName>style.visibility</p:attrName>
                                        </p:attrNameLst>
                                      </p:cBhvr>
                                      <p:to>
                                        <p:strVal val="visible"/>
                                      </p:to>
                                    </p:set>
                                    <p:anim calcmode="lin" valueType="num">
                                      <p:cBhvr additive="base">
                                        <p:cTn id="33" dur="500" fill="hold"/>
                                        <p:tgtEl>
                                          <p:spTgt spid="719884"/>
                                        </p:tgtEl>
                                        <p:attrNameLst>
                                          <p:attrName>ppt_x</p:attrName>
                                        </p:attrNameLst>
                                      </p:cBhvr>
                                      <p:tavLst>
                                        <p:tav tm="0">
                                          <p:val>
                                            <p:strVal val="0-#ppt_w/2"/>
                                          </p:val>
                                        </p:tav>
                                        <p:tav tm="100000">
                                          <p:val>
                                            <p:strVal val="#ppt_x"/>
                                          </p:val>
                                        </p:tav>
                                      </p:tavLst>
                                    </p:anim>
                                    <p:anim calcmode="lin" valueType="num">
                                      <p:cBhvr additive="base">
                                        <p:cTn id="34" dur="500" fill="hold"/>
                                        <p:tgtEl>
                                          <p:spTgt spid="71988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19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5" grpId="0" animBg="1" autoUpdateAnimBg="0"/>
      <p:bldP spid="719881" grpId="0" animBg="1"/>
      <p:bldP spid="719883" grpId="0" animBg="1"/>
      <p:bldP spid="719884" grpId="0" animBg="1"/>
      <p:bldP spid="71988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0898" name="Rectangle 2"/>
          <p:cNvSpPr>
            <a:spLocks noChangeArrowheads="1"/>
          </p:cNvSpPr>
          <p:nvPr/>
        </p:nvSpPr>
        <p:spPr bwMode="auto">
          <a:xfrm>
            <a:off x="263525" y="2286000"/>
            <a:ext cx="3640138" cy="3729038"/>
          </a:xfrm>
          <a:prstGeom prst="rect">
            <a:avLst/>
          </a:prstGeom>
          <a:solidFill>
            <a:srgbClr val="0066CC"/>
          </a:solidFill>
          <a:ln w="9525">
            <a:solidFill>
              <a:schemeClr val="tx1"/>
            </a:solidFill>
            <a:miter lim="800000"/>
            <a:headEnd/>
            <a:tailEnd/>
          </a:ln>
          <a:effectLst/>
        </p:spPr>
        <p:txBody>
          <a:bodyPr wrap="none" anchor="ctr"/>
          <a:lstStyle/>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p:txBody>
      </p:sp>
      <p:grpSp>
        <p:nvGrpSpPr>
          <p:cNvPr id="720899" name="Group 3"/>
          <p:cNvGrpSpPr>
            <a:grpSpLocks/>
          </p:cNvGrpSpPr>
          <p:nvPr/>
        </p:nvGrpSpPr>
        <p:grpSpPr bwMode="auto">
          <a:xfrm>
            <a:off x="581025" y="3217863"/>
            <a:ext cx="3217863" cy="2251075"/>
            <a:chOff x="366" y="2027"/>
            <a:chExt cx="2027" cy="1418"/>
          </a:xfrm>
        </p:grpSpPr>
        <p:sp>
          <p:nvSpPr>
            <p:cNvPr id="720900" name="Rectangle 4"/>
            <p:cNvSpPr>
              <a:spLocks noChangeArrowheads="1"/>
            </p:cNvSpPr>
            <p:nvPr/>
          </p:nvSpPr>
          <p:spPr bwMode="auto">
            <a:xfrm>
              <a:off x="598" y="2215"/>
              <a:ext cx="488" cy="48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20901" name="AutoShape 5"/>
            <p:cNvSpPr>
              <a:spLocks noChangeArrowheads="1"/>
            </p:cNvSpPr>
            <p:nvPr/>
          </p:nvSpPr>
          <p:spPr bwMode="auto">
            <a:xfrm>
              <a:off x="1540" y="2825"/>
              <a:ext cx="587" cy="53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pt-BR"/>
            </a:p>
          </p:txBody>
        </p:sp>
        <p:sp>
          <p:nvSpPr>
            <p:cNvPr id="720902" name="AutoShape 6"/>
            <p:cNvSpPr>
              <a:spLocks noChangeArrowheads="1"/>
            </p:cNvSpPr>
            <p:nvPr/>
          </p:nvSpPr>
          <p:spPr bwMode="auto">
            <a:xfrm>
              <a:off x="366" y="2980"/>
              <a:ext cx="454" cy="465"/>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pt-BR"/>
            </a:p>
          </p:txBody>
        </p:sp>
        <p:sp>
          <p:nvSpPr>
            <p:cNvPr id="720903" name="AutoShape 7"/>
            <p:cNvSpPr>
              <a:spLocks noChangeArrowheads="1"/>
            </p:cNvSpPr>
            <p:nvPr/>
          </p:nvSpPr>
          <p:spPr bwMode="auto">
            <a:xfrm>
              <a:off x="1750" y="2027"/>
              <a:ext cx="643" cy="51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lstStyle/>
            <a:p>
              <a:endParaRPr lang="pt-BR"/>
            </a:p>
          </p:txBody>
        </p:sp>
      </p:grpSp>
      <p:sp>
        <p:nvSpPr>
          <p:cNvPr id="720904" name="Rectangle 8"/>
          <p:cNvSpPr>
            <a:spLocks noChangeArrowheads="1"/>
          </p:cNvSpPr>
          <p:nvPr/>
        </p:nvSpPr>
        <p:spPr bwMode="auto">
          <a:xfrm>
            <a:off x="773113" y="3376613"/>
            <a:ext cx="1671637" cy="1177925"/>
          </a:xfrm>
          <a:prstGeom prst="rect">
            <a:avLst/>
          </a:prstGeom>
          <a:noFill/>
          <a:ln w="9525">
            <a:solidFill>
              <a:schemeClr val="tx1"/>
            </a:solidFill>
            <a:miter lim="800000"/>
            <a:headEnd/>
            <a:tailEnd/>
          </a:ln>
          <a:effectLst/>
        </p:spPr>
        <p:txBody>
          <a:bodyPr wrap="none" anchor="ctr"/>
          <a:lstStyle/>
          <a:p>
            <a:endParaRPr lang="pt-BR"/>
          </a:p>
        </p:txBody>
      </p:sp>
      <p:pic>
        <p:nvPicPr>
          <p:cNvPr id="720905" name="Picture 9" descr="bs00580_"/>
          <p:cNvPicPr>
            <a:picLocks noChangeAspect="1" noChangeArrowheads="1"/>
          </p:cNvPicPr>
          <p:nvPr/>
        </p:nvPicPr>
        <p:blipFill>
          <a:blip r:embed="rId2" cstate="print"/>
          <a:srcRect/>
          <a:stretch>
            <a:fillRect/>
          </a:stretch>
        </p:blipFill>
        <p:spPr bwMode="auto">
          <a:xfrm>
            <a:off x="4452938" y="2379663"/>
            <a:ext cx="4273550" cy="3600450"/>
          </a:xfrm>
          <a:prstGeom prst="rect">
            <a:avLst/>
          </a:prstGeom>
          <a:noFill/>
        </p:spPr>
      </p:pic>
      <p:sp>
        <p:nvSpPr>
          <p:cNvPr id="720906" name="Rectangle 10"/>
          <p:cNvSpPr>
            <a:spLocks noChangeArrowheads="1"/>
          </p:cNvSpPr>
          <p:nvPr/>
        </p:nvSpPr>
        <p:spPr bwMode="auto">
          <a:xfrm>
            <a:off x="6000750" y="3105150"/>
            <a:ext cx="914400" cy="723900"/>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720907" name="Freeform 11"/>
          <p:cNvSpPr>
            <a:spLocks/>
          </p:cNvSpPr>
          <p:nvPr/>
        </p:nvSpPr>
        <p:spPr bwMode="auto">
          <a:xfrm>
            <a:off x="1600200" y="2260600"/>
            <a:ext cx="4959350" cy="1092200"/>
          </a:xfrm>
          <a:custGeom>
            <a:avLst/>
            <a:gdLst/>
            <a:ahLst/>
            <a:cxnLst>
              <a:cxn ang="0">
                <a:pos x="0" y="688"/>
              </a:cxn>
              <a:cxn ang="0">
                <a:pos x="636" y="124"/>
              </a:cxn>
              <a:cxn ang="0">
                <a:pos x="2712" y="64"/>
              </a:cxn>
              <a:cxn ang="0">
                <a:pos x="3108" y="508"/>
              </a:cxn>
            </a:cxnLst>
            <a:rect l="0" t="0" r="r" b="b"/>
            <a:pathLst>
              <a:path w="3124" h="688">
                <a:moveTo>
                  <a:pt x="0" y="688"/>
                </a:moveTo>
                <a:cubicBezTo>
                  <a:pt x="92" y="458"/>
                  <a:pt x="184" y="228"/>
                  <a:pt x="636" y="124"/>
                </a:cubicBezTo>
                <a:cubicBezTo>
                  <a:pt x="1088" y="20"/>
                  <a:pt x="2300" y="0"/>
                  <a:pt x="2712" y="64"/>
                </a:cubicBezTo>
                <a:cubicBezTo>
                  <a:pt x="3124" y="128"/>
                  <a:pt x="3042" y="434"/>
                  <a:pt x="3108" y="508"/>
                </a:cubicBezTo>
              </a:path>
            </a:pathLst>
          </a:custGeom>
          <a:noFill/>
          <a:ln w="28575" cap="flat" cmpd="sng">
            <a:solidFill>
              <a:srgbClr val="FF3300"/>
            </a:solidFill>
            <a:prstDash val="solid"/>
            <a:round/>
            <a:headEnd type="none" w="med" len="med"/>
            <a:tailEnd type="triangle" w="med" len="med"/>
          </a:ln>
          <a:effectLst/>
        </p:spPr>
        <p:txBody>
          <a:bodyPr/>
          <a:lstStyle/>
          <a:p>
            <a:endParaRPr lang="pt-BR"/>
          </a:p>
        </p:txBody>
      </p:sp>
      <p:sp>
        <p:nvSpPr>
          <p:cNvPr id="720908" name="Rectangle 12"/>
          <p:cNvSpPr>
            <a:spLocks noChangeArrowheads="1"/>
          </p:cNvSpPr>
          <p:nvPr/>
        </p:nvSpPr>
        <p:spPr bwMode="auto">
          <a:xfrm>
            <a:off x="6102350" y="3287713"/>
            <a:ext cx="368300" cy="38735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20909" name="Text Box 13"/>
          <p:cNvSpPr txBox="1">
            <a:spLocks noChangeArrowheads="1"/>
          </p:cNvSpPr>
          <p:nvPr/>
        </p:nvSpPr>
        <p:spPr bwMode="auto">
          <a:xfrm>
            <a:off x="1116013" y="2636838"/>
            <a:ext cx="1182687" cy="457200"/>
          </a:xfrm>
          <a:prstGeom prst="rect">
            <a:avLst/>
          </a:prstGeom>
          <a:noFill/>
          <a:ln w="9525">
            <a:noFill/>
            <a:miter lim="800000"/>
            <a:headEnd/>
            <a:tailEnd/>
          </a:ln>
          <a:effectLst/>
        </p:spPr>
        <p:txBody>
          <a:bodyPr wrap="none">
            <a:spAutoFit/>
          </a:bodyPr>
          <a:lstStyle/>
          <a:p>
            <a:pPr algn="ctr" eaLnBrk="0" hangingPunct="0"/>
            <a:r>
              <a:rPr kumimoji="0" lang="pt-BR" i="1">
                <a:solidFill>
                  <a:srgbClr val="FF3300"/>
                </a:solidFill>
                <a:latin typeface="Times New Roman" pitchFamily="18" charset="0"/>
              </a:rPr>
              <a:t>Window</a:t>
            </a:r>
          </a:p>
        </p:txBody>
      </p:sp>
      <p:sp>
        <p:nvSpPr>
          <p:cNvPr id="720910" name="Text Box 14"/>
          <p:cNvSpPr txBox="1">
            <a:spLocks noChangeArrowheads="1"/>
          </p:cNvSpPr>
          <p:nvPr/>
        </p:nvSpPr>
        <p:spPr bwMode="auto">
          <a:xfrm>
            <a:off x="5984875" y="1870075"/>
            <a:ext cx="1503363" cy="457200"/>
          </a:xfrm>
          <a:prstGeom prst="rect">
            <a:avLst/>
          </a:prstGeom>
          <a:noFill/>
          <a:ln w="9525">
            <a:noFill/>
            <a:miter lim="800000"/>
            <a:headEnd/>
            <a:tailEnd/>
          </a:ln>
          <a:effectLst/>
        </p:spPr>
        <p:txBody>
          <a:bodyPr>
            <a:spAutoFit/>
          </a:bodyPr>
          <a:lstStyle/>
          <a:p>
            <a:pPr algn="ctr" eaLnBrk="0" hangingPunct="0"/>
            <a:r>
              <a:rPr kumimoji="0" lang="pt-BR" i="1">
                <a:solidFill>
                  <a:srgbClr val="FF3300"/>
                </a:solidFill>
                <a:latin typeface="Times New Roman" pitchFamily="18" charset="0"/>
              </a:rPr>
              <a:t>Viewport</a:t>
            </a:r>
          </a:p>
        </p:txBody>
      </p:sp>
      <p:sp>
        <p:nvSpPr>
          <p:cNvPr id="720911" name="Rectangle 15"/>
          <p:cNvSpPr>
            <a:spLocks noChangeArrowheads="1"/>
          </p:cNvSpPr>
          <p:nvPr/>
        </p:nvSpPr>
        <p:spPr bwMode="auto">
          <a:xfrm>
            <a:off x="0" y="0"/>
            <a:ext cx="7772400" cy="803275"/>
          </a:xfrm>
          <a:prstGeom prst="rect">
            <a:avLst/>
          </a:prstGeom>
          <a:noFill/>
          <a:ln w="9525">
            <a:noFill/>
            <a:miter lim="800000"/>
            <a:headEnd/>
            <a:tailEnd/>
          </a:ln>
          <a:effectLst/>
        </p:spPr>
        <p:txBody>
          <a:bodyPr anchor="ctr"/>
          <a:lstStyle/>
          <a:p>
            <a:pPr>
              <a:lnSpc>
                <a:spcPct val="90000"/>
              </a:lnSpc>
            </a:pPr>
            <a:r>
              <a:rPr kumimoji="0" lang="en-GB" sz="3200" u="sng">
                <a:solidFill>
                  <a:schemeClr val="bg1"/>
                </a:solidFill>
                <a:latin typeface="Arial Black" pitchFamily="34" charset="0"/>
              </a:rPr>
              <a:t>Pipeline de visualização 2D</a:t>
            </a:r>
            <a:endParaRPr kumimoji="0" lang="en-GB" sz="4400" u="sng">
              <a:solidFill>
                <a:schemeClr val="bg1"/>
              </a:solidFill>
              <a:latin typeface="Arial Black" pitchFamily="34" charset="0"/>
            </a:endParaRPr>
          </a:p>
        </p:txBody>
      </p:sp>
      <p:sp>
        <p:nvSpPr>
          <p:cNvPr id="720912" name="Text Box 16"/>
          <p:cNvSpPr txBox="1">
            <a:spLocks noChangeArrowheads="1"/>
          </p:cNvSpPr>
          <p:nvPr/>
        </p:nvSpPr>
        <p:spPr bwMode="auto">
          <a:xfrm>
            <a:off x="0" y="6021388"/>
            <a:ext cx="811213" cy="457200"/>
          </a:xfrm>
          <a:prstGeom prst="rect">
            <a:avLst/>
          </a:prstGeom>
          <a:noFill/>
          <a:ln w="9525">
            <a:noFill/>
            <a:miter lim="800000"/>
            <a:headEnd/>
            <a:tailEnd/>
          </a:ln>
          <a:effectLst/>
        </p:spPr>
        <p:txBody>
          <a:bodyPr wrap="none">
            <a:spAutoFit/>
          </a:bodyPr>
          <a:lstStyle/>
          <a:p>
            <a:r>
              <a:rPr lang="en-US"/>
              <a:t>(0,0)</a:t>
            </a:r>
            <a:endParaRPr lang="pt-BR"/>
          </a:p>
        </p:txBody>
      </p:sp>
      <p:sp>
        <p:nvSpPr>
          <p:cNvPr id="720913" name="Text Box 17"/>
          <p:cNvSpPr txBox="1">
            <a:spLocks noChangeArrowheads="1"/>
          </p:cNvSpPr>
          <p:nvPr/>
        </p:nvSpPr>
        <p:spPr bwMode="auto">
          <a:xfrm>
            <a:off x="1600200" y="1719263"/>
            <a:ext cx="1303338" cy="457200"/>
          </a:xfrm>
          <a:prstGeom prst="rect">
            <a:avLst/>
          </a:prstGeom>
          <a:noFill/>
          <a:ln w="9525">
            <a:noFill/>
            <a:miter lim="800000"/>
            <a:headEnd/>
            <a:tailEnd/>
          </a:ln>
          <a:effectLst/>
        </p:spPr>
        <p:txBody>
          <a:bodyPr wrap="none">
            <a:spAutoFit/>
          </a:bodyPr>
          <a:lstStyle/>
          <a:p>
            <a:r>
              <a:rPr lang="en-US"/>
              <a:t>SRU 2D</a:t>
            </a:r>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673100" y="0"/>
            <a:ext cx="7772400" cy="1143000"/>
          </a:xfrm>
        </p:spPr>
        <p:txBody>
          <a:bodyPr/>
          <a:lstStyle/>
          <a:p>
            <a:r>
              <a:rPr lang="pt-BR"/>
              <a:t>Compressão de Imagens</a:t>
            </a:r>
          </a:p>
        </p:txBody>
      </p:sp>
      <p:sp>
        <p:nvSpPr>
          <p:cNvPr id="603139" name="Text Box 3"/>
          <p:cNvSpPr txBox="1">
            <a:spLocks noChangeArrowheads="1"/>
          </p:cNvSpPr>
          <p:nvPr/>
        </p:nvSpPr>
        <p:spPr bwMode="auto">
          <a:xfrm>
            <a:off x="228600" y="1295400"/>
            <a:ext cx="8763000" cy="1200150"/>
          </a:xfrm>
          <a:prstGeom prst="rect">
            <a:avLst/>
          </a:prstGeom>
          <a:noFill/>
          <a:ln w="9525">
            <a:noFill/>
            <a:miter lim="800000"/>
            <a:headEnd/>
            <a:tailEnd/>
          </a:ln>
          <a:effectLst/>
        </p:spPr>
        <p:txBody>
          <a:bodyPr>
            <a:spAutoFit/>
          </a:bodyPr>
          <a:lstStyle/>
          <a:p>
            <a:pPr eaLnBrk="0" hangingPunct="0">
              <a:lnSpc>
                <a:spcPct val="80000"/>
              </a:lnSpc>
              <a:spcBef>
                <a:spcPct val="50000"/>
              </a:spcBef>
            </a:pPr>
            <a:r>
              <a:rPr kumimoji="0" lang="pt-BR" sz="2800" b="1">
                <a:solidFill>
                  <a:schemeClr val="bg1"/>
                </a:solidFill>
                <a:effectLst>
                  <a:outerShdw blurRad="38100" dist="38100" dir="2700000" algn="tl">
                    <a:srgbClr val="FFFFFF"/>
                  </a:outerShdw>
                </a:effectLst>
                <a:latin typeface="Times New Roman" pitchFamily="18" charset="0"/>
              </a:rPr>
              <a:t>Objetivo:</a:t>
            </a:r>
            <a:r>
              <a:rPr kumimoji="0" lang="pt-BR" sz="2800">
                <a:solidFill>
                  <a:schemeClr val="bg1"/>
                </a:solidFill>
                <a:latin typeface="Times New Roman" pitchFamily="18" charset="0"/>
              </a:rPr>
              <a:t> </a:t>
            </a:r>
            <a:r>
              <a:rPr kumimoji="0" lang="pt-BR">
                <a:solidFill>
                  <a:schemeClr val="bg1"/>
                </a:solidFill>
                <a:latin typeface="Times New Roman" pitchFamily="18" charset="0"/>
              </a:rPr>
              <a:t>diminuir o tamanho da imagem para facilitar o armazenamento/transmissão.</a:t>
            </a:r>
            <a:endParaRPr kumimoji="0" lang="pt-BR" b="1">
              <a:solidFill>
                <a:schemeClr val="bg1"/>
              </a:solidFill>
              <a:effectLst>
                <a:outerShdw blurRad="38100" dist="38100" dir="2700000" algn="tl">
                  <a:srgbClr val="FFFFFF"/>
                </a:outerShdw>
              </a:effectLst>
              <a:latin typeface="Times New Roman" pitchFamily="18" charset="0"/>
            </a:endParaRPr>
          </a:p>
          <a:p>
            <a:pPr lvl="1" eaLnBrk="0" hangingPunct="0">
              <a:lnSpc>
                <a:spcPct val="80000"/>
              </a:lnSpc>
              <a:spcBef>
                <a:spcPct val="50000"/>
              </a:spcBef>
            </a:pPr>
            <a:endParaRPr kumimoji="0" lang="pt-BR" b="1">
              <a:effectLst>
                <a:outerShdw blurRad="38100" dist="38100" dir="2700000" algn="tl">
                  <a:srgbClr val="FFCC00"/>
                </a:outerShdw>
              </a:effectLst>
            </a:endParaRPr>
          </a:p>
        </p:txBody>
      </p:sp>
      <p:sp>
        <p:nvSpPr>
          <p:cNvPr id="603140" name="Text Box 4"/>
          <p:cNvSpPr txBox="1">
            <a:spLocks noChangeArrowheads="1"/>
          </p:cNvSpPr>
          <p:nvPr/>
        </p:nvSpPr>
        <p:spPr bwMode="auto">
          <a:xfrm>
            <a:off x="228600" y="2286000"/>
            <a:ext cx="8763000" cy="1328738"/>
          </a:xfrm>
          <a:prstGeom prst="rect">
            <a:avLst/>
          </a:prstGeom>
          <a:noFill/>
          <a:ln w="9525">
            <a:noFill/>
            <a:miter lim="800000"/>
            <a:headEnd/>
            <a:tailEnd/>
          </a:ln>
          <a:effectLst/>
        </p:spPr>
        <p:txBody>
          <a:bodyPr>
            <a:spAutoFit/>
          </a:bodyPr>
          <a:lstStyle/>
          <a:p>
            <a:pPr eaLnBrk="0" hangingPunct="0">
              <a:spcBef>
                <a:spcPct val="50000"/>
              </a:spcBef>
            </a:pPr>
            <a:r>
              <a:rPr kumimoji="0" lang="pt-BR" sz="1800">
                <a:solidFill>
                  <a:schemeClr val="bg1"/>
                </a:solidFill>
                <a:latin typeface="Times New Roman" pitchFamily="18" charset="0"/>
              </a:rPr>
              <a:t>- </a:t>
            </a:r>
            <a:r>
              <a:rPr kumimoji="0" lang="pt-BR" sz="1800" b="1">
                <a:solidFill>
                  <a:schemeClr val="bg1"/>
                </a:solidFill>
                <a:latin typeface="Times New Roman" pitchFamily="18" charset="0"/>
              </a:rPr>
              <a:t>Compressão sem perda</a:t>
            </a:r>
            <a:r>
              <a:rPr kumimoji="0" lang="pt-BR" sz="1800">
                <a:solidFill>
                  <a:schemeClr val="bg1"/>
                </a:solidFill>
                <a:latin typeface="Times New Roman" pitchFamily="18" charset="0"/>
              </a:rPr>
              <a:t>: imagem reconstruída e idêntica a original. Importante no arquivamento de imagens medicas, ou de satélite.</a:t>
            </a:r>
          </a:p>
          <a:p>
            <a:pPr eaLnBrk="0" hangingPunct="0">
              <a:spcBef>
                <a:spcPct val="50000"/>
              </a:spcBef>
            </a:pPr>
            <a:r>
              <a:rPr kumimoji="0" lang="pt-BR" sz="1800">
                <a:solidFill>
                  <a:schemeClr val="bg1"/>
                </a:solidFill>
                <a:latin typeface="Times New Roman" pitchFamily="18" charset="0"/>
              </a:rPr>
              <a:t>- </a:t>
            </a:r>
            <a:r>
              <a:rPr kumimoji="0" lang="pt-BR" sz="1800" b="1">
                <a:solidFill>
                  <a:schemeClr val="bg1"/>
                </a:solidFill>
                <a:latin typeface="Times New Roman" pitchFamily="18" charset="0"/>
              </a:rPr>
              <a:t>Compressão com  perda</a:t>
            </a:r>
            <a:r>
              <a:rPr kumimoji="0" lang="pt-BR" sz="1800">
                <a:solidFill>
                  <a:schemeClr val="bg1"/>
                </a:solidFill>
                <a:latin typeface="Times New Roman" pitchFamily="18" charset="0"/>
              </a:rPr>
              <a:t>: imagem reconstruída apresenta diferenças com relação a original (as vezes imperceptíveis). Uso para imagens em geral (Web, fotografias digitais, etc.)</a:t>
            </a:r>
          </a:p>
        </p:txBody>
      </p:sp>
      <p:pic>
        <p:nvPicPr>
          <p:cNvPr id="603141" name="Picture 5" descr="cabana"/>
          <p:cNvPicPr>
            <a:picLocks noChangeAspect="1" noChangeArrowheads="1"/>
          </p:cNvPicPr>
          <p:nvPr/>
        </p:nvPicPr>
        <p:blipFill>
          <a:blip r:embed="rId2" cstate="print"/>
          <a:srcRect/>
          <a:stretch>
            <a:fillRect/>
          </a:stretch>
        </p:blipFill>
        <p:spPr bwMode="auto">
          <a:xfrm>
            <a:off x="228600" y="4495800"/>
            <a:ext cx="1943100" cy="1457325"/>
          </a:xfrm>
          <a:prstGeom prst="rect">
            <a:avLst/>
          </a:prstGeom>
          <a:noFill/>
        </p:spPr>
      </p:pic>
      <p:pic>
        <p:nvPicPr>
          <p:cNvPr id="603142" name="Picture 6" descr="cabana50"/>
          <p:cNvPicPr>
            <a:picLocks noChangeAspect="1" noChangeArrowheads="1"/>
          </p:cNvPicPr>
          <p:nvPr/>
        </p:nvPicPr>
        <p:blipFill>
          <a:blip r:embed="rId3" cstate="print"/>
          <a:srcRect/>
          <a:stretch>
            <a:fillRect/>
          </a:stretch>
        </p:blipFill>
        <p:spPr bwMode="auto">
          <a:xfrm>
            <a:off x="2590800" y="4505325"/>
            <a:ext cx="1943100" cy="1457325"/>
          </a:xfrm>
          <a:prstGeom prst="rect">
            <a:avLst/>
          </a:prstGeom>
          <a:noFill/>
        </p:spPr>
      </p:pic>
      <p:pic>
        <p:nvPicPr>
          <p:cNvPr id="603143" name="Picture 7" descr="cabana10"/>
          <p:cNvPicPr>
            <a:picLocks noChangeAspect="1" noChangeArrowheads="1"/>
          </p:cNvPicPr>
          <p:nvPr/>
        </p:nvPicPr>
        <p:blipFill>
          <a:blip r:embed="rId4" cstate="print"/>
          <a:srcRect/>
          <a:stretch>
            <a:fillRect/>
          </a:stretch>
        </p:blipFill>
        <p:spPr bwMode="auto">
          <a:xfrm>
            <a:off x="4876800" y="4505325"/>
            <a:ext cx="1943100" cy="1457325"/>
          </a:xfrm>
          <a:prstGeom prst="rect">
            <a:avLst/>
          </a:prstGeom>
          <a:noFill/>
        </p:spPr>
      </p:pic>
      <p:pic>
        <p:nvPicPr>
          <p:cNvPr id="603144" name="Picture 8" descr="cabana5"/>
          <p:cNvPicPr>
            <a:picLocks noChangeAspect="1" noChangeArrowheads="1"/>
          </p:cNvPicPr>
          <p:nvPr/>
        </p:nvPicPr>
        <p:blipFill>
          <a:blip r:embed="rId5" cstate="print"/>
          <a:srcRect/>
          <a:stretch>
            <a:fillRect/>
          </a:stretch>
        </p:blipFill>
        <p:spPr bwMode="auto">
          <a:xfrm>
            <a:off x="7010400" y="4505325"/>
            <a:ext cx="1943100" cy="1457325"/>
          </a:xfrm>
          <a:prstGeom prst="rect">
            <a:avLst/>
          </a:prstGeom>
          <a:noFill/>
        </p:spPr>
      </p:pic>
      <p:sp>
        <p:nvSpPr>
          <p:cNvPr id="603145" name="Text Box 9"/>
          <p:cNvSpPr txBox="1">
            <a:spLocks noChangeArrowheads="1"/>
          </p:cNvSpPr>
          <p:nvPr/>
        </p:nvSpPr>
        <p:spPr bwMode="auto">
          <a:xfrm>
            <a:off x="0" y="6029325"/>
            <a:ext cx="2514600" cy="517525"/>
          </a:xfrm>
          <a:prstGeom prst="rect">
            <a:avLst/>
          </a:prstGeom>
          <a:noFill/>
          <a:ln w="9525">
            <a:noFill/>
            <a:miter lim="800000"/>
            <a:headEnd/>
            <a:tailEnd/>
          </a:ln>
          <a:effectLst/>
        </p:spPr>
        <p:txBody>
          <a:bodyPr>
            <a:spAutoFit/>
          </a:bodyPr>
          <a:lstStyle/>
          <a:p>
            <a:pPr algn="ctr" eaLnBrk="0" hangingPunct="0"/>
            <a:r>
              <a:rPr kumimoji="0" lang="pt-BR" sz="1400">
                <a:solidFill>
                  <a:schemeClr val="bg1"/>
                </a:solidFill>
                <a:latin typeface="Times New Roman" pitchFamily="18" charset="0"/>
              </a:rPr>
              <a:t>BMP (sem compressão) - 92 KB</a:t>
            </a:r>
          </a:p>
          <a:p>
            <a:pPr algn="ctr" eaLnBrk="0" hangingPunct="0"/>
            <a:r>
              <a:rPr kumimoji="0" lang="pt-BR" sz="1400">
                <a:solidFill>
                  <a:schemeClr val="bg1"/>
                </a:solidFill>
                <a:latin typeface="Times New Roman" pitchFamily="18" charset="0"/>
              </a:rPr>
              <a:t>( 153 x 204 x 3 bytes)</a:t>
            </a:r>
          </a:p>
        </p:txBody>
      </p:sp>
      <p:sp>
        <p:nvSpPr>
          <p:cNvPr id="603146" name="Text Box 10"/>
          <p:cNvSpPr txBox="1">
            <a:spLocks noChangeArrowheads="1"/>
          </p:cNvSpPr>
          <p:nvPr/>
        </p:nvSpPr>
        <p:spPr bwMode="auto">
          <a:xfrm>
            <a:off x="2667000" y="6029325"/>
            <a:ext cx="1981200" cy="304800"/>
          </a:xfrm>
          <a:prstGeom prst="rect">
            <a:avLst/>
          </a:prstGeom>
          <a:noFill/>
          <a:ln w="9525">
            <a:noFill/>
            <a:miter lim="800000"/>
            <a:headEnd/>
            <a:tailEnd/>
          </a:ln>
          <a:effectLst/>
        </p:spPr>
        <p:txBody>
          <a:bodyPr>
            <a:spAutoFit/>
          </a:bodyPr>
          <a:lstStyle/>
          <a:p>
            <a:pPr algn="ctr" eaLnBrk="0" hangingPunct="0"/>
            <a:r>
              <a:rPr kumimoji="0" lang="pt-BR" sz="1400">
                <a:solidFill>
                  <a:schemeClr val="bg1"/>
                </a:solidFill>
                <a:latin typeface="Times New Roman" pitchFamily="18" charset="0"/>
              </a:rPr>
              <a:t>JPEG - 6 KB</a:t>
            </a:r>
          </a:p>
        </p:txBody>
      </p:sp>
      <p:sp>
        <p:nvSpPr>
          <p:cNvPr id="603147" name="Rectangle 11"/>
          <p:cNvSpPr>
            <a:spLocks noChangeArrowheads="1"/>
          </p:cNvSpPr>
          <p:nvPr/>
        </p:nvSpPr>
        <p:spPr bwMode="auto">
          <a:xfrm>
            <a:off x="3619500" y="4038600"/>
            <a:ext cx="1562100" cy="304800"/>
          </a:xfrm>
          <a:prstGeom prst="rect">
            <a:avLst/>
          </a:prstGeom>
          <a:noFill/>
          <a:ln w="9525">
            <a:noFill/>
            <a:miter lim="800000"/>
            <a:headEnd/>
            <a:tailEnd/>
          </a:ln>
          <a:effectLst/>
        </p:spPr>
        <p:txBody>
          <a:bodyPr wrap="none">
            <a:spAutoFit/>
          </a:bodyPr>
          <a:lstStyle/>
          <a:p>
            <a:pPr algn="ctr" eaLnBrk="0" hangingPunct="0"/>
            <a:r>
              <a:rPr kumimoji="0" lang="pt-BR" sz="1400" b="1">
                <a:solidFill>
                  <a:schemeClr val="bg1"/>
                </a:solidFill>
                <a:latin typeface="Times New Roman" pitchFamily="18" charset="0"/>
              </a:rPr>
              <a:t>Imagem 153 x 204</a:t>
            </a:r>
            <a:endParaRPr kumimoji="0" lang="pt-BR" sz="1400">
              <a:solidFill>
                <a:schemeClr val="bg1"/>
              </a:solidFill>
              <a:latin typeface="Times New Roman" pitchFamily="18" charset="0"/>
            </a:endParaRPr>
          </a:p>
        </p:txBody>
      </p:sp>
      <p:sp>
        <p:nvSpPr>
          <p:cNvPr id="603148" name="Text Box 12"/>
          <p:cNvSpPr txBox="1">
            <a:spLocks noChangeArrowheads="1"/>
          </p:cNvSpPr>
          <p:nvPr/>
        </p:nvSpPr>
        <p:spPr bwMode="auto">
          <a:xfrm>
            <a:off x="4953000" y="6019800"/>
            <a:ext cx="1981200" cy="304800"/>
          </a:xfrm>
          <a:prstGeom prst="rect">
            <a:avLst/>
          </a:prstGeom>
          <a:noFill/>
          <a:ln w="9525">
            <a:noFill/>
            <a:miter lim="800000"/>
            <a:headEnd/>
            <a:tailEnd/>
          </a:ln>
          <a:effectLst/>
        </p:spPr>
        <p:txBody>
          <a:bodyPr>
            <a:spAutoFit/>
          </a:bodyPr>
          <a:lstStyle/>
          <a:p>
            <a:pPr algn="ctr" eaLnBrk="0" hangingPunct="0"/>
            <a:r>
              <a:rPr kumimoji="0" lang="pt-BR" sz="1400">
                <a:solidFill>
                  <a:schemeClr val="bg1"/>
                </a:solidFill>
                <a:latin typeface="Times New Roman" pitchFamily="18" charset="0"/>
              </a:rPr>
              <a:t>JPEG - 3 KB</a:t>
            </a:r>
          </a:p>
        </p:txBody>
      </p:sp>
      <p:sp>
        <p:nvSpPr>
          <p:cNvPr id="603149" name="Text Box 13"/>
          <p:cNvSpPr txBox="1">
            <a:spLocks noChangeArrowheads="1"/>
          </p:cNvSpPr>
          <p:nvPr/>
        </p:nvSpPr>
        <p:spPr bwMode="auto">
          <a:xfrm>
            <a:off x="6858000" y="6019800"/>
            <a:ext cx="1981200" cy="304800"/>
          </a:xfrm>
          <a:prstGeom prst="rect">
            <a:avLst/>
          </a:prstGeom>
          <a:noFill/>
          <a:ln w="9525">
            <a:noFill/>
            <a:miter lim="800000"/>
            <a:headEnd/>
            <a:tailEnd/>
          </a:ln>
          <a:effectLst/>
        </p:spPr>
        <p:txBody>
          <a:bodyPr>
            <a:spAutoFit/>
          </a:bodyPr>
          <a:lstStyle/>
          <a:p>
            <a:pPr algn="ctr" eaLnBrk="0" hangingPunct="0"/>
            <a:r>
              <a:rPr kumimoji="0" lang="pt-BR" sz="1400">
                <a:solidFill>
                  <a:schemeClr val="bg1"/>
                </a:solidFill>
                <a:latin typeface="Times New Roman" pitchFamily="18" charset="0"/>
              </a:rPr>
              <a:t>JPEG - 2 KB</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0" y="0"/>
            <a:ext cx="7772400" cy="1143000"/>
          </a:xfrm>
        </p:spPr>
        <p:txBody>
          <a:bodyPr/>
          <a:lstStyle/>
          <a:p>
            <a:r>
              <a:rPr lang="pt-BR"/>
              <a:t>SR´s 2D</a:t>
            </a:r>
          </a:p>
        </p:txBody>
      </p:sp>
      <p:sp>
        <p:nvSpPr>
          <p:cNvPr id="721923" name="Rectangle 3"/>
          <p:cNvSpPr>
            <a:spLocks noGrp="1" noChangeArrowheads="1"/>
          </p:cNvSpPr>
          <p:nvPr>
            <p:ph idx="1"/>
          </p:nvPr>
        </p:nvSpPr>
        <p:spPr/>
        <p:txBody>
          <a:bodyPr/>
          <a:lstStyle/>
          <a:p>
            <a:pPr marL="609600" indent="-609600"/>
            <a:r>
              <a:rPr lang="pt-BR" dirty="0">
                <a:solidFill>
                  <a:schemeClr val="bg1"/>
                </a:solidFill>
              </a:rPr>
              <a:t>SRO</a:t>
            </a:r>
          </a:p>
          <a:p>
            <a:pPr marL="609600" indent="-609600"/>
            <a:r>
              <a:rPr lang="pt-BR" dirty="0">
                <a:solidFill>
                  <a:schemeClr val="bg1"/>
                </a:solidFill>
              </a:rPr>
              <a:t>SRU</a:t>
            </a:r>
          </a:p>
          <a:p>
            <a:pPr marL="609600" indent="-609600"/>
            <a:r>
              <a:rPr lang="pt-BR" dirty="0">
                <a:solidFill>
                  <a:schemeClr val="bg1"/>
                </a:solidFill>
              </a:rPr>
              <a:t>SRW</a:t>
            </a:r>
          </a:p>
          <a:p>
            <a:pPr marL="609600" indent="-609600">
              <a:buFont typeface="Wingdings" pitchFamily="2" charset="2"/>
              <a:buNone/>
            </a:pPr>
            <a:r>
              <a:rPr lang="pt-BR" dirty="0">
                <a:solidFill>
                  <a:schemeClr val="bg1"/>
                </a:solidFill>
              </a:rPr>
              <a:t>(recorte 2D)</a:t>
            </a:r>
          </a:p>
          <a:p>
            <a:pPr marL="609600" indent="-609600"/>
            <a:r>
              <a:rPr lang="pt-BR" dirty="0">
                <a:solidFill>
                  <a:schemeClr val="bg1"/>
                </a:solidFill>
              </a:rPr>
              <a:t>SRV</a:t>
            </a:r>
          </a:p>
          <a:p>
            <a:pPr marL="609600" indent="-609600"/>
            <a:r>
              <a:rPr lang="pt-BR" dirty="0">
                <a:solidFill>
                  <a:schemeClr val="bg1"/>
                </a:solidFill>
              </a:rPr>
              <a:t>SRD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ChangeArrowheads="1"/>
          </p:cNvSpPr>
          <p:nvPr/>
        </p:nvSpPr>
        <p:spPr bwMode="auto">
          <a:xfrm>
            <a:off x="250825" y="2276475"/>
            <a:ext cx="3640138" cy="3729038"/>
          </a:xfrm>
          <a:prstGeom prst="rect">
            <a:avLst/>
          </a:prstGeom>
          <a:solidFill>
            <a:srgbClr val="0066CC"/>
          </a:solidFill>
          <a:ln w="9525">
            <a:solidFill>
              <a:schemeClr val="tx1"/>
            </a:solidFill>
            <a:miter lim="800000"/>
            <a:headEnd/>
            <a:tailEnd/>
          </a:ln>
          <a:effectLst/>
        </p:spPr>
        <p:txBody>
          <a:bodyPr wrap="none" anchor="ctr"/>
          <a:lstStyle/>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p:txBody>
      </p:sp>
      <p:sp>
        <p:nvSpPr>
          <p:cNvPr id="724995" name="Rectangle 3"/>
          <p:cNvSpPr>
            <a:spLocks noChangeArrowheads="1"/>
          </p:cNvSpPr>
          <p:nvPr/>
        </p:nvSpPr>
        <p:spPr bwMode="auto">
          <a:xfrm>
            <a:off x="949325" y="3503613"/>
            <a:ext cx="774700" cy="7747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24996" name="AutoShape 4"/>
          <p:cNvSpPr>
            <a:spLocks noChangeArrowheads="1"/>
          </p:cNvSpPr>
          <p:nvPr/>
        </p:nvSpPr>
        <p:spPr bwMode="auto">
          <a:xfrm>
            <a:off x="2444750" y="4471988"/>
            <a:ext cx="931863" cy="842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pt-BR"/>
          </a:p>
        </p:txBody>
      </p:sp>
      <p:sp>
        <p:nvSpPr>
          <p:cNvPr id="724997" name="AutoShape 5"/>
          <p:cNvSpPr>
            <a:spLocks noChangeArrowheads="1"/>
          </p:cNvSpPr>
          <p:nvPr/>
        </p:nvSpPr>
        <p:spPr bwMode="auto">
          <a:xfrm>
            <a:off x="581025" y="4718050"/>
            <a:ext cx="720725" cy="738188"/>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pt-BR"/>
          </a:p>
        </p:txBody>
      </p:sp>
      <p:sp>
        <p:nvSpPr>
          <p:cNvPr id="724998" name="AutoShape 6"/>
          <p:cNvSpPr>
            <a:spLocks noChangeArrowheads="1"/>
          </p:cNvSpPr>
          <p:nvPr/>
        </p:nvSpPr>
        <p:spPr bwMode="auto">
          <a:xfrm>
            <a:off x="2778125" y="3205163"/>
            <a:ext cx="1020763" cy="8096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lstStyle/>
          <a:p>
            <a:endParaRPr lang="pt-BR"/>
          </a:p>
        </p:txBody>
      </p:sp>
      <p:sp>
        <p:nvSpPr>
          <p:cNvPr id="724999" name="Text Box 7"/>
          <p:cNvSpPr txBox="1">
            <a:spLocks noChangeArrowheads="1"/>
          </p:cNvSpPr>
          <p:nvPr/>
        </p:nvSpPr>
        <p:spPr bwMode="auto">
          <a:xfrm>
            <a:off x="669925" y="4148138"/>
            <a:ext cx="7683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(1,1)</a:t>
            </a:r>
          </a:p>
        </p:txBody>
      </p:sp>
      <p:sp>
        <p:nvSpPr>
          <p:cNvPr id="725000" name="Text Box 8"/>
          <p:cNvSpPr txBox="1">
            <a:spLocks noChangeArrowheads="1"/>
          </p:cNvSpPr>
          <p:nvPr/>
        </p:nvSpPr>
        <p:spPr bwMode="auto">
          <a:xfrm>
            <a:off x="1473200" y="3105150"/>
            <a:ext cx="7683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(2,3)</a:t>
            </a:r>
          </a:p>
        </p:txBody>
      </p:sp>
      <p:sp>
        <p:nvSpPr>
          <p:cNvPr id="725001" name="Rectangle 9"/>
          <p:cNvSpPr>
            <a:spLocks noChangeArrowheads="1"/>
          </p:cNvSpPr>
          <p:nvPr/>
        </p:nvSpPr>
        <p:spPr bwMode="auto">
          <a:xfrm>
            <a:off x="773113" y="3376613"/>
            <a:ext cx="1671637" cy="1177925"/>
          </a:xfrm>
          <a:prstGeom prst="rect">
            <a:avLst/>
          </a:prstGeom>
          <a:no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25002" name="Text Box 10"/>
          <p:cNvSpPr txBox="1">
            <a:spLocks noChangeArrowheads="1"/>
          </p:cNvSpPr>
          <p:nvPr/>
        </p:nvSpPr>
        <p:spPr bwMode="auto">
          <a:xfrm>
            <a:off x="365125" y="4454525"/>
            <a:ext cx="768350" cy="457200"/>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(0,0)</a:t>
            </a:r>
          </a:p>
        </p:txBody>
      </p:sp>
      <p:sp>
        <p:nvSpPr>
          <p:cNvPr id="725003" name="Text Box 11"/>
          <p:cNvSpPr txBox="1">
            <a:spLocks noChangeArrowheads="1"/>
          </p:cNvSpPr>
          <p:nvPr/>
        </p:nvSpPr>
        <p:spPr bwMode="auto">
          <a:xfrm>
            <a:off x="2328863" y="3006725"/>
            <a:ext cx="768350" cy="457200"/>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(4,4)</a:t>
            </a:r>
          </a:p>
        </p:txBody>
      </p:sp>
      <p:sp>
        <p:nvSpPr>
          <p:cNvPr id="725004" name="Rectangle 12"/>
          <p:cNvSpPr>
            <a:spLocks noChangeArrowheads="1"/>
          </p:cNvSpPr>
          <p:nvPr/>
        </p:nvSpPr>
        <p:spPr bwMode="auto">
          <a:xfrm>
            <a:off x="0" y="0"/>
            <a:ext cx="7772400" cy="803275"/>
          </a:xfrm>
          <a:prstGeom prst="rect">
            <a:avLst/>
          </a:prstGeom>
          <a:noFill/>
          <a:ln w="9525">
            <a:noFill/>
            <a:miter lim="800000"/>
            <a:headEnd/>
            <a:tailEnd/>
          </a:ln>
          <a:effectLst/>
        </p:spPr>
        <p:txBody>
          <a:bodyPr anchor="ctr"/>
          <a:lstStyle/>
          <a:p>
            <a:pPr>
              <a:lnSpc>
                <a:spcPct val="90000"/>
              </a:lnSpc>
            </a:pPr>
            <a:r>
              <a:rPr kumimoji="0" lang="en-GB" sz="3200" u="sng">
                <a:solidFill>
                  <a:schemeClr val="bg1"/>
                </a:solidFill>
                <a:latin typeface="Arial Black" pitchFamily="34" charset="0"/>
              </a:rPr>
              <a:t>Pipeline de visualização 2D</a:t>
            </a:r>
            <a:endParaRPr kumimoji="0" lang="en-GB" sz="4400" u="sng">
              <a:solidFill>
                <a:schemeClr val="bg1"/>
              </a:solidFill>
              <a:latin typeface="Arial Black" pitchFamily="34" charset="0"/>
            </a:endParaRPr>
          </a:p>
        </p:txBody>
      </p:sp>
      <p:sp>
        <p:nvSpPr>
          <p:cNvPr id="725005" name="Text Box 13"/>
          <p:cNvSpPr txBox="1">
            <a:spLocks noChangeArrowheads="1"/>
          </p:cNvSpPr>
          <p:nvPr/>
        </p:nvSpPr>
        <p:spPr bwMode="auto">
          <a:xfrm>
            <a:off x="4211638" y="1052513"/>
            <a:ext cx="4608512" cy="5568950"/>
          </a:xfrm>
          <a:prstGeom prst="rect">
            <a:avLst/>
          </a:prstGeom>
          <a:noFill/>
          <a:ln w="9525">
            <a:noFill/>
            <a:miter lim="800000"/>
            <a:headEnd/>
            <a:tailEnd/>
          </a:ln>
          <a:effectLst/>
        </p:spPr>
        <p:txBody>
          <a:bodyPr>
            <a:spAutoFit/>
          </a:bodyPr>
          <a:lstStyle/>
          <a:p>
            <a:pPr eaLnBrk="0" hangingPunct="0"/>
            <a:r>
              <a:rPr kumimoji="0" lang="en-US">
                <a:solidFill>
                  <a:schemeClr val="bg1"/>
                </a:solidFill>
                <a:latin typeface="Times New Roman" pitchFamily="18" charset="0"/>
              </a:rPr>
              <a:t>Window</a:t>
            </a:r>
            <a:r>
              <a:rPr kumimoji="0" lang="en-US" baseline="-25000">
                <a:solidFill>
                  <a:schemeClr val="bg1"/>
                </a:solidFill>
                <a:latin typeface="Times New Roman" pitchFamily="18" charset="0"/>
              </a:rPr>
              <a:t>vi</a:t>
            </a:r>
            <a:r>
              <a:rPr kumimoji="0" lang="en-US">
                <a:solidFill>
                  <a:schemeClr val="bg1"/>
                </a:solidFill>
                <a:latin typeface="Times New Roman" pitchFamily="18" charset="0"/>
              </a:rPr>
              <a:t> SRU = (1,7)</a:t>
            </a:r>
          </a:p>
          <a:p>
            <a:pPr eaLnBrk="0" hangingPunct="0"/>
            <a:r>
              <a:rPr kumimoji="0" lang="en-US">
                <a:solidFill>
                  <a:schemeClr val="bg1"/>
                </a:solidFill>
                <a:latin typeface="Times New Roman" pitchFamily="18" charset="0"/>
              </a:rPr>
              <a:t>Window</a:t>
            </a:r>
            <a:r>
              <a:rPr kumimoji="0" lang="en-US" baseline="-25000">
                <a:solidFill>
                  <a:schemeClr val="bg1"/>
                </a:solidFill>
                <a:latin typeface="Times New Roman" pitchFamily="18" charset="0"/>
              </a:rPr>
              <a:t>vf</a:t>
            </a:r>
            <a:r>
              <a:rPr kumimoji="0" lang="en-US">
                <a:solidFill>
                  <a:schemeClr val="bg1"/>
                </a:solidFill>
                <a:latin typeface="Times New Roman" pitchFamily="18" charset="0"/>
              </a:rPr>
              <a:t> SRU = (5,11)</a:t>
            </a:r>
          </a:p>
          <a:p>
            <a:pPr eaLnBrk="0" hangingPunct="0"/>
            <a:endParaRPr kumimoji="0" lang="en-US">
              <a:solidFill>
                <a:schemeClr val="bg1"/>
              </a:solidFill>
              <a:latin typeface="Times New Roman" pitchFamily="18" charset="0"/>
            </a:endParaRPr>
          </a:p>
          <a:p>
            <a:r>
              <a:rPr kumimoji="0" lang="en-US">
                <a:solidFill>
                  <a:schemeClr val="bg1"/>
                </a:solidFill>
              </a:rPr>
              <a:t>T</a:t>
            </a:r>
            <a:r>
              <a:rPr kumimoji="0" lang="en-US" baseline="-25000">
                <a:solidFill>
                  <a:schemeClr val="bg1"/>
                </a:solidFill>
              </a:rPr>
              <a:t>SRU-SRW</a:t>
            </a:r>
            <a:r>
              <a:rPr kumimoji="0" lang="en-US">
                <a:solidFill>
                  <a:schemeClr val="bg1"/>
                </a:solidFill>
              </a:rPr>
              <a:t>=0 – Window</a:t>
            </a:r>
            <a:r>
              <a:rPr kumimoji="0" lang="en-US" baseline="-25000">
                <a:solidFill>
                  <a:schemeClr val="bg1"/>
                </a:solidFill>
              </a:rPr>
              <a:t>vi</a:t>
            </a:r>
            <a:r>
              <a:rPr kumimoji="0" lang="en-US">
                <a:solidFill>
                  <a:schemeClr val="bg1"/>
                </a:solidFill>
              </a:rPr>
              <a:t>SRW</a:t>
            </a:r>
          </a:p>
          <a:p>
            <a:endParaRPr kumimoji="0" lang="en-US">
              <a:solidFill>
                <a:schemeClr val="bg1"/>
              </a:solidFill>
            </a:endParaRPr>
          </a:p>
          <a:p>
            <a:r>
              <a:rPr kumimoji="0" lang="en-US">
                <a:solidFill>
                  <a:schemeClr val="bg1"/>
                </a:solidFill>
              </a:rPr>
              <a:t>	T</a:t>
            </a:r>
            <a:r>
              <a:rPr kumimoji="0" lang="en-US" baseline="-25000">
                <a:solidFill>
                  <a:schemeClr val="bg1"/>
                </a:solidFill>
              </a:rPr>
              <a:t>SRU-SRW</a:t>
            </a:r>
            <a:r>
              <a:rPr kumimoji="0" lang="en-US">
                <a:solidFill>
                  <a:schemeClr val="bg1"/>
                </a:solidFill>
              </a:rPr>
              <a:t>x=-1</a:t>
            </a:r>
          </a:p>
          <a:p>
            <a:r>
              <a:rPr kumimoji="0" lang="en-US">
                <a:solidFill>
                  <a:schemeClr val="bg1"/>
                </a:solidFill>
              </a:rPr>
              <a:t>	T</a:t>
            </a:r>
            <a:r>
              <a:rPr kumimoji="0" lang="en-US" baseline="-25000">
                <a:solidFill>
                  <a:schemeClr val="bg1"/>
                </a:solidFill>
              </a:rPr>
              <a:t>SRU-SRW</a:t>
            </a:r>
            <a:r>
              <a:rPr kumimoji="0" lang="en-US">
                <a:solidFill>
                  <a:schemeClr val="bg1"/>
                </a:solidFill>
              </a:rPr>
              <a:t>y=-7</a:t>
            </a:r>
          </a:p>
          <a:p>
            <a:pPr eaLnBrk="0" hangingPunct="0"/>
            <a:endParaRPr kumimoji="0" lang="en-US">
              <a:solidFill>
                <a:schemeClr val="bg1"/>
              </a:solidFill>
              <a:latin typeface="Times New Roman" pitchFamily="18" charset="0"/>
            </a:endParaRPr>
          </a:p>
          <a:p>
            <a:r>
              <a:rPr kumimoji="0" lang="en-US">
                <a:solidFill>
                  <a:schemeClr val="bg1"/>
                </a:solidFill>
                <a:latin typeface="Times New Roman" pitchFamily="18" charset="0"/>
              </a:rPr>
              <a:t>Window</a:t>
            </a:r>
            <a:r>
              <a:rPr kumimoji="0" lang="en-US" baseline="-25000">
                <a:solidFill>
                  <a:schemeClr val="bg1"/>
                </a:solidFill>
                <a:latin typeface="Times New Roman" pitchFamily="18" charset="0"/>
              </a:rPr>
              <a:t>vi </a:t>
            </a:r>
            <a:r>
              <a:rPr kumimoji="0" lang="en-US">
                <a:solidFill>
                  <a:schemeClr val="bg1"/>
                </a:solidFill>
                <a:latin typeface="Times New Roman" pitchFamily="18" charset="0"/>
              </a:rPr>
              <a:t>SRW = (0,0)</a:t>
            </a:r>
          </a:p>
          <a:p>
            <a:r>
              <a:rPr kumimoji="0" lang="en-US">
                <a:solidFill>
                  <a:schemeClr val="bg1"/>
                </a:solidFill>
                <a:latin typeface="Times New Roman" pitchFamily="18" charset="0"/>
              </a:rPr>
              <a:t>Window</a:t>
            </a:r>
            <a:r>
              <a:rPr kumimoji="0" lang="en-US" baseline="-25000">
                <a:solidFill>
                  <a:schemeClr val="bg1"/>
                </a:solidFill>
                <a:latin typeface="Times New Roman" pitchFamily="18" charset="0"/>
              </a:rPr>
              <a:t>vf</a:t>
            </a:r>
            <a:r>
              <a:rPr kumimoji="0" lang="en-US">
                <a:solidFill>
                  <a:schemeClr val="bg1"/>
                </a:solidFill>
                <a:latin typeface="Times New Roman" pitchFamily="18" charset="0"/>
              </a:rPr>
              <a:t> SRW = (4,4)</a:t>
            </a:r>
          </a:p>
          <a:p>
            <a:endParaRPr kumimoji="0" lang="en-US">
              <a:solidFill>
                <a:schemeClr val="bg1"/>
              </a:solidFill>
              <a:latin typeface="Times New Roman" pitchFamily="18" charset="0"/>
            </a:endParaRPr>
          </a:p>
          <a:p>
            <a:r>
              <a:rPr kumimoji="0" lang="en-US">
                <a:solidFill>
                  <a:schemeClr val="bg1"/>
                </a:solidFill>
              </a:rPr>
              <a:t>Obj1vi Window = (1,1)</a:t>
            </a:r>
          </a:p>
          <a:p>
            <a:r>
              <a:rPr kumimoji="0" lang="en-US">
                <a:solidFill>
                  <a:schemeClr val="bg1"/>
                </a:solidFill>
              </a:rPr>
              <a:t>Obj1vf Window = (2,3)</a:t>
            </a:r>
          </a:p>
          <a:p>
            <a:endParaRPr kumimoji="0" lang="en-US">
              <a:solidFill>
                <a:schemeClr val="bg1"/>
              </a:solidFill>
              <a:latin typeface="Times New Roman" pitchFamily="18" charset="0"/>
            </a:endParaRPr>
          </a:p>
          <a:p>
            <a:endParaRPr kumimoji="0" lang="en-US">
              <a:solidFill>
                <a:schemeClr val="bg1"/>
              </a:solidFill>
              <a:latin typeface="Times New Roman" pitchFamily="18" charset="0"/>
            </a:endParaRPr>
          </a:p>
        </p:txBody>
      </p:sp>
      <p:sp>
        <p:nvSpPr>
          <p:cNvPr id="725006" name="Text Box 14"/>
          <p:cNvSpPr txBox="1">
            <a:spLocks noChangeArrowheads="1"/>
          </p:cNvSpPr>
          <p:nvPr/>
        </p:nvSpPr>
        <p:spPr bwMode="auto">
          <a:xfrm>
            <a:off x="0" y="6021388"/>
            <a:ext cx="811213" cy="457200"/>
          </a:xfrm>
          <a:prstGeom prst="rect">
            <a:avLst/>
          </a:prstGeom>
          <a:noFill/>
          <a:ln w="9525">
            <a:noFill/>
            <a:miter lim="800000"/>
            <a:headEnd/>
            <a:tailEnd/>
          </a:ln>
          <a:effectLst/>
        </p:spPr>
        <p:txBody>
          <a:bodyPr wrap="none">
            <a:spAutoFit/>
          </a:bodyPr>
          <a:lstStyle/>
          <a:p>
            <a:r>
              <a:rPr lang="en-US"/>
              <a:t>(0,0)</a:t>
            </a:r>
            <a:endParaRPr lang="pt-BR"/>
          </a:p>
        </p:txBody>
      </p:sp>
      <p:sp>
        <p:nvSpPr>
          <p:cNvPr id="725007" name="Text Box 15"/>
          <p:cNvSpPr txBox="1">
            <a:spLocks noChangeArrowheads="1"/>
          </p:cNvSpPr>
          <p:nvPr/>
        </p:nvSpPr>
        <p:spPr bwMode="auto">
          <a:xfrm>
            <a:off x="1600200" y="1719263"/>
            <a:ext cx="1303338" cy="457200"/>
          </a:xfrm>
          <a:prstGeom prst="rect">
            <a:avLst/>
          </a:prstGeom>
          <a:noFill/>
          <a:ln w="9525">
            <a:noFill/>
            <a:miter lim="800000"/>
            <a:headEnd/>
            <a:tailEnd/>
          </a:ln>
          <a:effectLst/>
        </p:spPr>
        <p:txBody>
          <a:bodyPr wrap="none">
            <a:spAutoFit/>
          </a:bodyPr>
          <a:lstStyle/>
          <a:p>
            <a:r>
              <a:rPr lang="en-US"/>
              <a:t>SRU 2D</a:t>
            </a: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25001"/>
                                        </p:tgtEl>
                                        <p:attrNameLst>
                                          <p:attrName>style.visibility</p:attrName>
                                        </p:attrNameLst>
                                      </p:cBhvr>
                                      <p:to>
                                        <p:strVal val="visible"/>
                                      </p:to>
                                    </p:set>
                                    <p:anim calcmode="lin" valueType="num">
                                      <p:cBhvr additive="base">
                                        <p:cTn id="7" dur="500" fill="hold"/>
                                        <p:tgtEl>
                                          <p:spTgt spid="725001"/>
                                        </p:tgtEl>
                                        <p:attrNameLst>
                                          <p:attrName>ppt_x</p:attrName>
                                        </p:attrNameLst>
                                      </p:cBhvr>
                                      <p:tavLst>
                                        <p:tav tm="0">
                                          <p:val>
                                            <p:strVal val="#ppt_x"/>
                                          </p:val>
                                        </p:tav>
                                        <p:tav tm="100000">
                                          <p:val>
                                            <p:strVal val="#ppt_x"/>
                                          </p:val>
                                        </p:tav>
                                      </p:tavLst>
                                    </p:anim>
                                    <p:anim calcmode="lin" valueType="num">
                                      <p:cBhvr additive="base">
                                        <p:cTn id="8" dur="500" fill="hold"/>
                                        <p:tgtEl>
                                          <p:spTgt spid="7250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01"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ChangeArrowheads="1"/>
          </p:cNvSpPr>
          <p:nvPr/>
        </p:nvSpPr>
        <p:spPr bwMode="auto">
          <a:xfrm>
            <a:off x="263525" y="2286000"/>
            <a:ext cx="3640138" cy="3729038"/>
          </a:xfrm>
          <a:prstGeom prst="rect">
            <a:avLst/>
          </a:prstGeom>
          <a:solidFill>
            <a:srgbClr val="0066CC"/>
          </a:solidFill>
          <a:ln w="9525">
            <a:solidFill>
              <a:schemeClr val="tx1"/>
            </a:solidFill>
            <a:miter lim="800000"/>
            <a:headEnd/>
            <a:tailEnd/>
          </a:ln>
          <a:effectLst/>
        </p:spPr>
        <p:txBody>
          <a:bodyPr wrap="none" anchor="ctr"/>
          <a:lstStyle/>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p:txBody>
      </p:sp>
      <p:grpSp>
        <p:nvGrpSpPr>
          <p:cNvPr id="726019" name="Group 3"/>
          <p:cNvGrpSpPr>
            <a:grpSpLocks/>
          </p:cNvGrpSpPr>
          <p:nvPr/>
        </p:nvGrpSpPr>
        <p:grpSpPr bwMode="auto">
          <a:xfrm>
            <a:off x="581025" y="3105150"/>
            <a:ext cx="3217863" cy="2351088"/>
            <a:chOff x="366" y="1964"/>
            <a:chExt cx="2027" cy="1481"/>
          </a:xfrm>
        </p:grpSpPr>
        <p:sp>
          <p:nvSpPr>
            <p:cNvPr id="726020" name="Rectangle 4"/>
            <p:cNvSpPr>
              <a:spLocks noChangeArrowheads="1"/>
            </p:cNvSpPr>
            <p:nvPr/>
          </p:nvSpPr>
          <p:spPr bwMode="auto">
            <a:xfrm>
              <a:off x="598" y="2215"/>
              <a:ext cx="488" cy="48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26021" name="AutoShape 5"/>
            <p:cNvSpPr>
              <a:spLocks noChangeArrowheads="1"/>
            </p:cNvSpPr>
            <p:nvPr/>
          </p:nvSpPr>
          <p:spPr bwMode="auto">
            <a:xfrm>
              <a:off x="1540" y="2825"/>
              <a:ext cx="587" cy="53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pt-BR"/>
            </a:p>
          </p:txBody>
        </p:sp>
        <p:sp>
          <p:nvSpPr>
            <p:cNvPr id="726022" name="AutoShape 6"/>
            <p:cNvSpPr>
              <a:spLocks noChangeArrowheads="1"/>
            </p:cNvSpPr>
            <p:nvPr/>
          </p:nvSpPr>
          <p:spPr bwMode="auto">
            <a:xfrm>
              <a:off x="366" y="2980"/>
              <a:ext cx="454" cy="465"/>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pt-BR"/>
            </a:p>
          </p:txBody>
        </p:sp>
        <p:sp>
          <p:nvSpPr>
            <p:cNvPr id="726023" name="AutoShape 7"/>
            <p:cNvSpPr>
              <a:spLocks noChangeArrowheads="1"/>
            </p:cNvSpPr>
            <p:nvPr/>
          </p:nvSpPr>
          <p:spPr bwMode="auto">
            <a:xfrm>
              <a:off x="1750" y="2027"/>
              <a:ext cx="643" cy="51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lstStyle/>
            <a:p>
              <a:endParaRPr lang="pt-BR"/>
            </a:p>
          </p:txBody>
        </p:sp>
        <p:sp>
          <p:nvSpPr>
            <p:cNvPr id="726024" name="Text Box 8"/>
            <p:cNvSpPr txBox="1">
              <a:spLocks noChangeArrowheads="1"/>
            </p:cNvSpPr>
            <p:nvPr/>
          </p:nvSpPr>
          <p:spPr bwMode="auto">
            <a:xfrm>
              <a:off x="422" y="2621"/>
              <a:ext cx="484" cy="288"/>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(1,1)</a:t>
              </a:r>
            </a:p>
          </p:txBody>
        </p:sp>
        <p:sp>
          <p:nvSpPr>
            <p:cNvPr id="726025" name="Text Box 9"/>
            <p:cNvSpPr txBox="1">
              <a:spLocks noChangeArrowheads="1"/>
            </p:cNvSpPr>
            <p:nvPr/>
          </p:nvSpPr>
          <p:spPr bwMode="auto">
            <a:xfrm>
              <a:off x="928" y="1964"/>
              <a:ext cx="484" cy="288"/>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(2,3)</a:t>
              </a:r>
            </a:p>
          </p:txBody>
        </p:sp>
      </p:grpSp>
      <p:grpSp>
        <p:nvGrpSpPr>
          <p:cNvPr id="726026" name="Group 10"/>
          <p:cNvGrpSpPr>
            <a:grpSpLocks/>
          </p:cNvGrpSpPr>
          <p:nvPr/>
        </p:nvGrpSpPr>
        <p:grpSpPr bwMode="auto">
          <a:xfrm>
            <a:off x="365125" y="3006725"/>
            <a:ext cx="2732088" cy="1905000"/>
            <a:chOff x="230" y="1894"/>
            <a:chExt cx="1721" cy="1200"/>
          </a:xfrm>
        </p:grpSpPr>
        <p:sp>
          <p:nvSpPr>
            <p:cNvPr id="726027" name="Rectangle 11"/>
            <p:cNvSpPr>
              <a:spLocks noChangeArrowheads="1"/>
            </p:cNvSpPr>
            <p:nvPr/>
          </p:nvSpPr>
          <p:spPr bwMode="auto">
            <a:xfrm>
              <a:off x="487" y="2127"/>
              <a:ext cx="1053" cy="742"/>
            </a:xfrm>
            <a:prstGeom prst="rect">
              <a:avLst/>
            </a:prstGeom>
            <a:no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26028" name="Text Box 12"/>
            <p:cNvSpPr txBox="1">
              <a:spLocks noChangeArrowheads="1"/>
            </p:cNvSpPr>
            <p:nvPr/>
          </p:nvSpPr>
          <p:spPr bwMode="auto">
            <a:xfrm>
              <a:off x="230" y="2806"/>
              <a:ext cx="484" cy="288"/>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(0,0)</a:t>
              </a:r>
            </a:p>
          </p:txBody>
        </p:sp>
        <p:sp>
          <p:nvSpPr>
            <p:cNvPr id="726029" name="Text Box 13"/>
            <p:cNvSpPr txBox="1">
              <a:spLocks noChangeArrowheads="1"/>
            </p:cNvSpPr>
            <p:nvPr/>
          </p:nvSpPr>
          <p:spPr bwMode="auto">
            <a:xfrm>
              <a:off x="1467" y="1894"/>
              <a:ext cx="484" cy="288"/>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(4,4)</a:t>
              </a:r>
            </a:p>
          </p:txBody>
        </p:sp>
      </p:grpSp>
      <p:sp>
        <p:nvSpPr>
          <p:cNvPr id="726030" name="Rectangle 14"/>
          <p:cNvSpPr>
            <a:spLocks noChangeArrowheads="1"/>
          </p:cNvSpPr>
          <p:nvPr/>
        </p:nvSpPr>
        <p:spPr bwMode="auto">
          <a:xfrm>
            <a:off x="4460875" y="2281238"/>
            <a:ext cx="3640138" cy="3729037"/>
          </a:xfrm>
          <a:prstGeom prst="rect">
            <a:avLst/>
          </a:prstGeom>
          <a:solidFill>
            <a:srgbClr val="0066CC"/>
          </a:solidFill>
          <a:ln w="9525">
            <a:solidFill>
              <a:schemeClr val="tx1"/>
            </a:solidFill>
            <a:miter lim="800000"/>
            <a:headEnd/>
            <a:tailEnd/>
          </a:ln>
          <a:effectLst/>
        </p:spPr>
        <p:txBody>
          <a:bodyPr wrap="none" anchor="ctr"/>
          <a:lstStyle/>
          <a:p>
            <a:pPr algn="ctr" eaLnBrk="0" hangingPunct="0"/>
            <a:r>
              <a:rPr kumimoji="0" lang="en-US">
                <a:latin typeface="Times New Roman" pitchFamily="18" charset="0"/>
              </a:rPr>
              <a:t>Dispositivo</a:t>
            </a: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p:txBody>
      </p:sp>
      <p:grpSp>
        <p:nvGrpSpPr>
          <p:cNvPr id="726031" name="Group 15"/>
          <p:cNvGrpSpPr>
            <a:grpSpLocks/>
          </p:cNvGrpSpPr>
          <p:nvPr/>
        </p:nvGrpSpPr>
        <p:grpSpPr bwMode="auto">
          <a:xfrm>
            <a:off x="4816475" y="3211513"/>
            <a:ext cx="3036888" cy="1905000"/>
            <a:chOff x="134" y="1894"/>
            <a:chExt cx="1913" cy="1200"/>
          </a:xfrm>
        </p:grpSpPr>
        <p:sp>
          <p:nvSpPr>
            <p:cNvPr id="726032" name="Rectangle 16"/>
            <p:cNvSpPr>
              <a:spLocks noChangeArrowheads="1"/>
            </p:cNvSpPr>
            <p:nvPr/>
          </p:nvSpPr>
          <p:spPr bwMode="auto">
            <a:xfrm>
              <a:off x="487" y="2127"/>
              <a:ext cx="1053" cy="742"/>
            </a:xfrm>
            <a:prstGeom prst="rect">
              <a:avLst/>
            </a:prstGeom>
            <a:no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26033" name="Text Box 17"/>
            <p:cNvSpPr txBox="1">
              <a:spLocks noChangeArrowheads="1"/>
            </p:cNvSpPr>
            <p:nvPr/>
          </p:nvSpPr>
          <p:spPr bwMode="auto">
            <a:xfrm>
              <a:off x="134" y="2806"/>
              <a:ext cx="676" cy="288"/>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(10,20)</a:t>
              </a:r>
            </a:p>
          </p:txBody>
        </p:sp>
        <p:sp>
          <p:nvSpPr>
            <p:cNvPr id="726034" name="Text Box 18"/>
            <p:cNvSpPr txBox="1">
              <a:spLocks noChangeArrowheads="1"/>
            </p:cNvSpPr>
            <p:nvPr/>
          </p:nvSpPr>
          <p:spPr bwMode="auto">
            <a:xfrm>
              <a:off x="1371" y="1894"/>
              <a:ext cx="676" cy="288"/>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(20,30)</a:t>
              </a:r>
            </a:p>
          </p:txBody>
        </p:sp>
      </p:grpSp>
      <p:sp>
        <p:nvSpPr>
          <p:cNvPr id="726035" name="Rectangle 19"/>
          <p:cNvSpPr>
            <a:spLocks noChangeArrowheads="1"/>
          </p:cNvSpPr>
          <p:nvPr/>
        </p:nvSpPr>
        <p:spPr bwMode="auto">
          <a:xfrm>
            <a:off x="5521325" y="3781425"/>
            <a:ext cx="809625" cy="773113"/>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26036" name="Text Box 20"/>
          <p:cNvSpPr txBox="1">
            <a:spLocks noChangeArrowheads="1"/>
          </p:cNvSpPr>
          <p:nvPr/>
        </p:nvSpPr>
        <p:spPr bwMode="auto">
          <a:xfrm>
            <a:off x="4643438" y="5164138"/>
            <a:ext cx="3221037" cy="822325"/>
          </a:xfrm>
          <a:prstGeom prst="rect">
            <a:avLst/>
          </a:prstGeom>
          <a:noFill/>
          <a:ln w="9525">
            <a:noFill/>
            <a:miter lim="800000"/>
            <a:headEnd/>
            <a:tailEnd/>
          </a:ln>
          <a:effectLst/>
        </p:spPr>
        <p:txBody>
          <a:bodyPr wrap="none">
            <a:spAutoFit/>
          </a:bodyPr>
          <a:lstStyle/>
          <a:p>
            <a:pPr algn="ctr" eaLnBrk="0" hangingPunct="0"/>
            <a:r>
              <a:rPr kumimoji="0" lang="en-US" i="1">
                <a:latin typeface="Times New Roman" pitchFamily="18" charset="0"/>
              </a:rPr>
              <a:t>Coordenadas  do Obj1 </a:t>
            </a:r>
          </a:p>
          <a:p>
            <a:pPr algn="ctr" eaLnBrk="0" hangingPunct="0"/>
            <a:r>
              <a:rPr kumimoji="0" lang="en-US" i="1">
                <a:latin typeface="Times New Roman" pitchFamily="18" charset="0"/>
              </a:rPr>
              <a:t>no SRV (dispositivo) ???</a:t>
            </a:r>
          </a:p>
        </p:txBody>
      </p:sp>
      <p:sp>
        <p:nvSpPr>
          <p:cNvPr id="726037" name="Rectangle 21"/>
          <p:cNvSpPr>
            <a:spLocks noChangeArrowheads="1"/>
          </p:cNvSpPr>
          <p:nvPr/>
        </p:nvSpPr>
        <p:spPr bwMode="auto">
          <a:xfrm>
            <a:off x="0" y="0"/>
            <a:ext cx="7772400" cy="803275"/>
          </a:xfrm>
          <a:prstGeom prst="rect">
            <a:avLst/>
          </a:prstGeom>
          <a:noFill/>
          <a:ln w="9525">
            <a:noFill/>
            <a:miter lim="800000"/>
            <a:headEnd/>
            <a:tailEnd/>
          </a:ln>
          <a:effectLst/>
        </p:spPr>
        <p:txBody>
          <a:bodyPr anchor="ctr"/>
          <a:lstStyle/>
          <a:p>
            <a:pPr>
              <a:lnSpc>
                <a:spcPct val="90000"/>
              </a:lnSpc>
            </a:pPr>
            <a:r>
              <a:rPr kumimoji="0" lang="en-GB" sz="3200" u="sng">
                <a:solidFill>
                  <a:schemeClr val="bg1"/>
                </a:solidFill>
                <a:latin typeface="Arial Black" pitchFamily="34" charset="0"/>
              </a:rPr>
              <a:t>Pipeline de visualização 2D</a:t>
            </a:r>
            <a:endParaRPr kumimoji="0" lang="en-GB" sz="4400" u="sng">
              <a:solidFill>
                <a:schemeClr val="bg1"/>
              </a:solidFill>
              <a:latin typeface="Arial Black" pitchFamily="34" charset="0"/>
            </a:endParaRPr>
          </a:p>
        </p:txBody>
      </p:sp>
      <p:sp>
        <p:nvSpPr>
          <p:cNvPr id="726038" name="Text Box 22"/>
          <p:cNvSpPr txBox="1">
            <a:spLocks noChangeArrowheads="1"/>
          </p:cNvSpPr>
          <p:nvPr/>
        </p:nvSpPr>
        <p:spPr bwMode="auto">
          <a:xfrm>
            <a:off x="0" y="6021388"/>
            <a:ext cx="811213" cy="457200"/>
          </a:xfrm>
          <a:prstGeom prst="rect">
            <a:avLst/>
          </a:prstGeom>
          <a:noFill/>
          <a:ln w="9525">
            <a:noFill/>
            <a:miter lim="800000"/>
            <a:headEnd/>
            <a:tailEnd/>
          </a:ln>
          <a:effectLst/>
        </p:spPr>
        <p:txBody>
          <a:bodyPr wrap="none">
            <a:spAutoFit/>
          </a:bodyPr>
          <a:lstStyle/>
          <a:p>
            <a:r>
              <a:rPr lang="en-US"/>
              <a:t>(0,0)</a:t>
            </a:r>
            <a:endParaRPr lang="pt-BR"/>
          </a:p>
        </p:txBody>
      </p:sp>
      <p:sp>
        <p:nvSpPr>
          <p:cNvPr id="726039" name="Text Box 23"/>
          <p:cNvSpPr txBox="1">
            <a:spLocks noChangeArrowheads="1"/>
          </p:cNvSpPr>
          <p:nvPr/>
        </p:nvSpPr>
        <p:spPr bwMode="auto">
          <a:xfrm>
            <a:off x="1600200" y="1719263"/>
            <a:ext cx="1303338" cy="457200"/>
          </a:xfrm>
          <a:prstGeom prst="rect">
            <a:avLst/>
          </a:prstGeom>
          <a:noFill/>
          <a:ln w="9525">
            <a:noFill/>
            <a:miter lim="800000"/>
            <a:headEnd/>
            <a:tailEnd/>
          </a:ln>
          <a:effectLst/>
        </p:spPr>
        <p:txBody>
          <a:bodyPr wrap="none">
            <a:spAutoFit/>
          </a:bodyPr>
          <a:lstStyle/>
          <a:p>
            <a:r>
              <a:rPr lang="en-US"/>
              <a:t>SRU 2D</a:t>
            </a:r>
            <a:endParaRPr lang="pt-B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ChangeArrowheads="1"/>
          </p:cNvSpPr>
          <p:nvPr/>
        </p:nvSpPr>
        <p:spPr bwMode="auto">
          <a:xfrm>
            <a:off x="263525" y="2286000"/>
            <a:ext cx="3640138" cy="3729038"/>
          </a:xfrm>
          <a:prstGeom prst="rect">
            <a:avLst/>
          </a:prstGeom>
          <a:solidFill>
            <a:srgbClr val="0066CC"/>
          </a:solidFill>
          <a:ln w="9525">
            <a:solidFill>
              <a:schemeClr val="tx1"/>
            </a:solidFill>
            <a:miter lim="800000"/>
            <a:headEnd/>
            <a:tailEnd/>
          </a:ln>
          <a:effectLst/>
        </p:spPr>
        <p:txBody>
          <a:bodyPr wrap="none" anchor="ctr"/>
          <a:lstStyle/>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p:txBody>
      </p:sp>
      <p:grpSp>
        <p:nvGrpSpPr>
          <p:cNvPr id="729091" name="Group 3"/>
          <p:cNvGrpSpPr>
            <a:grpSpLocks/>
          </p:cNvGrpSpPr>
          <p:nvPr/>
        </p:nvGrpSpPr>
        <p:grpSpPr bwMode="auto">
          <a:xfrm>
            <a:off x="581025" y="3105150"/>
            <a:ext cx="3217863" cy="2351088"/>
            <a:chOff x="366" y="1964"/>
            <a:chExt cx="2027" cy="1481"/>
          </a:xfrm>
        </p:grpSpPr>
        <p:sp>
          <p:nvSpPr>
            <p:cNvPr id="729092" name="Rectangle 4"/>
            <p:cNvSpPr>
              <a:spLocks noChangeArrowheads="1"/>
            </p:cNvSpPr>
            <p:nvPr/>
          </p:nvSpPr>
          <p:spPr bwMode="auto">
            <a:xfrm>
              <a:off x="598" y="2215"/>
              <a:ext cx="488" cy="48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29093" name="AutoShape 5"/>
            <p:cNvSpPr>
              <a:spLocks noChangeArrowheads="1"/>
            </p:cNvSpPr>
            <p:nvPr/>
          </p:nvSpPr>
          <p:spPr bwMode="auto">
            <a:xfrm>
              <a:off x="1540" y="2825"/>
              <a:ext cx="587" cy="53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pt-BR"/>
            </a:p>
          </p:txBody>
        </p:sp>
        <p:sp>
          <p:nvSpPr>
            <p:cNvPr id="729094" name="AutoShape 6"/>
            <p:cNvSpPr>
              <a:spLocks noChangeArrowheads="1"/>
            </p:cNvSpPr>
            <p:nvPr/>
          </p:nvSpPr>
          <p:spPr bwMode="auto">
            <a:xfrm>
              <a:off x="366" y="2980"/>
              <a:ext cx="454" cy="465"/>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pt-BR"/>
            </a:p>
          </p:txBody>
        </p:sp>
        <p:sp>
          <p:nvSpPr>
            <p:cNvPr id="729095" name="AutoShape 7"/>
            <p:cNvSpPr>
              <a:spLocks noChangeArrowheads="1"/>
            </p:cNvSpPr>
            <p:nvPr/>
          </p:nvSpPr>
          <p:spPr bwMode="auto">
            <a:xfrm>
              <a:off x="1750" y="2027"/>
              <a:ext cx="643" cy="51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lstStyle/>
            <a:p>
              <a:endParaRPr lang="pt-BR"/>
            </a:p>
          </p:txBody>
        </p:sp>
        <p:sp>
          <p:nvSpPr>
            <p:cNvPr id="729096" name="Text Box 8"/>
            <p:cNvSpPr txBox="1">
              <a:spLocks noChangeArrowheads="1"/>
            </p:cNvSpPr>
            <p:nvPr/>
          </p:nvSpPr>
          <p:spPr bwMode="auto">
            <a:xfrm>
              <a:off x="422" y="2621"/>
              <a:ext cx="484" cy="288"/>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(1,1)</a:t>
              </a:r>
            </a:p>
          </p:txBody>
        </p:sp>
        <p:sp>
          <p:nvSpPr>
            <p:cNvPr id="729097" name="Text Box 9"/>
            <p:cNvSpPr txBox="1">
              <a:spLocks noChangeArrowheads="1"/>
            </p:cNvSpPr>
            <p:nvPr/>
          </p:nvSpPr>
          <p:spPr bwMode="auto">
            <a:xfrm>
              <a:off x="928" y="1964"/>
              <a:ext cx="484" cy="288"/>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(2,3)</a:t>
              </a:r>
            </a:p>
          </p:txBody>
        </p:sp>
      </p:grpSp>
      <p:grpSp>
        <p:nvGrpSpPr>
          <p:cNvPr id="729098" name="Group 10"/>
          <p:cNvGrpSpPr>
            <a:grpSpLocks/>
          </p:cNvGrpSpPr>
          <p:nvPr/>
        </p:nvGrpSpPr>
        <p:grpSpPr bwMode="auto">
          <a:xfrm>
            <a:off x="365125" y="3006725"/>
            <a:ext cx="2732088" cy="1905000"/>
            <a:chOff x="230" y="1894"/>
            <a:chExt cx="1721" cy="1200"/>
          </a:xfrm>
        </p:grpSpPr>
        <p:sp>
          <p:nvSpPr>
            <p:cNvPr id="729099" name="Rectangle 11"/>
            <p:cNvSpPr>
              <a:spLocks noChangeArrowheads="1"/>
            </p:cNvSpPr>
            <p:nvPr/>
          </p:nvSpPr>
          <p:spPr bwMode="auto">
            <a:xfrm>
              <a:off x="487" y="2127"/>
              <a:ext cx="1053" cy="742"/>
            </a:xfrm>
            <a:prstGeom prst="rect">
              <a:avLst/>
            </a:prstGeom>
            <a:no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29100" name="Text Box 12"/>
            <p:cNvSpPr txBox="1">
              <a:spLocks noChangeArrowheads="1"/>
            </p:cNvSpPr>
            <p:nvPr/>
          </p:nvSpPr>
          <p:spPr bwMode="auto">
            <a:xfrm>
              <a:off x="230" y="2806"/>
              <a:ext cx="484" cy="288"/>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(0,0)</a:t>
              </a:r>
            </a:p>
          </p:txBody>
        </p:sp>
        <p:sp>
          <p:nvSpPr>
            <p:cNvPr id="729101" name="Text Box 13"/>
            <p:cNvSpPr txBox="1">
              <a:spLocks noChangeArrowheads="1"/>
            </p:cNvSpPr>
            <p:nvPr/>
          </p:nvSpPr>
          <p:spPr bwMode="auto">
            <a:xfrm>
              <a:off x="1467" y="1894"/>
              <a:ext cx="484" cy="288"/>
            </a:xfrm>
            <a:prstGeom prst="rect">
              <a:avLst/>
            </a:prstGeom>
            <a:noFill/>
            <a:ln w="9525">
              <a:noFill/>
              <a:miter lim="800000"/>
              <a:headEnd/>
              <a:tailEnd/>
            </a:ln>
            <a:effectLst/>
          </p:spPr>
          <p:txBody>
            <a:bodyPr wrap="none">
              <a:spAutoFit/>
            </a:bodyPr>
            <a:lstStyle/>
            <a:p>
              <a:pPr algn="ctr" eaLnBrk="0" hangingPunct="0"/>
              <a:r>
                <a:rPr kumimoji="0" lang="en-US">
                  <a:solidFill>
                    <a:srgbClr val="FF3300"/>
                  </a:solidFill>
                  <a:latin typeface="Times New Roman" pitchFamily="18" charset="0"/>
                </a:rPr>
                <a:t>(4,4)</a:t>
              </a:r>
            </a:p>
          </p:txBody>
        </p:sp>
      </p:grpSp>
      <p:sp>
        <p:nvSpPr>
          <p:cNvPr id="729102" name="Rectangle 14"/>
          <p:cNvSpPr>
            <a:spLocks noChangeArrowheads="1"/>
          </p:cNvSpPr>
          <p:nvPr/>
        </p:nvSpPr>
        <p:spPr bwMode="auto">
          <a:xfrm>
            <a:off x="4460875" y="2281238"/>
            <a:ext cx="3640138" cy="3729037"/>
          </a:xfrm>
          <a:prstGeom prst="rect">
            <a:avLst/>
          </a:prstGeom>
          <a:solidFill>
            <a:srgbClr val="0066CC"/>
          </a:solidFill>
          <a:ln w="9525">
            <a:solidFill>
              <a:schemeClr val="tx1"/>
            </a:solidFill>
            <a:miter lim="800000"/>
            <a:headEnd/>
            <a:tailEnd/>
          </a:ln>
          <a:effectLst/>
        </p:spPr>
        <p:txBody>
          <a:bodyPr wrap="none" anchor="ctr"/>
          <a:lstStyle/>
          <a:p>
            <a:pPr algn="ctr" eaLnBrk="0" hangingPunct="0"/>
            <a:r>
              <a:rPr kumimoji="0" lang="en-US">
                <a:latin typeface="Times New Roman" pitchFamily="18" charset="0"/>
              </a:rPr>
              <a:t>Dispositivo</a:t>
            </a: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a:p>
            <a:pPr algn="ctr" eaLnBrk="0" hangingPunct="0"/>
            <a:endParaRPr kumimoji="0" lang="en-US">
              <a:latin typeface="Times New Roman" pitchFamily="18" charset="0"/>
            </a:endParaRPr>
          </a:p>
        </p:txBody>
      </p:sp>
      <p:grpSp>
        <p:nvGrpSpPr>
          <p:cNvPr id="729103" name="Group 15"/>
          <p:cNvGrpSpPr>
            <a:grpSpLocks/>
          </p:cNvGrpSpPr>
          <p:nvPr/>
        </p:nvGrpSpPr>
        <p:grpSpPr bwMode="auto">
          <a:xfrm>
            <a:off x="4816475" y="3211513"/>
            <a:ext cx="3036888" cy="1905000"/>
            <a:chOff x="134" y="1894"/>
            <a:chExt cx="1913" cy="1200"/>
          </a:xfrm>
        </p:grpSpPr>
        <p:sp>
          <p:nvSpPr>
            <p:cNvPr id="729104" name="Rectangle 16"/>
            <p:cNvSpPr>
              <a:spLocks noChangeArrowheads="1"/>
            </p:cNvSpPr>
            <p:nvPr/>
          </p:nvSpPr>
          <p:spPr bwMode="auto">
            <a:xfrm>
              <a:off x="487" y="2127"/>
              <a:ext cx="1053" cy="742"/>
            </a:xfrm>
            <a:prstGeom prst="rect">
              <a:avLst/>
            </a:prstGeom>
            <a:no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29105" name="Text Box 17"/>
            <p:cNvSpPr txBox="1">
              <a:spLocks noChangeArrowheads="1"/>
            </p:cNvSpPr>
            <p:nvPr/>
          </p:nvSpPr>
          <p:spPr bwMode="auto">
            <a:xfrm>
              <a:off x="134" y="2806"/>
              <a:ext cx="676" cy="288"/>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(10,20)</a:t>
              </a:r>
            </a:p>
          </p:txBody>
        </p:sp>
        <p:sp>
          <p:nvSpPr>
            <p:cNvPr id="729106" name="Text Box 18"/>
            <p:cNvSpPr txBox="1">
              <a:spLocks noChangeArrowheads="1"/>
            </p:cNvSpPr>
            <p:nvPr/>
          </p:nvSpPr>
          <p:spPr bwMode="auto">
            <a:xfrm>
              <a:off x="1371" y="1894"/>
              <a:ext cx="676" cy="288"/>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(20,30)</a:t>
              </a:r>
            </a:p>
          </p:txBody>
        </p:sp>
      </p:grpSp>
      <p:sp>
        <p:nvSpPr>
          <p:cNvPr id="729107" name="Rectangle 19"/>
          <p:cNvSpPr>
            <a:spLocks noChangeArrowheads="1"/>
          </p:cNvSpPr>
          <p:nvPr/>
        </p:nvSpPr>
        <p:spPr bwMode="auto">
          <a:xfrm>
            <a:off x="5521325" y="3781425"/>
            <a:ext cx="809625" cy="773113"/>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29108" name="Text Box 20"/>
          <p:cNvSpPr txBox="1">
            <a:spLocks noChangeArrowheads="1"/>
          </p:cNvSpPr>
          <p:nvPr/>
        </p:nvSpPr>
        <p:spPr bwMode="auto">
          <a:xfrm>
            <a:off x="4730750" y="5164138"/>
            <a:ext cx="3046413" cy="822325"/>
          </a:xfrm>
          <a:prstGeom prst="rect">
            <a:avLst/>
          </a:prstGeom>
          <a:noFill/>
          <a:ln w="9525">
            <a:noFill/>
            <a:miter lim="800000"/>
            <a:headEnd/>
            <a:tailEnd/>
          </a:ln>
          <a:effectLst/>
        </p:spPr>
        <p:txBody>
          <a:bodyPr wrap="none">
            <a:spAutoFit/>
          </a:bodyPr>
          <a:lstStyle/>
          <a:p>
            <a:pPr algn="ctr" eaLnBrk="0" hangingPunct="0"/>
            <a:r>
              <a:rPr kumimoji="0" lang="en-US" i="1">
                <a:latin typeface="Times New Roman" pitchFamily="18" charset="0"/>
              </a:rPr>
              <a:t>Coordenadas  do Obj1 </a:t>
            </a:r>
          </a:p>
          <a:p>
            <a:pPr algn="ctr" eaLnBrk="0" hangingPunct="0"/>
            <a:r>
              <a:rPr kumimoji="0" lang="en-US" i="1">
                <a:latin typeface="Times New Roman" pitchFamily="18" charset="0"/>
              </a:rPr>
              <a:t>no SRV (dispositivo)</a:t>
            </a:r>
          </a:p>
        </p:txBody>
      </p:sp>
      <p:sp>
        <p:nvSpPr>
          <p:cNvPr id="729109" name="Text Box 21"/>
          <p:cNvSpPr txBox="1">
            <a:spLocks noChangeArrowheads="1"/>
          </p:cNvSpPr>
          <p:nvPr/>
        </p:nvSpPr>
        <p:spPr bwMode="auto">
          <a:xfrm>
            <a:off x="4476750" y="4346575"/>
            <a:ext cx="1614488" cy="457200"/>
          </a:xfrm>
          <a:prstGeom prst="rect">
            <a:avLst/>
          </a:prstGeom>
          <a:noFill/>
          <a:ln w="9525">
            <a:noFill/>
            <a:miter lim="800000"/>
            <a:headEnd/>
            <a:tailEnd/>
          </a:ln>
          <a:effectLst/>
        </p:spPr>
        <p:txBody>
          <a:bodyPr wrap="none">
            <a:spAutoFit/>
          </a:bodyPr>
          <a:lstStyle/>
          <a:p>
            <a:pPr algn="ctr" eaLnBrk="0" hangingPunct="0"/>
            <a:r>
              <a:rPr kumimoji="0" lang="pt-BR">
                <a:solidFill>
                  <a:srgbClr val="FF3300"/>
                </a:solidFill>
                <a:latin typeface="Times New Roman" pitchFamily="18" charset="0"/>
              </a:rPr>
              <a:t>(12,5; 22,5)</a:t>
            </a:r>
          </a:p>
        </p:txBody>
      </p:sp>
      <p:sp>
        <p:nvSpPr>
          <p:cNvPr id="729110" name="Text Box 22"/>
          <p:cNvSpPr txBox="1">
            <a:spLocks noChangeArrowheads="1"/>
          </p:cNvSpPr>
          <p:nvPr/>
        </p:nvSpPr>
        <p:spPr bwMode="auto">
          <a:xfrm>
            <a:off x="5899150" y="3546475"/>
            <a:ext cx="1385888" cy="457200"/>
          </a:xfrm>
          <a:prstGeom prst="rect">
            <a:avLst/>
          </a:prstGeom>
          <a:noFill/>
          <a:ln w="9525">
            <a:noFill/>
            <a:miter lim="800000"/>
            <a:headEnd/>
            <a:tailEnd/>
          </a:ln>
          <a:effectLst/>
        </p:spPr>
        <p:txBody>
          <a:bodyPr wrap="none">
            <a:spAutoFit/>
          </a:bodyPr>
          <a:lstStyle/>
          <a:p>
            <a:pPr algn="ctr" eaLnBrk="0" hangingPunct="0"/>
            <a:r>
              <a:rPr kumimoji="0" lang="pt-BR">
                <a:solidFill>
                  <a:srgbClr val="FF3300"/>
                </a:solidFill>
                <a:latin typeface="Times New Roman" pitchFamily="18" charset="0"/>
              </a:rPr>
              <a:t>(15; 27,5)</a:t>
            </a:r>
          </a:p>
        </p:txBody>
      </p:sp>
      <p:sp>
        <p:nvSpPr>
          <p:cNvPr id="729111" name="Rectangle 23"/>
          <p:cNvSpPr>
            <a:spLocks noChangeArrowheads="1"/>
          </p:cNvSpPr>
          <p:nvPr/>
        </p:nvSpPr>
        <p:spPr bwMode="auto">
          <a:xfrm>
            <a:off x="0" y="0"/>
            <a:ext cx="7772400" cy="803275"/>
          </a:xfrm>
          <a:prstGeom prst="rect">
            <a:avLst/>
          </a:prstGeom>
          <a:noFill/>
          <a:ln w="9525">
            <a:noFill/>
            <a:miter lim="800000"/>
            <a:headEnd/>
            <a:tailEnd/>
          </a:ln>
          <a:effectLst/>
        </p:spPr>
        <p:txBody>
          <a:bodyPr anchor="ctr"/>
          <a:lstStyle/>
          <a:p>
            <a:pPr>
              <a:lnSpc>
                <a:spcPct val="90000"/>
              </a:lnSpc>
            </a:pPr>
            <a:r>
              <a:rPr kumimoji="0" lang="en-GB" sz="3200" u="sng">
                <a:solidFill>
                  <a:schemeClr val="bg1"/>
                </a:solidFill>
                <a:latin typeface="Arial Black" pitchFamily="34" charset="0"/>
              </a:rPr>
              <a:t>Mapeamento:</a:t>
            </a:r>
            <a:endParaRPr kumimoji="0" lang="en-GB" sz="4400" u="sng">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0" y="0"/>
            <a:ext cx="7772400" cy="1143000"/>
          </a:xfrm>
        </p:spPr>
        <p:txBody>
          <a:bodyPr/>
          <a:lstStyle/>
          <a:p>
            <a:r>
              <a:rPr lang="en-US"/>
              <a:t>Algoritmos de rasterização</a:t>
            </a:r>
          </a:p>
        </p:txBody>
      </p:sp>
      <p:sp>
        <p:nvSpPr>
          <p:cNvPr id="730115" name="Rectangle 3"/>
          <p:cNvSpPr>
            <a:spLocks noGrp="1" noChangeArrowheads="1"/>
          </p:cNvSpPr>
          <p:nvPr>
            <p:ph idx="1"/>
          </p:nvPr>
        </p:nvSpPr>
        <p:spPr/>
        <p:txBody>
          <a:bodyPr/>
          <a:lstStyle/>
          <a:p>
            <a:r>
              <a:rPr lang="en-US"/>
              <a:t>Algoritmos de varredura</a:t>
            </a:r>
          </a:p>
        </p:txBody>
      </p:sp>
      <p:sp>
        <p:nvSpPr>
          <p:cNvPr id="730116" name="Rectangle 4"/>
          <p:cNvSpPr>
            <a:spLocks noChangeArrowheads="1"/>
          </p:cNvSpPr>
          <p:nvPr/>
        </p:nvSpPr>
        <p:spPr bwMode="auto">
          <a:xfrm>
            <a:off x="968375" y="2955925"/>
            <a:ext cx="2813050" cy="217963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30117" name="Rectangle 5"/>
          <p:cNvSpPr>
            <a:spLocks noChangeArrowheads="1"/>
          </p:cNvSpPr>
          <p:nvPr/>
        </p:nvSpPr>
        <p:spPr bwMode="auto">
          <a:xfrm>
            <a:off x="4549775" y="2949575"/>
            <a:ext cx="2813050" cy="217963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30118" name="Oval 6"/>
          <p:cNvSpPr>
            <a:spLocks noChangeArrowheads="1"/>
          </p:cNvSpPr>
          <p:nvPr/>
        </p:nvSpPr>
        <p:spPr bwMode="auto">
          <a:xfrm>
            <a:off x="4802188" y="31845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19" name="Oval 7"/>
          <p:cNvSpPr>
            <a:spLocks noChangeArrowheads="1"/>
          </p:cNvSpPr>
          <p:nvPr/>
        </p:nvSpPr>
        <p:spPr bwMode="auto">
          <a:xfrm>
            <a:off x="4802188" y="34893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0" name="Oval 8"/>
          <p:cNvSpPr>
            <a:spLocks noChangeArrowheads="1"/>
          </p:cNvSpPr>
          <p:nvPr/>
        </p:nvSpPr>
        <p:spPr bwMode="auto">
          <a:xfrm>
            <a:off x="4802188" y="37941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1" name="Oval 9"/>
          <p:cNvSpPr>
            <a:spLocks noChangeArrowheads="1"/>
          </p:cNvSpPr>
          <p:nvPr/>
        </p:nvSpPr>
        <p:spPr bwMode="auto">
          <a:xfrm>
            <a:off x="4802188" y="40989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2" name="Oval 10"/>
          <p:cNvSpPr>
            <a:spLocks noChangeArrowheads="1"/>
          </p:cNvSpPr>
          <p:nvPr/>
        </p:nvSpPr>
        <p:spPr bwMode="auto">
          <a:xfrm>
            <a:off x="4802188" y="44037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3" name="Oval 11"/>
          <p:cNvSpPr>
            <a:spLocks noChangeArrowheads="1"/>
          </p:cNvSpPr>
          <p:nvPr/>
        </p:nvSpPr>
        <p:spPr bwMode="auto">
          <a:xfrm>
            <a:off x="4802188" y="47085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4" name="Oval 12"/>
          <p:cNvSpPr>
            <a:spLocks noChangeArrowheads="1"/>
          </p:cNvSpPr>
          <p:nvPr/>
        </p:nvSpPr>
        <p:spPr bwMode="auto">
          <a:xfrm>
            <a:off x="5253038" y="31781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5" name="Oval 13"/>
          <p:cNvSpPr>
            <a:spLocks noChangeArrowheads="1"/>
          </p:cNvSpPr>
          <p:nvPr/>
        </p:nvSpPr>
        <p:spPr bwMode="auto">
          <a:xfrm>
            <a:off x="5253038" y="34829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6" name="Oval 14"/>
          <p:cNvSpPr>
            <a:spLocks noChangeArrowheads="1"/>
          </p:cNvSpPr>
          <p:nvPr/>
        </p:nvSpPr>
        <p:spPr bwMode="auto">
          <a:xfrm>
            <a:off x="5253038" y="37877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7" name="Oval 15"/>
          <p:cNvSpPr>
            <a:spLocks noChangeArrowheads="1"/>
          </p:cNvSpPr>
          <p:nvPr/>
        </p:nvSpPr>
        <p:spPr bwMode="auto">
          <a:xfrm>
            <a:off x="5253038" y="40925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8" name="Oval 16"/>
          <p:cNvSpPr>
            <a:spLocks noChangeArrowheads="1"/>
          </p:cNvSpPr>
          <p:nvPr/>
        </p:nvSpPr>
        <p:spPr bwMode="auto">
          <a:xfrm>
            <a:off x="5253038" y="43973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29" name="Oval 17"/>
          <p:cNvSpPr>
            <a:spLocks noChangeArrowheads="1"/>
          </p:cNvSpPr>
          <p:nvPr/>
        </p:nvSpPr>
        <p:spPr bwMode="auto">
          <a:xfrm>
            <a:off x="5253038" y="47021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0" name="Oval 18"/>
          <p:cNvSpPr>
            <a:spLocks noChangeArrowheads="1"/>
          </p:cNvSpPr>
          <p:nvPr/>
        </p:nvSpPr>
        <p:spPr bwMode="auto">
          <a:xfrm>
            <a:off x="5675313" y="31607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1" name="Oval 19"/>
          <p:cNvSpPr>
            <a:spLocks noChangeArrowheads="1"/>
          </p:cNvSpPr>
          <p:nvPr/>
        </p:nvSpPr>
        <p:spPr bwMode="auto">
          <a:xfrm>
            <a:off x="5675313" y="34655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2" name="Oval 20"/>
          <p:cNvSpPr>
            <a:spLocks noChangeArrowheads="1"/>
          </p:cNvSpPr>
          <p:nvPr/>
        </p:nvSpPr>
        <p:spPr bwMode="auto">
          <a:xfrm>
            <a:off x="5675313" y="37703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3" name="Oval 21"/>
          <p:cNvSpPr>
            <a:spLocks noChangeArrowheads="1"/>
          </p:cNvSpPr>
          <p:nvPr/>
        </p:nvSpPr>
        <p:spPr bwMode="auto">
          <a:xfrm>
            <a:off x="5675313" y="40751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4" name="Oval 22"/>
          <p:cNvSpPr>
            <a:spLocks noChangeArrowheads="1"/>
          </p:cNvSpPr>
          <p:nvPr/>
        </p:nvSpPr>
        <p:spPr bwMode="auto">
          <a:xfrm>
            <a:off x="5675313" y="43799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5" name="Oval 23"/>
          <p:cNvSpPr>
            <a:spLocks noChangeArrowheads="1"/>
          </p:cNvSpPr>
          <p:nvPr/>
        </p:nvSpPr>
        <p:spPr bwMode="auto">
          <a:xfrm>
            <a:off x="5675313" y="46847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6" name="Oval 24"/>
          <p:cNvSpPr>
            <a:spLocks noChangeArrowheads="1"/>
          </p:cNvSpPr>
          <p:nvPr/>
        </p:nvSpPr>
        <p:spPr bwMode="auto">
          <a:xfrm>
            <a:off x="6126163" y="31718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7" name="Oval 25"/>
          <p:cNvSpPr>
            <a:spLocks noChangeArrowheads="1"/>
          </p:cNvSpPr>
          <p:nvPr/>
        </p:nvSpPr>
        <p:spPr bwMode="auto">
          <a:xfrm>
            <a:off x="6126163" y="34766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8" name="Oval 26"/>
          <p:cNvSpPr>
            <a:spLocks noChangeArrowheads="1"/>
          </p:cNvSpPr>
          <p:nvPr/>
        </p:nvSpPr>
        <p:spPr bwMode="auto">
          <a:xfrm>
            <a:off x="6126163" y="37814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39" name="Oval 27"/>
          <p:cNvSpPr>
            <a:spLocks noChangeArrowheads="1"/>
          </p:cNvSpPr>
          <p:nvPr/>
        </p:nvSpPr>
        <p:spPr bwMode="auto">
          <a:xfrm>
            <a:off x="6126163" y="40862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0" name="Oval 28"/>
          <p:cNvSpPr>
            <a:spLocks noChangeArrowheads="1"/>
          </p:cNvSpPr>
          <p:nvPr/>
        </p:nvSpPr>
        <p:spPr bwMode="auto">
          <a:xfrm>
            <a:off x="6126163" y="43910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1" name="Oval 29"/>
          <p:cNvSpPr>
            <a:spLocks noChangeArrowheads="1"/>
          </p:cNvSpPr>
          <p:nvPr/>
        </p:nvSpPr>
        <p:spPr bwMode="auto">
          <a:xfrm>
            <a:off x="6126163" y="46958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2" name="Oval 30"/>
          <p:cNvSpPr>
            <a:spLocks noChangeArrowheads="1"/>
          </p:cNvSpPr>
          <p:nvPr/>
        </p:nvSpPr>
        <p:spPr bwMode="auto">
          <a:xfrm>
            <a:off x="6496050" y="31734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3" name="Oval 31"/>
          <p:cNvSpPr>
            <a:spLocks noChangeArrowheads="1"/>
          </p:cNvSpPr>
          <p:nvPr/>
        </p:nvSpPr>
        <p:spPr bwMode="auto">
          <a:xfrm>
            <a:off x="6496050" y="34782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4" name="Oval 32"/>
          <p:cNvSpPr>
            <a:spLocks noChangeArrowheads="1"/>
          </p:cNvSpPr>
          <p:nvPr/>
        </p:nvSpPr>
        <p:spPr bwMode="auto">
          <a:xfrm>
            <a:off x="6496050" y="37830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5" name="Oval 33"/>
          <p:cNvSpPr>
            <a:spLocks noChangeArrowheads="1"/>
          </p:cNvSpPr>
          <p:nvPr/>
        </p:nvSpPr>
        <p:spPr bwMode="auto">
          <a:xfrm>
            <a:off x="6496050" y="40878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6" name="Oval 34"/>
          <p:cNvSpPr>
            <a:spLocks noChangeArrowheads="1"/>
          </p:cNvSpPr>
          <p:nvPr/>
        </p:nvSpPr>
        <p:spPr bwMode="auto">
          <a:xfrm>
            <a:off x="6496050" y="43926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7" name="Oval 35"/>
          <p:cNvSpPr>
            <a:spLocks noChangeArrowheads="1"/>
          </p:cNvSpPr>
          <p:nvPr/>
        </p:nvSpPr>
        <p:spPr bwMode="auto">
          <a:xfrm>
            <a:off x="6496050" y="46974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8" name="Oval 36"/>
          <p:cNvSpPr>
            <a:spLocks noChangeArrowheads="1"/>
          </p:cNvSpPr>
          <p:nvPr/>
        </p:nvSpPr>
        <p:spPr bwMode="auto">
          <a:xfrm>
            <a:off x="6900863" y="31734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49" name="Oval 37"/>
          <p:cNvSpPr>
            <a:spLocks noChangeArrowheads="1"/>
          </p:cNvSpPr>
          <p:nvPr/>
        </p:nvSpPr>
        <p:spPr bwMode="auto">
          <a:xfrm>
            <a:off x="6900863" y="34782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50" name="Oval 38"/>
          <p:cNvSpPr>
            <a:spLocks noChangeArrowheads="1"/>
          </p:cNvSpPr>
          <p:nvPr/>
        </p:nvSpPr>
        <p:spPr bwMode="auto">
          <a:xfrm>
            <a:off x="6900863" y="37830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51" name="Oval 39"/>
          <p:cNvSpPr>
            <a:spLocks noChangeArrowheads="1"/>
          </p:cNvSpPr>
          <p:nvPr/>
        </p:nvSpPr>
        <p:spPr bwMode="auto">
          <a:xfrm>
            <a:off x="6900863" y="40878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52" name="Oval 40"/>
          <p:cNvSpPr>
            <a:spLocks noChangeArrowheads="1"/>
          </p:cNvSpPr>
          <p:nvPr/>
        </p:nvSpPr>
        <p:spPr bwMode="auto">
          <a:xfrm>
            <a:off x="6900863" y="43926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53" name="Oval 41"/>
          <p:cNvSpPr>
            <a:spLocks noChangeArrowheads="1"/>
          </p:cNvSpPr>
          <p:nvPr/>
        </p:nvSpPr>
        <p:spPr bwMode="auto">
          <a:xfrm>
            <a:off x="6900863" y="469741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0154" name="Line 42"/>
          <p:cNvSpPr>
            <a:spLocks noChangeShapeType="1"/>
          </p:cNvSpPr>
          <p:nvPr/>
        </p:nvSpPr>
        <p:spPr bwMode="auto">
          <a:xfrm>
            <a:off x="4678363" y="3289300"/>
            <a:ext cx="2566987" cy="0"/>
          </a:xfrm>
          <a:prstGeom prst="line">
            <a:avLst/>
          </a:prstGeom>
          <a:noFill/>
          <a:ln w="9525">
            <a:solidFill>
              <a:schemeClr val="tx1"/>
            </a:solidFill>
            <a:round/>
            <a:headEnd/>
            <a:tailEnd/>
          </a:ln>
          <a:effectLst/>
        </p:spPr>
        <p:txBody>
          <a:bodyPr/>
          <a:lstStyle/>
          <a:p>
            <a:endParaRPr lang="pt-BR"/>
          </a:p>
        </p:txBody>
      </p:sp>
      <p:sp>
        <p:nvSpPr>
          <p:cNvPr id="730155" name="Line 43"/>
          <p:cNvSpPr>
            <a:spLocks noChangeShapeType="1"/>
          </p:cNvSpPr>
          <p:nvPr/>
        </p:nvSpPr>
        <p:spPr bwMode="auto">
          <a:xfrm>
            <a:off x="4678363" y="3594100"/>
            <a:ext cx="2566987" cy="0"/>
          </a:xfrm>
          <a:prstGeom prst="line">
            <a:avLst/>
          </a:prstGeom>
          <a:noFill/>
          <a:ln w="9525">
            <a:solidFill>
              <a:schemeClr val="tx1"/>
            </a:solidFill>
            <a:round/>
            <a:headEnd/>
            <a:tailEnd/>
          </a:ln>
          <a:effectLst/>
        </p:spPr>
        <p:txBody>
          <a:bodyPr/>
          <a:lstStyle/>
          <a:p>
            <a:endParaRPr lang="pt-BR"/>
          </a:p>
        </p:txBody>
      </p:sp>
      <p:sp>
        <p:nvSpPr>
          <p:cNvPr id="730156" name="Line 44"/>
          <p:cNvSpPr>
            <a:spLocks noChangeShapeType="1"/>
          </p:cNvSpPr>
          <p:nvPr/>
        </p:nvSpPr>
        <p:spPr bwMode="auto">
          <a:xfrm>
            <a:off x="4678363" y="3898900"/>
            <a:ext cx="2566987" cy="0"/>
          </a:xfrm>
          <a:prstGeom prst="line">
            <a:avLst/>
          </a:prstGeom>
          <a:noFill/>
          <a:ln w="9525">
            <a:solidFill>
              <a:schemeClr val="tx1"/>
            </a:solidFill>
            <a:round/>
            <a:headEnd/>
            <a:tailEnd/>
          </a:ln>
          <a:effectLst/>
        </p:spPr>
        <p:txBody>
          <a:bodyPr/>
          <a:lstStyle/>
          <a:p>
            <a:endParaRPr lang="pt-BR"/>
          </a:p>
        </p:txBody>
      </p:sp>
      <p:sp>
        <p:nvSpPr>
          <p:cNvPr id="730157" name="Line 45"/>
          <p:cNvSpPr>
            <a:spLocks noChangeShapeType="1"/>
          </p:cNvSpPr>
          <p:nvPr/>
        </p:nvSpPr>
        <p:spPr bwMode="auto">
          <a:xfrm>
            <a:off x="4678363" y="4203700"/>
            <a:ext cx="2566987" cy="0"/>
          </a:xfrm>
          <a:prstGeom prst="line">
            <a:avLst/>
          </a:prstGeom>
          <a:noFill/>
          <a:ln w="9525">
            <a:solidFill>
              <a:schemeClr val="tx1"/>
            </a:solidFill>
            <a:round/>
            <a:headEnd/>
            <a:tailEnd/>
          </a:ln>
          <a:effectLst/>
        </p:spPr>
        <p:txBody>
          <a:bodyPr/>
          <a:lstStyle/>
          <a:p>
            <a:endParaRPr lang="pt-BR"/>
          </a:p>
        </p:txBody>
      </p:sp>
      <p:sp>
        <p:nvSpPr>
          <p:cNvPr id="730158" name="Line 46"/>
          <p:cNvSpPr>
            <a:spLocks noChangeShapeType="1"/>
          </p:cNvSpPr>
          <p:nvPr/>
        </p:nvSpPr>
        <p:spPr bwMode="auto">
          <a:xfrm>
            <a:off x="4678363" y="4508500"/>
            <a:ext cx="2566987" cy="0"/>
          </a:xfrm>
          <a:prstGeom prst="line">
            <a:avLst/>
          </a:prstGeom>
          <a:noFill/>
          <a:ln w="9525">
            <a:solidFill>
              <a:schemeClr val="tx1"/>
            </a:solidFill>
            <a:round/>
            <a:headEnd/>
            <a:tailEnd/>
          </a:ln>
          <a:effectLst/>
        </p:spPr>
        <p:txBody>
          <a:bodyPr/>
          <a:lstStyle/>
          <a:p>
            <a:endParaRPr lang="pt-BR"/>
          </a:p>
        </p:txBody>
      </p:sp>
      <p:sp>
        <p:nvSpPr>
          <p:cNvPr id="730159" name="Line 47"/>
          <p:cNvSpPr>
            <a:spLocks noChangeShapeType="1"/>
          </p:cNvSpPr>
          <p:nvPr/>
        </p:nvSpPr>
        <p:spPr bwMode="auto">
          <a:xfrm>
            <a:off x="4678363" y="4813300"/>
            <a:ext cx="2566987" cy="0"/>
          </a:xfrm>
          <a:prstGeom prst="line">
            <a:avLst/>
          </a:prstGeom>
          <a:noFill/>
          <a:ln w="9525">
            <a:solidFill>
              <a:schemeClr val="tx1"/>
            </a:solidFill>
            <a:round/>
            <a:headEnd/>
            <a:tailEnd/>
          </a:ln>
          <a:effectLst/>
        </p:spPr>
        <p:txBody>
          <a:bodyPr/>
          <a:lstStyle/>
          <a:p>
            <a:endParaRPr lang="pt-BR"/>
          </a:p>
        </p:txBody>
      </p:sp>
      <p:sp>
        <p:nvSpPr>
          <p:cNvPr id="730160" name="Line 48"/>
          <p:cNvSpPr>
            <a:spLocks noChangeShapeType="1"/>
          </p:cNvSpPr>
          <p:nvPr/>
        </p:nvSpPr>
        <p:spPr bwMode="auto">
          <a:xfrm>
            <a:off x="4906963" y="3060700"/>
            <a:ext cx="0" cy="1952625"/>
          </a:xfrm>
          <a:prstGeom prst="line">
            <a:avLst/>
          </a:prstGeom>
          <a:noFill/>
          <a:ln w="9525">
            <a:solidFill>
              <a:schemeClr val="tx1"/>
            </a:solidFill>
            <a:round/>
            <a:headEnd/>
            <a:tailEnd/>
          </a:ln>
          <a:effectLst/>
        </p:spPr>
        <p:txBody>
          <a:bodyPr/>
          <a:lstStyle/>
          <a:p>
            <a:endParaRPr lang="pt-BR"/>
          </a:p>
        </p:txBody>
      </p:sp>
      <p:sp>
        <p:nvSpPr>
          <p:cNvPr id="730161" name="Line 49"/>
          <p:cNvSpPr>
            <a:spLocks noChangeShapeType="1"/>
          </p:cNvSpPr>
          <p:nvPr/>
        </p:nvSpPr>
        <p:spPr bwMode="auto">
          <a:xfrm>
            <a:off x="5364163" y="3060700"/>
            <a:ext cx="0" cy="1952625"/>
          </a:xfrm>
          <a:prstGeom prst="line">
            <a:avLst/>
          </a:prstGeom>
          <a:noFill/>
          <a:ln w="9525">
            <a:solidFill>
              <a:schemeClr val="tx1"/>
            </a:solidFill>
            <a:round/>
            <a:headEnd/>
            <a:tailEnd/>
          </a:ln>
          <a:effectLst/>
        </p:spPr>
        <p:txBody>
          <a:bodyPr/>
          <a:lstStyle/>
          <a:p>
            <a:endParaRPr lang="pt-BR"/>
          </a:p>
        </p:txBody>
      </p:sp>
      <p:sp>
        <p:nvSpPr>
          <p:cNvPr id="730162" name="Line 50"/>
          <p:cNvSpPr>
            <a:spLocks noChangeShapeType="1"/>
          </p:cNvSpPr>
          <p:nvPr/>
        </p:nvSpPr>
        <p:spPr bwMode="auto">
          <a:xfrm>
            <a:off x="5821363" y="3060700"/>
            <a:ext cx="0" cy="1952625"/>
          </a:xfrm>
          <a:prstGeom prst="line">
            <a:avLst/>
          </a:prstGeom>
          <a:noFill/>
          <a:ln w="9525">
            <a:solidFill>
              <a:schemeClr val="tx1"/>
            </a:solidFill>
            <a:round/>
            <a:headEnd/>
            <a:tailEnd/>
          </a:ln>
          <a:effectLst/>
        </p:spPr>
        <p:txBody>
          <a:bodyPr/>
          <a:lstStyle/>
          <a:p>
            <a:endParaRPr lang="pt-BR"/>
          </a:p>
        </p:txBody>
      </p:sp>
      <p:sp>
        <p:nvSpPr>
          <p:cNvPr id="730163" name="Line 51"/>
          <p:cNvSpPr>
            <a:spLocks noChangeShapeType="1"/>
          </p:cNvSpPr>
          <p:nvPr/>
        </p:nvSpPr>
        <p:spPr bwMode="auto">
          <a:xfrm>
            <a:off x="6237288" y="3073400"/>
            <a:ext cx="0" cy="1952625"/>
          </a:xfrm>
          <a:prstGeom prst="line">
            <a:avLst/>
          </a:prstGeom>
          <a:noFill/>
          <a:ln w="9525">
            <a:solidFill>
              <a:schemeClr val="tx1"/>
            </a:solidFill>
            <a:round/>
            <a:headEnd/>
            <a:tailEnd/>
          </a:ln>
          <a:effectLst/>
        </p:spPr>
        <p:txBody>
          <a:bodyPr/>
          <a:lstStyle/>
          <a:p>
            <a:endParaRPr lang="pt-BR"/>
          </a:p>
        </p:txBody>
      </p:sp>
      <p:sp>
        <p:nvSpPr>
          <p:cNvPr id="730164" name="Line 52"/>
          <p:cNvSpPr>
            <a:spLocks noChangeShapeType="1"/>
          </p:cNvSpPr>
          <p:nvPr/>
        </p:nvSpPr>
        <p:spPr bwMode="auto">
          <a:xfrm>
            <a:off x="6588125" y="3055938"/>
            <a:ext cx="0" cy="1952625"/>
          </a:xfrm>
          <a:prstGeom prst="line">
            <a:avLst/>
          </a:prstGeom>
          <a:noFill/>
          <a:ln w="9525">
            <a:solidFill>
              <a:schemeClr val="tx1"/>
            </a:solidFill>
            <a:round/>
            <a:headEnd/>
            <a:tailEnd/>
          </a:ln>
          <a:effectLst/>
        </p:spPr>
        <p:txBody>
          <a:bodyPr/>
          <a:lstStyle/>
          <a:p>
            <a:endParaRPr lang="pt-BR"/>
          </a:p>
        </p:txBody>
      </p:sp>
      <p:sp>
        <p:nvSpPr>
          <p:cNvPr id="730165" name="Line 53"/>
          <p:cNvSpPr>
            <a:spLocks noChangeShapeType="1"/>
          </p:cNvSpPr>
          <p:nvPr/>
        </p:nvSpPr>
        <p:spPr bwMode="auto">
          <a:xfrm>
            <a:off x="7010400" y="3055938"/>
            <a:ext cx="0" cy="1952625"/>
          </a:xfrm>
          <a:prstGeom prst="line">
            <a:avLst/>
          </a:prstGeom>
          <a:noFill/>
          <a:ln w="9525">
            <a:solidFill>
              <a:schemeClr val="tx1"/>
            </a:solidFill>
            <a:round/>
            <a:headEnd/>
            <a:tailEnd/>
          </a:ln>
          <a:effectLst/>
        </p:spPr>
        <p:txBody>
          <a:bodyPr/>
          <a:lstStyle/>
          <a:p>
            <a:endParaRPr lang="pt-BR"/>
          </a:p>
        </p:txBody>
      </p:sp>
      <p:sp>
        <p:nvSpPr>
          <p:cNvPr id="730166" name="Line 54"/>
          <p:cNvSpPr>
            <a:spLocks noChangeShapeType="1"/>
          </p:cNvSpPr>
          <p:nvPr/>
        </p:nvSpPr>
        <p:spPr bwMode="auto">
          <a:xfrm flipV="1">
            <a:off x="1319213" y="3306763"/>
            <a:ext cx="2111375" cy="1441450"/>
          </a:xfrm>
          <a:prstGeom prst="line">
            <a:avLst/>
          </a:prstGeom>
          <a:noFill/>
          <a:ln w="38100">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0" y="0"/>
            <a:ext cx="7772400" cy="1143000"/>
          </a:xfrm>
        </p:spPr>
        <p:txBody>
          <a:bodyPr/>
          <a:lstStyle/>
          <a:p>
            <a:r>
              <a:rPr lang="en-US"/>
              <a:t>Algoritmos de rasterização</a:t>
            </a:r>
          </a:p>
        </p:txBody>
      </p:sp>
      <p:sp>
        <p:nvSpPr>
          <p:cNvPr id="731139" name="Rectangle 3"/>
          <p:cNvSpPr>
            <a:spLocks noGrp="1" noChangeArrowheads="1"/>
          </p:cNvSpPr>
          <p:nvPr>
            <p:ph idx="1"/>
          </p:nvPr>
        </p:nvSpPr>
        <p:spPr/>
        <p:txBody>
          <a:bodyPr/>
          <a:lstStyle/>
          <a:p>
            <a:r>
              <a:rPr lang="en-US"/>
              <a:t>Algoritmos de varredura</a:t>
            </a:r>
          </a:p>
        </p:txBody>
      </p:sp>
      <p:sp>
        <p:nvSpPr>
          <p:cNvPr id="731140" name="Rectangle 4"/>
          <p:cNvSpPr>
            <a:spLocks noChangeArrowheads="1"/>
          </p:cNvSpPr>
          <p:nvPr/>
        </p:nvSpPr>
        <p:spPr bwMode="auto">
          <a:xfrm>
            <a:off x="947738" y="2987675"/>
            <a:ext cx="2813050" cy="217963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31141" name="Rectangle 5"/>
          <p:cNvSpPr>
            <a:spLocks noChangeArrowheads="1"/>
          </p:cNvSpPr>
          <p:nvPr/>
        </p:nvSpPr>
        <p:spPr bwMode="auto">
          <a:xfrm>
            <a:off x="4529138" y="2981325"/>
            <a:ext cx="2813050" cy="217963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31142" name="Oval 6"/>
          <p:cNvSpPr>
            <a:spLocks noChangeArrowheads="1"/>
          </p:cNvSpPr>
          <p:nvPr/>
        </p:nvSpPr>
        <p:spPr bwMode="auto">
          <a:xfrm>
            <a:off x="4781550" y="32162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43" name="Oval 7"/>
          <p:cNvSpPr>
            <a:spLocks noChangeArrowheads="1"/>
          </p:cNvSpPr>
          <p:nvPr/>
        </p:nvSpPr>
        <p:spPr bwMode="auto">
          <a:xfrm>
            <a:off x="4781550" y="35210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44" name="Oval 8"/>
          <p:cNvSpPr>
            <a:spLocks noChangeArrowheads="1"/>
          </p:cNvSpPr>
          <p:nvPr/>
        </p:nvSpPr>
        <p:spPr bwMode="auto">
          <a:xfrm>
            <a:off x="4781550" y="38258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45" name="Oval 9"/>
          <p:cNvSpPr>
            <a:spLocks noChangeArrowheads="1"/>
          </p:cNvSpPr>
          <p:nvPr/>
        </p:nvSpPr>
        <p:spPr bwMode="auto">
          <a:xfrm>
            <a:off x="4781550" y="41306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46" name="Oval 10"/>
          <p:cNvSpPr>
            <a:spLocks noChangeArrowheads="1"/>
          </p:cNvSpPr>
          <p:nvPr/>
        </p:nvSpPr>
        <p:spPr bwMode="auto">
          <a:xfrm>
            <a:off x="4781550" y="44354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47" name="Oval 11"/>
          <p:cNvSpPr>
            <a:spLocks noChangeArrowheads="1"/>
          </p:cNvSpPr>
          <p:nvPr/>
        </p:nvSpPr>
        <p:spPr bwMode="auto">
          <a:xfrm>
            <a:off x="4781550" y="4740275"/>
            <a:ext cx="228600" cy="211138"/>
          </a:xfrm>
          <a:prstGeom prst="ellipse">
            <a:avLst/>
          </a:prstGeom>
          <a:solidFill>
            <a:schemeClr val="tx1"/>
          </a:solidFill>
          <a:ln w="9525">
            <a:solidFill>
              <a:schemeClr val="tx1"/>
            </a:solidFill>
            <a:round/>
            <a:headEnd/>
            <a:tailEnd/>
          </a:ln>
          <a:effectLst/>
        </p:spPr>
        <p:txBody>
          <a:bodyPr wrap="none" anchor="ctr"/>
          <a:lstStyle/>
          <a:p>
            <a:endParaRPr lang="pt-BR"/>
          </a:p>
        </p:txBody>
      </p:sp>
      <p:sp>
        <p:nvSpPr>
          <p:cNvPr id="731148" name="Oval 12"/>
          <p:cNvSpPr>
            <a:spLocks noChangeArrowheads="1"/>
          </p:cNvSpPr>
          <p:nvPr/>
        </p:nvSpPr>
        <p:spPr bwMode="auto">
          <a:xfrm>
            <a:off x="5232400" y="32099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49" name="Oval 13"/>
          <p:cNvSpPr>
            <a:spLocks noChangeArrowheads="1"/>
          </p:cNvSpPr>
          <p:nvPr/>
        </p:nvSpPr>
        <p:spPr bwMode="auto">
          <a:xfrm>
            <a:off x="5232400" y="35147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50" name="Oval 14"/>
          <p:cNvSpPr>
            <a:spLocks noChangeArrowheads="1"/>
          </p:cNvSpPr>
          <p:nvPr/>
        </p:nvSpPr>
        <p:spPr bwMode="auto">
          <a:xfrm>
            <a:off x="5232400" y="38195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51" name="Oval 15"/>
          <p:cNvSpPr>
            <a:spLocks noChangeArrowheads="1"/>
          </p:cNvSpPr>
          <p:nvPr/>
        </p:nvSpPr>
        <p:spPr bwMode="auto">
          <a:xfrm>
            <a:off x="5232400" y="41243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52" name="Oval 16"/>
          <p:cNvSpPr>
            <a:spLocks noChangeArrowheads="1"/>
          </p:cNvSpPr>
          <p:nvPr/>
        </p:nvSpPr>
        <p:spPr bwMode="auto">
          <a:xfrm>
            <a:off x="5232400" y="4429125"/>
            <a:ext cx="228600" cy="211138"/>
          </a:xfrm>
          <a:prstGeom prst="ellipse">
            <a:avLst/>
          </a:prstGeom>
          <a:solidFill>
            <a:schemeClr val="tx1"/>
          </a:solidFill>
          <a:ln w="9525">
            <a:solidFill>
              <a:schemeClr val="tx1"/>
            </a:solidFill>
            <a:round/>
            <a:headEnd/>
            <a:tailEnd/>
          </a:ln>
          <a:effectLst/>
        </p:spPr>
        <p:txBody>
          <a:bodyPr wrap="none" anchor="ctr"/>
          <a:lstStyle/>
          <a:p>
            <a:endParaRPr lang="pt-BR"/>
          </a:p>
        </p:txBody>
      </p:sp>
      <p:sp>
        <p:nvSpPr>
          <p:cNvPr id="731153" name="Oval 17"/>
          <p:cNvSpPr>
            <a:spLocks noChangeArrowheads="1"/>
          </p:cNvSpPr>
          <p:nvPr/>
        </p:nvSpPr>
        <p:spPr bwMode="auto">
          <a:xfrm>
            <a:off x="5232400" y="473392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54" name="Oval 18"/>
          <p:cNvSpPr>
            <a:spLocks noChangeArrowheads="1"/>
          </p:cNvSpPr>
          <p:nvPr/>
        </p:nvSpPr>
        <p:spPr bwMode="auto">
          <a:xfrm>
            <a:off x="5654675" y="31924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55" name="Oval 19"/>
          <p:cNvSpPr>
            <a:spLocks noChangeArrowheads="1"/>
          </p:cNvSpPr>
          <p:nvPr/>
        </p:nvSpPr>
        <p:spPr bwMode="auto">
          <a:xfrm>
            <a:off x="5654675" y="34972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56" name="Oval 20"/>
          <p:cNvSpPr>
            <a:spLocks noChangeArrowheads="1"/>
          </p:cNvSpPr>
          <p:nvPr/>
        </p:nvSpPr>
        <p:spPr bwMode="auto">
          <a:xfrm>
            <a:off x="5654675" y="38020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57" name="Oval 21"/>
          <p:cNvSpPr>
            <a:spLocks noChangeArrowheads="1"/>
          </p:cNvSpPr>
          <p:nvPr/>
        </p:nvSpPr>
        <p:spPr bwMode="auto">
          <a:xfrm>
            <a:off x="5654675" y="4106863"/>
            <a:ext cx="228600" cy="211137"/>
          </a:xfrm>
          <a:prstGeom prst="ellipse">
            <a:avLst/>
          </a:prstGeom>
          <a:solidFill>
            <a:schemeClr val="tx1"/>
          </a:solidFill>
          <a:ln w="9525">
            <a:solidFill>
              <a:schemeClr val="tx1"/>
            </a:solidFill>
            <a:round/>
            <a:headEnd/>
            <a:tailEnd/>
          </a:ln>
          <a:effectLst/>
        </p:spPr>
        <p:txBody>
          <a:bodyPr wrap="none" anchor="ctr"/>
          <a:lstStyle/>
          <a:p>
            <a:endParaRPr lang="pt-BR"/>
          </a:p>
        </p:txBody>
      </p:sp>
      <p:sp>
        <p:nvSpPr>
          <p:cNvPr id="731158" name="Oval 22"/>
          <p:cNvSpPr>
            <a:spLocks noChangeArrowheads="1"/>
          </p:cNvSpPr>
          <p:nvPr/>
        </p:nvSpPr>
        <p:spPr bwMode="auto">
          <a:xfrm>
            <a:off x="5654675" y="44116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59" name="Oval 23"/>
          <p:cNvSpPr>
            <a:spLocks noChangeArrowheads="1"/>
          </p:cNvSpPr>
          <p:nvPr/>
        </p:nvSpPr>
        <p:spPr bwMode="auto">
          <a:xfrm>
            <a:off x="5654675" y="47164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60" name="Oval 24"/>
          <p:cNvSpPr>
            <a:spLocks noChangeArrowheads="1"/>
          </p:cNvSpPr>
          <p:nvPr/>
        </p:nvSpPr>
        <p:spPr bwMode="auto">
          <a:xfrm>
            <a:off x="6105525" y="32035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61" name="Oval 25"/>
          <p:cNvSpPr>
            <a:spLocks noChangeArrowheads="1"/>
          </p:cNvSpPr>
          <p:nvPr/>
        </p:nvSpPr>
        <p:spPr bwMode="auto">
          <a:xfrm>
            <a:off x="6105525" y="35083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62" name="Oval 26"/>
          <p:cNvSpPr>
            <a:spLocks noChangeArrowheads="1"/>
          </p:cNvSpPr>
          <p:nvPr/>
        </p:nvSpPr>
        <p:spPr bwMode="auto">
          <a:xfrm>
            <a:off x="6105525" y="3813175"/>
            <a:ext cx="228600" cy="211138"/>
          </a:xfrm>
          <a:prstGeom prst="ellipse">
            <a:avLst/>
          </a:prstGeom>
          <a:solidFill>
            <a:schemeClr val="tx1"/>
          </a:solidFill>
          <a:ln w="9525">
            <a:solidFill>
              <a:schemeClr val="tx1"/>
            </a:solidFill>
            <a:round/>
            <a:headEnd/>
            <a:tailEnd/>
          </a:ln>
          <a:effectLst/>
        </p:spPr>
        <p:txBody>
          <a:bodyPr wrap="none" anchor="ctr"/>
          <a:lstStyle/>
          <a:p>
            <a:endParaRPr lang="pt-BR"/>
          </a:p>
        </p:txBody>
      </p:sp>
      <p:sp>
        <p:nvSpPr>
          <p:cNvPr id="731163" name="Oval 27"/>
          <p:cNvSpPr>
            <a:spLocks noChangeArrowheads="1"/>
          </p:cNvSpPr>
          <p:nvPr/>
        </p:nvSpPr>
        <p:spPr bwMode="auto">
          <a:xfrm>
            <a:off x="6105525" y="41179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64" name="Oval 28"/>
          <p:cNvSpPr>
            <a:spLocks noChangeArrowheads="1"/>
          </p:cNvSpPr>
          <p:nvPr/>
        </p:nvSpPr>
        <p:spPr bwMode="auto">
          <a:xfrm>
            <a:off x="6105525" y="44227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65" name="Oval 29"/>
          <p:cNvSpPr>
            <a:spLocks noChangeArrowheads="1"/>
          </p:cNvSpPr>
          <p:nvPr/>
        </p:nvSpPr>
        <p:spPr bwMode="auto">
          <a:xfrm>
            <a:off x="6105525" y="4727575"/>
            <a:ext cx="228600" cy="211138"/>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66" name="Oval 30"/>
          <p:cNvSpPr>
            <a:spLocks noChangeArrowheads="1"/>
          </p:cNvSpPr>
          <p:nvPr/>
        </p:nvSpPr>
        <p:spPr bwMode="auto">
          <a:xfrm>
            <a:off x="6475413" y="32051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67" name="Oval 31"/>
          <p:cNvSpPr>
            <a:spLocks noChangeArrowheads="1"/>
          </p:cNvSpPr>
          <p:nvPr/>
        </p:nvSpPr>
        <p:spPr bwMode="auto">
          <a:xfrm>
            <a:off x="6475413" y="3509963"/>
            <a:ext cx="228600" cy="211137"/>
          </a:xfrm>
          <a:prstGeom prst="ellipse">
            <a:avLst/>
          </a:prstGeom>
          <a:solidFill>
            <a:schemeClr val="tx1"/>
          </a:solidFill>
          <a:ln w="9525">
            <a:solidFill>
              <a:schemeClr val="tx1"/>
            </a:solidFill>
            <a:round/>
            <a:headEnd/>
            <a:tailEnd/>
          </a:ln>
          <a:effectLst/>
        </p:spPr>
        <p:txBody>
          <a:bodyPr wrap="none" anchor="ctr"/>
          <a:lstStyle/>
          <a:p>
            <a:endParaRPr lang="pt-BR"/>
          </a:p>
        </p:txBody>
      </p:sp>
      <p:sp>
        <p:nvSpPr>
          <p:cNvPr id="731168" name="Oval 32"/>
          <p:cNvSpPr>
            <a:spLocks noChangeArrowheads="1"/>
          </p:cNvSpPr>
          <p:nvPr/>
        </p:nvSpPr>
        <p:spPr bwMode="auto">
          <a:xfrm>
            <a:off x="6475413" y="38147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69" name="Oval 33"/>
          <p:cNvSpPr>
            <a:spLocks noChangeArrowheads="1"/>
          </p:cNvSpPr>
          <p:nvPr/>
        </p:nvSpPr>
        <p:spPr bwMode="auto">
          <a:xfrm>
            <a:off x="6475413" y="41195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70" name="Oval 34"/>
          <p:cNvSpPr>
            <a:spLocks noChangeArrowheads="1"/>
          </p:cNvSpPr>
          <p:nvPr/>
        </p:nvSpPr>
        <p:spPr bwMode="auto">
          <a:xfrm>
            <a:off x="6475413" y="44243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71" name="Oval 35"/>
          <p:cNvSpPr>
            <a:spLocks noChangeArrowheads="1"/>
          </p:cNvSpPr>
          <p:nvPr/>
        </p:nvSpPr>
        <p:spPr bwMode="auto">
          <a:xfrm>
            <a:off x="6475413" y="47291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72" name="Oval 36"/>
          <p:cNvSpPr>
            <a:spLocks noChangeArrowheads="1"/>
          </p:cNvSpPr>
          <p:nvPr/>
        </p:nvSpPr>
        <p:spPr bwMode="auto">
          <a:xfrm>
            <a:off x="6880225" y="3205163"/>
            <a:ext cx="228600" cy="211137"/>
          </a:xfrm>
          <a:prstGeom prst="ellipse">
            <a:avLst/>
          </a:prstGeom>
          <a:solidFill>
            <a:schemeClr val="tx1"/>
          </a:solidFill>
          <a:ln w="9525">
            <a:solidFill>
              <a:schemeClr val="tx1"/>
            </a:solidFill>
            <a:round/>
            <a:headEnd/>
            <a:tailEnd/>
          </a:ln>
          <a:effectLst/>
        </p:spPr>
        <p:txBody>
          <a:bodyPr wrap="none" anchor="ctr"/>
          <a:lstStyle/>
          <a:p>
            <a:endParaRPr lang="pt-BR"/>
          </a:p>
        </p:txBody>
      </p:sp>
      <p:sp>
        <p:nvSpPr>
          <p:cNvPr id="731173" name="Oval 37"/>
          <p:cNvSpPr>
            <a:spLocks noChangeArrowheads="1"/>
          </p:cNvSpPr>
          <p:nvPr/>
        </p:nvSpPr>
        <p:spPr bwMode="auto">
          <a:xfrm>
            <a:off x="6880225" y="35099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74" name="Oval 38"/>
          <p:cNvSpPr>
            <a:spLocks noChangeArrowheads="1"/>
          </p:cNvSpPr>
          <p:nvPr/>
        </p:nvSpPr>
        <p:spPr bwMode="auto">
          <a:xfrm>
            <a:off x="6880225" y="38147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75" name="Oval 39"/>
          <p:cNvSpPr>
            <a:spLocks noChangeArrowheads="1"/>
          </p:cNvSpPr>
          <p:nvPr/>
        </p:nvSpPr>
        <p:spPr bwMode="auto">
          <a:xfrm>
            <a:off x="6880225" y="41195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76" name="Oval 40"/>
          <p:cNvSpPr>
            <a:spLocks noChangeArrowheads="1"/>
          </p:cNvSpPr>
          <p:nvPr/>
        </p:nvSpPr>
        <p:spPr bwMode="auto">
          <a:xfrm>
            <a:off x="6880225" y="44243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77" name="Oval 41"/>
          <p:cNvSpPr>
            <a:spLocks noChangeArrowheads="1"/>
          </p:cNvSpPr>
          <p:nvPr/>
        </p:nvSpPr>
        <p:spPr bwMode="auto">
          <a:xfrm>
            <a:off x="6880225" y="4729163"/>
            <a:ext cx="228600" cy="211137"/>
          </a:xfrm>
          <a:prstGeom prst="ellipse">
            <a:avLst/>
          </a:prstGeom>
          <a:solidFill>
            <a:schemeClr val="accent1"/>
          </a:solidFill>
          <a:ln w="9525">
            <a:solidFill>
              <a:schemeClr val="tx1"/>
            </a:solidFill>
            <a:round/>
            <a:headEnd/>
            <a:tailEnd/>
          </a:ln>
          <a:effectLst/>
        </p:spPr>
        <p:txBody>
          <a:bodyPr wrap="none" anchor="ctr"/>
          <a:lstStyle/>
          <a:p>
            <a:endParaRPr lang="pt-BR"/>
          </a:p>
        </p:txBody>
      </p:sp>
      <p:sp>
        <p:nvSpPr>
          <p:cNvPr id="731178" name="Line 42"/>
          <p:cNvSpPr>
            <a:spLocks noChangeShapeType="1"/>
          </p:cNvSpPr>
          <p:nvPr/>
        </p:nvSpPr>
        <p:spPr bwMode="auto">
          <a:xfrm>
            <a:off x="4657725" y="3321050"/>
            <a:ext cx="2566988" cy="0"/>
          </a:xfrm>
          <a:prstGeom prst="line">
            <a:avLst/>
          </a:prstGeom>
          <a:noFill/>
          <a:ln w="9525">
            <a:solidFill>
              <a:schemeClr val="tx1"/>
            </a:solidFill>
            <a:round/>
            <a:headEnd/>
            <a:tailEnd/>
          </a:ln>
          <a:effectLst/>
        </p:spPr>
        <p:txBody>
          <a:bodyPr/>
          <a:lstStyle/>
          <a:p>
            <a:endParaRPr lang="pt-BR"/>
          </a:p>
        </p:txBody>
      </p:sp>
      <p:sp>
        <p:nvSpPr>
          <p:cNvPr id="731179" name="Line 43"/>
          <p:cNvSpPr>
            <a:spLocks noChangeShapeType="1"/>
          </p:cNvSpPr>
          <p:nvPr/>
        </p:nvSpPr>
        <p:spPr bwMode="auto">
          <a:xfrm>
            <a:off x="4657725" y="3625850"/>
            <a:ext cx="2566988" cy="0"/>
          </a:xfrm>
          <a:prstGeom prst="line">
            <a:avLst/>
          </a:prstGeom>
          <a:noFill/>
          <a:ln w="9525">
            <a:solidFill>
              <a:schemeClr val="tx1"/>
            </a:solidFill>
            <a:round/>
            <a:headEnd/>
            <a:tailEnd/>
          </a:ln>
          <a:effectLst/>
        </p:spPr>
        <p:txBody>
          <a:bodyPr/>
          <a:lstStyle/>
          <a:p>
            <a:endParaRPr lang="pt-BR"/>
          </a:p>
        </p:txBody>
      </p:sp>
      <p:sp>
        <p:nvSpPr>
          <p:cNvPr id="731180" name="Line 44"/>
          <p:cNvSpPr>
            <a:spLocks noChangeShapeType="1"/>
          </p:cNvSpPr>
          <p:nvPr/>
        </p:nvSpPr>
        <p:spPr bwMode="auto">
          <a:xfrm>
            <a:off x="4657725" y="3930650"/>
            <a:ext cx="2566988" cy="0"/>
          </a:xfrm>
          <a:prstGeom prst="line">
            <a:avLst/>
          </a:prstGeom>
          <a:noFill/>
          <a:ln w="9525">
            <a:solidFill>
              <a:schemeClr val="tx1"/>
            </a:solidFill>
            <a:round/>
            <a:headEnd/>
            <a:tailEnd/>
          </a:ln>
          <a:effectLst/>
        </p:spPr>
        <p:txBody>
          <a:bodyPr/>
          <a:lstStyle/>
          <a:p>
            <a:endParaRPr lang="pt-BR"/>
          </a:p>
        </p:txBody>
      </p:sp>
      <p:sp>
        <p:nvSpPr>
          <p:cNvPr id="731181" name="Line 45"/>
          <p:cNvSpPr>
            <a:spLocks noChangeShapeType="1"/>
          </p:cNvSpPr>
          <p:nvPr/>
        </p:nvSpPr>
        <p:spPr bwMode="auto">
          <a:xfrm>
            <a:off x="4657725" y="4235450"/>
            <a:ext cx="2566988" cy="0"/>
          </a:xfrm>
          <a:prstGeom prst="line">
            <a:avLst/>
          </a:prstGeom>
          <a:noFill/>
          <a:ln w="9525">
            <a:solidFill>
              <a:schemeClr val="tx1"/>
            </a:solidFill>
            <a:round/>
            <a:headEnd/>
            <a:tailEnd/>
          </a:ln>
          <a:effectLst/>
        </p:spPr>
        <p:txBody>
          <a:bodyPr/>
          <a:lstStyle/>
          <a:p>
            <a:endParaRPr lang="pt-BR"/>
          </a:p>
        </p:txBody>
      </p:sp>
      <p:sp>
        <p:nvSpPr>
          <p:cNvPr id="731182" name="Line 46"/>
          <p:cNvSpPr>
            <a:spLocks noChangeShapeType="1"/>
          </p:cNvSpPr>
          <p:nvPr/>
        </p:nvSpPr>
        <p:spPr bwMode="auto">
          <a:xfrm>
            <a:off x="4657725" y="4540250"/>
            <a:ext cx="2566988" cy="0"/>
          </a:xfrm>
          <a:prstGeom prst="line">
            <a:avLst/>
          </a:prstGeom>
          <a:noFill/>
          <a:ln w="9525">
            <a:solidFill>
              <a:schemeClr val="tx1"/>
            </a:solidFill>
            <a:round/>
            <a:headEnd/>
            <a:tailEnd/>
          </a:ln>
          <a:effectLst/>
        </p:spPr>
        <p:txBody>
          <a:bodyPr/>
          <a:lstStyle/>
          <a:p>
            <a:endParaRPr lang="pt-BR"/>
          </a:p>
        </p:txBody>
      </p:sp>
      <p:sp>
        <p:nvSpPr>
          <p:cNvPr id="731183" name="Line 47"/>
          <p:cNvSpPr>
            <a:spLocks noChangeShapeType="1"/>
          </p:cNvSpPr>
          <p:nvPr/>
        </p:nvSpPr>
        <p:spPr bwMode="auto">
          <a:xfrm>
            <a:off x="4657725" y="4845050"/>
            <a:ext cx="2566988" cy="0"/>
          </a:xfrm>
          <a:prstGeom prst="line">
            <a:avLst/>
          </a:prstGeom>
          <a:noFill/>
          <a:ln w="9525">
            <a:solidFill>
              <a:schemeClr val="tx1"/>
            </a:solidFill>
            <a:round/>
            <a:headEnd/>
            <a:tailEnd/>
          </a:ln>
          <a:effectLst/>
        </p:spPr>
        <p:txBody>
          <a:bodyPr/>
          <a:lstStyle/>
          <a:p>
            <a:endParaRPr lang="pt-BR"/>
          </a:p>
        </p:txBody>
      </p:sp>
      <p:sp>
        <p:nvSpPr>
          <p:cNvPr id="731184" name="Line 48"/>
          <p:cNvSpPr>
            <a:spLocks noChangeShapeType="1"/>
          </p:cNvSpPr>
          <p:nvPr/>
        </p:nvSpPr>
        <p:spPr bwMode="auto">
          <a:xfrm>
            <a:off x="4886325" y="3092450"/>
            <a:ext cx="0" cy="1952625"/>
          </a:xfrm>
          <a:prstGeom prst="line">
            <a:avLst/>
          </a:prstGeom>
          <a:noFill/>
          <a:ln w="9525">
            <a:solidFill>
              <a:schemeClr val="tx1"/>
            </a:solidFill>
            <a:round/>
            <a:headEnd/>
            <a:tailEnd/>
          </a:ln>
          <a:effectLst/>
        </p:spPr>
        <p:txBody>
          <a:bodyPr/>
          <a:lstStyle/>
          <a:p>
            <a:endParaRPr lang="pt-BR"/>
          </a:p>
        </p:txBody>
      </p:sp>
      <p:sp>
        <p:nvSpPr>
          <p:cNvPr id="731185" name="Line 49"/>
          <p:cNvSpPr>
            <a:spLocks noChangeShapeType="1"/>
          </p:cNvSpPr>
          <p:nvPr/>
        </p:nvSpPr>
        <p:spPr bwMode="auto">
          <a:xfrm>
            <a:off x="5343525" y="3092450"/>
            <a:ext cx="0" cy="1952625"/>
          </a:xfrm>
          <a:prstGeom prst="line">
            <a:avLst/>
          </a:prstGeom>
          <a:noFill/>
          <a:ln w="9525">
            <a:solidFill>
              <a:schemeClr val="tx1"/>
            </a:solidFill>
            <a:round/>
            <a:headEnd/>
            <a:tailEnd/>
          </a:ln>
          <a:effectLst/>
        </p:spPr>
        <p:txBody>
          <a:bodyPr/>
          <a:lstStyle/>
          <a:p>
            <a:endParaRPr lang="pt-BR"/>
          </a:p>
        </p:txBody>
      </p:sp>
      <p:sp>
        <p:nvSpPr>
          <p:cNvPr id="731186" name="Line 50"/>
          <p:cNvSpPr>
            <a:spLocks noChangeShapeType="1"/>
          </p:cNvSpPr>
          <p:nvPr/>
        </p:nvSpPr>
        <p:spPr bwMode="auto">
          <a:xfrm>
            <a:off x="5800725" y="3092450"/>
            <a:ext cx="0" cy="1952625"/>
          </a:xfrm>
          <a:prstGeom prst="line">
            <a:avLst/>
          </a:prstGeom>
          <a:noFill/>
          <a:ln w="9525">
            <a:solidFill>
              <a:schemeClr val="tx1"/>
            </a:solidFill>
            <a:round/>
            <a:headEnd/>
            <a:tailEnd/>
          </a:ln>
          <a:effectLst/>
        </p:spPr>
        <p:txBody>
          <a:bodyPr/>
          <a:lstStyle/>
          <a:p>
            <a:endParaRPr lang="pt-BR"/>
          </a:p>
        </p:txBody>
      </p:sp>
      <p:sp>
        <p:nvSpPr>
          <p:cNvPr id="731187" name="Line 51"/>
          <p:cNvSpPr>
            <a:spLocks noChangeShapeType="1"/>
          </p:cNvSpPr>
          <p:nvPr/>
        </p:nvSpPr>
        <p:spPr bwMode="auto">
          <a:xfrm>
            <a:off x="6216650" y="3105150"/>
            <a:ext cx="0" cy="1952625"/>
          </a:xfrm>
          <a:prstGeom prst="line">
            <a:avLst/>
          </a:prstGeom>
          <a:noFill/>
          <a:ln w="9525">
            <a:solidFill>
              <a:schemeClr val="tx1"/>
            </a:solidFill>
            <a:round/>
            <a:headEnd/>
            <a:tailEnd/>
          </a:ln>
          <a:effectLst/>
        </p:spPr>
        <p:txBody>
          <a:bodyPr/>
          <a:lstStyle/>
          <a:p>
            <a:endParaRPr lang="pt-BR"/>
          </a:p>
        </p:txBody>
      </p:sp>
      <p:sp>
        <p:nvSpPr>
          <p:cNvPr id="731188" name="Line 52"/>
          <p:cNvSpPr>
            <a:spLocks noChangeShapeType="1"/>
          </p:cNvSpPr>
          <p:nvPr/>
        </p:nvSpPr>
        <p:spPr bwMode="auto">
          <a:xfrm>
            <a:off x="6567488" y="3087688"/>
            <a:ext cx="0" cy="1952625"/>
          </a:xfrm>
          <a:prstGeom prst="line">
            <a:avLst/>
          </a:prstGeom>
          <a:noFill/>
          <a:ln w="9525">
            <a:solidFill>
              <a:schemeClr val="tx1"/>
            </a:solidFill>
            <a:round/>
            <a:headEnd/>
            <a:tailEnd/>
          </a:ln>
          <a:effectLst/>
        </p:spPr>
        <p:txBody>
          <a:bodyPr/>
          <a:lstStyle/>
          <a:p>
            <a:endParaRPr lang="pt-BR"/>
          </a:p>
        </p:txBody>
      </p:sp>
      <p:sp>
        <p:nvSpPr>
          <p:cNvPr id="731189" name="Line 53"/>
          <p:cNvSpPr>
            <a:spLocks noChangeShapeType="1"/>
          </p:cNvSpPr>
          <p:nvPr/>
        </p:nvSpPr>
        <p:spPr bwMode="auto">
          <a:xfrm>
            <a:off x="6989763" y="3087688"/>
            <a:ext cx="0" cy="1952625"/>
          </a:xfrm>
          <a:prstGeom prst="line">
            <a:avLst/>
          </a:prstGeom>
          <a:noFill/>
          <a:ln w="9525">
            <a:solidFill>
              <a:schemeClr val="tx1"/>
            </a:solidFill>
            <a:round/>
            <a:headEnd/>
            <a:tailEnd/>
          </a:ln>
          <a:effectLst/>
        </p:spPr>
        <p:txBody>
          <a:bodyPr/>
          <a:lstStyle/>
          <a:p>
            <a:endParaRPr lang="pt-BR"/>
          </a:p>
        </p:txBody>
      </p:sp>
      <p:sp>
        <p:nvSpPr>
          <p:cNvPr id="731190" name="Line 54"/>
          <p:cNvSpPr>
            <a:spLocks noChangeShapeType="1"/>
          </p:cNvSpPr>
          <p:nvPr/>
        </p:nvSpPr>
        <p:spPr bwMode="auto">
          <a:xfrm flipV="1">
            <a:off x="1298575" y="3338513"/>
            <a:ext cx="2111375" cy="1441450"/>
          </a:xfrm>
          <a:prstGeom prst="line">
            <a:avLst/>
          </a:prstGeom>
          <a:noFill/>
          <a:ln w="38100">
            <a:solidFill>
              <a:schemeClr val="tx1"/>
            </a:solidFill>
            <a:round/>
            <a:headEnd/>
            <a:tailEnd/>
          </a:ln>
          <a:effectLst/>
        </p:spPr>
        <p:txBody>
          <a:bodyPr/>
          <a:lstStyle/>
          <a:p>
            <a:endParaRPr lang="pt-BR"/>
          </a:p>
        </p:txBody>
      </p:sp>
      <p:sp>
        <p:nvSpPr>
          <p:cNvPr id="731191" name="Line 55"/>
          <p:cNvSpPr>
            <a:spLocks noChangeShapeType="1"/>
          </p:cNvSpPr>
          <p:nvPr/>
        </p:nvSpPr>
        <p:spPr bwMode="auto">
          <a:xfrm flipV="1">
            <a:off x="4914900" y="3333750"/>
            <a:ext cx="2111375" cy="1441450"/>
          </a:xfrm>
          <a:prstGeom prst="line">
            <a:avLst/>
          </a:prstGeom>
          <a:noFill/>
          <a:ln w="38100">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ChangeArrowheads="1"/>
          </p:cNvSpPr>
          <p:nvPr/>
        </p:nvSpPr>
        <p:spPr bwMode="auto">
          <a:xfrm>
            <a:off x="246063" y="3533775"/>
            <a:ext cx="4256087" cy="2374900"/>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732163" name="Rectangle 3"/>
          <p:cNvSpPr>
            <a:spLocks noGrp="1" noChangeArrowheads="1"/>
          </p:cNvSpPr>
          <p:nvPr>
            <p:ph type="title"/>
          </p:nvPr>
        </p:nvSpPr>
        <p:spPr>
          <a:xfrm>
            <a:off x="0" y="0"/>
            <a:ext cx="7772400" cy="1143000"/>
          </a:xfrm>
        </p:spPr>
        <p:txBody>
          <a:bodyPr/>
          <a:lstStyle/>
          <a:p>
            <a:r>
              <a:rPr lang="en-US"/>
              <a:t>Algoritmos de rasterização</a:t>
            </a:r>
          </a:p>
        </p:txBody>
      </p:sp>
      <p:sp>
        <p:nvSpPr>
          <p:cNvPr id="732164" name="Rectangle 4"/>
          <p:cNvSpPr>
            <a:spLocks noGrp="1" noChangeArrowheads="1"/>
          </p:cNvSpPr>
          <p:nvPr>
            <p:ph idx="1"/>
          </p:nvPr>
        </p:nvSpPr>
        <p:spPr/>
        <p:txBody>
          <a:bodyPr/>
          <a:lstStyle/>
          <a:p>
            <a:r>
              <a:rPr lang="en-US"/>
              <a:t>Algoritmos de varredura</a:t>
            </a:r>
          </a:p>
          <a:p>
            <a:r>
              <a:rPr lang="en-US"/>
              <a:t>Algoritmos de recorte</a:t>
            </a:r>
          </a:p>
        </p:txBody>
      </p:sp>
      <p:sp>
        <p:nvSpPr>
          <p:cNvPr id="732165" name="Rectangle 5"/>
          <p:cNvSpPr>
            <a:spLocks noChangeArrowheads="1"/>
          </p:cNvSpPr>
          <p:nvPr/>
        </p:nvSpPr>
        <p:spPr bwMode="auto">
          <a:xfrm>
            <a:off x="1196975" y="3903663"/>
            <a:ext cx="774700" cy="7747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32166" name="AutoShape 6"/>
          <p:cNvSpPr>
            <a:spLocks noChangeArrowheads="1"/>
          </p:cNvSpPr>
          <p:nvPr/>
        </p:nvSpPr>
        <p:spPr bwMode="auto">
          <a:xfrm>
            <a:off x="2692400" y="4872038"/>
            <a:ext cx="931863" cy="842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pt-BR"/>
          </a:p>
        </p:txBody>
      </p:sp>
      <p:sp>
        <p:nvSpPr>
          <p:cNvPr id="732167" name="AutoShape 7"/>
          <p:cNvSpPr>
            <a:spLocks noChangeArrowheads="1"/>
          </p:cNvSpPr>
          <p:nvPr/>
        </p:nvSpPr>
        <p:spPr bwMode="auto">
          <a:xfrm>
            <a:off x="828675" y="5118100"/>
            <a:ext cx="720725" cy="738188"/>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pt-BR"/>
          </a:p>
        </p:txBody>
      </p:sp>
      <p:sp>
        <p:nvSpPr>
          <p:cNvPr id="732168" name="AutoShape 8"/>
          <p:cNvSpPr>
            <a:spLocks noChangeArrowheads="1"/>
          </p:cNvSpPr>
          <p:nvPr/>
        </p:nvSpPr>
        <p:spPr bwMode="auto">
          <a:xfrm>
            <a:off x="3025775" y="3605213"/>
            <a:ext cx="1020763" cy="8096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lstStyle/>
          <a:p>
            <a:endParaRPr lang="pt-BR"/>
          </a:p>
        </p:txBody>
      </p:sp>
      <p:sp>
        <p:nvSpPr>
          <p:cNvPr id="732169" name="Rectangle 9"/>
          <p:cNvSpPr>
            <a:spLocks noChangeArrowheads="1"/>
          </p:cNvSpPr>
          <p:nvPr/>
        </p:nvSpPr>
        <p:spPr bwMode="auto">
          <a:xfrm>
            <a:off x="1617663" y="3675063"/>
            <a:ext cx="1776412" cy="1565275"/>
          </a:xfrm>
          <a:prstGeom prst="rect">
            <a:avLst/>
          </a:prstGeom>
          <a:noFill/>
          <a:ln w="28575">
            <a:solidFill>
              <a:schemeClr val="tx1"/>
            </a:solidFill>
            <a:miter lim="800000"/>
            <a:headEnd/>
            <a:tailEnd/>
          </a:ln>
          <a:effectLst/>
        </p:spPr>
        <p:txBody>
          <a:bodyPr wrap="none" anchor="ctr"/>
          <a:lstStyle/>
          <a:p>
            <a:endParaRPr lang="pt-BR"/>
          </a:p>
        </p:txBody>
      </p:sp>
      <p:sp>
        <p:nvSpPr>
          <p:cNvPr id="732170" name="AutoShape 10"/>
          <p:cNvSpPr>
            <a:spLocks noChangeArrowheads="1"/>
          </p:cNvSpPr>
          <p:nvPr/>
        </p:nvSpPr>
        <p:spPr bwMode="auto">
          <a:xfrm>
            <a:off x="3744913" y="4448175"/>
            <a:ext cx="1177925" cy="457200"/>
          </a:xfrm>
          <a:prstGeom prst="rightArrow">
            <a:avLst>
              <a:gd name="adj1" fmla="val 50000"/>
              <a:gd name="adj2" fmla="val 64410"/>
            </a:avLst>
          </a:prstGeom>
          <a:solidFill>
            <a:schemeClr val="accent1"/>
          </a:solidFill>
          <a:ln w="9525">
            <a:solidFill>
              <a:schemeClr val="tx1"/>
            </a:solidFill>
            <a:miter lim="800000"/>
            <a:headEnd/>
            <a:tailEnd/>
          </a:ln>
          <a:effectLst/>
        </p:spPr>
        <p:txBody>
          <a:bodyPr wrap="none" anchor="ctr"/>
          <a:lstStyle/>
          <a:p>
            <a:endParaRPr lang="pt-BR"/>
          </a:p>
        </p:txBody>
      </p:sp>
      <p:grpSp>
        <p:nvGrpSpPr>
          <p:cNvPr id="732171" name="Group 11"/>
          <p:cNvGrpSpPr>
            <a:grpSpLocks/>
          </p:cNvGrpSpPr>
          <p:nvPr/>
        </p:nvGrpSpPr>
        <p:grpSpPr bwMode="auto">
          <a:xfrm>
            <a:off x="4641850" y="3529013"/>
            <a:ext cx="4256088" cy="2374900"/>
            <a:chOff x="2924" y="2223"/>
            <a:chExt cx="2681" cy="1496"/>
          </a:xfrm>
        </p:grpSpPr>
        <p:sp>
          <p:nvSpPr>
            <p:cNvPr id="732172" name="Rectangle 12"/>
            <p:cNvSpPr>
              <a:spLocks noChangeArrowheads="1"/>
            </p:cNvSpPr>
            <p:nvPr/>
          </p:nvSpPr>
          <p:spPr bwMode="auto">
            <a:xfrm>
              <a:off x="2924" y="2223"/>
              <a:ext cx="2681" cy="149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732173" name="Rectangle 13"/>
            <p:cNvSpPr>
              <a:spLocks noChangeArrowheads="1"/>
            </p:cNvSpPr>
            <p:nvPr/>
          </p:nvSpPr>
          <p:spPr bwMode="auto">
            <a:xfrm>
              <a:off x="3523" y="2456"/>
              <a:ext cx="488" cy="488"/>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32174" name="AutoShape 14"/>
            <p:cNvSpPr>
              <a:spLocks noChangeArrowheads="1"/>
            </p:cNvSpPr>
            <p:nvPr/>
          </p:nvSpPr>
          <p:spPr bwMode="auto">
            <a:xfrm>
              <a:off x="4465" y="3066"/>
              <a:ext cx="587" cy="53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pt-BR"/>
            </a:p>
          </p:txBody>
        </p:sp>
        <p:sp>
          <p:nvSpPr>
            <p:cNvPr id="732175" name="AutoShape 15"/>
            <p:cNvSpPr>
              <a:spLocks noChangeArrowheads="1"/>
            </p:cNvSpPr>
            <p:nvPr/>
          </p:nvSpPr>
          <p:spPr bwMode="auto">
            <a:xfrm>
              <a:off x="4675" y="2268"/>
              <a:ext cx="643" cy="51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lstStyle/>
            <a:p>
              <a:endParaRPr lang="pt-BR"/>
            </a:p>
          </p:txBody>
        </p:sp>
        <p:sp>
          <p:nvSpPr>
            <p:cNvPr id="732176" name="Rectangle 16"/>
            <p:cNvSpPr>
              <a:spLocks noChangeArrowheads="1"/>
            </p:cNvSpPr>
            <p:nvPr/>
          </p:nvSpPr>
          <p:spPr bwMode="auto">
            <a:xfrm>
              <a:off x="3786" y="2312"/>
              <a:ext cx="1119" cy="986"/>
            </a:xfrm>
            <a:prstGeom prst="rect">
              <a:avLst/>
            </a:prstGeom>
            <a:noFill/>
            <a:ln w="28575">
              <a:solidFill>
                <a:schemeClr val="tx1"/>
              </a:solidFill>
              <a:miter lim="800000"/>
              <a:headEnd/>
              <a:tailEnd/>
            </a:ln>
            <a:effectLst/>
          </p:spPr>
          <p:txBody>
            <a:bodyPr wrap="none" anchor="ctr"/>
            <a:lstStyle/>
            <a:p>
              <a:endParaRPr lang="pt-BR"/>
            </a:p>
          </p:txBody>
        </p:sp>
        <p:sp>
          <p:nvSpPr>
            <p:cNvPr id="732177" name="Rectangle 17"/>
            <p:cNvSpPr>
              <a:spLocks noChangeArrowheads="1"/>
            </p:cNvSpPr>
            <p:nvPr/>
          </p:nvSpPr>
          <p:spPr bwMode="auto">
            <a:xfrm>
              <a:off x="3379" y="2326"/>
              <a:ext cx="398" cy="720"/>
            </a:xfrm>
            <a:prstGeom prst="rect">
              <a:avLst/>
            </a:prstGeom>
            <a:solidFill>
              <a:schemeClr val="bg1"/>
            </a:solidFill>
            <a:ln w="9525">
              <a:noFill/>
              <a:miter lim="800000"/>
              <a:headEnd/>
              <a:tailEnd/>
            </a:ln>
            <a:effectLst/>
          </p:spPr>
          <p:txBody>
            <a:bodyPr wrap="none" anchor="ctr"/>
            <a:lstStyle/>
            <a:p>
              <a:endParaRPr lang="pt-BR"/>
            </a:p>
          </p:txBody>
        </p:sp>
        <p:sp>
          <p:nvSpPr>
            <p:cNvPr id="732178" name="Rectangle 18"/>
            <p:cNvSpPr>
              <a:spLocks noChangeArrowheads="1"/>
            </p:cNvSpPr>
            <p:nvPr/>
          </p:nvSpPr>
          <p:spPr bwMode="auto">
            <a:xfrm>
              <a:off x="4398" y="3312"/>
              <a:ext cx="786" cy="332"/>
            </a:xfrm>
            <a:prstGeom prst="rect">
              <a:avLst/>
            </a:prstGeom>
            <a:solidFill>
              <a:schemeClr val="bg1"/>
            </a:solidFill>
            <a:ln w="9525">
              <a:noFill/>
              <a:miter lim="800000"/>
              <a:headEnd/>
              <a:tailEnd/>
            </a:ln>
            <a:effectLst/>
          </p:spPr>
          <p:txBody>
            <a:bodyPr wrap="none" anchor="ctr"/>
            <a:lstStyle/>
            <a:p>
              <a:endParaRPr lang="pt-BR"/>
            </a:p>
          </p:txBody>
        </p:sp>
        <p:sp>
          <p:nvSpPr>
            <p:cNvPr id="732179" name="Rectangle 19"/>
            <p:cNvSpPr>
              <a:spLocks noChangeArrowheads="1"/>
            </p:cNvSpPr>
            <p:nvPr/>
          </p:nvSpPr>
          <p:spPr bwMode="auto">
            <a:xfrm>
              <a:off x="4918" y="2248"/>
              <a:ext cx="454" cy="1141"/>
            </a:xfrm>
            <a:prstGeom prst="rect">
              <a:avLst/>
            </a:prstGeom>
            <a:solidFill>
              <a:schemeClr val="bg1"/>
            </a:solidFill>
            <a:ln w="9525">
              <a:noFill/>
              <a:miter lim="800000"/>
              <a:headEnd/>
              <a:tailEnd/>
            </a:ln>
            <a:effectLst/>
          </p:spPr>
          <p:txBody>
            <a:bodyPr wrap="none" anchor="ctr"/>
            <a:lstStyle/>
            <a:p>
              <a:endParaRPr lang="pt-BR"/>
            </a:p>
          </p:txBody>
        </p:sp>
        <p:sp>
          <p:nvSpPr>
            <p:cNvPr id="732180" name="Rectangle 20"/>
            <p:cNvSpPr>
              <a:spLocks noChangeArrowheads="1"/>
            </p:cNvSpPr>
            <p:nvPr/>
          </p:nvSpPr>
          <p:spPr bwMode="auto">
            <a:xfrm>
              <a:off x="4641" y="2236"/>
              <a:ext cx="355" cy="67"/>
            </a:xfrm>
            <a:prstGeom prst="rect">
              <a:avLst/>
            </a:prstGeom>
            <a:solidFill>
              <a:schemeClr val="bg1"/>
            </a:solidFill>
            <a:ln w="9525">
              <a:noFill/>
              <a:miter lim="800000"/>
              <a:headEnd/>
              <a:tailEnd/>
            </a:ln>
            <a:effectLst/>
          </p:spPr>
          <p:txBody>
            <a:bodyPr wrap="none" anchor="ct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2171"/>
                                        </p:tgtEl>
                                        <p:attrNameLst>
                                          <p:attrName>style.visibility</p:attrName>
                                        </p:attrNameLst>
                                      </p:cBhvr>
                                      <p:to>
                                        <p:strVal val="visible"/>
                                      </p:to>
                                    </p:set>
                                    <p:anim calcmode="lin" valueType="num">
                                      <p:cBhvr additive="base">
                                        <p:cTn id="7" dur="500" fill="hold"/>
                                        <p:tgtEl>
                                          <p:spTgt spid="732171"/>
                                        </p:tgtEl>
                                        <p:attrNameLst>
                                          <p:attrName>ppt_x</p:attrName>
                                        </p:attrNameLst>
                                      </p:cBhvr>
                                      <p:tavLst>
                                        <p:tav tm="0">
                                          <p:val>
                                            <p:strVal val="0-#ppt_w/2"/>
                                          </p:val>
                                        </p:tav>
                                        <p:tav tm="100000">
                                          <p:val>
                                            <p:strVal val="#ppt_x"/>
                                          </p:val>
                                        </p:tav>
                                      </p:tavLst>
                                    </p:anim>
                                    <p:anim calcmode="lin" valueType="num">
                                      <p:cBhvr additive="base">
                                        <p:cTn id="8" dur="500" fill="hold"/>
                                        <p:tgtEl>
                                          <p:spTgt spid="732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0" y="0"/>
            <a:ext cx="7772400" cy="1143000"/>
          </a:xfrm>
        </p:spPr>
        <p:txBody>
          <a:bodyPr/>
          <a:lstStyle/>
          <a:p>
            <a:r>
              <a:rPr lang="en-US"/>
              <a:t>Algoritmos de varredura</a:t>
            </a:r>
          </a:p>
        </p:txBody>
      </p:sp>
      <p:sp>
        <p:nvSpPr>
          <p:cNvPr id="736259" name="Rectangle 3"/>
          <p:cNvSpPr>
            <a:spLocks noGrp="1" noChangeArrowheads="1"/>
          </p:cNvSpPr>
          <p:nvPr>
            <p:ph idx="1"/>
          </p:nvPr>
        </p:nvSpPr>
        <p:spPr/>
        <p:txBody>
          <a:bodyPr/>
          <a:lstStyle/>
          <a:p>
            <a:r>
              <a:rPr lang="en-US" dirty="0" err="1">
                <a:solidFill>
                  <a:schemeClr val="bg1"/>
                </a:solidFill>
              </a:rPr>
              <a:t>Bresenham</a:t>
            </a:r>
            <a:r>
              <a:rPr lang="en-US" dirty="0">
                <a:solidFill>
                  <a:schemeClr val="bg1"/>
                </a:solidFill>
              </a:rPr>
              <a:t> – </a:t>
            </a:r>
            <a:r>
              <a:rPr lang="en-US" dirty="0" err="1">
                <a:solidFill>
                  <a:schemeClr val="bg1"/>
                </a:solidFill>
              </a:rPr>
              <a:t>Algoritmo</a:t>
            </a:r>
            <a:r>
              <a:rPr lang="en-US" dirty="0">
                <a:solidFill>
                  <a:schemeClr val="bg1"/>
                </a:solidFill>
              </a:rPr>
              <a:t> do </a:t>
            </a:r>
            <a:r>
              <a:rPr lang="en-US" dirty="0" err="1">
                <a:solidFill>
                  <a:schemeClr val="bg1"/>
                </a:solidFill>
              </a:rPr>
              <a:t>ponto</a:t>
            </a:r>
            <a:r>
              <a:rPr lang="en-US" dirty="0">
                <a:solidFill>
                  <a:schemeClr val="bg1"/>
                </a:solidFill>
              </a:rPr>
              <a:t> </a:t>
            </a:r>
            <a:r>
              <a:rPr lang="en-US" dirty="0" err="1">
                <a:solidFill>
                  <a:schemeClr val="bg1"/>
                </a:solidFill>
              </a:rPr>
              <a:t>médio</a:t>
            </a:r>
            <a:endParaRPr lang="en-US" dirty="0">
              <a:solidFill>
                <a:schemeClr val="bg1"/>
              </a:solidFill>
            </a:endParaRPr>
          </a:p>
          <a:p>
            <a:pPr lvl="1"/>
            <a:r>
              <a:rPr lang="en-US" dirty="0" err="1">
                <a:solidFill>
                  <a:schemeClr val="bg1"/>
                </a:solidFill>
              </a:rPr>
              <a:t>Atrativo</a:t>
            </a:r>
            <a:r>
              <a:rPr lang="en-US" dirty="0">
                <a:solidFill>
                  <a:schemeClr val="bg1"/>
                </a:solidFill>
              </a:rPr>
              <a:t> </a:t>
            </a:r>
            <a:r>
              <a:rPr lang="en-US" dirty="0" err="1">
                <a:solidFill>
                  <a:schemeClr val="bg1"/>
                </a:solidFill>
              </a:rPr>
              <a:t>porque</a:t>
            </a:r>
            <a:r>
              <a:rPr lang="en-US" dirty="0">
                <a:solidFill>
                  <a:schemeClr val="bg1"/>
                </a:solidFill>
              </a:rPr>
              <a:t> </a:t>
            </a:r>
            <a:r>
              <a:rPr lang="en-US" dirty="0" err="1">
                <a:solidFill>
                  <a:schemeClr val="bg1"/>
                </a:solidFill>
              </a:rPr>
              <a:t>usa</a:t>
            </a:r>
            <a:r>
              <a:rPr lang="en-US" dirty="0">
                <a:solidFill>
                  <a:schemeClr val="bg1"/>
                </a:solidFill>
              </a:rPr>
              <a:t> </a:t>
            </a:r>
            <a:r>
              <a:rPr lang="en-US" dirty="0" err="1">
                <a:solidFill>
                  <a:schemeClr val="bg1"/>
                </a:solidFill>
              </a:rPr>
              <a:t>somente</a:t>
            </a:r>
            <a:r>
              <a:rPr lang="en-US" dirty="0">
                <a:solidFill>
                  <a:schemeClr val="bg1"/>
                </a:solidFill>
              </a:rPr>
              <a:t> </a:t>
            </a:r>
            <a:r>
              <a:rPr lang="en-US" dirty="0" err="1">
                <a:solidFill>
                  <a:schemeClr val="bg1"/>
                </a:solidFill>
              </a:rPr>
              <a:t>operações</a:t>
            </a:r>
            <a:r>
              <a:rPr lang="en-US" dirty="0">
                <a:solidFill>
                  <a:schemeClr val="bg1"/>
                </a:solidFill>
              </a:rPr>
              <a:t> </a:t>
            </a:r>
            <a:r>
              <a:rPr lang="en-US" dirty="0" err="1">
                <a:solidFill>
                  <a:schemeClr val="bg1"/>
                </a:solidFill>
              </a:rPr>
              <a:t>aritméticas</a:t>
            </a:r>
            <a:r>
              <a:rPr lang="en-US" dirty="0">
                <a:solidFill>
                  <a:schemeClr val="bg1"/>
                </a:solidFill>
              </a:rPr>
              <a:t> (</a:t>
            </a:r>
            <a:r>
              <a:rPr lang="en-US" dirty="0" err="1">
                <a:solidFill>
                  <a:schemeClr val="bg1"/>
                </a:solidFill>
              </a:rPr>
              <a:t>não</a:t>
            </a:r>
            <a:r>
              <a:rPr lang="en-US" dirty="0">
                <a:solidFill>
                  <a:schemeClr val="bg1"/>
                </a:solidFill>
              </a:rPr>
              <a:t> </a:t>
            </a:r>
            <a:r>
              <a:rPr lang="en-US" dirty="0" err="1">
                <a:solidFill>
                  <a:schemeClr val="bg1"/>
                </a:solidFill>
              </a:rPr>
              <a:t>usa</a:t>
            </a:r>
            <a:r>
              <a:rPr lang="en-US" dirty="0">
                <a:solidFill>
                  <a:schemeClr val="bg1"/>
                </a:solidFill>
              </a:rPr>
              <a:t> round </a:t>
            </a:r>
            <a:r>
              <a:rPr lang="en-US" dirty="0" err="1">
                <a:solidFill>
                  <a:schemeClr val="bg1"/>
                </a:solidFill>
              </a:rPr>
              <a:t>ou</a:t>
            </a:r>
            <a:r>
              <a:rPr lang="en-US" dirty="0">
                <a:solidFill>
                  <a:schemeClr val="bg1"/>
                </a:solidFill>
              </a:rPr>
              <a:t> floor)</a:t>
            </a:r>
          </a:p>
          <a:p>
            <a:pPr lvl="1"/>
            <a:r>
              <a:rPr lang="en-US" dirty="0">
                <a:solidFill>
                  <a:schemeClr val="bg1"/>
                </a:solidFill>
              </a:rPr>
              <a:t>É incremental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0" y="0"/>
            <a:ext cx="7772400" cy="1143000"/>
          </a:xfrm>
        </p:spPr>
        <p:txBody>
          <a:bodyPr/>
          <a:lstStyle/>
          <a:p>
            <a:r>
              <a:rPr lang="en-US"/>
              <a:t>Algoritmos de varredura</a:t>
            </a:r>
          </a:p>
        </p:txBody>
      </p:sp>
      <p:sp>
        <p:nvSpPr>
          <p:cNvPr id="739331" name="Rectangle 3"/>
          <p:cNvSpPr>
            <a:spLocks noGrp="1" noChangeArrowheads="1"/>
          </p:cNvSpPr>
          <p:nvPr>
            <p:ph idx="1"/>
          </p:nvPr>
        </p:nvSpPr>
        <p:spPr/>
        <p:txBody>
          <a:bodyPr/>
          <a:lstStyle/>
          <a:p>
            <a:r>
              <a:rPr lang="en-US" dirty="0" err="1">
                <a:solidFill>
                  <a:schemeClr val="bg1"/>
                </a:solidFill>
              </a:rPr>
              <a:t>Algoritmos</a:t>
            </a:r>
            <a:r>
              <a:rPr lang="en-US" dirty="0">
                <a:solidFill>
                  <a:schemeClr val="bg1"/>
                </a:solidFill>
              </a:rPr>
              <a:t> </a:t>
            </a:r>
            <a:r>
              <a:rPr lang="en-US" dirty="0" err="1">
                <a:solidFill>
                  <a:schemeClr val="bg1"/>
                </a:solidFill>
              </a:rPr>
              <a:t>para</a:t>
            </a:r>
            <a:r>
              <a:rPr lang="en-US" dirty="0">
                <a:solidFill>
                  <a:schemeClr val="bg1"/>
                </a:solidFill>
              </a:rPr>
              <a:t> </a:t>
            </a:r>
            <a:r>
              <a:rPr lang="en-US" dirty="0" err="1">
                <a:solidFill>
                  <a:schemeClr val="bg1"/>
                </a:solidFill>
              </a:rPr>
              <a:t>preenchimento</a:t>
            </a:r>
            <a:r>
              <a:rPr lang="en-US" dirty="0">
                <a:solidFill>
                  <a:schemeClr val="bg1"/>
                </a:solidFill>
              </a:rPr>
              <a:t>. </a:t>
            </a:r>
            <a:r>
              <a:rPr lang="en-US" dirty="0" err="1">
                <a:solidFill>
                  <a:schemeClr val="bg1"/>
                </a:solidFill>
              </a:rPr>
              <a:t>Dois</a:t>
            </a:r>
            <a:r>
              <a:rPr lang="en-US" dirty="0">
                <a:solidFill>
                  <a:schemeClr val="bg1"/>
                </a:solidFill>
              </a:rPr>
              <a:t> </a:t>
            </a:r>
            <a:r>
              <a:rPr lang="en-US" dirty="0" err="1">
                <a:solidFill>
                  <a:schemeClr val="bg1"/>
                </a:solidFill>
              </a:rPr>
              <a:t>problemas</a:t>
            </a:r>
            <a:r>
              <a:rPr lang="en-US" dirty="0">
                <a:solidFill>
                  <a:schemeClr val="bg1"/>
                </a:solidFill>
              </a:rPr>
              <a:t>:</a:t>
            </a:r>
          </a:p>
          <a:p>
            <a:pPr lvl="1"/>
            <a:r>
              <a:rPr lang="en-US" dirty="0" err="1">
                <a:solidFill>
                  <a:schemeClr val="bg1"/>
                </a:solidFill>
              </a:rPr>
              <a:t>Decisão</a:t>
            </a:r>
            <a:r>
              <a:rPr lang="en-US" dirty="0">
                <a:solidFill>
                  <a:schemeClr val="bg1"/>
                </a:solidFill>
              </a:rPr>
              <a:t> de </a:t>
            </a:r>
            <a:r>
              <a:rPr lang="en-US" dirty="0" err="1">
                <a:solidFill>
                  <a:schemeClr val="bg1"/>
                </a:solidFill>
              </a:rPr>
              <a:t>qual</a:t>
            </a:r>
            <a:r>
              <a:rPr lang="en-US" dirty="0">
                <a:solidFill>
                  <a:schemeClr val="bg1"/>
                </a:solidFill>
              </a:rPr>
              <a:t> pixel </a:t>
            </a:r>
            <a:r>
              <a:rPr lang="en-US" dirty="0" err="1">
                <a:solidFill>
                  <a:schemeClr val="bg1"/>
                </a:solidFill>
              </a:rPr>
              <a:t>preencher</a:t>
            </a:r>
            <a:endParaRPr lang="en-US" dirty="0">
              <a:solidFill>
                <a:schemeClr val="bg1"/>
              </a:solidFill>
            </a:endParaRPr>
          </a:p>
          <a:p>
            <a:pPr lvl="1"/>
            <a:r>
              <a:rPr lang="en-US" dirty="0" err="1">
                <a:solidFill>
                  <a:schemeClr val="bg1"/>
                </a:solidFill>
              </a:rPr>
              <a:t>Decisão</a:t>
            </a:r>
            <a:r>
              <a:rPr lang="en-US" dirty="0">
                <a:solidFill>
                  <a:schemeClr val="bg1"/>
                </a:solidFill>
              </a:rPr>
              <a:t> de </a:t>
            </a:r>
            <a:r>
              <a:rPr lang="en-US" dirty="0" err="1">
                <a:solidFill>
                  <a:schemeClr val="bg1"/>
                </a:solidFill>
              </a:rPr>
              <a:t>qual</a:t>
            </a:r>
            <a:r>
              <a:rPr lang="en-US" dirty="0">
                <a:solidFill>
                  <a:schemeClr val="bg1"/>
                </a:solidFill>
              </a:rPr>
              <a:t> valor </a:t>
            </a:r>
            <a:r>
              <a:rPr lang="en-US" dirty="0" err="1">
                <a:solidFill>
                  <a:schemeClr val="bg1"/>
                </a:solidFill>
              </a:rPr>
              <a:t>preencher</a:t>
            </a:r>
            <a:endParaRPr lang="en-US" dirty="0">
              <a:solidFill>
                <a:schemeClr val="bg1"/>
              </a:solidFill>
            </a:endParaRPr>
          </a:p>
          <a:p>
            <a:pPr marL="1143000" lvl="2"/>
            <a:endParaRPr lang="en-US"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ChangeArrowheads="1"/>
          </p:cNvSpPr>
          <p:nvPr/>
        </p:nvSpPr>
        <p:spPr bwMode="auto">
          <a:xfrm>
            <a:off x="2411413" y="3213100"/>
            <a:ext cx="4752975" cy="2663825"/>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40355" name="Rectangle 3"/>
          <p:cNvSpPr>
            <a:spLocks noGrp="1" noChangeArrowheads="1"/>
          </p:cNvSpPr>
          <p:nvPr>
            <p:ph type="title"/>
          </p:nvPr>
        </p:nvSpPr>
        <p:spPr>
          <a:xfrm>
            <a:off x="0" y="0"/>
            <a:ext cx="7772400" cy="1143000"/>
          </a:xfrm>
        </p:spPr>
        <p:txBody>
          <a:bodyPr/>
          <a:lstStyle/>
          <a:p>
            <a:r>
              <a:rPr lang="en-US"/>
              <a:t>Algoritmos de varredura</a:t>
            </a:r>
          </a:p>
        </p:txBody>
      </p:sp>
      <p:sp>
        <p:nvSpPr>
          <p:cNvPr id="740356" name="Rectangle 4"/>
          <p:cNvSpPr>
            <a:spLocks noGrp="1" noChangeArrowheads="1"/>
          </p:cNvSpPr>
          <p:nvPr>
            <p:ph idx="1"/>
          </p:nvPr>
        </p:nvSpPr>
        <p:spPr/>
        <p:txBody>
          <a:bodyPr/>
          <a:lstStyle/>
          <a:p>
            <a:r>
              <a:rPr lang="en-US" dirty="0" err="1">
                <a:solidFill>
                  <a:schemeClr val="bg1"/>
                </a:solidFill>
              </a:rPr>
              <a:t>Algoritmos</a:t>
            </a:r>
            <a:r>
              <a:rPr lang="en-US" dirty="0">
                <a:solidFill>
                  <a:schemeClr val="bg1"/>
                </a:solidFill>
              </a:rPr>
              <a:t> </a:t>
            </a:r>
            <a:r>
              <a:rPr lang="en-US" dirty="0" err="1">
                <a:solidFill>
                  <a:schemeClr val="bg1"/>
                </a:solidFill>
              </a:rPr>
              <a:t>para</a:t>
            </a:r>
            <a:r>
              <a:rPr lang="en-US" dirty="0">
                <a:solidFill>
                  <a:schemeClr val="bg1"/>
                </a:solidFill>
              </a:rPr>
              <a:t> </a:t>
            </a:r>
            <a:r>
              <a:rPr lang="en-US" dirty="0" err="1">
                <a:solidFill>
                  <a:schemeClr val="bg1"/>
                </a:solidFill>
              </a:rPr>
              <a:t>preenchimento</a:t>
            </a:r>
            <a:r>
              <a:rPr lang="en-US" dirty="0">
                <a:solidFill>
                  <a:schemeClr val="bg1"/>
                </a:solidFill>
              </a:rPr>
              <a:t>: </a:t>
            </a:r>
            <a:r>
              <a:rPr lang="en-US" dirty="0" err="1">
                <a:solidFill>
                  <a:schemeClr val="bg1"/>
                </a:solidFill>
              </a:rPr>
              <a:t>Retângulo</a:t>
            </a:r>
            <a:endParaRPr lang="en-US" dirty="0">
              <a:solidFill>
                <a:schemeClr val="bg1"/>
              </a:solidFill>
            </a:endParaRPr>
          </a:p>
          <a:p>
            <a:pPr>
              <a:buFont typeface="Wingdings" pitchFamily="2" charset="2"/>
              <a:buNone/>
            </a:pPr>
            <a:endParaRPr lang="en-US" dirty="0">
              <a:solidFill>
                <a:schemeClr val="bg1"/>
              </a:solidFill>
            </a:endParaRPr>
          </a:p>
          <a:p>
            <a:pPr marL="1143000" lvl="2"/>
            <a:endParaRPr lang="en-US" dirty="0">
              <a:solidFill>
                <a:schemeClr val="bg1"/>
              </a:solidFill>
            </a:endParaRPr>
          </a:p>
        </p:txBody>
      </p:sp>
      <p:sp>
        <p:nvSpPr>
          <p:cNvPr id="740357" name="Rectangle 5"/>
          <p:cNvSpPr>
            <a:spLocks noChangeArrowheads="1"/>
          </p:cNvSpPr>
          <p:nvPr/>
        </p:nvSpPr>
        <p:spPr bwMode="auto">
          <a:xfrm>
            <a:off x="3341688" y="3270250"/>
            <a:ext cx="2935287" cy="1108075"/>
          </a:xfrm>
          <a:prstGeom prst="rect">
            <a:avLst/>
          </a:prstGeom>
          <a:noFill/>
          <a:ln w="28575">
            <a:solidFill>
              <a:schemeClr val="bg1"/>
            </a:solidFill>
            <a:miter lim="800000"/>
            <a:headEnd/>
            <a:tailEnd/>
          </a:ln>
          <a:effectLst/>
        </p:spPr>
        <p:txBody>
          <a:bodyPr wrap="none" anchor="ctr"/>
          <a:lstStyle/>
          <a:p>
            <a:endParaRPr lang="pt-BR"/>
          </a:p>
        </p:txBody>
      </p:sp>
      <p:sp>
        <p:nvSpPr>
          <p:cNvPr id="740358" name="Line 6"/>
          <p:cNvSpPr>
            <a:spLocks noChangeShapeType="1"/>
          </p:cNvSpPr>
          <p:nvPr/>
        </p:nvSpPr>
        <p:spPr bwMode="auto">
          <a:xfrm>
            <a:off x="3200400" y="3341688"/>
            <a:ext cx="3182938" cy="0"/>
          </a:xfrm>
          <a:prstGeom prst="line">
            <a:avLst/>
          </a:prstGeom>
          <a:noFill/>
          <a:ln w="9525">
            <a:solidFill>
              <a:srgbClr val="FF3300"/>
            </a:solidFill>
            <a:round/>
            <a:headEnd/>
            <a:tailEnd/>
          </a:ln>
          <a:effectLst/>
        </p:spPr>
        <p:txBody>
          <a:bodyPr/>
          <a:lstStyle/>
          <a:p>
            <a:endParaRPr lang="pt-BR"/>
          </a:p>
        </p:txBody>
      </p:sp>
      <p:sp>
        <p:nvSpPr>
          <p:cNvPr id="740359" name="Line 7"/>
          <p:cNvSpPr>
            <a:spLocks noChangeShapeType="1"/>
          </p:cNvSpPr>
          <p:nvPr/>
        </p:nvSpPr>
        <p:spPr bwMode="auto">
          <a:xfrm>
            <a:off x="3200400" y="3494088"/>
            <a:ext cx="3182938" cy="0"/>
          </a:xfrm>
          <a:prstGeom prst="line">
            <a:avLst/>
          </a:prstGeom>
          <a:noFill/>
          <a:ln w="9525">
            <a:solidFill>
              <a:srgbClr val="FF3300"/>
            </a:solidFill>
            <a:round/>
            <a:headEnd/>
            <a:tailEnd/>
          </a:ln>
          <a:effectLst/>
        </p:spPr>
        <p:txBody>
          <a:bodyPr/>
          <a:lstStyle/>
          <a:p>
            <a:endParaRPr lang="pt-BR"/>
          </a:p>
        </p:txBody>
      </p:sp>
      <p:sp>
        <p:nvSpPr>
          <p:cNvPr id="740360" name="Line 8"/>
          <p:cNvSpPr>
            <a:spLocks noChangeShapeType="1"/>
          </p:cNvSpPr>
          <p:nvPr/>
        </p:nvSpPr>
        <p:spPr bwMode="auto">
          <a:xfrm>
            <a:off x="3200400" y="3646488"/>
            <a:ext cx="3182938" cy="0"/>
          </a:xfrm>
          <a:prstGeom prst="line">
            <a:avLst/>
          </a:prstGeom>
          <a:noFill/>
          <a:ln w="9525">
            <a:solidFill>
              <a:srgbClr val="FF3300"/>
            </a:solidFill>
            <a:round/>
            <a:headEnd/>
            <a:tailEnd/>
          </a:ln>
          <a:effectLst/>
        </p:spPr>
        <p:txBody>
          <a:bodyPr/>
          <a:lstStyle/>
          <a:p>
            <a:endParaRPr lang="pt-BR"/>
          </a:p>
        </p:txBody>
      </p:sp>
      <p:sp>
        <p:nvSpPr>
          <p:cNvPr id="740361" name="Text Box 9"/>
          <p:cNvSpPr txBox="1">
            <a:spLocks noChangeArrowheads="1"/>
          </p:cNvSpPr>
          <p:nvPr/>
        </p:nvSpPr>
        <p:spPr bwMode="auto">
          <a:xfrm>
            <a:off x="2436813" y="4584700"/>
            <a:ext cx="4691062" cy="1216025"/>
          </a:xfrm>
          <a:prstGeom prst="rect">
            <a:avLst/>
          </a:prstGeom>
          <a:noFill/>
          <a:ln w="28575">
            <a:solidFill>
              <a:schemeClr val="bg1"/>
            </a:solidFill>
            <a:miter lim="800000"/>
            <a:headEnd/>
            <a:tailEnd/>
          </a:ln>
          <a:effectLst/>
        </p:spPr>
        <p:txBody>
          <a:bodyPr wrap="none">
            <a:spAutoFit/>
          </a:bodyPr>
          <a:lstStyle/>
          <a:p>
            <a:pPr eaLnBrk="0" hangingPunct="0"/>
            <a:r>
              <a:rPr kumimoji="0" lang="en-US">
                <a:solidFill>
                  <a:srgbClr val="FFFF66"/>
                </a:solidFill>
                <a:latin typeface="Times New Roman" pitchFamily="18" charset="0"/>
              </a:rPr>
              <a:t>For (y=ymin; y&lt;=ymax; y++)</a:t>
            </a:r>
          </a:p>
          <a:p>
            <a:pPr eaLnBrk="0" hangingPunct="0"/>
            <a:r>
              <a:rPr kumimoji="0" lang="en-US">
                <a:solidFill>
                  <a:srgbClr val="FFFF66"/>
                </a:solidFill>
                <a:latin typeface="Times New Roman" pitchFamily="18" charset="0"/>
              </a:rPr>
              <a:t>	for (x=xmin, x&lt;=xmax; x++)</a:t>
            </a:r>
          </a:p>
          <a:p>
            <a:pPr eaLnBrk="0" hangingPunct="0"/>
            <a:r>
              <a:rPr kumimoji="0" lang="en-US">
                <a:solidFill>
                  <a:srgbClr val="FFFF66"/>
                </a:solidFill>
                <a:latin typeface="Times New Roman" pitchFamily="18" charset="0"/>
              </a:rPr>
              <a:t>		writepixel(x,y,value);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0" y="0"/>
            <a:ext cx="7924800" cy="1143000"/>
          </a:xfrm>
        </p:spPr>
        <p:txBody>
          <a:bodyPr/>
          <a:lstStyle/>
          <a:p>
            <a:r>
              <a:rPr lang="pt-BR"/>
              <a:t>Visão Computacional</a:t>
            </a:r>
          </a:p>
        </p:txBody>
      </p:sp>
      <p:sp>
        <p:nvSpPr>
          <p:cNvPr id="589827" name="Rectangle 3"/>
          <p:cNvSpPr>
            <a:spLocks noChangeArrowheads="1"/>
          </p:cNvSpPr>
          <p:nvPr/>
        </p:nvSpPr>
        <p:spPr bwMode="auto">
          <a:xfrm>
            <a:off x="3352800" y="2667000"/>
            <a:ext cx="2438400" cy="533400"/>
          </a:xfrm>
          <a:prstGeom prst="rect">
            <a:avLst/>
          </a:prstGeom>
          <a:solidFill>
            <a:srgbClr val="0066CC"/>
          </a:solidFill>
          <a:ln w="9525">
            <a:solidFill>
              <a:schemeClr val="tx1"/>
            </a:solidFill>
            <a:miter lim="800000"/>
            <a:headEnd/>
            <a:tailEnd/>
          </a:ln>
          <a:effectLst/>
        </p:spPr>
        <p:txBody>
          <a:bodyPr wrap="none" anchor="ctr"/>
          <a:lstStyle/>
          <a:p>
            <a:pPr algn="ctr"/>
            <a:r>
              <a:rPr kumimoji="0" lang="pt-BR">
                <a:latin typeface="Times New Roman" pitchFamily="18" charset="0"/>
              </a:rPr>
              <a:t>Modelos</a:t>
            </a:r>
          </a:p>
        </p:txBody>
      </p:sp>
      <p:sp>
        <p:nvSpPr>
          <p:cNvPr id="589828" name="Rectangle 4"/>
          <p:cNvSpPr>
            <a:spLocks noChangeArrowheads="1"/>
          </p:cNvSpPr>
          <p:nvPr/>
        </p:nvSpPr>
        <p:spPr bwMode="auto">
          <a:xfrm>
            <a:off x="3352800" y="4267200"/>
            <a:ext cx="2438400" cy="533400"/>
          </a:xfrm>
          <a:prstGeom prst="rect">
            <a:avLst/>
          </a:prstGeom>
          <a:solidFill>
            <a:srgbClr val="0066CC"/>
          </a:solidFill>
          <a:ln w="9525">
            <a:solidFill>
              <a:schemeClr val="tx1"/>
            </a:solidFill>
            <a:miter lim="800000"/>
            <a:headEnd/>
            <a:tailEnd/>
          </a:ln>
          <a:effectLst/>
        </p:spPr>
        <p:txBody>
          <a:bodyPr wrap="none" anchor="ctr"/>
          <a:lstStyle/>
          <a:p>
            <a:pPr algn="ctr"/>
            <a:r>
              <a:rPr kumimoji="0" lang="pt-BR">
                <a:latin typeface="Times New Roman" pitchFamily="18" charset="0"/>
              </a:rPr>
              <a:t>Imagens</a:t>
            </a:r>
          </a:p>
        </p:txBody>
      </p:sp>
      <p:sp>
        <p:nvSpPr>
          <p:cNvPr id="589829" name="AutoShape 5"/>
          <p:cNvSpPr>
            <a:spLocks noChangeArrowheads="1"/>
          </p:cNvSpPr>
          <p:nvPr/>
        </p:nvSpPr>
        <p:spPr bwMode="auto">
          <a:xfrm>
            <a:off x="3657600" y="20574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89830" name="Text Box 6"/>
          <p:cNvSpPr txBox="1">
            <a:spLocks noChangeArrowheads="1"/>
          </p:cNvSpPr>
          <p:nvPr/>
        </p:nvSpPr>
        <p:spPr bwMode="auto">
          <a:xfrm>
            <a:off x="3657600" y="1676400"/>
            <a:ext cx="1622425" cy="457200"/>
          </a:xfrm>
          <a:prstGeom prst="rect">
            <a:avLst/>
          </a:prstGeom>
          <a:noFill/>
          <a:ln w="9525">
            <a:noFill/>
            <a:miter lim="800000"/>
            <a:headEnd/>
            <a:tailEnd/>
          </a:ln>
          <a:effectLst/>
        </p:spPr>
        <p:txBody>
          <a:bodyPr wrap="none">
            <a:spAutoFit/>
          </a:bodyPr>
          <a:lstStyle/>
          <a:p>
            <a:r>
              <a:rPr kumimoji="0" lang="pt-BR" i="1">
                <a:solidFill>
                  <a:schemeClr val="bg1"/>
                </a:solidFill>
                <a:latin typeface="Times New Roman" pitchFamily="18" charset="0"/>
              </a:rPr>
              <a:t>Modelagem</a:t>
            </a:r>
            <a:endParaRPr kumimoji="0" lang="pt-BR">
              <a:solidFill>
                <a:schemeClr val="bg1"/>
              </a:solidFill>
              <a:latin typeface="Times New Roman" pitchFamily="18" charset="0"/>
            </a:endParaRPr>
          </a:p>
        </p:txBody>
      </p:sp>
      <p:sp>
        <p:nvSpPr>
          <p:cNvPr id="589831" name="AutoShape 7"/>
          <p:cNvSpPr>
            <a:spLocks noChangeArrowheads="1"/>
          </p:cNvSpPr>
          <p:nvPr/>
        </p:nvSpPr>
        <p:spPr bwMode="auto">
          <a:xfrm rot="-10783488">
            <a:off x="3581400" y="49530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89832" name="Text Box 8"/>
          <p:cNvSpPr txBox="1">
            <a:spLocks noChangeArrowheads="1"/>
          </p:cNvSpPr>
          <p:nvPr/>
        </p:nvSpPr>
        <p:spPr bwMode="auto">
          <a:xfrm>
            <a:off x="3733800" y="5257800"/>
            <a:ext cx="2046288" cy="822325"/>
          </a:xfrm>
          <a:prstGeom prst="rect">
            <a:avLst/>
          </a:prstGeom>
          <a:noFill/>
          <a:ln w="9525">
            <a:noFill/>
            <a:miter lim="800000"/>
            <a:headEnd/>
            <a:tailEnd/>
          </a:ln>
          <a:effectLst/>
        </p:spPr>
        <p:txBody>
          <a:bodyPr wrap="none">
            <a:spAutoFit/>
          </a:bodyPr>
          <a:lstStyle/>
          <a:p>
            <a:r>
              <a:rPr kumimoji="0" lang="pt-BR" i="1">
                <a:solidFill>
                  <a:schemeClr val="bg1"/>
                </a:solidFill>
                <a:latin typeface="Times New Roman" pitchFamily="18" charset="0"/>
              </a:rPr>
              <a:t>Processamento</a:t>
            </a:r>
          </a:p>
          <a:p>
            <a:r>
              <a:rPr kumimoji="0" lang="pt-BR" i="1">
                <a:solidFill>
                  <a:schemeClr val="bg1"/>
                </a:solidFill>
                <a:latin typeface="Times New Roman" pitchFamily="18" charset="0"/>
              </a:rPr>
              <a:t>de Imagens</a:t>
            </a:r>
            <a:endParaRPr kumimoji="0" lang="pt-BR">
              <a:solidFill>
                <a:schemeClr val="bg1"/>
              </a:solidFill>
              <a:latin typeface="Times New Roman" pitchFamily="18" charset="0"/>
            </a:endParaRPr>
          </a:p>
        </p:txBody>
      </p:sp>
      <p:sp>
        <p:nvSpPr>
          <p:cNvPr id="589833" name="AutoShape 9"/>
          <p:cNvSpPr>
            <a:spLocks noChangeArrowheads="1"/>
          </p:cNvSpPr>
          <p:nvPr/>
        </p:nvSpPr>
        <p:spPr bwMode="auto">
          <a:xfrm rot="-16440152">
            <a:off x="5181600" y="3657600"/>
            <a:ext cx="1905000" cy="381000"/>
          </a:xfrm>
          <a:prstGeom prst="curvedDownArrow">
            <a:avLst>
              <a:gd name="adj1" fmla="val 100000"/>
              <a:gd name="adj2" fmla="val 200000"/>
              <a:gd name="adj3" fmla="val 33333"/>
            </a:avLst>
          </a:prstGeom>
          <a:solidFill>
            <a:schemeClr val="accent1"/>
          </a:solidFill>
          <a:ln w="9525">
            <a:solidFill>
              <a:schemeClr val="tx1"/>
            </a:solidFill>
            <a:miter lim="800000"/>
            <a:headEnd/>
            <a:tailEnd/>
          </a:ln>
          <a:effectLst/>
        </p:spPr>
        <p:txBody>
          <a:bodyPr wrap="none" anchor="ctr"/>
          <a:lstStyle/>
          <a:p>
            <a:endParaRPr lang="pt-BR"/>
          </a:p>
        </p:txBody>
      </p:sp>
      <p:sp>
        <p:nvSpPr>
          <p:cNvPr id="589834" name="Text Box 10"/>
          <p:cNvSpPr txBox="1">
            <a:spLocks noChangeArrowheads="1"/>
          </p:cNvSpPr>
          <p:nvPr/>
        </p:nvSpPr>
        <p:spPr bwMode="auto">
          <a:xfrm>
            <a:off x="5105400" y="3505200"/>
            <a:ext cx="1131888"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Gráfico</a:t>
            </a:r>
            <a:endParaRPr kumimoji="0" lang="pt-BR">
              <a:latin typeface="Times New Roman" pitchFamily="18" charset="0"/>
            </a:endParaRPr>
          </a:p>
        </p:txBody>
      </p:sp>
      <p:sp>
        <p:nvSpPr>
          <p:cNvPr id="589835" name="AutoShape 11"/>
          <p:cNvSpPr>
            <a:spLocks noChangeArrowheads="1"/>
          </p:cNvSpPr>
          <p:nvPr/>
        </p:nvSpPr>
        <p:spPr bwMode="auto">
          <a:xfrm rot="-26701908">
            <a:off x="2057400" y="3429000"/>
            <a:ext cx="1905000" cy="381000"/>
          </a:xfrm>
          <a:prstGeom prst="curvedDownArrow">
            <a:avLst>
              <a:gd name="adj1" fmla="val 100000"/>
              <a:gd name="adj2" fmla="val 200000"/>
              <a:gd name="adj3" fmla="val 33333"/>
            </a:avLst>
          </a:prstGeom>
          <a:solidFill>
            <a:srgbClr val="0066CC"/>
          </a:solidFill>
          <a:ln w="9525">
            <a:solidFill>
              <a:schemeClr val="tx1"/>
            </a:solidFill>
            <a:miter lim="800000"/>
            <a:headEnd/>
            <a:tailEnd/>
          </a:ln>
          <a:effectLst/>
        </p:spPr>
        <p:txBody>
          <a:bodyPr wrap="none" anchor="ctr"/>
          <a:lstStyle/>
          <a:p>
            <a:endParaRPr lang="pt-BR"/>
          </a:p>
        </p:txBody>
      </p:sp>
      <p:sp>
        <p:nvSpPr>
          <p:cNvPr id="589836" name="Text Box 12"/>
          <p:cNvSpPr txBox="1">
            <a:spLocks noChangeArrowheads="1"/>
          </p:cNvSpPr>
          <p:nvPr/>
        </p:nvSpPr>
        <p:spPr bwMode="auto">
          <a:xfrm>
            <a:off x="2895600" y="3505200"/>
            <a:ext cx="877888"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Visão</a:t>
            </a:r>
            <a:endParaRPr kumimoji="0" lang="pt-BR">
              <a:latin typeface="Times New Roman" pitchFamily="18" charset="0"/>
            </a:endParaRPr>
          </a:p>
        </p:txBody>
      </p:sp>
      <p:sp>
        <p:nvSpPr>
          <p:cNvPr id="589837" name="AutoShape 13"/>
          <p:cNvSpPr>
            <a:spLocks noChangeArrowheads="1"/>
          </p:cNvSpPr>
          <p:nvPr/>
        </p:nvSpPr>
        <p:spPr bwMode="auto">
          <a:xfrm>
            <a:off x="6477000" y="3505200"/>
            <a:ext cx="990600" cy="381000"/>
          </a:xfrm>
          <a:prstGeom prst="rightArrow">
            <a:avLst>
              <a:gd name="adj1" fmla="val 50000"/>
              <a:gd name="adj2" fmla="val 65000"/>
            </a:avLst>
          </a:prstGeom>
          <a:solidFill>
            <a:schemeClr val="accent1"/>
          </a:solidFill>
          <a:ln w="9525">
            <a:solidFill>
              <a:schemeClr val="tx1"/>
            </a:solidFill>
            <a:miter lim="800000"/>
            <a:headEnd/>
            <a:tailEnd/>
          </a:ln>
          <a:effectLst/>
        </p:spPr>
        <p:txBody>
          <a:bodyPr wrap="none" anchor="ctr"/>
          <a:lstStyle/>
          <a:p>
            <a:pPr algn="ctr"/>
            <a:endParaRPr kumimoji="0" lang="pt-BR">
              <a:latin typeface="Times New Roman" pitchFamily="18" charset="0"/>
            </a:endParaRPr>
          </a:p>
        </p:txBody>
      </p:sp>
      <p:sp>
        <p:nvSpPr>
          <p:cNvPr id="589838" name="Text Box 14"/>
          <p:cNvSpPr txBox="1">
            <a:spLocks noChangeArrowheads="1"/>
          </p:cNvSpPr>
          <p:nvPr/>
        </p:nvSpPr>
        <p:spPr bwMode="auto">
          <a:xfrm>
            <a:off x="6400800" y="3124200"/>
            <a:ext cx="1014413"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Tempo</a:t>
            </a:r>
            <a:endParaRPr kumimoji="0" lang="pt-BR">
              <a:latin typeface="Times New Roman" pitchFamily="18" charset="0"/>
            </a:endParaRPr>
          </a:p>
        </p:txBody>
      </p:sp>
      <p:sp>
        <p:nvSpPr>
          <p:cNvPr id="589839" name="Text Box 15"/>
          <p:cNvSpPr txBox="1">
            <a:spLocks noChangeArrowheads="1"/>
          </p:cNvSpPr>
          <p:nvPr/>
        </p:nvSpPr>
        <p:spPr bwMode="auto">
          <a:xfrm>
            <a:off x="7543800" y="3352800"/>
            <a:ext cx="1419225" cy="822325"/>
          </a:xfrm>
          <a:prstGeom prst="rect">
            <a:avLst/>
          </a:prstGeom>
          <a:solidFill>
            <a:schemeClr val="bg1"/>
          </a:solidFill>
          <a:ln w="9525">
            <a:noFill/>
            <a:miter lim="800000"/>
            <a:headEnd/>
            <a:tailEnd/>
          </a:ln>
          <a:effectLst/>
        </p:spPr>
        <p:txBody>
          <a:bodyPr wrap="none">
            <a:spAutoFit/>
          </a:bodyPr>
          <a:lstStyle/>
          <a:p>
            <a:r>
              <a:rPr kumimoji="0" lang="pt-BR" i="1">
                <a:latin typeface="Times New Roman" pitchFamily="18" charset="0"/>
              </a:rPr>
              <a:t>Animação</a:t>
            </a:r>
          </a:p>
          <a:p>
            <a:r>
              <a:rPr kumimoji="0" lang="pt-BR" i="1">
                <a:latin typeface="Times New Roman" pitchFamily="18" charset="0"/>
              </a:rPr>
              <a:t>Vídeo</a:t>
            </a:r>
            <a:endParaRPr kumimoji="0" lang="pt-BR">
              <a:latin typeface="Times New Roman" pitchFamily="18" charset="0"/>
            </a:endParaRPr>
          </a:p>
        </p:txBody>
      </p:sp>
      <p:sp>
        <p:nvSpPr>
          <p:cNvPr id="589840" name="AutoShape 16"/>
          <p:cNvSpPr>
            <a:spLocks noChangeArrowheads="1"/>
          </p:cNvSpPr>
          <p:nvPr/>
        </p:nvSpPr>
        <p:spPr bwMode="auto">
          <a:xfrm rot="-10800000">
            <a:off x="1752600" y="3505200"/>
            <a:ext cx="990600" cy="381000"/>
          </a:xfrm>
          <a:prstGeom prst="rightArrow">
            <a:avLst>
              <a:gd name="adj1" fmla="val 50000"/>
              <a:gd name="adj2" fmla="val 65000"/>
            </a:avLst>
          </a:prstGeom>
          <a:solidFill>
            <a:schemeClr val="accent1"/>
          </a:solidFill>
          <a:ln w="9525">
            <a:solidFill>
              <a:schemeClr val="tx1"/>
            </a:solidFill>
            <a:miter lim="800000"/>
            <a:headEnd/>
            <a:tailEnd/>
          </a:ln>
          <a:effectLst/>
        </p:spPr>
        <p:txBody>
          <a:bodyPr rot="10800000" wrap="none" anchor="ctr"/>
          <a:lstStyle/>
          <a:p>
            <a:pPr algn="ctr"/>
            <a:endParaRPr kumimoji="0" lang="pt-BR">
              <a:latin typeface="Times New Roman" pitchFamily="18" charset="0"/>
            </a:endParaRPr>
          </a:p>
        </p:txBody>
      </p:sp>
      <p:sp>
        <p:nvSpPr>
          <p:cNvPr id="589841" name="Text Box 17"/>
          <p:cNvSpPr txBox="1">
            <a:spLocks noChangeArrowheads="1"/>
          </p:cNvSpPr>
          <p:nvPr/>
        </p:nvSpPr>
        <p:spPr bwMode="auto">
          <a:xfrm>
            <a:off x="1676400" y="3124200"/>
            <a:ext cx="1184275" cy="457200"/>
          </a:xfrm>
          <a:prstGeom prst="rect">
            <a:avLst/>
          </a:prstGeom>
          <a:noFill/>
          <a:ln w="9525">
            <a:noFill/>
            <a:miter lim="800000"/>
            <a:headEnd/>
            <a:tailEnd/>
          </a:ln>
          <a:effectLst/>
        </p:spPr>
        <p:txBody>
          <a:bodyPr wrap="none">
            <a:spAutoFit/>
          </a:bodyPr>
          <a:lstStyle/>
          <a:p>
            <a:r>
              <a:rPr kumimoji="0" lang="pt-BR" i="1">
                <a:latin typeface="Times New Roman" pitchFamily="18" charset="0"/>
              </a:rPr>
              <a:t>Usuário</a:t>
            </a:r>
            <a:endParaRPr kumimoji="0" lang="pt-BR">
              <a:latin typeface="Times New Roman" pitchFamily="18" charset="0"/>
            </a:endParaRPr>
          </a:p>
        </p:txBody>
      </p:sp>
      <p:sp>
        <p:nvSpPr>
          <p:cNvPr id="589842" name="Text Box 18"/>
          <p:cNvSpPr txBox="1">
            <a:spLocks noChangeArrowheads="1"/>
          </p:cNvSpPr>
          <p:nvPr/>
        </p:nvSpPr>
        <p:spPr bwMode="auto">
          <a:xfrm>
            <a:off x="152400" y="3276600"/>
            <a:ext cx="1536700" cy="822325"/>
          </a:xfrm>
          <a:prstGeom prst="rect">
            <a:avLst/>
          </a:prstGeom>
          <a:solidFill>
            <a:schemeClr val="bg1"/>
          </a:solidFill>
          <a:ln w="9525">
            <a:noFill/>
            <a:miter lim="800000"/>
            <a:headEnd/>
            <a:tailEnd/>
          </a:ln>
          <a:effectLst/>
        </p:spPr>
        <p:txBody>
          <a:bodyPr wrap="none">
            <a:spAutoFit/>
          </a:bodyPr>
          <a:lstStyle/>
          <a:p>
            <a:r>
              <a:rPr kumimoji="0" lang="pt-BR" i="1">
                <a:latin typeface="Times New Roman" pitchFamily="18" charset="0"/>
              </a:rPr>
              <a:t>Multimídia</a:t>
            </a:r>
          </a:p>
          <a:p>
            <a:r>
              <a:rPr kumimoji="0" lang="pt-BR" i="1">
                <a:latin typeface="Times New Roman" pitchFamily="18" charset="0"/>
              </a:rPr>
              <a:t>RV</a:t>
            </a:r>
            <a:endParaRPr kumimoji="0" lang="pt-BR">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2411413" y="3213100"/>
            <a:ext cx="3960812" cy="2879725"/>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41379" name="Rectangle 3"/>
          <p:cNvSpPr>
            <a:spLocks noGrp="1" noChangeArrowheads="1"/>
          </p:cNvSpPr>
          <p:nvPr>
            <p:ph type="title"/>
          </p:nvPr>
        </p:nvSpPr>
        <p:spPr>
          <a:xfrm>
            <a:off x="0" y="0"/>
            <a:ext cx="7772400" cy="1143000"/>
          </a:xfrm>
        </p:spPr>
        <p:txBody>
          <a:bodyPr/>
          <a:lstStyle/>
          <a:p>
            <a:r>
              <a:rPr lang="en-US"/>
              <a:t>Algoritmos de varredura</a:t>
            </a:r>
          </a:p>
        </p:txBody>
      </p:sp>
      <p:sp>
        <p:nvSpPr>
          <p:cNvPr id="741380" name="Rectangle 4"/>
          <p:cNvSpPr>
            <a:spLocks noGrp="1" noChangeArrowheads="1"/>
          </p:cNvSpPr>
          <p:nvPr>
            <p:ph idx="1"/>
          </p:nvPr>
        </p:nvSpPr>
        <p:spPr/>
        <p:txBody>
          <a:bodyPr/>
          <a:lstStyle/>
          <a:p>
            <a:r>
              <a:rPr lang="en-US" dirty="0" err="1">
                <a:solidFill>
                  <a:schemeClr val="bg1"/>
                </a:solidFill>
              </a:rPr>
              <a:t>Algoritmos</a:t>
            </a:r>
            <a:r>
              <a:rPr lang="en-US" dirty="0">
                <a:solidFill>
                  <a:schemeClr val="bg1"/>
                </a:solidFill>
              </a:rPr>
              <a:t> </a:t>
            </a:r>
            <a:r>
              <a:rPr lang="en-US" dirty="0" err="1">
                <a:solidFill>
                  <a:schemeClr val="bg1"/>
                </a:solidFill>
              </a:rPr>
              <a:t>para</a:t>
            </a:r>
            <a:r>
              <a:rPr lang="en-US" dirty="0">
                <a:solidFill>
                  <a:schemeClr val="bg1"/>
                </a:solidFill>
              </a:rPr>
              <a:t> </a:t>
            </a:r>
            <a:r>
              <a:rPr lang="en-US" dirty="0" err="1">
                <a:solidFill>
                  <a:schemeClr val="bg1"/>
                </a:solidFill>
              </a:rPr>
              <a:t>preenchimento</a:t>
            </a:r>
            <a:r>
              <a:rPr lang="en-US" dirty="0">
                <a:solidFill>
                  <a:schemeClr val="bg1"/>
                </a:solidFill>
              </a:rPr>
              <a:t>: </a:t>
            </a:r>
            <a:r>
              <a:rPr lang="en-US" dirty="0" err="1">
                <a:solidFill>
                  <a:schemeClr val="bg1"/>
                </a:solidFill>
              </a:rPr>
              <a:t>Polígonos</a:t>
            </a:r>
            <a:r>
              <a:rPr lang="en-US" dirty="0">
                <a:solidFill>
                  <a:schemeClr val="bg1"/>
                </a:solidFill>
              </a:rPr>
              <a:t> </a:t>
            </a:r>
            <a:r>
              <a:rPr lang="en-US" dirty="0" err="1">
                <a:solidFill>
                  <a:schemeClr val="bg1"/>
                </a:solidFill>
              </a:rPr>
              <a:t>convexos</a:t>
            </a:r>
            <a:r>
              <a:rPr lang="en-US" dirty="0">
                <a:solidFill>
                  <a:schemeClr val="bg1"/>
                </a:solidFill>
              </a:rPr>
              <a:t> </a:t>
            </a:r>
            <a:r>
              <a:rPr lang="en-US" dirty="0" err="1">
                <a:solidFill>
                  <a:schemeClr val="bg1"/>
                </a:solidFill>
              </a:rPr>
              <a:t>ou</a:t>
            </a:r>
            <a:r>
              <a:rPr lang="en-US" dirty="0">
                <a:solidFill>
                  <a:schemeClr val="bg1"/>
                </a:solidFill>
              </a:rPr>
              <a:t> </a:t>
            </a:r>
            <a:r>
              <a:rPr lang="en-US" dirty="0" err="1">
                <a:solidFill>
                  <a:schemeClr val="bg1"/>
                </a:solidFill>
              </a:rPr>
              <a:t>não</a:t>
            </a:r>
            <a:endParaRPr lang="en-US" dirty="0">
              <a:solidFill>
                <a:schemeClr val="bg1"/>
              </a:solidFill>
            </a:endParaRPr>
          </a:p>
          <a:p>
            <a:pPr>
              <a:buFont typeface="Wingdings" pitchFamily="2" charset="2"/>
              <a:buNone/>
            </a:pPr>
            <a:endParaRPr lang="en-US" dirty="0">
              <a:solidFill>
                <a:schemeClr val="bg1"/>
              </a:solidFill>
            </a:endParaRPr>
          </a:p>
          <a:p>
            <a:pPr marL="1143000" lvl="2">
              <a:buFont typeface="Wingdings" pitchFamily="2" charset="2"/>
              <a:buNone/>
            </a:pPr>
            <a:endParaRPr lang="en-US" dirty="0">
              <a:solidFill>
                <a:schemeClr val="bg1"/>
              </a:solidFill>
            </a:endParaRPr>
          </a:p>
        </p:txBody>
      </p:sp>
      <p:sp>
        <p:nvSpPr>
          <p:cNvPr id="741381" name="Freeform 5"/>
          <p:cNvSpPr>
            <a:spLocks/>
          </p:cNvSpPr>
          <p:nvPr/>
        </p:nvSpPr>
        <p:spPr bwMode="auto">
          <a:xfrm>
            <a:off x="2619375" y="3409950"/>
            <a:ext cx="3517900" cy="2568575"/>
          </a:xfrm>
          <a:custGeom>
            <a:avLst/>
            <a:gdLst/>
            <a:ahLst/>
            <a:cxnLst>
              <a:cxn ang="0">
                <a:pos x="0" y="432"/>
              </a:cxn>
              <a:cxn ang="0">
                <a:pos x="11" y="1252"/>
              </a:cxn>
              <a:cxn ang="0">
                <a:pos x="809" y="1618"/>
              </a:cxn>
              <a:cxn ang="0">
                <a:pos x="2216" y="1285"/>
              </a:cxn>
              <a:cxn ang="0">
                <a:pos x="2216" y="0"/>
              </a:cxn>
              <a:cxn ang="0">
                <a:pos x="842" y="410"/>
              </a:cxn>
              <a:cxn ang="0">
                <a:pos x="0" y="45"/>
              </a:cxn>
              <a:cxn ang="0">
                <a:pos x="0" y="432"/>
              </a:cxn>
            </a:cxnLst>
            <a:rect l="0" t="0" r="r" b="b"/>
            <a:pathLst>
              <a:path w="2216" h="1618">
                <a:moveTo>
                  <a:pt x="0" y="432"/>
                </a:moveTo>
                <a:cubicBezTo>
                  <a:pt x="4" y="705"/>
                  <a:pt x="11" y="1252"/>
                  <a:pt x="11" y="1252"/>
                </a:cubicBezTo>
                <a:lnTo>
                  <a:pt x="809" y="1618"/>
                </a:lnTo>
                <a:lnTo>
                  <a:pt x="2216" y="1285"/>
                </a:lnTo>
                <a:lnTo>
                  <a:pt x="2216" y="0"/>
                </a:lnTo>
                <a:lnTo>
                  <a:pt x="842" y="410"/>
                </a:lnTo>
                <a:lnTo>
                  <a:pt x="0" y="45"/>
                </a:lnTo>
                <a:lnTo>
                  <a:pt x="0" y="432"/>
                </a:lnTo>
                <a:close/>
              </a:path>
            </a:pathLst>
          </a:custGeom>
          <a:noFill/>
          <a:ln w="28575" cap="flat" cmpd="sng">
            <a:solidFill>
              <a:schemeClr val="bg1"/>
            </a:solidFill>
            <a:prstDash val="solid"/>
            <a:round/>
            <a:headEnd/>
            <a:tailEnd/>
          </a:ln>
          <a:effectLst/>
        </p:spPr>
        <p:txBody>
          <a:bodyPr/>
          <a:lstStyle/>
          <a:p>
            <a:endParaRPr lang="pt-BR"/>
          </a:p>
        </p:txBody>
      </p:sp>
      <p:sp>
        <p:nvSpPr>
          <p:cNvPr id="741382" name="Line 6"/>
          <p:cNvSpPr>
            <a:spLocks noChangeShapeType="1"/>
          </p:cNvSpPr>
          <p:nvPr/>
        </p:nvSpPr>
        <p:spPr bwMode="auto">
          <a:xfrm>
            <a:off x="2462213" y="3727450"/>
            <a:ext cx="3868737" cy="0"/>
          </a:xfrm>
          <a:prstGeom prst="line">
            <a:avLst/>
          </a:prstGeom>
          <a:noFill/>
          <a:ln w="28575">
            <a:solidFill>
              <a:srgbClr val="FF3300"/>
            </a:solidFill>
            <a:round/>
            <a:headEnd/>
            <a:tailEnd/>
          </a:ln>
          <a:effectLst/>
        </p:spPr>
        <p:txBody>
          <a:bodyPr/>
          <a:lstStyle/>
          <a:p>
            <a:endParaRPr lang="pt-BR"/>
          </a:p>
        </p:txBody>
      </p:sp>
      <p:sp>
        <p:nvSpPr>
          <p:cNvPr id="741383" name="Line 7"/>
          <p:cNvSpPr>
            <a:spLocks noChangeShapeType="1"/>
          </p:cNvSpPr>
          <p:nvPr/>
        </p:nvSpPr>
        <p:spPr bwMode="auto">
          <a:xfrm>
            <a:off x="2462213" y="3862388"/>
            <a:ext cx="3868737" cy="0"/>
          </a:xfrm>
          <a:prstGeom prst="line">
            <a:avLst/>
          </a:prstGeom>
          <a:noFill/>
          <a:ln w="28575">
            <a:solidFill>
              <a:srgbClr val="FF3300"/>
            </a:solidFill>
            <a:round/>
            <a:headEnd/>
            <a:tailEnd/>
          </a:ln>
          <a:effectLst/>
        </p:spPr>
        <p:txBody>
          <a:bodyPr/>
          <a:lstStyle/>
          <a:p>
            <a:endParaRPr lang="pt-BR"/>
          </a:p>
        </p:txBody>
      </p:sp>
      <p:sp>
        <p:nvSpPr>
          <p:cNvPr id="741384" name="Line 8"/>
          <p:cNvSpPr>
            <a:spLocks noChangeShapeType="1"/>
          </p:cNvSpPr>
          <p:nvPr/>
        </p:nvSpPr>
        <p:spPr bwMode="auto">
          <a:xfrm>
            <a:off x="2462213" y="4014788"/>
            <a:ext cx="3868737" cy="0"/>
          </a:xfrm>
          <a:prstGeom prst="line">
            <a:avLst/>
          </a:prstGeom>
          <a:noFill/>
          <a:ln w="28575">
            <a:solidFill>
              <a:srgbClr val="FF3300"/>
            </a:solidFill>
            <a:round/>
            <a:headEnd/>
            <a:tailEnd/>
          </a:ln>
          <a:effectLst/>
        </p:spPr>
        <p:txBody>
          <a:bodyPr/>
          <a:lstStyle/>
          <a:p>
            <a:endParaRPr lang="pt-BR"/>
          </a:p>
        </p:txBody>
      </p:sp>
      <p:sp>
        <p:nvSpPr>
          <p:cNvPr id="741385" name="Line 9"/>
          <p:cNvSpPr>
            <a:spLocks noChangeShapeType="1"/>
          </p:cNvSpPr>
          <p:nvPr/>
        </p:nvSpPr>
        <p:spPr bwMode="auto">
          <a:xfrm>
            <a:off x="2462213" y="4167188"/>
            <a:ext cx="3868737" cy="0"/>
          </a:xfrm>
          <a:prstGeom prst="line">
            <a:avLst/>
          </a:prstGeom>
          <a:noFill/>
          <a:ln w="28575">
            <a:solidFill>
              <a:srgbClr val="FF3300"/>
            </a:solidFill>
            <a:round/>
            <a:headEnd/>
            <a:tailEnd/>
          </a:ln>
          <a:effectLst/>
        </p:spPr>
        <p:txBody>
          <a:bodyPr/>
          <a:lstStyle/>
          <a:p>
            <a:endParaRPr lang="pt-BR"/>
          </a:p>
        </p:txBody>
      </p:sp>
      <p:sp>
        <p:nvSpPr>
          <p:cNvPr id="741386" name="Line 10"/>
          <p:cNvSpPr>
            <a:spLocks noChangeShapeType="1"/>
          </p:cNvSpPr>
          <p:nvPr/>
        </p:nvSpPr>
        <p:spPr bwMode="auto">
          <a:xfrm>
            <a:off x="2462213" y="4319588"/>
            <a:ext cx="3868737" cy="0"/>
          </a:xfrm>
          <a:prstGeom prst="line">
            <a:avLst/>
          </a:prstGeom>
          <a:noFill/>
          <a:ln w="28575">
            <a:solidFill>
              <a:srgbClr val="FF3300"/>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ChangeArrowheads="1"/>
          </p:cNvSpPr>
          <p:nvPr/>
        </p:nvSpPr>
        <p:spPr bwMode="auto">
          <a:xfrm>
            <a:off x="0" y="3284538"/>
            <a:ext cx="4284663" cy="2879725"/>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42403" name="Rectangle 3"/>
          <p:cNvSpPr>
            <a:spLocks noGrp="1" noChangeArrowheads="1"/>
          </p:cNvSpPr>
          <p:nvPr>
            <p:ph type="title"/>
          </p:nvPr>
        </p:nvSpPr>
        <p:spPr>
          <a:xfrm>
            <a:off x="0" y="0"/>
            <a:ext cx="7772400" cy="1143000"/>
          </a:xfrm>
        </p:spPr>
        <p:txBody>
          <a:bodyPr/>
          <a:lstStyle/>
          <a:p>
            <a:r>
              <a:rPr lang="en-US"/>
              <a:t>Algoritmos de varredura</a:t>
            </a:r>
          </a:p>
        </p:txBody>
      </p:sp>
      <p:sp>
        <p:nvSpPr>
          <p:cNvPr id="742404" name="Rectangle 4"/>
          <p:cNvSpPr>
            <a:spLocks noGrp="1" noChangeArrowheads="1"/>
          </p:cNvSpPr>
          <p:nvPr>
            <p:ph idx="1"/>
          </p:nvPr>
        </p:nvSpPr>
        <p:spPr/>
        <p:txBody>
          <a:bodyPr/>
          <a:lstStyle/>
          <a:p>
            <a:r>
              <a:rPr lang="en-US" dirty="0" err="1">
                <a:solidFill>
                  <a:schemeClr val="bg1"/>
                </a:solidFill>
              </a:rPr>
              <a:t>Algoritmos</a:t>
            </a:r>
            <a:r>
              <a:rPr lang="en-US" dirty="0">
                <a:solidFill>
                  <a:schemeClr val="bg1"/>
                </a:solidFill>
              </a:rPr>
              <a:t> </a:t>
            </a:r>
            <a:r>
              <a:rPr lang="en-US" dirty="0" err="1">
                <a:solidFill>
                  <a:schemeClr val="bg1"/>
                </a:solidFill>
              </a:rPr>
              <a:t>para</a:t>
            </a:r>
            <a:r>
              <a:rPr lang="en-US" dirty="0">
                <a:solidFill>
                  <a:schemeClr val="bg1"/>
                </a:solidFill>
              </a:rPr>
              <a:t> </a:t>
            </a:r>
            <a:r>
              <a:rPr lang="en-US" dirty="0" err="1">
                <a:solidFill>
                  <a:schemeClr val="bg1"/>
                </a:solidFill>
              </a:rPr>
              <a:t>preenchimento</a:t>
            </a:r>
            <a:r>
              <a:rPr lang="en-US" dirty="0">
                <a:solidFill>
                  <a:schemeClr val="bg1"/>
                </a:solidFill>
              </a:rPr>
              <a:t>: </a:t>
            </a:r>
            <a:r>
              <a:rPr lang="en-US" dirty="0" err="1">
                <a:solidFill>
                  <a:schemeClr val="bg1"/>
                </a:solidFill>
              </a:rPr>
              <a:t>Polígonos</a:t>
            </a:r>
            <a:r>
              <a:rPr lang="en-US" dirty="0">
                <a:solidFill>
                  <a:schemeClr val="bg1"/>
                </a:solidFill>
              </a:rPr>
              <a:t> </a:t>
            </a:r>
            <a:r>
              <a:rPr lang="en-US" dirty="0" err="1">
                <a:solidFill>
                  <a:schemeClr val="bg1"/>
                </a:solidFill>
              </a:rPr>
              <a:t>convexos</a:t>
            </a:r>
            <a:r>
              <a:rPr lang="en-US" dirty="0">
                <a:solidFill>
                  <a:schemeClr val="bg1"/>
                </a:solidFill>
              </a:rPr>
              <a:t> </a:t>
            </a:r>
            <a:r>
              <a:rPr lang="en-US" dirty="0" err="1">
                <a:solidFill>
                  <a:schemeClr val="bg1"/>
                </a:solidFill>
              </a:rPr>
              <a:t>ou</a:t>
            </a:r>
            <a:r>
              <a:rPr lang="en-US" dirty="0">
                <a:solidFill>
                  <a:schemeClr val="bg1"/>
                </a:solidFill>
              </a:rPr>
              <a:t> </a:t>
            </a:r>
            <a:r>
              <a:rPr lang="en-US" dirty="0" err="1">
                <a:solidFill>
                  <a:schemeClr val="bg1"/>
                </a:solidFill>
              </a:rPr>
              <a:t>não</a:t>
            </a:r>
            <a:endParaRPr lang="en-US" dirty="0">
              <a:solidFill>
                <a:schemeClr val="bg1"/>
              </a:solidFill>
            </a:endParaRPr>
          </a:p>
          <a:p>
            <a:pPr>
              <a:buFont typeface="Wingdings" pitchFamily="2" charset="2"/>
              <a:buNone/>
            </a:pPr>
            <a:endParaRPr lang="en-US" dirty="0">
              <a:solidFill>
                <a:schemeClr val="bg1"/>
              </a:solidFill>
            </a:endParaRPr>
          </a:p>
          <a:p>
            <a:pPr marL="1143000" lvl="2">
              <a:buFont typeface="Wingdings" pitchFamily="2" charset="2"/>
              <a:buNone/>
            </a:pPr>
            <a:endParaRPr lang="en-US" dirty="0"/>
          </a:p>
        </p:txBody>
      </p:sp>
      <p:sp>
        <p:nvSpPr>
          <p:cNvPr id="742405" name="Freeform 5"/>
          <p:cNvSpPr>
            <a:spLocks/>
          </p:cNvSpPr>
          <p:nvPr/>
        </p:nvSpPr>
        <p:spPr bwMode="auto">
          <a:xfrm>
            <a:off x="420688" y="3340100"/>
            <a:ext cx="3517900" cy="2568575"/>
          </a:xfrm>
          <a:custGeom>
            <a:avLst/>
            <a:gdLst/>
            <a:ahLst/>
            <a:cxnLst>
              <a:cxn ang="0">
                <a:pos x="0" y="432"/>
              </a:cxn>
              <a:cxn ang="0">
                <a:pos x="11" y="1252"/>
              </a:cxn>
              <a:cxn ang="0">
                <a:pos x="809" y="1618"/>
              </a:cxn>
              <a:cxn ang="0">
                <a:pos x="2216" y="1285"/>
              </a:cxn>
              <a:cxn ang="0">
                <a:pos x="2216" y="0"/>
              </a:cxn>
              <a:cxn ang="0">
                <a:pos x="842" y="410"/>
              </a:cxn>
              <a:cxn ang="0">
                <a:pos x="0" y="45"/>
              </a:cxn>
              <a:cxn ang="0">
                <a:pos x="0" y="432"/>
              </a:cxn>
            </a:cxnLst>
            <a:rect l="0" t="0" r="r" b="b"/>
            <a:pathLst>
              <a:path w="2216" h="1618">
                <a:moveTo>
                  <a:pt x="0" y="432"/>
                </a:moveTo>
                <a:cubicBezTo>
                  <a:pt x="4" y="705"/>
                  <a:pt x="11" y="1252"/>
                  <a:pt x="11" y="1252"/>
                </a:cubicBezTo>
                <a:lnTo>
                  <a:pt x="809" y="1618"/>
                </a:lnTo>
                <a:lnTo>
                  <a:pt x="2216" y="1285"/>
                </a:lnTo>
                <a:lnTo>
                  <a:pt x="2216" y="0"/>
                </a:lnTo>
                <a:lnTo>
                  <a:pt x="842" y="410"/>
                </a:lnTo>
                <a:lnTo>
                  <a:pt x="0" y="45"/>
                </a:lnTo>
                <a:lnTo>
                  <a:pt x="0" y="432"/>
                </a:lnTo>
                <a:close/>
              </a:path>
            </a:pathLst>
          </a:custGeom>
          <a:noFill/>
          <a:ln w="28575" cap="flat" cmpd="sng">
            <a:solidFill>
              <a:schemeClr val="bg1"/>
            </a:solidFill>
            <a:prstDash val="solid"/>
            <a:round/>
            <a:headEnd/>
            <a:tailEnd/>
          </a:ln>
          <a:effectLst/>
        </p:spPr>
        <p:txBody>
          <a:bodyPr/>
          <a:lstStyle/>
          <a:p>
            <a:endParaRPr lang="pt-BR"/>
          </a:p>
        </p:txBody>
      </p:sp>
      <p:sp>
        <p:nvSpPr>
          <p:cNvPr id="742406" name="Line 6"/>
          <p:cNvSpPr>
            <a:spLocks noChangeShapeType="1"/>
          </p:cNvSpPr>
          <p:nvPr/>
        </p:nvSpPr>
        <p:spPr bwMode="auto">
          <a:xfrm>
            <a:off x="263525" y="3657600"/>
            <a:ext cx="3868738" cy="0"/>
          </a:xfrm>
          <a:prstGeom prst="line">
            <a:avLst/>
          </a:prstGeom>
          <a:noFill/>
          <a:ln w="28575">
            <a:solidFill>
              <a:srgbClr val="FF3300"/>
            </a:solidFill>
            <a:round/>
            <a:headEnd/>
            <a:tailEnd/>
          </a:ln>
          <a:effectLst/>
        </p:spPr>
        <p:txBody>
          <a:bodyPr/>
          <a:lstStyle/>
          <a:p>
            <a:endParaRPr lang="pt-BR"/>
          </a:p>
        </p:txBody>
      </p:sp>
      <p:sp>
        <p:nvSpPr>
          <p:cNvPr id="742407" name="Line 7"/>
          <p:cNvSpPr>
            <a:spLocks noChangeShapeType="1"/>
          </p:cNvSpPr>
          <p:nvPr/>
        </p:nvSpPr>
        <p:spPr bwMode="auto">
          <a:xfrm>
            <a:off x="263525" y="3792538"/>
            <a:ext cx="3868738" cy="0"/>
          </a:xfrm>
          <a:prstGeom prst="line">
            <a:avLst/>
          </a:prstGeom>
          <a:noFill/>
          <a:ln w="28575">
            <a:solidFill>
              <a:srgbClr val="FF3300"/>
            </a:solidFill>
            <a:round/>
            <a:headEnd/>
            <a:tailEnd/>
          </a:ln>
          <a:effectLst/>
        </p:spPr>
        <p:txBody>
          <a:bodyPr/>
          <a:lstStyle/>
          <a:p>
            <a:endParaRPr lang="pt-BR"/>
          </a:p>
        </p:txBody>
      </p:sp>
      <p:sp>
        <p:nvSpPr>
          <p:cNvPr id="742408" name="Line 8"/>
          <p:cNvSpPr>
            <a:spLocks noChangeShapeType="1"/>
          </p:cNvSpPr>
          <p:nvPr/>
        </p:nvSpPr>
        <p:spPr bwMode="auto">
          <a:xfrm>
            <a:off x="263525" y="3944938"/>
            <a:ext cx="3868738" cy="0"/>
          </a:xfrm>
          <a:prstGeom prst="line">
            <a:avLst/>
          </a:prstGeom>
          <a:noFill/>
          <a:ln w="28575">
            <a:solidFill>
              <a:srgbClr val="FF3300"/>
            </a:solidFill>
            <a:round/>
            <a:headEnd/>
            <a:tailEnd/>
          </a:ln>
          <a:effectLst/>
        </p:spPr>
        <p:txBody>
          <a:bodyPr/>
          <a:lstStyle/>
          <a:p>
            <a:endParaRPr lang="pt-BR"/>
          </a:p>
        </p:txBody>
      </p:sp>
      <p:sp>
        <p:nvSpPr>
          <p:cNvPr id="742409" name="Line 9"/>
          <p:cNvSpPr>
            <a:spLocks noChangeShapeType="1"/>
          </p:cNvSpPr>
          <p:nvPr/>
        </p:nvSpPr>
        <p:spPr bwMode="auto">
          <a:xfrm>
            <a:off x="263525" y="4097338"/>
            <a:ext cx="3868738" cy="0"/>
          </a:xfrm>
          <a:prstGeom prst="line">
            <a:avLst/>
          </a:prstGeom>
          <a:noFill/>
          <a:ln w="28575">
            <a:solidFill>
              <a:srgbClr val="FF3300"/>
            </a:solidFill>
            <a:round/>
            <a:headEnd/>
            <a:tailEnd/>
          </a:ln>
          <a:effectLst/>
        </p:spPr>
        <p:txBody>
          <a:bodyPr/>
          <a:lstStyle/>
          <a:p>
            <a:endParaRPr lang="pt-BR"/>
          </a:p>
        </p:txBody>
      </p:sp>
      <p:sp>
        <p:nvSpPr>
          <p:cNvPr id="742410" name="Line 10"/>
          <p:cNvSpPr>
            <a:spLocks noChangeShapeType="1"/>
          </p:cNvSpPr>
          <p:nvPr/>
        </p:nvSpPr>
        <p:spPr bwMode="auto">
          <a:xfrm>
            <a:off x="263525" y="4249738"/>
            <a:ext cx="3868738" cy="0"/>
          </a:xfrm>
          <a:prstGeom prst="line">
            <a:avLst/>
          </a:prstGeom>
          <a:noFill/>
          <a:ln w="28575">
            <a:solidFill>
              <a:srgbClr val="FF3300"/>
            </a:solidFill>
            <a:round/>
            <a:headEnd/>
            <a:tailEnd/>
          </a:ln>
          <a:effectLst/>
        </p:spPr>
        <p:txBody>
          <a:bodyPr/>
          <a:lstStyle/>
          <a:p>
            <a:endParaRPr lang="pt-BR"/>
          </a:p>
        </p:txBody>
      </p:sp>
      <p:sp>
        <p:nvSpPr>
          <p:cNvPr id="742411" name="Text Box 11"/>
          <p:cNvSpPr txBox="1">
            <a:spLocks noChangeArrowheads="1"/>
          </p:cNvSpPr>
          <p:nvPr/>
        </p:nvSpPr>
        <p:spPr bwMode="auto">
          <a:xfrm>
            <a:off x="4284663" y="3159125"/>
            <a:ext cx="4994275" cy="3743325"/>
          </a:xfrm>
          <a:prstGeom prst="rect">
            <a:avLst/>
          </a:prstGeom>
          <a:noFill/>
          <a:ln w="9525">
            <a:noFill/>
            <a:miter lim="800000"/>
            <a:headEnd/>
            <a:tailEnd/>
          </a:ln>
          <a:effectLst/>
        </p:spPr>
        <p:txBody>
          <a:bodyPr>
            <a:spAutoFit/>
          </a:bodyPr>
          <a:lstStyle/>
          <a:p>
            <a:pPr marL="457200" indent="-457200" eaLnBrk="0" hangingPunct="0"/>
            <a:r>
              <a:rPr kumimoji="0" lang="en-US">
                <a:solidFill>
                  <a:schemeClr val="bg1"/>
                </a:solidFill>
                <a:latin typeface="Times New Roman" pitchFamily="18" charset="0"/>
              </a:rPr>
              <a:t>Passos:</a:t>
            </a:r>
          </a:p>
          <a:p>
            <a:pPr marL="457200" indent="-457200" eaLnBrk="0" hangingPunct="0">
              <a:buFontTx/>
              <a:buAutoNum type="arabicParenR"/>
            </a:pPr>
            <a:r>
              <a:rPr kumimoji="0" lang="en-US">
                <a:solidFill>
                  <a:schemeClr val="bg1"/>
                </a:solidFill>
                <a:latin typeface="Times New Roman" pitchFamily="18" charset="0"/>
              </a:rPr>
              <a:t>Encontrar as intersecções da scan </a:t>
            </a:r>
            <a:br>
              <a:rPr kumimoji="0" lang="en-US">
                <a:solidFill>
                  <a:schemeClr val="bg1"/>
                </a:solidFill>
                <a:latin typeface="Times New Roman" pitchFamily="18" charset="0"/>
              </a:rPr>
            </a:br>
            <a:r>
              <a:rPr kumimoji="0" lang="en-US">
                <a:solidFill>
                  <a:schemeClr val="bg1"/>
                </a:solidFill>
                <a:latin typeface="Times New Roman" pitchFamily="18" charset="0"/>
              </a:rPr>
              <a:t>line com as arestas do polígono</a:t>
            </a:r>
          </a:p>
          <a:p>
            <a:pPr marL="457200" indent="-457200" eaLnBrk="0" hangingPunct="0">
              <a:buFontTx/>
              <a:buAutoNum type="arabicParenR"/>
            </a:pPr>
            <a:r>
              <a:rPr kumimoji="0" lang="en-US">
                <a:solidFill>
                  <a:schemeClr val="bg1"/>
                </a:solidFill>
                <a:latin typeface="Times New Roman" pitchFamily="18" charset="0"/>
              </a:rPr>
              <a:t>Ordenar as intersecções</a:t>
            </a:r>
          </a:p>
          <a:p>
            <a:pPr marL="457200" indent="-457200" eaLnBrk="0" hangingPunct="0">
              <a:buFontTx/>
              <a:buAutoNum type="arabicParenR"/>
            </a:pPr>
            <a:r>
              <a:rPr kumimoji="0" lang="en-US">
                <a:solidFill>
                  <a:schemeClr val="bg1"/>
                </a:solidFill>
                <a:latin typeface="Times New Roman" pitchFamily="18" charset="0"/>
              </a:rPr>
              <a:t>Preencher os pixels entre 2 </a:t>
            </a:r>
            <a:br>
              <a:rPr kumimoji="0" lang="en-US">
                <a:solidFill>
                  <a:schemeClr val="bg1"/>
                </a:solidFill>
                <a:latin typeface="Times New Roman" pitchFamily="18" charset="0"/>
              </a:rPr>
            </a:br>
            <a:r>
              <a:rPr kumimoji="0" lang="en-US">
                <a:solidFill>
                  <a:schemeClr val="bg1"/>
                </a:solidFill>
                <a:latin typeface="Times New Roman" pitchFamily="18" charset="0"/>
              </a:rPr>
              <a:t>intersecções (regra de paridade </a:t>
            </a:r>
            <a:br>
              <a:rPr kumimoji="0" lang="en-US">
                <a:solidFill>
                  <a:schemeClr val="bg1"/>
                </a:solidFill>
                <a:latin typeface="Times New Roman" pitchFamily="18" charset="0"/>
              </a:rPr>
            </a:br>
            <a:r>
              <a:rPr kumimoji="0" lang="en-US">
                <a:solidFill>
                  <a:schemeClr val="bg1"/>
                </a:solidFill>
                <a:latin typeface="Times New Roman" pitchFamily="18" charset="0"/>
              </a:rPr>
              <a:t>que inicia em par, muda quando encontra uma intersecção e escreve quando é impar) </a:t>
            </a:r>
            <a:br>
              <a:rPr kumimoji="0" lang="en-US">
                <a:solidFill>
                  <a:schemeClr val="bg1"/>
                </a:solidFill>
                <a:latin typeface="Times New Roman" pitchFamily="18" charset="0"/>
              </a:rPr>
            </a:br>
            <a:endParaRPr kumimoji="0" lang="en-US">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0" y="0"/>
            <a:ext cx="7772400" cy="1143000"/>
          </a:xfrm>
        </p:spPr>
        <p:txBody>
          <a:bodyPr/>
          <a:lstStyle/>
          <a:p>
            <a:r>
              <a:rPr lang="en-US"/>
              <a:t>Algoritmos de recorte</a:t>
            </a:r>
          </a:p>
        </p:txBody>
      </p:sp>
      <p:sp>
        <p:nvSpPr>
          <p:cNvPr id="744451" name="Rectangle 3"/>
          <p:cNvSpPr>
            <a:spLocks noGrp="1" noChangeArrowheads="1"/>
          </p:cNvSpPr>
          <p:nvPr>
            <p:ph idx="1"/>
          </p:nvPr>
        </p:nvSpPr>
        <p:spPr/>
        <p:txBody>
          <a:bodyPr/>
          <a:lstStyle/>
          <a:p>
            <a:pPr>
              <a:buFont typeface="Wingdings" pitchFamily="2" charset="2"/>
              <a:buNone/>
            </a:pPr>
            <a:endParaRPr lang="en-US"/>
          </a:p>
          <a:p>
            <a:pPr marL="1143000" lvl="2">
              <a:buFont typeface="Wingdings" pitchFamily="2" charset="2"/>
              <a:buNone/>
            </a:pPr>
            <a:endParaRPr lang="en-US"/>
          </a:p>
        </p:txBody>
      </p:sp>
      <p:sp>
        <p:nvSpPr>
          <p:cNvPr id="744452" name="Rectangle 4"/>
          <p:cNvSpPr>
            <a:spLocks noChangeArrowheads="1"/>
          </p:cNvSpPr>
          <p:nvPr/>
        </p:nvSpPr>
        <p:spPr bwMode="auto">
          <a:xfrm>
            <a:off x="4641850" y="2000250"/>
            <a:ext cx="4256088" cy="2374900"/>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744453" name="Rectangle 5"/>
          <p:cNvSpPr>
            <a:spLocks noChangeArrowheads="1"/>
          </p:cNvSpPr>
          <p:nvPr/>
        </p:nvSpPr>
        <p:spPr bwMode="auto">
          <a:xfrm>
            <a:off x="5592763" y="2370138"/>
            <a:ext cx="774700" cy="7747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44454" name="AutoShape 6"/>
          <p:cNvSpPr>
            <a:spLocks noChangeArrowheads="1"/>
          </p:cNvSpPr>
          <p:nvPr/>
        </p:nvSpPr>
        <p:spPr bwMode="auto">
          <a:xfrm>
            <a:off x="7088188" y="3338513"/>
            <a:ext cx="931862" cy="842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pt-BR"/>
          </a:p>
        </p:txBody>
      </p:sp>
      <p:sp>
        <p:nvSpPr>
          <p:cNvPr id="744455" name="AutoShape 7"/>
          <p:cNvSpPr>
            <a:spLocks noChangeArrowheads="1"/>
          </p:cNvSpPr>
          <p:nvPr/>
        </p:nvSpPr>
        <p:spPr bwMode="auto">
          <a:xfrm>
            <a:off x="7421563" y="2071688"/>
            <a:ext cx="1020762" cy="8096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lstStyle/>
          <a:p>
            <a:endParaRPr lang="pt-BR"/>
          </a:p>
        </p:txBody>
      </p:sp>
      <p:sp>
        <p:nvSpPr>
          <p:cNvPr id="744456" name="Rectangle 8"/>
          <p:cNvSpPr>
            <a:spLocks noChangeArrowheads="1"/>
          </p:cNvSpPr>
          <p:nvPr/>
        </p:nvSpPr>
        <p:spPr bwMode="auto">
          <a:xfrm>
            <a:off x="246063" y="2005013"/>
            <a:ext cx="4256087" cy="2374900"/>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744457" name="Rectangle 9"/>
          <p:cNvSpPr>
            <a:spLocks noChangeArrowheads="1"/>
          </p:cNvSpPr>
          <p:nvPr/>
        </p:nvSpPr>
        <p:spPr bwMode="auto">
          <a:xfrm>
            <a:off x="1196975" y="2374900"/>
            <a:ext cx="774700" cy="7747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44458" name="AutoShape 10"/>
          <p:cNvSpPr>
            <a:spLocks noChangeArrowheads="1"/>
          </p:cNvSpPr>
          <p:nvPr/>
        </p:nvSpPr>
        <p:spPr bwMode="auto">
          <a:xfrm>
            <a:off x="2692400" y="3343275"/>
            <a:ext cx="931863" cy="842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pt-BR"/>
          </a:p>
        </p:txBody>
      </p:sp>
      <p:sp>
        <p:nvSpPr>
          <p:cNvPr id="744459" name="AutoShape 11"/>
          <p:cNvSpPr>
            <a:spLocks noChangeArrowheads="1"/>
          </p:cNvSpPr>
          <p:nvPr/>
        </p:nvSpPr>
        <p:spPr bwMode="auto">
          <a:xfrm>
            <a:off x="828675" y="3589338"/>
            <a:ext cx="720725" cy="738187"/>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pt-BR"/>
          </a:p>
        </p:txBody>
      </p:sp>
      <p:sp>
        <p:nvSpPr>
          <p:cNvPr id="744460" name="AutoShape 12"/>
          <p:cNvSpPr>
            <a:spLocks noChangeArrowheads="1"/>
          </p:cNvSpPr>
          <p:nvPr/>
        </p:nvSpPr>
        <p:spPr bwMode="auto">
          <a:xfrm>
            <a:off x="3025775" y="2076450"/>
            <a:ext cx="1020763" cy="809625"/>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lstStyle/>
          <a:p>
            <a:endParaRPr lang="pt-BR"/>
          </a:p>
        </p:txBody>
      </p:sp>
      <p:sp>
        <p:nvSpPr>
          <p:cNvPr id="744461" name="Rectangle 13"/>
          <p:cNvSpPr>
            <a:spLocks noChangeArrowheads="1"/>
          </p:cNvSpPr>
          <p:nvPr/>
        </p:nvSpPr>
        <p:spPr bwMode="auto">
          <a:xfrm>
            <a:off x="1617663" y="2146300"/>
            <a:ext cx="1776412" cy="1565275"/>
          </a:xfrm>
          <a:prstGeom prst="rect">
            <a:avLst/>
          </a:prstGeom>
          <a:noFill/>
          <a:ln w="28575">
            <a:solidFill>
              <a:schemeClr val="tx1"/>
            </a:solidFill>
            <a:miter lim="800000"/>
            <a:headEnd/>
            <a:tailEnd/>
          </a:ln>
          <a:effectLst/>
        </p:spPr>
        <p:txBody>
          <a:bodyPr wrap="none" anchor="ctr"/>
          <a:lstStyle/>
          <a:p>
            <a:endParaRPr lang="pt-BR"/>
          </a:p>
        </p:txBody>
      </p:sp>
      <p:sp>
        <p:nvSpPr>
          <p:cNvPr id="744462" name="AutoShape 14"/>
          <p:cNvSpPr>
            <a:spLocks noChangeArrowheads="1"/>
          </p:cNvSpPr>
          <p:nvPr/>
        </p:nvSpPr>
        <p:spPr bwMode="auto">
          <a:xfrm>
            <a:off x="3744913" y="2919413"/>
            <a:ext cx="1177925" cy="457200"/>
          </a:xfrm>
          <a:prstGeom prst="rightArrow">
            <a:avLst>
              <a:gd name="adj1" fmla="val 50000"/>
              <a:gd name="adj2" fmla="val 64410"/>
            </a:avLst>
          </a:prstGeom>
          <a:solidFill>
            <a:schemeClr val="accent1"/>
          </a:solidFill>
          <a:ln w="9525">
            <a:solidFill>
              <a:schemeClr val="tx1"/>
            </a:solidFill>
            <a:miter lim="800000"/>
            <a:headEnd/>
            <a:tailEnd/>
          </a:ln>
          <a:effectLst/>
        </p:spPr>
        <p:txBody>
          <a:bodyPr wrap="none" anchor="ctr"/>
          <a:lstStyle/>
          <a:p>
            <a:endParaRPr lang="pt-BR"/>
          </a:p>
        </p:txBody>
      </p:sp>
      <p:sp>
        <p:nvSpPr>
          <p:cNvPr id="744463" name="Rectangle 15"/>
          <p:cNvSpPr>
            <a:spLocks noChangeArrowheads="1"/>
          </p:cNvSpPr>
          <p:nvPr/>
        </p:nvSpPr>
        <p:spPr bwMode="auto">
          <a:xfrm>
            <a:off x="6010275" y="2141538"/>
            <a:ext cx="1776413" cy="1565275"/>
          </a:xfrm>
          <a:prstGeom prst="rect">
            <a:avLst/>
          </a:prstGeom>
          <a:noFill/>
          <a:ln w="28575">
            <a:solidFill>
              <a:schemeClr val="tx1"/>
            </a:solidFill>
            <a:miter lim="800000"/>
            <a:headEnd/>
            <a:tailEnd/>
          </a:ln>
          <a:effectLst/>
        </p:spPr>
        <p:txBody>
          <a:bodyPr wrap="none" anchor="ctr"/>
          <a:lstStyle/>
          <a:p>
            <a:endParaRPr lang="pt-BR"/>
          </a:p>
        </p:txBody>
      </p:sp>
      <p:sp>
        <p:nvSpPr>
          <p:cNvPr id="744464" name="Rectangle 16"/>
          <p:cNvSpPr>
            <a:spLocks noChangeArrowheads="1"/>
          </p:cNvSpPr>
          <p:nvPr/>
        </p:nvSpPr>
        <p:spPr bwMode="auto">
          <a:xfrm>
            <a:off x="5364163" y="2163763"/>
            <a:ext cx="631825" cy="1143000"/>
          </a:xfrm>
          <a:prstGeom prst="rect">
            <a:avLst/>
          </a:prstGeom>
          <a:solidFill>
            <a:schemeClr val="bg1"/>
          </a:solidFill>
          <a:ln w="9525">
            <a:noFill/>
            <a:miter lim="800000"/>
            <a:headEnd/>
            <a:tailEnd/>
          </a:ln>
          <a:effectLst/>
        </p:spPr>
        <p:txBody>
          <a:bodyPr wrap="none" anchor="ctr"/>
          <a:lstStyle/>
          <a:p>
            <a:endParaRPr lang="pt-BR"/>
          </a:p>
        </p:txBody>
      </p:sp>
      <p:sp>
        <p:nvSpPr>
          <p:cNvPr id="744465" name="Rectangle 17"/>
          <p:cNvSpPr>
            <a:spLocks noChangeArrowheads="1"/>
          </p:cNvSpPr>
          <p:nvPr/>
        </p:nvSpPr>
        <p:spPr bwMode="auto">
          <a:xfrm>
            <a:off x="6981825" y="3729038"/>
            <a:ext cx="1247775" cy="527050"/>
          </a:xfrm>
          <a:prstGeom prst="rect">
            <a:avLst/>
          </a:prstGeom>
          <a:solidFill>
            <a:schemeClr val="bg1"/>
          </a:solidFill>
          <a:ln w="9525">
            <a:noFill/>
            <a:miter lim="800000"/>
            <a:headEnd/>
            <a:tailEnd/>
          </a:ln>
          <a:effectLst/>
        </p:spPr>
        <p:txBody>
          <a:bodyPr wrap="none" anchor="ctr"/>
          <a:lstStyle/>
          <a:p>
            <a:endParaRPr lang="pt-BR"/>
          </a:p>
        </p:txBody>
      </p:sp>
      <p:sp>
        <p:nvSpPr>
          <p:cNvPr id="744466" name="Rectangle 18"/>
          <p:cNvSpPr>
            <a:spLocks noChangeArrowheads="1"/>
          </p:cNvSpPr>
          <p:nvPr/>
        </p:nvSpPr>
        <p:spPr bwMode="auto">
          <a:xfrm>
            <a:off x="7807325" y="2039938"/>
            <a:ext cx="720725" cy="1811337"/>
          </a:xfrm>
          <a:prstGeom prst="rect">
            <a:avLst/>
          </a:prstGeom>
          <a:solidFill>
            <a:schemeClr val="bg1"/>
          </a:solidFill>
          <a:ln w="9525">
            <a:noFill/>
            <a:miter lim="800000"/>
            <a:headEnd/>
            <a:tailEnd/>
          </a:ln>
          <a:effectLst/>
        </p:spPr>
        <p:txBody>
          <a:bodyPr wrap="none" anchor="ctr"/>
          <a:lstStyle/>
          <a:p>
            <a:endParaRPr lang="pt-BR"/>
          </a:p>
        </p:txBody>
      </p:sp>
      <p:sp>
        <p:nvSpPr>
          <p:cNvPr id="744467" name="Rectangle 19"/>
          <p:cNvSpPr>
            <a:spLocks noChangeArrowheads="1"/>
          </p:cNvSpPr>
          <p:nvPr/>
        </p:nvSpPr>
        <p:spPr bwMode="auto">
          <a:xfrm>
            <a:off x="7367588" y="2020888"/>
            <a:ext cx="563562" cy="106362"/>
          </a:xfrm>
          <a:prstGeom prst="rect">
            <a:avLst/>
          </a:prstGeom>
          <a:solidFill>
            <a:schemeClr val="bg1"/>
          </a:solidFill>
          <a:ln w="9525">
            <a:noFill/>
            <a:miter lim="800000"/>
            <a:headEnd/>
            <a:tailEnd/>
          </a:ln>
          <a:effectLst/>
        </p:spPr>
        <p:txBody>
          <a:bodyPr wrap="none" anchor="ctr"/>
          <a:lstStyle/>
          <a:p>
            <a:endParaRPr lang="pt-BR"/>
          </a:p>
        </p:txBody>
      </p:sp>
      <p:sp>
        <p:nvSpPr>
          <p:cNvPr id="744468" name="Text Box 20"/>
          <p:cNvSpPr txBox="1">
            <a:spLocks noChangeArrowheads="1"/>
          </p:cNvSpPr>
          <p:nvPr/>
        </p:nvSpPr>
        <p:spPr bwMode="auto">
          <a:xfrm>
            <a:off x="393700" y="4987925"/>
            <a:ext cx="8758238" cy="1187450"/>
          </a:xfrm>
          <a:prstGeom prst="rect">
            <a:avLst/>
          </a:prstGeom>
          <a:noFill/>
          <a:ln w="9525">
            <a:noFill/>
            <a:miter lim="800000"/>
            <a:headEnd/>
            <a:tailEnd/>
          </a:ln>
          <a:effectLst/>
        </p:spPr>
        <p:txBody>
          <a:bodyPr wrap="none">
            <a:spAutoFit/>
          </a:bodyPr>
          <a:lstStyle/>
          <a:p>
            <a:pPr eaLnBrk="0" hangingPunct="0"/>
            <a:r>
              <a:rPr kumimoji="0" lang="en-US">
                <a:solidFill>
                  <a:schemeClr val="bg1"/>
                </a:solidFill>
                <a:latin typeface="Times New Roman" pitchFamily="18" charset="0"/>
              </a:rPr>
              <a:t>Objetivo: otimização das estruturas a serem desenhadas no dispositivo</a:t>
            </a:r>
          </a:p>
          <a:p>
            <a:pPr eaLnBrk="0" hangingPunct="0"/>
            <a:endParaRPr kumimoji="0" lang="en-US">
              <a:solidFill>
                <a:schemeClr val="bg1"/>
              </a:solidFill>
              <a:latin typeface="Times New Roman" pitchFamily="18" charset="0"/>
            </a:endParaRPr>
          </a:p>
          <a:p>
            <a:pPr eaLnBrk="0" hangingPunct="0"/>
            <a:r>
              <a:rPr kumimoji="0" lang="en-US">
                <a:solidFill>
                  <a:schemeClr val="bg1"/>
                </a:solidFill>
                <a:latin typeface="Times New Roman" pitchFamily="18" charset="0"/>
              </a:rPr>
              <a:t>Trata o recorte contra as linhas da janela de seleção (retângulo)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p:txBody>
          <a:bodyPr/>
          <a:lstStyle/>
          <a:p>
            <a:r>
              <a:rPr lang="en-US"/>
              <a:t>Algoritmos de recorte</a:t>
            </a:r>
          </a:p>
        </p:txBody>
      </p:sp>
      <p:sp>
        <p:nvSpPr>
          <p:cNvPr id="756739" name="Rectangle 3"/>
          <p:cNvSpPr>
            <a:spLocks noGrp="1" noChangeArrowheads="1"/>
          </p:cNvSpPr>
          <p:nvPr>
            <p:ph idx="1"/>
          </p:nvPr>
        </p:nvSpPr>
        <p:spPr>
          <a:xfrm>
            <a:off x="685800" y="1981200"/>
            <a:ext cx="8458200" cy="4114800"/>
          </a:xfrm>
        </p:spPr>
        <p:txBody>
          <a:bodyPr/>
          <a:lstStyle/>
          <a:p>
            <a:pPr>
              <a:buFont typeface="Wingdings" pitchFamily="2" charset="2"/>
              <a:buNone/>
            </a:pPr>
            <a:r>
              <a:rPr lang="en-US" dirty="0" err="1">
                <a:solidFill>
                  <a:schemeClr val="bg1"/>
                </a:solidFill>
              </a:rPr>
              <a:t>Algoritmo</a:t>
            </a:r>
            <a:r>
              <a:rPr lang="en-US" dirty="0">
                <a:solidFill>
                  <a:schemeClr val="bg1"/>
                </a:solidFill>
              </a:rPr>
              <a:t> de Cohen-Sutherland</a:t>
            </a:r>
            <a:endParaRPr lang="en-US" i="1" u="sng" dirty="0">
              <a:solidFill>
                <a:schemeClr val="bg1"/>
              </a:solidFill>
            </a:endParaRPr>
          </a:p>
          <a:p>
            <a:pPr marL="1143000" lvl="2">
              <a:buFont typeface="Wingdings" pitchFamily="2" charset="2"/>
              <a:buNone/>
            </a:pPr>
            <a:endParaRPr lang="en-US" dirty="0">
              <a:solidFill>
                <a:schemeClr val="bg1"/>
              </a:solidFill>
            </a:endParaRPr>
          </a:p>
        </p:txBody>
      </p:sp>
      <p:sp>
        <p:nvSpPr>
          <p:cNvPr id="756740" name="Rectangle 4"/>
          <p:cNvSpPr>
            <a:spLocks noChangeArrowheads="1"/>
          </p:cNvSpPr>
          <p:nvPr/>
        </p:nvSpPr>
        <p:spPr bwMode="auto">
          <a:xfrm>
            <a:off x="3727450" y="3657600"/>
            <a:ext cx="2251075" cy="1512888"/>
          </a:xfrm>
          <a:prstGeom prst="rect">
            <a:avLst/>
          </a:prstGeom>
          <a:noFill/>
          <a:ln w="9525">
            <a:solidFill>
              <a:schemeClr val="bg1"/>
            </a:solidFill>
            <a:miter lim="800000"/>
            <a:headEnd/>
            <a:tailEnd/>
          </a:ln>
          <a:effectLst/>
        </p:spPr>
        <p:txBody>
          <a:bodyPr wrap="none" anchor="ctr"/>
          <a:lstStyle/>
          <a:p>
            <a:endParaRPr lang="pt-BR"/>
          </a:p>
        </p:txBody>
      </p:sp>
      <p:sp>
        <p:nvSpPr>
          <p:cNvPr id="756741" name="Text Box 5"/>
          <p:cNvSpPr txBox="1">
            <a:spLocks noChangeArrowheads="1"/>
          </p:cNvSpPr>
          <p:nvPr/>
        </p:nvSpPr>
        <p:spPr bwMode="auto">
          <a:xfrm>
            <a:off x="4432300" y="4179888"/>
            <a:ext cx="803275" cy="466725"/>
          </a:xfrm>
          <a:prstGeom prst="rect">
            <a:avLst/>
          </a:prstGeom>
          <a:noFill/>
          <a:ln w="9525">
            <a:solidFill>
              <a:schemeClr val="bg1"/>
            </a:solidFill>
            <a:miter lim="800000"/>
            <a:headEnd/>
            <a:tailEnd/>
          </a:ln>
          <a:effectLst/>
        </p:spPr>
        <p:txBody>
          <a:bodyPr wrap="none">
            <a:spAutoFit/>
          </a:bodyPr>
          <a:lstStyle/>
          <a:p>
            <a:pPr eaLnBrk="0" hangingPunct="0"/>
            <a:r>
              <a:rPr kumimoji="0" lang="en-US">
                <a:solidFill>
                  <a:schemeClr val="bg1"/>
                </a:solidFill>
                <a:latin typeface="Times New Roman" pitchFamily="18" charset="0"/>
              </a:rPr>
              <a:t>0000</a:t>
            </a:r>
          </a:p>
        </p:txBody>
      </p:sp>
      <p:sp>
        <p:nvSpPr>
          <p:cNvPr id="756742" name="Line 6"/>
          <p:cNvSpPr>
            <a:spLocks noChangeShapeType="1"/>
          </p:cNvSpPr>
          <p:nvPr/>
        </p:nvSpPr>
        <p:spPr bwMode="auto">
          <a:xfrm>
            <a:off x="3727450" y="2566988"/>
            <a:ext cx="1588" cy="3781425"/>
          </a:xfrm>
          <a:prstGeom prst="line">
            <a:avLst/>
          </a:prstGeom>
          <a:noFill/>
          <a:ln w="9525">
            <a:solidFill>
              <a:schemeClr val="bg1"/>
            </a:solidFill>
            <a:round/>
            <a:headEnd/>
            <a:tailEnd/>
          </a:ln>
          <a:effectLst/>
        </p:spPr>
        <p:txBody>
          <a:bodyPr/>
          <a:lstStyle/>
          <a:p>
            <a:endParaRPr lang="pt-BR"/>
          </a:p>
        </p:txBody>
      </p:sp>
      <p:sp>
        <p:nvSpPr>
          <p:cNvPr id="756743" name="Line 7"/>
          <p:cNvSpPr>
            <a:spLocks noChangeShapeType="1"/>
          </p:cNvSpPr>
          <p:nvPr/>
        </p:nvSpPr>
        <p:spPr bwMode="auto">
          <a:xfrm>
            <a:off x="5972175" y="2595563"/>
            <a:ext cx="1588" cy="3781425"/>
          </a:xfrm>
          <a:prstGeom prst="line">
            <a:avLst/>
          </a:prstGeom>
          <a:noFill/>
          <a:ln w="9525">
            <a:solidFill>
              <a:schemeClr val="bg1"/>
            </a:solidFill>
            <a:round/>
            <a:headEnd/>
            <a:tailEnd/>
          </a:ln>
          <a:effectLst/>
        </p:spPr>
        <p:txBody>
          <a:bodyPr/>
          <a:lstStyle/>
          <a:p>
            <a:endParaRPr lang="pt-BR"/>
          </a:p>
        </p:txBody>
      </p:sp>
      <p:sp>
        <p:nvSpPr>
          <p:cNvPr id="756744" name="Line 8"/>
          <p:cNvSpPr>
            <a:spLocks noChangeShapeType="1"/>
          </p:cNvSpPr>
          <p:nvPr/>
        </p:nvSpPr>
        <p:spPr bwMode="auto">
          <a:xfrm flipV="1">
            <a:off x="1846263" y="3657600"/>
            <a:ext cx="6119812" cy="1588"/>
          </a:xfrm>
          <a:prstGeom prst="line">
            <a:avLst/>
          </a:prstGeom>
          <a:noFill/>
          <a:ln w="9525">
            <a:solidFill>
              <a:schemeClr val="bg1"/>
            </a:solidFill>
            <a:round/>
            <a:headEnd/>
            <a:tailEnd/>
          </a:ln>
          <a:effectLst/>
        </p:spPr>
        <p:txBody>
          <a:bodyPr/>
          <a:lstStyle/>
          <a:p>
            <a:endParaRPr lang="pt-BR"/>
          </a:p>
        </p:txBody>
      </p:sp>
      <p:sp>
        <p:nvSpPr>
          <p:cNvPr id="756745" name="Line 9"/>
          <p:cNvSpPr>
            <a:spLocks noChangeShapeType="1"/>
          </p:cNvSpPr>
          <p:nvPr/>
        </p:nvSpPr>
        <p:spPr bwMode="auto">
          <a:xfrm flipV="1">
            <a:off x="1822450" y="5164138"/>
            <a:ext cx="6119813" cy="1587"/>
          </a:xfrm>
          <a:prstGeom prst="line">
            <a:avLst/>
          </a:prstGeom>
          <a:noFill/>
          <a:ln w="9525">
            <a:solidFill>
              <a:schemeClr val="bg1"/>
            </a:solidFill>
            <a:round/>
            <a:headEnd/>
            <a:tailEnd/>
          </a:ln>
          <a:effectLst/>
        </p:spPr>
        <p:txBody>
          <a:bodyPr/>
          <a:lstStyle/>
          <a:p>
            <a:endParaRPr lang="pt-BR"/>
          </a:p>
        </p:txBody>
      </p:sp>
      <p:sp>
        <p:nvSpPr>
          <p:cNvPr id="756746" name="Text Box 10"/>
          <p:cNvSpPr txBox="1">
            <a:spLocks noChangeArrowheads="1"/>
          </p:cNvSpPr>
          <p:nvPr/>
        </p:nvSpPr>
        <p:spPr bwMode="auto">
          <a:xfrm>
            <a:off x="4432300" y="2767013"/>
            <a:ext cx="803275" cy="466725"/>
          </a:xfrm>
          <a:prstGeom prst="rect">
            <a:avLst/>
          </a:prstGeom>
          <a:noFill/>
          <a:ln w="9525">
            <a:solidFill>
              <a:schemeClr val="bg1"/>
            </a:solidFill>
            <a:miter lim="800000"/>
            <a:headEnd/>
            <a:tailEnd/>
          </a:ln>
          <a:effectLst/>
        </p:spPr>
        <p:txBody>
          <a:bodyPr wrap="none">
            <a:spAutoFit/>
          </a:bodyPr>
          <a:lstStyle/>
          <a:p>
            <a:pPr eaLnBrk="0" hangingPunct="0"/>
            <a:r>
              <a:rPr kumimoji="0" lang="en-US">
                <a:solidFill>
                  <a:schemeClr val="bg1"/>
                </a:solidFill>
                <a:latin typeface="Times New Roman" pitchFamily="18" charset="0"/>
              </a:rPr>
              <a:t>1000</a:t>
            </a:r>
          </a:p>
        </p:txBody>
      </p:sp>
      <p:sp>
        <p:nvSpPr>
          <p:cNvPr id="756747" name="Text Box 11"/>
          <p:cNvSpPr txBox="1">
            <a:spLocks noChangeArrowheads="1"/>
          </p:cNvSpPr>
          <p:nvPr/>
        </p:nvSpPr>
        <p:spPr bwMode="auto">
          <a:xfrm>
            <a:off x="2270125" y="2767013"/>
            <a:ext cx="803275" cy="466725"/>
          </a:xfrm>
          <a:prstGeom prst="rect">
            <a:avLst/>
          </a:prstGeom>
          <a:noFill/>
          <a:ln w="9525">
            <a:solidFill>
              <a:schemeClr val="bg1"/>
            </a:solidFill>
            <a:miter lim="800000"/>
            <a:headEnd/>
            <a:tailEnd/>
          </a:ln>
          <a:effectLst/>
        </p:spPr>
        <p:txBody>
          <a:bodyPr wrap="none">
            <a:spAutoFit/>
          </a:bodyPr>
          <a:lstStyle/>
          <a:p>
            <a:pPr eaLnBrk="0" hangingPunct="0"/>
            <a:r>
              <a:rPr kumimoji="0" lang="en-US">
                <a:solidFill>
                  <a:schemeClr val="bg1"/>
                </a:solidFill>
                <a:latin typeface="Times New Roman" pitchFamily="18" charset="0"/>
              </a:rPr>
              <a:t>1001</a:t>
            </a:r>
          </a:p>
        </p:txBody>
      </p:sp>
      <p:sp>
        <p:nvSpPr>
          <p:cNvPr id="756748" name="Text Box 12"/>
          <p:cNvSpPr txBox="1">
            <a:spLocks noChangeArrowheads="1"/>
          </p:cNvSpPr>
          <p:nvPr/>
        </p:nvSpPr>
        <p:spPr bwMode="auto">
          <a:xfrm>
            <a:off x="2270125" y="4179888"/>
            <a:ext cx="803275" cy="466725"/>
          </a:xfrm>
          <a:prstGeom prst="rect">
            <a:avLst/>
          </a:prstGeom>
          <a:noFill/>
          <a:ln w="9525">
            <a:solidFill>
              <a:schemeClr val="bg1"/>
            </a:solidFill>
            <a:miter lim="800000"/>
            <a:headEnd/>
            <a:tailEnd/>
          </a:ln>
          <a:effectLst/>
        </p:spPr>
        <p:txBody>
          <a:bodyPr wrap="none">
            <a:spAutoFit/>
          </a:bodyPr>
          <a:lstStyle/>
          <a:p>
            <a:pPr eaLnBrk="0" hangingPunct="0"/>
            <a:r>
              <a:rPr kumimoji="0" lang="en-US">
                <a:solidFill>
                  <a:schemeClr val="bg1"/>
                </a:solidFill>
                <a:latin typeface="Times New Roman" pitchFamily="18" charset="0"/>
              </a:rPr>
              <a:t>0001</a:t>
            </a:r>
          </a:p>
        </p:txBody>
      </p:sp>
      <p:sp>
        <p:nvSpPr>
          <p:cNvPr id="756749" name="Text Box 13"/>
          <p:cNvSpPr txBox="1">
            <a:spLocks noChangeArrowheads="1"/>
          </p:cNvSpPr>
          <p:nvPr/>
        </p:nvSpPr>
        <p:spPr bwMode="auto">
          <a:xfrm>
            <a:off x="2270125" y="5792788"/>
            <a:ext cx="803275" cy="466725"/>
          </a:xfrm>
          <a:prstGeom prst="rect">
            <a:avLst/>
          </a:prstGeom>
          <a:noFill/>
          <a:ln w="9525">
            <a:solidFill>
              <a:schemeClr val="bg1"/>
            </a:solidFill>
            <a:miter lim="800000"/>
            <a:headEnd/>
            <a:tailEnd/>
          </a:ln>
          <a:effectLst/>
        </p:spPr>
        <p:txBody>
          <a:bodyPr wrap="none">
            <a:spAutoFit/>
          </a:bodyPr>
          <a:lstStyle/>
          <a:p>
            <a:pPr eaLnBrk="0" hangingPunct="0"/>
            <a:r>
              <a:rPr kumimoji="0" lang="en-US">
                <a:solidFill>
                  <a:schemeClr val="bg1"/>
                </a:solidFill>
                <a:latin typeface="Times New Roman" pitchFamily="18" charset="0"/>
              </a:rPr>
              <a:t>0101</a:t>
            </a:r>
          </a:p>
        </p:txBody>
      </p:sp>
      <p:sp>
        <p:nvSpPr>
          <p:cNvPr id="756750" name="Text Box 14"/>
          <p:cNvSpPr txBox="1">
            <a:spLocks noChangeArrowheads="1"/>
          </p:cNvSpPr>
          <p:nvPr/>
        </p:nvSpPr>
        <p:spPr bwMode="auto">
          <a:xfrm>
            <a:off x="4432300" y="5792788"/>
            <a:ext cx="803275" cy="466725"/>
          </a:xfrm>
          <a:prstGeom prst="rect">
            <a:avLst/>
          </a:prstGeom>
          <a:noFill/>
          <a:ln w="9525">
            <a:solidFill>
              <a:schemeClr val="bg1"/>
            </a:solidFill>
            <a:miter lim="800000"/>
            <a:headEnd/>
            <a:tailEnd/>
          </a:ln>
          <a:effectLst/>
        </p:spPr>
        <p:txBody>
          <a:bodyPr wrap="none">
            <a:spAutoFit/>
          </a:bodyPr>
          <a:lstStyle/>
          <a:p>
            <a:pPr eaLnBrk="0" hangingPunct="0"/>
            <a:r>
              <a:rPr kumimoji="0" lang="en-US">
                <a:solidFill>
                  <a:schemeClr val="bg1"/>
                </a:solidFill>
                <a:latin typeface="Times New Roman" pitchFamily="18" charset="0"/>
              </a:rPr>
              <a:t>0100</a:t>
            </a:r>
          </a:p>
        </p:txBody>
      </p:sp>
      <p:sp>
        <p:nvSpPr>
          <p:cNvPr id="756751" name="Text Box 15"/>
          <p:cNvSpPr txBox="1">
            <a:spLocks noChangeArrowheads="1"/>
          </p:cNvSpPr>
          <p:nvPr/>
        </p:nvSpPr>
        <p:spPr bwMode="auto">
          <a:xfrm>
            <a:off x="6648450" y="2767013"/>
            <a:ext cx="803275" cy="466725"/>
          </a:xfrm>
          <a:prstGeom prst="rect">
            <a:avLst/>
          </a:prstGeom>
          <a:noFill/>
          <a:ln w="9525">
            <a:solidFill>
              <a:schemeClr val="bg1"/>
            </a:solidFill>
            <a:miter lim="800000"/>
            <a:headEnd/>
            <a:tailEnd/>
          </a:ln>
          <a:effectLst/>
        </p:spPr>
        <p:txBody>
          <a:bodyPr wrap="none">
            <a:spAutoFit/>
          </a:bodyPr>
          <a:lstStyle/>
          <a:p>
            <a:pPr eaLnBrk="0" hangingPunct="0"/>
            <a:r>
              <a:rPr kumimoji="0" lang="en-US">
                <a:solidFill>
                  <a:schemeClr val="bg1"/>
                </a:solidFill>
                <a:latin typeface="Times New Roman" pitchFamily="18" charset="0"/>
              </a:rPr>
              <a:t>1010</a:t>
            </a:r>
          </a:p>
        </p:txBody>
      </p:sp>
      <p:sp>
        <p:nvSpPr>
          <p:cNvPr id="756752" name="Text Box 16"/>
          <p:cNvSpPr txBox="1">
            <a:spLocks noChangeArrowheads="1"/>
          </p:cNvSpPr>
          <p:nvPr/>
        </p:nvSpPr>
        <p:spPr bwMode="auto">
          <a:xfrm>
            <a:off x="6648450" y="4179888"/>
            <a:ext cx="803275" cy="466725"/>
          </a:xfrm>
          <a:prstGeom prst="rect">
            <a:avLst/>
          </a:prstGeom>
          <a:noFill/>
          <a:ln w="9525">
            <a:solidFill>
              <a:schemeClr val="bg1"/>
            </a:solidFill>
            <a:miter lim="800000"/>
            <a:headEnd/>
            <a:tailEnd/>
          </a:ln>
          <a:effectLst/>
        </p:spPr>
        <p:txBody>
          <a:bodyPr wrap="none">
            <a:spAutoFit/>
          </a:bodyPr>
          <a:lstStyle/>
          <a:p>
            <a:pPr eaLnBrk="0" hangingPunct="0"/>
            <a:r>
              <a:rPr kumimoji="0" lang="en-US">
                <a:solidFill>
                  <a:schemeClr val="bg1"/>
                </a:solidFill>
                <a:latin typeface="Times New Roman" pitchFamily="18" charset="0"/>
              </a:rPr>
              <a:t>0010</a:t>
            </a:r>
          </a:p>
        </p:txBody>
      </p:sp>
      <p:sp>
        <p:nvSpPr>
          <p:cNvPr id="756753" name="Text Box 17"/>
          <p:cNvSpPr txBox="1">
            <a:spLocks noChangeArrowheads="1"/>
          </p:cNvSpPr>
          <p:nvPr/>
        </p:nvSpPr>
        <p:spPr bwMode="auto">
          <a:xfrm>
            <a:off x="6648450" y="5792788"/>
            <a:ext cx="803275" cy="466725"/>
          </a:xfrm>
          <a:prstGeom prst="rect">
            <a:avLst/>
          </a:prstGeom>
          <a:noFill/>
          <a:ln w="9525">
            <a:solidFill>
              <a:schemeClr val="bg1"/>
            </a:solidFill>
            <a:miter lim="800000"/>
            <a:headEnd/>
            <a:tailEnd/>
          </a:ln>
          <a:effectLst/>
        </p:spPr>
        <p:txBody>
          <a:bodyPr wrap="none">
            <a:spAutoFit/>
          </a:bodyPr>
          <a:lstStyle/>
          <a:p>
            <a:pPr eaLnBrk="0" hangingPunct="0"/>
            <a:r>
              <a:rPr kumimoji="0" lang="en-US">
                <a:solidFill>
                  <a:schemeClr val="bg1"/>
                </a:solidFill>
                <a:latin typeface="Times New Roman" pitchFamily="18" charset="0"/>
              </a:rPr>
              <a:t>0110</a:t>
            </a:r>
          </a:p>
        </p:txBody>
      </p:sp>
      <p:grpSp>
        <p:nvGrpSpPr>
          <p:cNvPr id="756754" name="Group 18"/>
          <p:cNvGrpSpPr>
            <a:grpSpLocks/>
          </p:cNvGrpSpPr>
          <p:nvPr/>
        </p:nvGrpSpPr>
        <p:grpSpPr bwMode="auto">
          <a:xfrm>
            <a:off x="2251075" y="2789238"/>
            <a:ext cx="4706938" cy="428625"/>
            <a:chOff x="1418" y="1757"/>
            <a:chExt cx="2965" cy="270"/>
          </a:xfrm>
        </p:grpSpPr>
        <p:sp>
          <p:nvSpPr>
            <p:cNvPr id="756755" name="Oval 19"/>
            <p:cNvSpPr>
              <a:spLocks noChangeArrowheads="1"/>
            </p:cNvSpPr>
            <p:nvPr/>
          </p:nvSpPr>
          <p:spPr bwMode="auto">
            <a:xfrm>
              <a:off x="1418" y="1783"/>
              <a:ext cx="221" cy="244"/>
            </a:xfrm>
            <a:prstGeom prst="ellipse">
              <a:avLst/>
            </a:prstGeom>
            <a:noFill/>
            <a:ln w="9525">
              <a:solidFill>
                <a:schemeClr val="bg1"/>
              </a:solidFill>
              <a:round/>
              <a:headEnd/>
              <a:tailEnd/>
            </a:ln>
            <a:effectLst/>
          </p:spPr>
          <p:txBody>
            <a:bodyPr wrap="none" anchor="ctr"/>
            <a:lstStyle/>
            <a:p>
              <a:endParaRPr lang="pt-BR"/>
            </a:p>
          </p:txBody>
        </p:sp>
        <p:sp>
          <p:nvSpPr>
            <p:cNvPr id="756756" name="Oval 20"/>
            <p:cNvSpPr>
              <a:spLocks noChangeArrowheads="1"/>
            </p:cNvSpPr>
            <p:nvPr/>
          </p:nvSpPr>
          <p:spPr bwMode="auto">
            <a:xfrm>
              <a:off x="2788" y="1779"/>
              <a:ext cx="221" cy="244"/>
            </a:xfrm>
            <a:prstGeom prst="ellipse">
              <a:avLst/>
            </a:prstGeom>
            <a:noFill/>
            <a:ln w="9525">
              <a:solidFill>
                <a:schemeClr val="bg1"/>
              </a:solidFill>
              <a:round/>
              <a:headEnd/>
              <a:tailEnd/>
            </a:ln>
            <a:effectLst/>
          </p:spPr>
          <p:txBody>
            <a:bodyPr wrap="none" anchor="ctr"/>
            <a:lstStyle/>
            <a:p>
              <a:endParaRPr lang="pt-BR"/>
            </a:p>
          </p:txBody>
        </p:sp>
        <p:sp>
          <p:nvSpPr>
            <p:cNvPr id="756757" name="Oval 21"/>
            <p:cNvSpPr>
              <a:spLocks noChangeArrowheads="1"/>
            </p:cNvSpPr>
            <p:nvPr/>
          </p:nvSpPr>
          <p:spPr bwMode="auto">
            <a:xfrm>
              <a:off x="4162" y="1757"/>
              <a:ext cx="221" cy="244"/>
            </a:xfrm>
            <a:prstGeom prst="ellipse">
              <a:avLst/>
            </a:prstGeom>
            <a:noFill/>
            <a:ln w="9525">
              <a:solidFill>
                <a:schemeClr val="bg1"/>
              </a:solidFill>
              <a:round/>
              <a:headEnd/>
              <a:tailEnd/>
            </a:ln>
            <a:effectLst/>
          </p:spPr>
          <p:txBody>
            <a:bodyPr wrap="none" anchor="ctr"/>
            <a:lstStyle/>
            <a:p>
              <a:endParaRPr lang="pt-BR"/>
            </a:p>
          </p:txBody>
        </p:sp>
      </p:grpSp>
      <p:grpSp>
        <p:nvGrpSpPr>
          <p:cNvPr id="756758" name="Group 22"/>
          <p:cNvGrpSpPr>
            <a:grpSpLocks/>
          </p:cNvGrpSpPr>
          <p:nvPr/>
        </p:nvGrpSpPr>
        <p:grpSpPr bwMode="auto">
          <a:xfrm>
            <a:off x="2403475" y="5826125"/>
            <a:ext cx="4741863" cy="428625"/>
            <a:chOff x="1514" y="3670"/>
            <a:chExt cx="2987" cy="270"/>
          </a:xfrm>
        </p:grpSpPr>
        <p:sp>
          <p:nvSpPr>
            <p:cNvPr id="756759" name="Oval 23"/>
            <p:cNvSpPr>
              <a:spLocks noChangeArrowheads="1"/>
            </p:cNvSpPr>
            <p:nvPr/>
          </p:nvSpPr>
          <p:spPr bwMode="auto">
            <a:xfrm>
              <a:off x="1514" y="3696"/>
              <a:ext cx="221" cy="244"/>
            </a:xfrm>
            <a:prstGeom prst="ellipse">
              <a:avLst/>
            </a:prstGeom>
            <a:noFill/>
            <a:ln w="9525">
              <a:solidFill>
                <a:schemeClr val="bg1"/>
              </a:solidFill>
              <a:round/>
              <a:headEnd/>
              <a:tailEnd/>
            </a:ln>
            <a:effectLst/>
          </p:spPr>
          <p:txBody>
            <a:bodyPr wrap="none" anchor="ctr"/>
            <a:lstStyle/>
            <a:p>
              <a:endParaRPr lang="pt-BR"/>
            </a:p>
          </p:txBody>
        </p:sp>
        <p:sp>
          <p:nvSpPr>
            <p:cNvPr id="756760" name="Oval 24"/>
            <p:cNvSpPr>
              <a:spLocks noChangeArrowheads="1"/>
            </p:cNvSpPr>
            <p:nvPr/>
          </p:nvSpPr>
          <p:spPr bwMode="auto">
            <a:xfrm>
              <a:off x="2884" y="3692"/>
              <a:ext cx="221" cy="244"/>
            </a:xfrm>
            <a:prstGeom prst="ellipse">
              <a:avLst/>
            </a:prstGeom>
            <a:noFill/>
            <a:ln w="9525">
              <a:solidFill>
                <a:schemeClr val="bg1"/>
              </a:solidFill>
              <a:round/>
              <a:headEnd/>
              <a:tailEnd/>
            </a:ln>
            <a:effectLst/>
          </p:spPr>
          <p:txBody>
            <a:bodyPr wrap="none" anchor="ctr"/>
            <a:lstStyle/>
            <a:p>
              <a:endParaRPr lang="pt-BR"/>
            </a:p>
          </p:txBody>
        </p:sp>
        <p:sp>
          <p:nvSpPr>
            <p:cNvPr id="756761" name="Oval 25"/>
            <p:cNvSpPr>
              <a:spLocks noChangeArrowheads="1"/>
            </p:cNvSpPr>
            <p:nvPr/>
          </p:nvSpPr>
          <p:spPr bwMode="auto">
            <a:xfrm>
              <a:off x="4280" y="3670"/>
              <a:ext cx="221" cy="244"/>
            </a:xfrm>
            <a:prstGeom prst="ellipse">
              <a:avLst/>
            </a:prstGeom>
            <a:noFill/>
            <a:ln w="9525">
              <a:solidFill>
                <a:schemeClr val="bg1"/>
              </a:solidFill>
              <a:round/>
              <a:headEnd/>
              <a:tailEnd/>
            </a:ln>
            <a:effectLst/>
          </p:spPr>
          <p:txBody>
            <a:bodyPr wrap="none" anchor="ctr"/>
            <a:lstStyle/>
            <a:p>
              <a:endParaRPr lang="pt-BR"/>
            </a:p>
          </p:txBody>
        </p:sp>
      </p:grpSp>
      <p:grpSp>
        <p:nvGrpSpPr>
          <p:cNvPr id="756762" name="Group 26"/>
          <p:cNvGrpSpPr>
            <a:grpSpLocks/>
          </p:cNvGrpSpPr>
          <p:nvPr/>
        </p:nvGrpSpPr>
        <p:grpSpPr bwMode="auto">
          <a:xfrm>
            <a:off x="6969125" y="2814638"/>
            <a:ext cx="350838" cy="3417887"/>
            <a:chOff x="4390" y="1773"/>
            <a:chExt cx="221" cy="2153"/>
          </a:xfrm>
        </p:grpSpPr>
        <p:sp>
          <p:nvSpPr>
            <p:cNvPr id="756763" name="Oval 27"/>
            <p:cNvSpPr>
              <a:spLocks noChangeArrowheads="1"/>
            </p:cNvSpPr>
            <p:nvPr/>
          </p:nvSpPr>
          <p:spPr bwMode="auto">
            <a:xfrm>
              <a:off x="4390" y="3682"/>
              <a:ext cx="221" cy="244"/>
            </a:xfrm>
            <a:prstGeom prst="ellipse">
              <a:avLst/>
            </a:prstGeom>
            <a:noFill/>
            <a:ln w="9525">
              <a:solidFill>
                <a:schemeClr val="bg1"/>
              </a:solidFill>
              <a:round/>
              <a:headEnd/>
              <a:tailEnd/>
            </a:ln>
            <a:effectLst/>
          </p:spPr>
          <p:txBody>
            <a:bodyPr wrap="none" anchor="ctr"/>
            <a:lstStyle/>
            <a:p>
              <a:endParaRPr lang="pt-BR"/>
            </a:p>
          </p:txBody>
        </p:sp>
        <p:sp>
          <p:nvSpPr>
            <p:cNvPr id="756764" name="Oval 28"/>
            <p:cNvSpPr>
              <a:spLocks noChangeArrowheads="1"/>
            </p:cNvSpPr>
            <p:nvPr/>
          </p:nvSpPr>
          <p:spPr bwMode="auto">
            <a:xfrm>
              <a:off x="4390" y="2670"/>
              <a:ext cx="221" cy="244"/>
            </a:xfrm>
            <a:prstGeom prst="ellipse">
              <a:avLst/>
            </a:prstGeom>
            <a:noFill/>
            <a:ln w="9525">
              <a:solidFill>
                <a:schemeClr val="bg1"/>
              </a:solidFill>
              <a:round/>
              <a:headEnd/>
              <a:tailEnd/>
            </a:ln>
            <a:effectLst/>
          </p:spPr>
          <p:txBody>
            <a:bodyPr wrap="none" anchor="ctr"/>
            <a:lstStyle/>
            <a:p>
              <a:endParaRPr lang="pt-BR"/>
            </a:p>
          </p:txBody>
        </p:sp>
        <p:sp>
          <p:nvSpPr>
            <p:cNvPr id="756765" name="Oval 29"/>
            <p:cNvSpPr>
              <a:spLocks noChangeArrowheads="1"/>
            </p:cNvSpPr>
            <p:nvPr/>
          </p:nvSpPr>
          <p:spPr bwMode="auto">
            <a:xfrm>
              <a:off x="4390" y="1773"/>
              <a:ext cx="221" cy="244"/>
            </a:xfrm>
            <a:prstGeom prst="ellipse">
              <a:avLst/>
            </a:prstGeom>
            <a:noFill/>
            <a:ln w="9525">
              <a:solidFill>
                <a:schemeClr val="bg1"/>
              </a:solidFill>
              <a:round/>
              <a:headEnd/>
              <a:tailEnd/>
            </a:ln>
            <a:effectLst/>
          </p:spPr>
          <p:txBody>
            <a:bodyPr wrap="none" anchor="ctr"/>
            <a:lstStyle/>
            <a:p>
              <a:endParaRPr lang="pt-BR"/>
            </a:p>
          </p:txBody>
        </p:sp>
      </p:grpSp>
      <p:grpSp>
        <p:nvGrpSpPr>
          <p:cNvPr id="756766" name="Group 30"/>
          <p:cNvGrpSpPr>
            <a:grpSpLocks/>
          </p:cNvGrpSpPr>
          <p:nvPr/>
        </p:nvGrpSpPr>
        <p:grpSpPr bwMode="auto">
          <a:xfrm>
            <a:off x="2708275" y="2808288"/>
            <a:ext cx="350838" cy="3417887"/>
            <a:chOff x="4390" y="1773"/>
            <a:chExt cx="221" cy="2153"/>
          </a:xfrm>
        </p:grpSpPr>
        <p:sp>
          <p:nvSpPr>
            <p:cNvPr id="756767" name="Oval 31"/>
            <p:cNvSpPr>
              <a:spLocks noChangeArrowheads="1"/>
            </p:cNvSpPr>
            <p:nvPr/>
          </p:nvSpPr>
          <p:spPr bwMode="auto">
            <a:xfrm>
              <a:off x="4390" y="3682"/>
              <a:ext cx="221" cy="244"/>
            </a:xfrm>
            <a:prstGeom prst="ellipse">
              <a:avLst/>
            </a:prstGeom>
            <a:noFill/>
            <a:ln w="9525">
              <a:solidFill>
                <a:schemeClr val="bg1"/>
              </a:solidFill>
              <a:round/>
              <a:headEnd/>
              <a:tailEnd/>
            </a:ln>
            <a:effectLst/>
          </p:spPr>
          <p:txBody>
            <a:bodyPr wrap="none" anchor="ctr"/>
            <a:lstStyle/>
            <a:p>
              <a:endParaRPr lang="pt-BR"/>
            </a:p>
          </p:txBody>
        </p:sp>
        <p:sp>
          <p:nvSpPr>
            <p:cNvPr id="756768" name="Oval 32"/>
            <p:cNvSpPr>
              <a:spLocks noChangeArrowheads="1"/>
            </p:cNvSpPr>
            <p:nvPr/>
          </p:nvSpPr>
          <p:spPr bwMode="auto">
            <a:xfrm>
              <a:off x="4390" y="2670"/>
              <a:ext cx="221" cy="244"/>
            </a:xfrm>
            <a:prstGeom prst="ellipse">
              <a:avLst/>
            </a:prstGeom>
            <a:noFill/>
            <a:ln w="9525">
              <a:solidFill>
                <a:schemeClr val="bg1"/>
              </a:solidFill>
              <a:round/>
              <a:headEnd/>
              <a:tailEnd/>
            </a:ln>
            <a:effectLst/>
          </p:spPr>
          <p:txBody>
            <a:bodyPr wrap="none" anchor="ctr"/>
            <a:lstStyle/>
            <a:p>
              <a:endParaRPr lang="pt-BR"/>
            </a:p>
          </p:txBody>
        </p:sp>
        <p:sp>
          <p:nvSpPr>
            <p:cNvPr id="756769" name="Oval 33"/>
            <p:cNvSpPr>
              <a:spLocks noChangeArrowheads="1"/>
            </p:cNvSpPr>
            <p:nvPr/>
          </p:nvSpPr>
          <p:spPr bwMode="auto">
            <a:xfrm>
              <a:off x="4390" y="1773"/>
              <a:ext cx="221" cy="244"/>
            </a:xfrm>
            <a:prstGeom prst="ellipse">
              <a:avLst/>
            </a:prstGeom>
            <a:noFill/>
            <a:ln w="9525">
              <a:solidFill>
                <a:schemeClr val="bg1"/>
              </a:solidFill>
              <a:round/>
              <a:headEnd/>
              <a:tailEnd/>
            </a:ln>
            <a:effectLst/>
          </p:spPr>
          <p:txBody>
            <a:bodyPr wrap="none" anchor="ct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56754"/>
                                        </p:tgtEl>
                                        <p:attrNameLst>
                                          <p:attrName>style.visibility</p:attrName>
                                        </p:attrNameLst>
                                      </p:cBhvr>
                                      <p:to>
                                        <p:strVal val="visible"/>
                                      </p:to>
                                    </p:set>
                                  </p:childTnLst>
                                  <p:subTnLst>
                                    <p:set>
                                      <p:cBhvr override="childStyle">
                                        <p:cTn dur="1" fill="hold" display="0" masterRel="nextClick" afterEffect="1"/>
                                        <p:tgtEl>
                                          <p:spTgt spid="7567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56758"/>
                                        </p:tgtEl>
                                        <p:attrNameLst>
                                          <p:attrName>style.visibility</p:attrName>
                                        </p:attrNameLst>
                                      </p:cBhvr>
                                      <p:to>
                                        <p:strVal val="visible"/>
                                      </p:to>
                                    </p:set>
                                  </p:childTnLst>
                                  <p:subTnLst>
                                    <p:set>
                                      <p:cBhvr override="childStyle">
                                        <p:cTn dur="1" fill="hold" display="0" masterRel="nextClick" afterEffect="1"/>
                                        <p:tgtEl>
                                          <p:spTgt spid="75675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56762"/>
                                        </p:tgtEl>
                                        <p:attrNameLst>
                                          <p:attrName>style.visibility</p:attrName>
                                        </p:attrNameLst>
                                      </p:cBhvr>
                                      <p:to>
                                        <p:strVal val="visible"/>
                                      </p:to>
                                    </p:set>
                                  </p:childTnLst>
                                  <p:subTnLst>
                                    <p:set>
                                      <p:cBhvr override="childStyle">
                                        <p:cTn dur="1" fill="hold" display="0" masterRel="nextClick" afterEffect="1"/>
                                        <p:tgtEl>
                                          <p:spTgt spid="75676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56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0" y="0"/>
            <a:ext cx="7772400" cy="1143000"/>
          </a:xfrm>
        </p:spPr>
        <p:txBody>
          <a:bodyPr/>
          <a:lstStyle/>
          <a:p>
            <a:r>
              <a:rPr lang="en-US"/>
              <a:t>Algoritmos de recorte</a:t>
            </a:r>
          </a:p>
        </p:txBody>
      </p:sp>
      <p:sp>
        <p:nvSpPr>
          <p:cNvPr id="757763" name="Rectangle 3"/>
          <p:cNvSpPr>
            <a:spLocks noGrp="1" noChangeArrowheads="1"/>
          </p:cNvSpPr>
          <p:nvPr>
            <p:ph idx="1"/>
          </p:nvPr>
        </p:nvSpPr>
        <p:spPr>
          <a:xfrm>
            <a:off x="685800" y="1981200"/>
            <a:ext cx="8458200" cy="4114800"/>
          </a:xfrm>
        </p:spPr>
        <p:txBody>
          <a:bodyPr/>
          <a:lstStyle/>
          <a:p>
            <a:pPr>
              <a:buFont typeface="Wingdings" pitchFamily="2" charset="2"/>
              <a:buNone/>
            </a:pPr>
            <a:r>
              <a:rPr lang="en-US" dirty="0" err="1">
                <a:solidFill>
                  <a:schemeClr val="bg1"/>
                </a:solidFill>
              </a:rPr>
              <a:t>Algoritmo</a:t>
            </a:r>
            <a:r>
              <a:rPr lang="en-US" dirty="0">
                <a:solidFill>
                  <a:schemeClr val="bg1"/>
                </a:solidFill>
              </a:rPr>
              <a:t> de Cohen-Sutherland</a:t>
            </a:r>
            <a:endParaRPr lang="en-US" i="1" u="sng" dirty="0">
              <a:solidFill>
                <a:schemeClr val="bg1"/>
              </a:solidFill>
            </a:endParaRPr>
          </a:p>
          <a:p>
            <a:pPr marL="1143000" lvl="2">
              <a:buFont typeface="Wingdings" pitchFamily="2" charset="2"/>
              <a:buNone/>
            </a:pPr>
            <a:endParaRPr lang="en-US" dirty="0">
              <a:solidFill>
                <a:schemeClr val="bg1"/>
              </a:solidFill>
            </a:endParaRPr>
          </a:p>
        </p:txBody>
      </p:sp>
      <p:sp>
        <p:nvSpPr>
          <p:cNvPr id="757764" name="Text Box 4"/>
          <p:cNvSpPr txBox="1">
            <a:spLocks noChangeArrowheads="1"/>
          </p:cNvSpPr>
          <p:nvPr/>
        </p:nvSpPr>
        <p:spPr bwMode="auto">
          <a:xfrm>
            <a:off x="1085850" y="2825750"/>
            <a:ext cx="4494213" cy="1552575"/>
          </a:xfrm>
          <a:prstGeom prst="rect">
            <a:avLst/>
          </a:prstGeom>
          <a:noFill/>
          <a:ln w="9525">
            <a:noFill/>
            <a:miter lim="800000"/>
            <a:headEnd/>
            <a:tailEnd/>
          </a:ln>
          <a:effectLst/>
        </p:spPr>
        <p:txBody>
          <a:bodyPr wrap="none">
            <a:spAutoFit/>
          </a:bodyPr>
          <a:lstStyle/>
          <a:p>
            <a:pPr eaLnBrk="0" hangingPunct="0"/>
            <a:r>
              <a:rPr kumimoji="0" lang="en-US">
                <a:solidFill>
                  <a:schemeClr val="bg1"/>
                </a:solidFill>
                <a:latin typeface="Times New Roman" pitchFamily="18" charset="0"/>
                <a:sym typeface="Wingdings" pitchFamily="2" charset="2"/>
              </a:rPr>
              <a:t>If y &gt; yf    seta primeiro bit em 1</a:t>
            </a:r>
          </a:p>
          <a:p>
            <a:pPr eaLnBrk="0" hangingPunct="0"/>
            <a:r>
              <a:rPr kumimoji="0" lang="en-US">
                <a:solidFill>
                  <a:schemeClr val="bg1"/>
                </a:solidFill>
                <a:latin typeface="Times New Roman" pitchFamily="18" charset="0"/>
              </a:rPr>
              <a:t>If y &lt; yi  </a:t>
            </a:r>
            <a:r>
              <a:rPr kumimoji="0" lang="en-US">
                <a:solidFill>
                  <a:schemeClr val="bg1"/>
                </a:solidFill>
                <a:latin typeface="Times New Roman" pitchFamily="18" charset="0"/>
                <a:sym typeface="Wingdings" pitchFamily="2" charset="2"/>
              </a:rPr>
              <a:t>  seta segundo bit em 1</a:t>
            </a:r>
          </a:p>
          <a:p>
            <a:pPr eaLnBrk="0" hangingPunct="0"/>
            <a:r>
              <a:rPr kumimoji="0" lang="en-US">
                <a:solidFill>
                  <a:schemeClr val="bg1"/>
                </a:solidFill>
                <a:latin typeface="Times New Roman" pitchFamily="18" charset="0"/>
                <a:sym typeface="Wingdings" pitchFamily="2" charset="2"/>
              </a:rPr>
              <a:t>If x &gt; xf   seta terceiro bit em 1</a:t>
            </a:r>
          </a:p>
          <a:p>
            <a:pPr eaLnBrk="0" hangingPunct="0"/>
            <a:r>
              <a:rPr kumimoji="0" lang="en-US">
                <a:solidFill>
                  <a:schemeClr val="bg1"/>
                </a:solidFill>
                <a:latin typeface="Times New Roman" pitchFamily="18" charset="0"/>
                <a:sym typeface="Wingdings" pitchFamily="2" charset="2"/>
              </a:rPr>
              <a:t>If x &lt; xi    seta quarto bit em 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0" y="0"/>
            <a:ext cx="7772400" cy="1143000"/>
          </a:xfrm>
        </p:spPr>
        <p:txBody>
          <a:bodyPr/>
          <a:lstStyle/>
          <a:p>
            <a:r>
              <a:rPr lang="en-US"/>
              <a:t>Algoritmos de recorte</a:t>
            </a:r>
          </a:p>
        </p:txBody>
      </p:sp>
      <p:sp>
        <p:nvSpPr>
          <p:cNvPr id="758787" name="Rectangle 3"/>
          <p:cNvSpPr>
            <a:spLocks noGrp="1" noChangeArrowheads="1"/>
          </p:cNvSpPr>
          <p:nvPr>
            <p:ph idx="1"/>
          </p:nvPr>
        </p:nvSpPr>
        <p:spPr/>
        <p:txBody>
          <a:bodyPr/>
          <a:lstStyle/>
          <a:p>
            <a:pPr>
              <a:spcBef>
                <a:spcPct val="0"/>
              </a:spcBef>
              <a:buFont typeface="Wingdings" pitchFamily="2" charset="2"/>
              <a:buNone/>
            </a:pPr>
            <a:r>
              <a:rPr lang="en-US"/>
              <a:t>Algoritmo de Cohen-Sutherland</a:t>
            </a:r>
          </a:p>
        </p:txBody>
      </p:sp>
      <p:sp>
        <p:nvSpPr>
          <p:cNvPr id="758788" name="Rectangle 4"/>
          <p:cNvSpPr>
            <a:spLocks noChangeArrowheads="1"/>
          </p:cNvSpPr>
          <p:nvPr/>
        </p:nvSpPr>
        <p:spPr bwMode="auto">
          <a:xfrm>
            <a:off x="650875" y="2760663"/>
            <a:ext cx="3903663" cy="3341687"/>
          </a:xfrm>
          <a:prstGeom prst="rect">
            <a:avLst/>
          </a:prstGeom>
          <a:solidFill>
            <a:schemeClr val="bg1"/>
          </a:solid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58789" name="Rectangle 5"/>
          <p:cNvSpPr>
            <a:spLocks noChangeArrowheads="1"/>
          </p:cNvSpPr>
          <p:nvPr/>
        </p:nvSpPr>
        <p:spPr bwMode="auto">
          <a:xfrm>
            <a:off x="1652588" y="3552825"/>
            <a:ext cx="1793875" cy="1652588"/>
          </a:xfrm>
          <a:prstGeom prst="rect">
            <a:avLst/>
          </a:prstGeom>
          <a:noFill/>
          <a:ln w="28575">
            <a:solidFill>
              <a:schemeClr val="tx1"/>
            </a:solidFill>
            <a:miter lim="800000"/>
            <a:headEnd/>
            <a:tailEnd/>
          </a:ln>
          <a:effectLst/>
        </p:spPr>
        <p:txBody>
          <a:bodyPr wrap="none" anchor="ctr"/>
          <a:lstStyle/>
          <a:p>
            <a:endParaRPr lang="pt-BR"/>
          </a:p>
        </p:txBody>
      </p:sp>
      <p:sp>
        <p:nvSpPr>
          <p:cNvPr id="758790" name="Text Box 6"/>
          <p:cNvSpPr txBox="1">
            <a:spLocks noChangeArrowheads="1"/>
          </p:cNvSpPr>
          <p:nvPr/>
        </p:nvSpPr>
        <p:spPr bwMode="auto">
          <a:xfrm>
            <a:off x="660400" y="3529013"/>
            <a:ext cx="4048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A</a:t>
            </a:r>
            <a:endParaRPr kumimoji="0" lang="en-US" sz="1800">
              <a:solidFill>
                <a:srgbClr val="FFCC00"/>
              </a:solidFill>
              <a:latin typeface="Times New Roman" pitchFamily="18" charset="0"/>
            </a:endParaRPr>
          </a:p>
        </p:txBody>
      </p:sp>
      <p:sp>
        <p:nvSpPr>
          <p:cNvPr id="758791" name="Text Box 7"/>
          <p:cNvSpPr txBox="1">
            <a:spLocks noChangeArrowheads="1"/>
          </p:cNvSpPr>
          <p:nvPr/>
        </p:nvSpPr>
        <p:spPr bwMode="auto">
          <a:xfrm>
            <a:off x="2619375" y="2701925"/>
            <a:ext cx="3873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B</a:t>
            </a:r>
            <a:endParaRPr kumimoji="0" lang="en-US" sz="1800">
              <a:solidFill>
                <a:srgbClr val="FFCC00"/>
              </a:solidFill>
              <a:latin typeface="Times New Roman" pitchFamily="18" charset="0"/>
            </a:endParaRPr>
          </a:p>
        </p:txBody>
      </p:sp>
      <p:sp>
        <p:nvSpPr>
          <p:cNvPr id="758792" name="Text Box 8"/>
          <p:cNvSpPr txBox="1">
            <a:spLocks noChangeArrowheads="1"/>
          </p:cNvSpPr>
          <p:nvPr/>
        </p:nvSpPr>
        <p:spPr bwMode="auto">
          <a:xfrm>
            <a:off x="1652588" y="3670300"/>
            <a:ext cx="387350"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C</a:t>
            </a:r>
            <a:endParaRPr kumimoji="0" lang="en-US" sz="1800">
              <a:solidFill>
                <a:srgbClr val="FFCC00"/>
              </a:solidFill>
              <a:latin typeface="Times New Roman" pitchFamily="18" charset="0"/>
            </a:endParaRPr>
          </a:p>
        </p:txBody>
      </p:sp>
      <p:sp>
        <p:nvSpPr>
          <p:cNvPr id="758793" name="Text Box 9"/>
          <p:cNvSpPr txBox="1">
            <a:spLocks noChangeArrowheads="1"/>
          </p:cNvSpPr>
          <p:nvPr/>
        </p:nvSpPr>
        <p:spPr bwMode="auto">
          <a:xfrm>
            <a:off x="1890713" y="4530725"/>
            <a:ext cx="4048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D</a:t>
            </a:r>
            <a:endParaRPr kumimoji="0" lang="en-US" sz="1800">
              <a:latin typeface="Times New Roman" pitchFamily="18" charset="0"/>
            </a:endParaRPr>
          </a:p>
        </p:txBody>
      </p:sp>
      <p:sp>
        <p:nvSpPr>
          <p:cNvPr id="758794" name="Text Box 10"/>
          <p:cNvSpPr txBox="1">
            <a:spLocks noChangeArrowheads="1"/>
          </p:cNvSpPr>
          <p:nvPr/>
        </p:nvSpPr>
        <p:spPr bwMode="auto">
          <a:xfrm>
            <a:off x="2084388" y="3879850"/>
            <a:ext cx="369887"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E</a:t>
            </a:r>
          </a:p>
        </p:txBody>
      </p:sp>
      <p:sp>
        <p:nvSpPr>
          <p:cNvPr id="758795" name="Text Box 11"/>
          <p:cNvSpPr txBox="1">
            <a:spLocks noChangeArrowheads="1"/>
          </p:cNvSpPr>
          <p:nvPr/>
        </p:nvSpPr>
        <p:spPr bwMode="auto">
          <a:xfrm>
            <a:off x="3287713" y="2736850"/>
            <a:ext cx="3540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F</a:t>
            </a:r>
            <a:endParaRPr kumimoji="0" lang="en-US" sz="1800">
              <a:solidFill>
                <a:srgbClr val="FFCC00"/>
              </a:solidFill>
              <a:latin typeface="Times New Roman" pitchFamily="18" charset="0"/>
            </a:endParaRPr>
          </a:p>
        </p:txBody>
      </p:sp>
      <p:sp>
        <p:nvSpPr>
          <p:cNvPr id="758796" name="Text Box 12"/>
          <p:cNvSpPr txBox="1">
            <a:spLocks noChangeArrowheads="1"/>
          </p:cNvSpPr>
          <p:nvPr/>
        </p:nvSpPr>
        <p:spPr bwMode="auto">
          <a:xfrm>
            <a:off x="2454275" y="4127500"/>
            <a:ext cx="4048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G</a:t>
            </a:r>
            <a:endParaRPr kumimoji="0" lang="en-US" sz="1800">
              <a:solidFill>
                <a:srgbClr val="FFCC00"/>
              </a:solidFill>
              <a:latin typeface="Times New Roman" pitchFamily="18" charset="0"/>
            </a:endParaRPr>
          </a:p>
        </p:txBody>
      </p:sp>
      <p:sp>
        <p:nvSpPr>
          <p:cNvPr id="758797" name="Text Box 13"/>
          <p:cNvSpPr txBox="1">
            <a:spLocks noChangeArrowheads="1"/>
          </p:cNvSpPr>
          <p:nvPr/>
        </p:nvSpPr>
        <p:spPr bwMode="auto">
          <a:xfrm>
            <a:off x="3927475" y="3282950"/>
            <a:ext cx="4048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H</a:t>
            </a:r>
            <a:endParaRPr kumimoji="0" lang="en-US" sz="1800">
              <a:solidFill>
                <a:srgbClr val="FFCC00"/>
              </a:solidFill>
              <a:latin typeface="Times New Roman" pitchFamily="18" charset="0"/>
            </a:endParaRPr>
          </a:p>
        </p:txBody>
      </p:sp>
      <p:sp>
        <p:nvSpPr>
          <p:cNvPr id="758798" name="Text Box 14"/>
          <p:cNvSpPr txBox="1">
            <a:spLocks noChangeArrowheads="1"/>
          </p:cNvSpPr>
          <p:nvPr/>
        </p:nvSpPr>
        <p:spPr bwMode="auto">
          <a:xfrm>
            <a:off x="755650" y="4652963"/>
            <a:ext cx="285750" cy="822325"/>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I</a:t>
            </a:r>
            <a:endParaRPr kumimoji="0" lang="en-US" sz="1800"/>
          </a:p>
          <a:p>
            <a:pPr eaLnBrk="0" hangingPunct="0"/>
            <a:endParaRPr kumimoji="0" lang="en-US">
              <a:latin typeface="Times New Roman" pitchFamily="18" charset="0"/>
            </a:endParaRPr>
          </a:p>
        </p:txBody>
      </p:sp>
      <p:sp>
        <p:nvSpPr>
          <p:cNvPr id="758799" name="Text Box 15"/>
          <p:cNvSpPr txBox="1">
            <a:spLocks noChangeArrowheads="1"/>
          </p:cNvSpPr>
          <p:nvPr/>
        </p:nvSpPr>
        <p:spPr bwMode="auto">
          <a:xfrm>
            <a:off x="3402013" y="5375275"/>
            <a:ext cx="3032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J</a:t>
            </a:r>
            <a:endParaRPr kumimoji="0" lang="en-US" sz="1800">
              <a:solidFill>
                <a:srgbClr val="FFCC00"/>
              </a:solidFill>
              <a:latin typeface="Times New Roman" pitchFamily="18" charset="0"/>
            </a:endParaRPr>
          </a:p>
        </p:txBody>
      </p:sp>
      <p:sp>
        <p:nvSpPr>
          <p:cNvPr id="758800" name="Text Box 16"/>
          <p:cNvSpPr txBox="1">
            <a:spLocks noChangeArrowheads="1"/>
          </p:cNvSpPr>
          <p:nvPr/>
        </p:nvSpPr>
        <p:spPr bwMode="auto">
          <a:xfrm>
            <a:off x="677863" y="5516563"/>
            <a:ext cx="4048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K</a:t>
            </a:r>
            <a:endParaRPr kumimoji="0" lang="en-US" sz="1800">
              <a:solidFill>
                <a:srgbClr val="FFCC00"/>
              </a:solidFill>
              <a:latin typeface="Times New Roman" pitchFamily="18" charset="0"/>
            </a:endParaRPr>
          </a:p>
        </p:txBody>
      </p:sp>
      <p:sp>
        <p:nvSpPr>
          <p:cNvPr id="758801" name="Text Box 17"/>
          <p:cNvSpPr txBox="1">
            <a:spLocks noChangeArrowheads="1"/>
          </p:cNvSpPr>
          <p:nvPr/>
        </p:nvSpPr>
        <p:spPr bwMode="auto">
          <a:xfrm>
            <a:off x="2312988" y="5516563"/>
            <a:ext cx="369887"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L</a:t>
            </a:r>
            <a:endParaRPr kumimoji="0" lang="en-US" sz="1800">
              <a:solidFill>
                <a:srgbClr val="FFCC00"/>
              </a:solidFill>
              <a:latin typeface="Times New Roman" pitchFamily="18" charset="0"/>
            </a:endParaRPr>
          </a:p>
        </p:txBody>
      </p:sp>
      <p:sp>
        <p:nvSpPr>
          <p:cNvPr id="758802" name="Text Box 18"/>
          <p:cNvSpPr txBox="1">
            <a:spLocks noChangeArrowheads="1"/>
          </p:cNvSpPr>
          <p:nvPr/>
        </p:nvSpPr>
        <p:spPr bwMode="auto">
          <a:xfrm>
            <a:off x="4989513" y="3019425"/>
            <a:ext cx="4106862" cy="3387725"/>
          </a:xfrm>
          <a:prstGeom prst="rect">
            <a:avLst/>
          </a:prstGeom>
          <a:noFill/>
          <a:ln w="9525">
            <a:solidFill>
              <a:srgbClr val="FF3300"/>
            </a:solidFill>
            <a:miter lim="800000"/>
            <a:headEnd/>
            <a:tailEnd/>
          </a:ln>
          <a:effectLst/>
        </p:spPr>
        <p:txBody>
          <a:bodyPr>
            <a:spAutoFit/>
          </a:bodyPr>
          <a:lstStyle/>
          <a:p>
            <a:pPr eaLnBrk="0" hangingPunct="0">
              <a:buFontTx/>
              <a:buChar char="•"/>
            </a:pPr>
            <a:r>
              <a:rPr kumimoji="0" lang="en-US">
                <a:solidFill>
                  <a:srgbClr val="FFFF66"/>
                </a:solidFill>
                <a:latin typeface="Times New Roman" pitchFamily="18" charset="0"/>
              </a:rPr>
              <a:t> </a:t>
            </a:r>
            <a:r>
              <a:rPr kumimoji="0" lang="en-US">
                <a:solidFill>
                  <a:schemeClr val="bg1"/>
                </a:solidFill>
                <a:latin typeface="Times New Roman" pitchFamily="18" charset="0"/>
              </a:rPr>
              <a:t>Bit codes dos pontos?</a:t>
            </a:r>
          </a:p>
          <a:p>
            <a:pPr eaLnBrk="0" hangingPunct="0">
              <a:buFontTx/>
              <a:buChar char="•"/>
            </a:pPr>
            <a:r>
              <a:rPr kumimoji="0" lang="en-US">
                <a:solidFill>
                  <a:schemeClr val="bg1"/>
                </a:solidFill>
                <a:latin typeface="Times New Roman" pitchFamily="18" charset="0"/>
              </a:rPr>
              <a:t> Como devem ser os bit codes </a:t>
            </a:r>
            <a:br>
              <a:rPr kumimoji="0" lang="en-US">
                <a:solidFill>
                  <a:schemeClr val="bg1"/>
                </a:solidFill>
                <a:latin typeface="Times New Roman" pitchFamily="18" charset="0"/>
              </a:rPr>
            </a:br>
            <a:r>
              <a:rPr kumimoji="0" lang="en-US">
                <a:solidFill>
                  <a:schemeClr val="bg1"/>
                </a:solidFill>
                <a:latin typeface="Times New Roman" pitchFamily="18" charset="0"/>
              </a:rPr>
              <a:t>dos pontos trivialmente aceitos?</a:t>
            </a:r>
          </a:p>
          <a:p>
            <a:pPr eaLnBrk="0" hangingPunct="0">
              <a:buFontTx/>
              <a:buChar char="•"/>
            </a:pPr>
            <a:r>
              <a:rPr kumimoji="0" lang="en-US">
                <a:solidFill>
                  <a:schemeClr val="bg1"/>
                </a:solidFill>
                <a:latin typeface="Times New Roman" pitchFamily="18" charset="0"/>
              </a:rPr>
              <a:t> Como devem ser os bit codes</a:t>
            </a:r>
            <a:br>
              <a:rPr kumimoji="0" lang="en-US">
                <a:solidFill>
                  <a:schemeClr val="bg1"/>
                </a:solidFill>
                <a:latin typeface="Times New Roman" pitchFamily="18" charset="0"/>
              </a:rPr>
            </a:br>
            <a:r>
              <a:rPr kumimoji="0" lang="en-US">
                <a:solidFill>
                  <a:schemeClr val="bg1"/>
                </a:solidFill>
                <a:latin typeface="Times New Roman" pitchFamily="18" charset="0"/>
              </a:rPr>
              <a:t>das arestas trivialmente </a:t>
            </a:r>
            <a:br>
              <a:rPr kumimoji="0" lang="en-US">
                <a:solidFill>
                  <a:schemeClr val="bg1"/>
                </a:solidFill>
                <a:latin typeface="Times New Roman" pitchFamily="18" charset="0"/>
              </a:rPr>
            </a:br>
            <a:r>
              <a:rPr kumimoji="0" lang="en-US">
                <a:solidFill>
                  <a:schemeClr val="bg1"/>
                </a:solidFill>
                <a:latin typeface="Times New Roman" pitchFamily="18" charset="0"/>
              </a:rPr>
              <a:t>recusadas?</a:t>
            </a:r>
          </a:p>
          <a:p>
            <a:pPr eaLnBrk="0" hangingPunct="0">
              <a:buFontTx/>
              <a:buChar char="•"/>
            </a:pPr>
            <a:r>
              <a:rPr kumimoji="0" lang="en-US">
                <a:solidFill>
                  <a:schemeClr val="bg1"/>
                </a:solidFill>
                <a:latin typeface="Times New Roman" pitchFamily="18" charset="0"/>
              </a:rPr>
              <a:t> O que fazer com os que não </a:t>
            </a:r>
            <a:br>
              <a:rPr kumimoji="0" lang="en-US">
                <a:solidFill>
                  <a:schemeClr val="bg1"/>
                </a:solidFill>
                <a:latin typeface="Times New Roman" pitchFamily="18" charset="0"/>
              </a:rPr>
            </a:br>
            <a:r>
              <a:rPr kumimoji="0" lang="en-US">
                <a:solidFill>
                  <a:schemeClr val="bg1"/>
                </a:solidFill>
                <a:latin typeface="Times New Roman" pitchFamily="18" charset="0"/>
              </a:rPr>
              <a:t>são nem aceitos nem recusados?</a:t>
            </a:r>
          </a:p>
        </p:txBody>
      </p:sp>
      <p:sp>
        <p:nvSpPr>
          <p:cNvPr id="758803" name="Line 19"/>
          <p:cNvSpPr>
            <a:spLocks noChangeShapeType="1"/>
          </p:cNvSpPr>
          <p:nvPr/>
        </p:nvSpPr>
        <p:spPr bwMode="auto">
          <a:xfrm>
            <a:off x="1635125" y="2795588"/>
            <a:ext cx="0" cy="3341687"/>
          </a:xfrm>
          <a:prstGeom prst="line">
            <a:avLst/>
          </a:prstGeom>
          <a:noFill/>
          <a:ln w="9525">
            <a:solidFill>
              <a:schemeClr val="tx1"/>
            </a:solidFill>
            <a:round/>
            <a:headEnd/>
            <a:tailEnd/>
          </a:ln>
          <a:effectLst/>
        </p:spPr>
        <p:txBody>
          <a:bodyPr/>
          <a:lstStyle/>
          <a:p>
            <a:endParaRPr lang="pt-BR"/>
          </a:p>
        </p:txBody>
      </p:sp>
      <p:sp>
        <p:nvSpPr>
          <p:cNvPr id="758804" name="Line 20"/>
          <p:cNvSpPr>
            <a:spLocks noChangeShapeType="1"/>
          </p:cNvSpPr>
          <p:nvPr/>
        </p:nvSpPr>
        <p:spPr bwMode="auto">
          <a:xfrm>
            <a:off x="3440113" y="2771775"/>
            <a:ext cx="0" cy="3341688"/>
          </a:xfrm>
          <a:prstGeom prst="line">
            <a:avLst/>
          </a:prstGeom>
          <a:noFill/>
          <a:ln w="9525">
            <a:solidFill>
              <a:schemeClr val="tx1"/>
            </a:solidFill>
            <a:round/>
            <a:headEnd/>
            <a:tailEnd/>
          </a:ln>
          <a:effectLst/>
        </p:spPr>
        <p:txBody>
          <a:bodyPr/>
          <a:lstStyle/>
          <a:p>
            <a:endParaRPr lang="pt-BR"/>
          </a:p>
        </p:txBody>
      </p:sp>
      <p:sp>
        <p:nvSpPr>
          <p:cNvPr id="758805" name="Line 21"/>
          <p:cNvSpPr>
            <a:spLocks noChangeShapeType="1"/>
          </p:cNvSpPr>
          <p:nvPr/>
        </p:nvSpPr>
        <p:spPr bwMode="auto">
          <a:xfrm>
            <a:off x="650875" y="3551238"/>
            <a:ext cx="3868738" cy="0"/>
          </a:xfrm>
          <a:prstGeom prst="line">
            <a:avLst/>
          </a:prstGeom>
          <a:noFill/>
          <a:ln w="9525">
            <a:solidFill>
              <a:schemeClr val="tx1"/>
            </a:solidFill>
            <a:round/>
            <a:headEnd/>
            <a:tailEnd/>
          </a:ln>
          <a:effectLst/>
        </p:spPr>
        <p:txBody>
          <a:bodyPr/>
          <a:lstStyle/>
          <a:p>
            <a:endParaRPr lang="pt-BR"/>
          </a:p>
        </p:txBody>
      </p:sp>
      <p:sp>
        <p:nvSpPr>
          <p:cNvPr id="758806" name="Line 22"/>
          <p:cNvSpPr>
            <a:spLocks noChangeShapeType="1"/>
          </p:cNvSpPr>
          <p:nvPr/>
        </p:nvSpPr>
        <p:spPr bwMode="auto">
          <a:xfrm>
            <a:off x="681038" y="5199063"/>
            <a:ext cx="3868737" cy="0"/>
          </a:xfrm>
          <a:prstGeom prst="line">
            <a:avLst/>
          </a:prstGeom>
          <a:noFill/>
          <a:ln w="9525">
            <a:solidFill>
              <a:schemeClr val="tx1"/>
            </a:solidFill>
            <a:round/>
            <a:headEnd/>
            <a:tailEnd/>
          </a:ln>
          <a:effectLst/>
        </p:spPr>
        <p:txBody>
          <a:bodyPr/>
          <a:lstStyle/>
          <a:p>
            <a:endParaRPr lang="pt-BR"/>
          </a:p>
        </p:txBody>
      </p:sp>
      <p:sp>
        <p:nvSpPr>
          <p:cNvPr id="758807" name="Line 23"/>
          <p:cNvSpPr>
            <a:spLocks noChangeShapeType="1"/>
          </p:cNvSpPr>
          <p:nvPr/>
        </p:nvSpPr>
        <p:spPr bwMode="auto">
          <a:xfrm flipV="1">
            <a:off x="914400" y="3200400"/>
            <a:ext cx="2022475" cy="966788"/>
          </a:xfrm>
          <a:prstGeom prst="line">
            <a:avLst/>
          </a:prstGeom>
          <a:noFill/>
          <a:ln w="9525">
            <a:solidFill>
              <a:schemeClr val="tx1"/>
            </a:solidFill>
            <a:round/>
            <a:headEnd/>
            <a:tailEnd/>
          </a:ln>
          <a:effectLst/>
        </p:spPr>
        <p:txBody>
          <a:bodyPr/>
          <a:lstStyle/>
          <a:p>
            <a:endParaRPr lang="pt-BR"/>
          </a:p>
        </p:txBody>
      </p:sp>
      <p:sp>
        <p:nvSpPr>
          <p:cNvPr id="758808" name="Line 24"/>
          <p:cNvSpPr>
            <a:spLocks noChangeShapeType="1"/>
          </p:cNvSpPr>
          <p:nvPr/>
        </p:nvSpPr>
        <p:spPr bwMode="auto">
          <a:xfrm>
            <a:off x="1530350" y="4765675"/>
            <a:ext cx="1951038" cy="1108075"/>
          </a:xfrm>
          <a:prstGeom prst="line">
            <a:avLst/>
          </a:prstGeom>
          <a:noFill/>
          <a:ln w="9525">
            <a:solidFill>
              <a:schemeClr val="tx1"/>
            </a:solidFill>
            <a:round/>
            <a:headEnd/>
            <a:tailEnd/>
          </a:ln>
          <a:effectLst/>
        </p:spPr>
        <p:txBody>
          <a:bodyPr/>
          <a:lstStyle/>
          <a:p>
            <a:endParaRPr lang="pt-BR"/>
          </a:p>
        </p:txBody>
      </p:sp>
      <p:sp>
        <p:nvSpPr>
          <p:cNvPr id="758809" name="Line 25"/>
          <p:cNvSpPr>
            <a:spLocks noChangeShapeType="1"/>
          </p:cNvSpPr>
          <p:nvPr/>
        </p:nvSpPr>
        <p:spPr bwMode="auto">
          <a:xfrm flipV="1">
            <a:off x="2673350" y="3692525"/>
            <a:ext cx="1652588" cy="896938"/>
          </a:xfrm>
          <a:prstGeom prst="line">
            <a:avLst/>
          </a:prstGeom>
          <a:noFill/>
          <a:ln w="12700">
            <a:solidFill>
              <a:schemeClr val="tx1"/>
            </a:solidFill>
            <a:round/>
            <a:headEnd/>
            <a:tailEnd/>
          </a:ln>
          <a:effectLst/>
        </p:spPr>
        <p:txBody>
          <a:bodyPr/>
          <a:lstStyle/>
          <a:p>
            <a:endParaRPr lang="pt-BR"/>
          </a:p>
        </p:txBody>
      </p:sp>
      <p:sp>
        <p:nvSpPr>
          <p:cNvPr id="758810" name="Line 26"/>
          <p:cNvSpPr>
            <a:spLocks noChangeShapeType="1"/>
          </p:cNvSpPr>
          <p:nvPr/>
        </p:nvSpPr>
        <p:spPr bwMode="auto">
          <a:xfrm>
            <a:off x="1793875" y="4062413"/>
            <a:ext cx="280988" cy="738187"/>
          </a:xfrm>
          <a:prstGeom prst="line">
            <a:avLst/>
          </a:prstGeom>
          <a:noFill/>
          <a:ln w="12700">
            <a:solidFill>
              <a:schemeClr val="tx1"/>
            </a:solidFill>
            <a:round/>
            <a:headEnd/>
            <a:tailEnd/>
          </a:ln>
          <a:effectLst/>
        </p:spPr>
        <p:txBody>
          <a:bodyPr/>
          <a:lstStyle/>
          <a:p>
            <a:endParaRPr lang="pt-BR"/>
          </a:p>
        </p:txBody>
      </p:sp>
      <p:sp>
        <p:nvSpPr>
          <p:cNvPr id="758811" name="Line 27"/>
          <p:cNvSpPr>
            <a:spLocks noChangeShapeType="1"/>
          </p:cNvSpPr>
          <p:nvPr/>
        </p:nvSpPr>
        <p:spPr bwMode="auto">
          <a:xfrm flipV="1">
            <a:off x="2251075" y="2971800"/>
            <a:ext cx="1143000" cy="1441450"/>
          </a:xfrm>
          <a:prstGeom prst="line">
            <a:avLst/>
          </a:prstGeom>
          <a:noFill/>
          <a:ln w="12700">
            <a:solidFill>
              <a:schemeClr val="tx1"/>
            </a:solidFill>
            <a:round/>
            <a:headEnd/>
            <a:tailEnd/>
          </a:ln>
          <a:effectLst/>
        </p:spPr>
        <p:txBody>
          <a:bodyPr/>
          <a:lstStyle/>
          <a:p>
            <a:endParaRPr lang="pt-BR"/>
          </a:p>
        </p:txBody>
      </p:sp>
      <p:sp>
        <p:nvSpPr>
          <p:cNvPr id="758812" name="Line 28"/>
          <p:cNvSpPr>
            <a:spLocks noChangeShapeType="1"/>
          </p:cNvSpPr>
          <p:nvPr/>
        </p:nvSpPr>
        <p:spPr bwMode="auto">
          <a:xfrm>
            <a:off x="966788" y="5767388"/>
            <a:ext cx="1371600" cy="0"/>
          </a:xfrm>
          <a:prstGeom prst="line">
            <a:avLst/>
          </a:prstGeom>
          <a:noFill/>
          <a:ln w="9525">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0" y="0"/>
            <a:ext cx="7772400" cy="1143000"/>
          </a:xfrm>
        </p:spPr>
        <p:txBody>
          <a:bodyPr/>
          <a:lstStyle/>
          <a:p>
            <a:r>
              <a:rPr lang="en-US"/>
              <a:t>Algoritmos de recorte</a:t>
            </a:r>
          </a:p>
        </p:txBody>
      </p:sp>
      <p:sp>
        <p:nvSpPr>
          <p:cNvPr id="759811" name="Rectangle 3"/>
          <p:cNvSpPr>
            <a:spLocks noGrp="1" noChangeArrowheads="1"/>
          </p:cNvSpPr>
          <p:nvPr>
            <p:ph idx="1"/>
          </p:nvPr>
        </p:nvSpPr>
        <p:spPr/>
        <p:txBody>
          <a:bodyPr/>
          <a:lstStyle/>
          <a:p>
            <a:pPr>
              <a:spcBef>
                <a:spcPct val="0"/>
              </a:spcBef>
              <a:buFont typeface="Wingdings" pitchFamily="2" charset="2"/>
              <a:buNone/>
            </a:pPr>
            <a:r>
              <a:rPr lang="en-US"/>
              <a:t>Algoritmo de Cohen-Sutherland</a:t>
            </a:r>
          </a:p>
        </p:txBody>
      </p:sp>
      <p:sp>
        <p:nvSpPr>
          <p:cNvPr id="759812" name="Text Box 4"/>
          <p:cNvSpPr txBox="1">
            <a:spLocks noChangeArrowheads="1"/>
          </p:cNvSpPr>
          <p:nvPr/>
        </p:nvSpPr>
        <p:spPr bwMode="auto">
          <a:xfrm>
            <a:off x="4989513" y="3019425"/>
            <a:ext cx="4106862" cy="466725"/>
          </a:xfrm>
          <a:prstGeom prst="rect">
            <a:avLst/>
          </a:prstGeom>
          <a:noFill/>
          <a:ln w="9525">
            <a:solidFill>
              <a:srgbClr val="FF3300"/>
            </a:solidFill>
            <a:miter lim="800000"/>
            <a:headEnd/>
            <a:tailEnd/>
          </a:ln>
          <a:effectLst/>
        </p:spPr>
        <p:txBody>
          <a:bodyPr>
            <a:spAutoFit/>
          </a:bodyPr>
          <a:lstStyle/>
          <a:p>
            <a:pPr eaLnBrk="0" hangingPunct="0">
              <a:buFontTx/>
              <a:buChar char="•"/>
            </a:pPr>
            <a:r>
              <a:rPr kumimoji="0" lang="en-US">
                <a:solidFill>
                  <a:srgbClr val="FFFF66"/>
                </a:solidFill>
                <a:latin typeface="Times New Roman" pitchFamily="18" charset="0"/>
              </a:rPr>
              <a:t> </a:t>
            </a:r>
            <a:r>
              <a:rPr kumimoji="0" lang="en-US">
                <a:solidFill>
                  <a:schemeClr val="bg1"/>
                </a:solidFill>
                <a:latin typeface="Times New Roman" pitchFamily="18" charset="0"/>
              </a:rPr>
              <a:t>Bit codes dos pontos?</a:t>
            </a:r>
          </a:p>
        </p:txBody>
      </p:sp>
      <p:sp>
        <p:nvSpPr>
          <p:cNvPr id="759813" name="Rectangle 5"/>
          <p:cNvSpPr>
            <a:spLocks noChangeArrowheads="1"/>
          </p:cNvSpPr>
          <p:nvPr/>
        </p:nvSpPr>
        <p:spPr bwMode="auto">
          <a:xfrm>
            <a:off x="650875" y="2760663"/>
            <a:ext cx="3903663" cy="3341687"/>
          </a:xfrm>
          <a:prstGeom prst="rect">
            <a:avLst/>
          </a:prstGeom>
          <a:solidFill>
            <a:schemeClr val="bg1"/>
          </a:solid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59814" name="Rectangle 6"/>
          <p:cNvSpPr>
            <a:spLocks noChangeArrowheads="1"/>
          </p:cNvSpPr>
          <p:nvPr/>
        </p:nvSpPr>
        <p:spPr bwMode="auto">
          <a:xfrm>
            <a:off x="1652588" y="3552825"/>
            <a:ext cx="1793875" cy="1652588"/>
          </a:xfrm>
          <a:prstGeom prst="rect">
            <a:avLst/>
          </a:prstGeom>
          <a:noFill/>
          <a:ln w="28575">
            <a:solidFill>
              <a:schemeClr val="tx1"/>
            </a:solidFill>
            <a:miter lim="800000"/>
            <a:headEnd/>
            <a:tailEnd/>
          </a:ln>
          <a:effectLst/>
        </p:spPr>
        <p:txBody>
          <a:bodyPr wrap="none" anchor="ctr"/>
          <a:lstStyle/>
          <a:p>
            <a:endParaRPr lang="pt-BR"/>
          </a:p>
        </p:txBody>
      </p:sp>
      <p:sp>
        <p:nvSpPr>
          <p:cNvPr id="759815" name="Text Box 7"/>
          <p:cNvSpPr txBox="1">
            <a:spLocks noChangeArrowheads="1"/>
          </p:cNvSpPr>
          <p:nvPr/>
        </p:nvSpPr>
        <p:spPr bwMode="auto">
          <a:xfrm>
            <a:off x="660400" y="3529013"/>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A </a:t>
            </a:r>
            <a:r>
              <a:rPr kumimoji="0" lang="en-US" sz="1800">
                <a:solidFill>
                  <a:srgbClr val="FFCC00"/>
                </a:solidFill>
                <a:latin typeface="Times New Roman" pitchFamily="18" charset="0"/>
              </a:rPr>
              <a:t>(0001)</a:t>
            </a:r>
          </a:p>
        </p:txBody>
      </p:sp>
      <p:sp>
        <p:nvSpPr>
          <p:cNvPr id="759816" name="Text Box 8"/>
          <p:cNvSpPr txBox="1">
            <a:spLocks noChangeArrowheads="1"/>
          </p:cNvSpPr>
          <p:nvPr/>
        </p:nvSpPr>
        <p:spPr bwMode="auto">
          <a:xfrm>
            <a:off x="2276475" y="2701925"/>
            <a:ext cx="10731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B </a:t>
            </a:r>
            <a:r>
              <a:rPr kumimoji="0" lang="en-US" sz="1800">
                <a:solidFill>
                  <a:srgbClr val="FFCC00"/>
                </a:solidFill>
                <a:latin typeface="Times New Roman" pitchFamily="18" charset="0"/>
              </a:rPr>
              <a:t>(1000)</a:t>
            </a:r>
          </a:p>
        </p:txBody>
      </p:sp>
      <p:sp>
        <p:nvSpPr>
          <p:cNvPr id="759817" name="Text Box 9"/>
          <p:cNvSpPr txBox="1">
            <a:spLocks noChangeArrowheads="1"/>
          </p:cNvSpPr>
          <p:nvPr/>
        </p:nvSpPr>
        <p:spPr bwMode="auto">
          <a:xfrm>
            <a:off x="1652588" y="3670300"/>
            <a:ext cx="1073150"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C </a:t>
            </a:r>
            <a:r>
              <a:rPr kumimoji="0" lang="en-US" sz="1800">
                <a:solidFill>
                  <a:srgbClr val="FFCC00"/>
                </a:solidFill>
                <a:latin typeface="Times New Roman" pitchFamily="18" charset="0"/>
              </a:rPr>
              <a:t>(0000)</a:t>
            </a:r>
          </a:p>
        </p:txBody>
      </p:sp>
      <p:sp>
        <p:nvSpPr>
          <p:cNvPr id="759818" name="Text Box 10"/>
          <p:cNvSpPr txBox="1">
            <a:spLocks noChangeArrowheads="1"/>
          </p:cNvSpPr>
          <p:nvPr/>
        </p:nvSpPr>
        <p:spPr bwMode="auto">
          <a:xfrm>
            <a:off x="1890713" y="4530725"/>
            <a:ext cx="11414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D </a:t>
            </a:r>
            <a:r>
              <a:rPr kumimoji="0" lang="en-US" sz="1800">
                <a:solidFill>
                  <a:srgbClr val="FFCC00"/>
                </a:solidFill>
              </a:rPr>
              <a:t>(0000)</a:t>
            </a:r>
            <a:endParaRPr kumimoji="0" lang="en-US" sz="1800">
              <a:latin typeface="Times New Roman" pitchFamily="18" charset="0"/>
            </a:endParaRPr>
          </a:p>
        </p:txBody>
      </p:sp>
      <p:sp>
        <p:nvSpPr>
          <p:cNvPr id="759819" name="Text Box 11"/>
          <p:cNvSpPr txBox="1">
            <a:spLocks noChangeArrowheads="1"/>
          </p:cNvSpPr>
          <p:nvPr/>
        </p:nvSpPr>
        <p:spPr bwMode="auto">
          <a:xfrm>
            <a:off x="2084388" y="3879850"/>
            <a:ext cx="369887"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E</a:t>
            </a:r>
          </a:p>
        </p:txBody>
      </p:sp>
      <p:sp>
        <p:nvSpPr>
          <p:cNvPr id="759820" name="Text Box 12"/>
          <p:cNvSpPr txBox="1">
            <a:spLocks noChangeArrowheads="1"/>
          </p:cNvSpPr>
          <p:nvPr/>
        </p:nvSpPr>
        <p:spPr bwMode="auto">
          <a:xfrm>
            <a:off x="3287713" y="2736850"/>
            <a:ext cx="10398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F </a:t>
            </a:r>
            <a:r>
              <a:rPr kumimoji="0" lang="en-US" sz="1800">
                <a:solidFill>
                  <a:srgbClr val="FFCC00"/>
                </a:solidFill>
                <a:latin typeface="Times New Roman" pitchFamily="18" charset="0"/>
              </a:rPr>
              <a:t>(1010)</a:t>
            </a:r>
          </a:p>
        </p:txBody>
      </p:sp>
      <p:sp>
        <p:nvSpPr>
          <p:cNvPr id="759821" name="Text Box 13"/>
          <p:cNvSpPr txBox="1">
            <a:spLocks noChangeArrowheads="1"/>
          </p:cNvSpPr>
          <p:nvPr/>
        </p:nvSpPr>
        <p:spPr bwMode="auto">
          <a:xfrm>
            <a:off x="2454275" y="4127500"/>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G </a:t>
            </a:r>
            <a:r>
              <a:rPr kumimoji="0" lang="en-US" sz="1800">
                <a:solidFill>
                  <a:srgbClr val="FFCC00"/>
                </a:solidFill>
                <a:latin typeface="Times New Roman" pitchFamily="18" charset="0"/>
              </a:rPr>
              <a:t>(0000)</a:t>
            </a:r>
          </a:p>
        </p:txBody>
      </p:sp>
      <p:sp>
        <p:nvSpPr>
          <p:cNvPr id="759822" name="Text Box 14"/>
          <p:cNvSpPr txBox="1">
            <a:spLocks noChangeArrowheads="1"/>
          </p:cNvSpPr>
          <p:nvPr/>
        </p:nvSpPr>
        <p:spPr bwMode="auto">
          <a:xfrm>
            <a:off x="3927475" y="3282950"/>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H </a:t>
            </a:r>
            <a:r>
              <a:rPr kumimoji="0" lang="en-US" sz="1800">
                <a:solidFill>
                  <a:srgbClr val="FFCC00"/>
                </a:solidFill>
                <a:latin typeface="Times New Roman" pitchFamily="18" charset="0"/>
              </a:rPr>
              <a:t>(0010)</a:t>
            </a:r>
          </a:p>
        </p:txBody>
      </p:sp>
      <p:sp>
        <p:nvSpPr>
          <p:cNvPr id="759823" name="Text Box 15"/>
          <p:cNvSpPr txBox="1">
            <a:spLocks noChangeArrowheads="1"/>
          </p:cNvSpPr>
          <p:nvPr/>
        </p:nvSpPr>
        <p:spPr bwMode="auto">
          <a:xfrm>
            <a:off x="755650" y="4652963"/>
            <a:ext cx="946150" cy="822325"/>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I</a:t>
            </a:r>
            <a:r>
              <a:rPr kumimoji="0" lang="en-US" sz="1800">
                <a:solidFill>
                  <a:srgbClr val="FFCC00"/>
                </a:solidFill>
              </a:rPr>
              <a:t>(0001)</a:t>
            </a:r>
            <a:endParaRPr kumimoji="0" lang="en-US" sz="1800"/>
          </a:p>
          <a:p>
            <a:pPr eaLnBrk="0" hangingPunct="0"/>
            <a:endParaRPr kumimoji="0" lang="en-US">
              <a:latin typeface="Times New Roman" pitchFamily="18" charset="0"/>
            </a:endParaRPr>
          </a:p>
        </p:txBody>
      </p:sp>
      <p:sp>
        <p:nvSpPr>
          <p:cNvPr id="759824" name="Text Box 16"/>
          <p:cNvSpPr txBox="1">
            <a:spLocks noChangeArrowheads="1"/>
          </p:cNvSpPr>
          <p:nvPr/>
        </p:nvSpPr>
        <p:spPr bwMode="auto">
          <a:xfrm>
            <a:off x="3402013" y="5375275"/>
            <a:ext cx="9890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J </a:t>
            </a:r>
            <a:r>
              <a:rPr kumimoji="0" lang="en-US" sz="1800">
                <a:solidFill>
                  <a:srgbClr val="FFCC00"/>
                </a:solidFill>
                <a:latin typeface="Times New Roman" pitchFamily="18" charset="0"/>
              </a:rPr>
              <a:t>(0110)</a:t>
            </a:r>
          </a:p>
        </p:txBody>
      </p:sp>
      <p:sp>
        <p:nvSpPr>
          <p:cNvPr id="759825" name="Text Box 17"/>
          <p:cNvSpPr txBox="1">
            <a:spLocks noChangeArrowheads="1"/>
          </p:cNvSpPr>
          <p:nvPr/>
        </p:nvSpPr>
        <p:spPr bwMode="auto">
          <a:xfrm>
            <a:off x="677863" y="5516563"/>
            <a:ext cx="10906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K </a:t>
            </a:r>
            <a:r>
              <a:rPr kumimoji="0" lang="en-US" sz="1800">
                <a:solidFill>
                  <a:srgbClr val="FFCC00"/>
                </a:solidFill>
                <a:latin typeface="Times New Roman" pitchFamily="18" charset="0"/>
              </a:rPr>
              <a:t>(0101)</a:t>
            </a:r>
          </a:p>
        </p:txBody>
      </p:sp>
      <p:sp>
        <p:nvSpPr>
          <p:cNvPr id="759826" name="Text Box 18"/>
          <p:cNvSpPr txBox="1">
            <a:spLocks noChangeArrowheads="1"/>
          </p:cNvSpPr>
          <p:nvPr/>
        </p:nvSpPr>
        <p:spPr bwMode="auto">
          <a:xfrm>
            <a:off x="2312988" y="5516563"/>
            <a:ext cx="1055687"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L </a:t>
            </a:r>
            <a:r>
              <a:rPr kumimoji="0" lang="en-US" sz="1800">
                <a:solidFill>
                  <a:srgbClr val="FFCC00"/>
                </a:solidFill>
                <a:latin typeface="Times New Roman" pitchFamily="18" charset="0"/>
              </a:rPr>
              <a:t>(0100)</a:t>
            </a:r>
          </a:p>
        </p:txBody>
      </p:sp>
      <p:sp>
        <p:nvSpPr>
          <p:cNvPr id="759827" name="Line 19"/>
          <p:cNvSpPr>
            <a:spLocks noChangeShapeType="1"/>
          </p:cNvSpPr>
          <p:nvPr/>
        </p:nvSpPr>
        <p:spPr bwMode="auto">
          <a:xfrm>
            <a:off x="1635125" y="2795588"/>
            <a:ext cx="0" cy="3341687"/>
          </a:xfrm>
          <a:prstGeom prst="line">
            <a:avLst/>
          </a:prstGeom>
          <a:noFill/>
          <a:ln w="9525">
            <a:solidFill>
              <a:schemeClr val="tx1"/>
            </a:solidFill>
            <a:round/>
            <a:headEnd/>
            <a:tailEnd/>
          </a:ln>
          <a:effectLst/>
        </p:spPr>
        <p:txBody>
          <a:bodyPr/>
          <a:lstStyle/>
          <a:p>
            <a:endParaRPr lang="pt-BR"/>
          </a:p>
        </p:txBody>
      </p:sp>
      <p:sp>
        <p:nvSpPr>
          <p:cNvPr id="759828" name="Line 20"/>
          <p:cNvSpPr>
            <a:spLocks noChangeShapeType="1"/>
          </p:cNvSpPr>
          <p:nvPr/>
        </p:nvSpPr>
        <p:spPr bwMode="auto">
          <a:xfrm>
            <a:off x="3440113" y="2771775"/>
            <a:ext cx="0" cy="3341688"/>
          </a:xfrm>
          <a:prstGeom prst="line">
            <a:avLst/>
          </a:prstGeom>
          <a:noFill/>
          <a:ln w="9525">
            <a:solidFill>
              <a:schemeClr val="tx1"/>
            </a:solidFill>
            <a:round/>
            <a:headEnd/>
            <a:tailEnd/>
          </a:ln>
          <a:effectLst/>
        </p:spPr>
        <p:txBody>
          <a:bodyPr/>
          <a:lstStyle/>
          <a:p>
            <a:endParaRPr lang="pt-BR"/>
          </a:p>
        </p:txBody>
      </p:sp>
      <p:sp>
        <p:nvSpPr>
          <p:cNvPr id="759829" name="Line 21"/>
          <p:cNvSpPr>
            <a:spLocks noChangeShapeType="1"/>
          </p:cNvSpPr>
          <p:nvPr/>
        </p:nvSpPr>
        <p:spPr bwMode="auto">
          <a:xfrm>
            <a:off x="650875" y="3551238"/>
            <a:ext cx="3868738" cy="0"/>
          </a:xfrm>
          <a:prstGeom prst="line">
            <a:avLst/>
          </a:prstGeom>
          <a:noFill/>
          <a:ln w="9525">
            <a:solidFill>
              <a:schemeClr val="tx1"/>
            </a:solidFill>
            <a:round/>
            <a:headEnd/>
            <a:tailEnd/>
          </a:ln>
          <a:effectLst/>
        </p:spPr>
        <p:txBody>
          <a:bodyPr/>
          <a:lstStyle/>
          <a:p>
            <a:endParaRPr lang="pt-BR"/>
          </a:p>
        </p:txBody>
      </p:sp>
      <p:sp>
        <p:nvSpPr>
          <p:cNvPr id="759830" name="Line 22"/>
          <p:cNvSpPr>
            <a:spLocks noChangeShapeType="1"/>
          </p:cNvSpPr>
          <p:nvPr/>
        </p:nvSpPr>
        <p:spPr bwMode="auto">
          <a:xfrm>
            <a:off x="681038" y="5199063"/>
            <a:ext cx="3868737" cy="0"/>
          </a:xfrm>
          <a:prstGeom prst="line">
            <a:avLst/>
          </a:prstGeom>
          <a:noFill/>
          <a:ln w="9525">
            <a:solidFill>
              <a:schemeClr val="tx1"/>
            </a:solidFill>
            <a:round/>
            <a:headEnd/>
            <a:tailEnd/>
          </a:ln>
          <a:effectLst/>
        </p:spPr>
        <p:txBody>
          <a:bodyPr/>
          <a:lstStyle/>
          <a:p>
            <a:endParaRPr lang="pt-BR"/>
          </a:p>
        </p:txBody>
      </p:sp>
      <p:sp>
        <p:nvSpPr>
          <p:cNvPr id="759831" name="Line 23"/>
          <p:cNvSpPr>
            <a:spLocks noChangeShapeType="1"/>
          </p:cNvSpPr>
          <p:nvPr/>
        </p:nvSpPr>
        <p:spPr bwMode="auto">
          <a:xfrm flipV="1">
            <a:off x="914400" y="3200400"/>
            <a:ext cx="2022475" cy="966788"/>
          </a:xfrm>
          <a:prstGeom prst="line">
            <a:avLst/>
          </a:prstGeom>
          <a:noFill/>
          <a:ln w="9525">
            <a:solidFill>
              <a:schemeClr val="tx1"/>
            </a:solidFill>
            <a:round/>
            <a:headEnd/>
            <a:tailEnd/>
          </a:ln>
          <a:effectLst/>
        </p:spPr>
        <p:txBody>
          <a:bodyPr/>
          <a:lstStyle/>
          <a:p>
            <a:endParaRPr lang="pt-BR"/>
          </a:p>
        </p:txBody>
      </p:sp>
      <p:sp>
        <p:nvSpPr>
          <p:cNvPr id="759832" name="Line 24"/>
          <p:cNvSpPr>
            <a:spLocks noChangeShapeType="1"/>
          </p:cNvSpPr>
          <p:nvPr/>
        </p:nvSpPr>
        <p:spPr bwMode="auto">
          <a:xfrm>
            <a:off x="1530350" y="4765675"/>
            <a:ext cx="1951038" cy="1108075"/>
          </a:xfrm>
          <a:prstGeom prst="line">
            <a:avLst/>
          </a:prstGeom>
          <a:noFill/>
          <a:ln w="9525">
            <a:solidFill>
              <a:schemeClr val="tx1"/>
            </a:solidFill>
            <a:round/>
            <a:headEnd/>
            <a:tailEnd/>
          </a:ln>
          <a:effectLst/>
        </p:spPr>
        <p:txBody>
          <a:bodyPr/>
          <a:lstStyle/>
          <a:p>
            <a:endParaRPr lang="pt-BR"/>
          </a:p>
        </p:txBody>
      </p:sp>
      <p:sp>
        <p:nvSpPr>
          <p:cNvPr id="759833" name="Line 25"/>
          <p:cNvSpPr>
            <a:spLocks noChangeShapeType="1"/>
          </p:cNvSpPr>
          <p:nvPr/>
        </p:nvSpPr>
        <p:spPr bwMode="auto">
          <a:xfrm flipV="1">
            <a:off x="2673350" y="3692525"/>
            <a:ext cx="1652588" cy="896938"/>
          </a:xfrm>
          <a:prstGeom prst="line">
            <a:avLst/>
          </a:prstGeom>
          <a:noFill/>
          <a:ln w="12700">
            <a:solidFill>
              <a:schemeClr val="tx1"/>
            </a:solidFill>
            <a:round/>
            <a:headEnd/>
            <a:tailEnd/>
          </a:ln>
          <a:effectLst/>
        </p:spPr>
        <p:txBody>
          <a:bodyPr/>
          <a:lstStyle/>
          <a:p>
            <a:endParaRPr lang="pt-BR"/>
          </a:p>
        </p:txBody>
      </p:sp>
      <p:sp>
        <p:nvSpPr>
          <p:cNvPr id="759834" name="Line 26"/>
          <p:cNvSpPr>
            <a:spLocks noChangeShapeType="1"/>
          </p:cNvSpPr>
          <p:nvPr/>
        </p:nvSpPr>
        <p:spPr bwMode="auto">
          <a:xfrm>
            <a:off x="1793875" y="4062413"/>
            <a:ext cx="280988" cy="738187"/>
          </a:xfrm>
          <a:prstGeom prst="line">
            <a:avLst/>
          </a:prstGeom>
          <a:noFill/>
          <a:ln w="12700">
            <a:solidFill>
              <a:schemeClr val="tx1"/>
            </a:solidFill>
            <a:round/>
            <a:headEnd/>
            <a:tailEnd/>
          </a:ln>
          <a:effectLst/>
        </p:spPr>
        <p:txBody>
          <a:bodyPr/>
          <a:lstStyle/>
          <a:p>
            <a:endParaRPr lang="pt-BR"/>
          </a:p>
        </p:txBody>
      </p:sp>
      <p:sp>
        <p:nvSpPr>
          <p:cNvPr id="759835" name="Line 27"/>
          <p:cNvSpPr>
            <a:spLocks noChangeShapeType="1"/>
          </p:cNvSpPr>
          <p:nvPr/>
        </p:nvSpPr>
        <p:spPr bwMode="auto">
          <a:xfrm flipV="1">
            <a:off x="2251075" y="2971800"/>
            <a:ext cx="1143000" cy="1441450"/>
          </a:xfrm>
          <a:prstGeom prst="line">
            <a:avLst/>
          </a:prstGeom>
          <a:noFill/>
          <a:ln w="12700">
            <a:solidFill>
              <a:schemeClr val="tx1"/>
            </a:solidFill>
            <a:round/>
            <a:headEnd/>
            <a:tailEnd/>
          </a:ln>
          <a:effectLst/>
        </p:spPr>
        <p:txBody>
          <a:bodyPr/>
          <a:lstStyle/>
          <a:p>
            <a:endParaRPr lang="pt-BR"/>
          </a:p>
        </p:txBody>
      </p:sp>
      <p:sp>
        <p:nvSpPr>
          <p:cNvPr id="759836" name="Line 28"/>
          <p:cNvSpPr>
            <a:spLocks noChangeShapeType="1"/>
          </p:cNvSpPr>
          <p:nvPr/>
        </p:nvSpPr>
        <p:spPr bwMode="auto">
          <a:xfrm>
            <a:off x="966788" y="5767388"/>
            <a:ext cx="1371600" cy="0"/>
          </a:xfrm>
          <a:prstGeom prst="line">
            <a:avLst/>
          </a:prstGeom>
          <a:noFill/>
          <a:ln w="9525">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0" y="0"/>
            <a:ext cx="7772400" cy="1143000"/>
          </a:xfrm>
        </p:spPr>
        <p:txBody>
          <a:bodyPr/>
          <a:lstStyle/>
          <a:p>
            <a:r>
              <a:rPr lang="en-US"/>
              <a:t>Algoritmos de recorte</a:t>
            </a:r>
          </a:p>
        </p:txBody>
      </p:sp>
      <p:sp>
        <p:nvSpPr>
          <p:cNvPr id="760835" name="Rectangle 3"/>
          <p:cNvSpPr>
            <a:spLocks noGrp="1" noChangeArrowheads="1"/>
          </p:cNvSpPr>
          <p:nvPr>
            <p:ph idx="1"/>
          </p:nvPr>
        </p:nvSpPr>
        <p:spPr/>
        <p:txBody>
          <a:bodyPr/>
          <a:lstStyle/>
          <a:p>
            <a:pPr>
              <a:spcBef>
                <a:spcPct val="0"/>
              </a:spcBef>
              <a:buFont typeface="Wingdings" pitchFamily="2" charset="2"/>
              <a:buNone/>
            </a:pPr>
            <a:r>
              <a:rPr lang="en-US"/>
              <a:t>Algoritmo de Cohen-Sutherland</a:t>
            </a:r>
          </a:p>
        </p:txBody>
      </p:sp>
      <p:sp>
        <p:nvSpPr>
          <p:cNvPr id="760836" name="Text Box 4"/>
          <p:cNvSpPr txBox="1">
            <a:spLocks noChangeArrowheads="1"/>
          </p:cNvSpPr>
          <p:nvPr/>
        </p:nvSpPr>
        <p:spPr bwMode="auto">
          <a:xfrm>
            <a:off x="4989513" y="3019425"/>
            <a:ext cx="4106862" cy="3022600"/>
          </a:xfrm>
          <a:prstGeom prst="rect">
            <a:avLst/>
          </a:prstGeom>
          <a:noFill/>
          <a:ln w="9525">
            <a:solidFill>
              <a:srgbClr val="FF3300"/>
            </a:solidFill>
            <a:miter lim="800000"/>
            <a:headEnd/>
            <a:tailEnd/>
          </a:ln>
          <a:effectLst/>
        </p:spPr>
        <p:txBody>
          <a:bodyPr>
            <a:spAutoFit/>
          </a:bodyPr>
          <a:lstStyle/>
          <a:p>
            <a:pPr eaLnBrk="0" hangingPunct="0">
              <a:buFontTx/>
              <a:buChar char="•"/>
            </a:pPr>
            <a:r>
              <a:rPr kumimoji="0" lang="en-US">
                <a:solidFill>
                  <a:srgbClr val="FFFF66"/>
                </a:solidFill>
                <a:latin typeface="Times New Roman" pitchFamily="18" charset="0"/>
              </a:rPr>
              <a:t> </a:t>
            </a:r>
            <a:r>
              <a:rPr kumimoji="0" lang="en-US">
                <a:solidFill>
                  <a:schemeClr val="bg1"/>
                </a:solidFill>
                <a:latin typeface="Times New Roman" pitchFamily="18" charset="0"/>
              </a:rPr>
              <a:t>Bit codes dos pontos?</a:t>
            </a:r>
          </a:p>
          <a:p>
            <a:pPr eaLnBrk="0" hangingPunct="0">
              <a:buFontTx/>
              <a:buChar char="•"/>
            </a:pPr>
            <a:r>
              <a:rPr kumimoji="0" lang="en-US">
                <a:solidFill>
                  <a:schemeClr val="bg1"/>
                </a:solidFill>
                <a:latin typeface="Times New Roman" pitchFamily="18" charset="0"/>
              </a:rPr>
              <a:t> Como devem ser os bit codes </a:t>
            </a:r>
            <a:br>
              <a:rPr kumimoji="0" lang="en-US">
                <a:solidFill>
                  <a:schemeClr val="bg1"/>
                </a:solidFill>
                <a:latin typeface="Times New Roman" pitchFamily="18" charset="0"/>
              </a:rPr>
            </a:br>
            <a:r>
              <a:rPr kumimoji="0" lang="en-US">
                <a:solidFill>
                  <a:schemeClr val="bg1"/>
                </a:solidFill>
                <a:latin typeface="Times New Roman" pitchFamily="18" charset="0"/>
              </a:rPr>
              <a:t>dos pontos trivialmente aceitos? 0000</a:t>
            </a:r>
          </a:p>
          <a:p>
            <a:pPr lvl="1" eaLnBrk="0" hangingPunct="0">
              <a:buFontTx/>
              <a:buChar char="•"/>
            </a:pPr>
            <a:r>
              <a:rPr kumimoji="0" lang="en-US">
                <a:solidFill>
                  <a:schemeClr val="bg1"/>
                </a:solidFill>
              </a:rPr>
              <a:t>Arestas formadas por pontos trivialmente aceitos são trivialmente aceitas</a:t>
            </a:r>
          </a:p>
        </p:txBody>
      </p:sp>
      <p:sp>
        <p:nvSpPr>
          <p:cNvPr id="760837" name="Rectangle 5"/>
          <p:cNvSpPr>
            <a:spLocks noChangeArrowheads="1"/>
          </p:cNvSpPr>
          <p:nvPr/>
        </p:nvSpPr>
        <p:spPr bwMode="auto">
          <a:xfrm>
            <a:off x="650875" y="2760663"/>
            <a:ext cx="3903663" cy="3341687"/>
          </a:xfrm>
          <a:prstGeom prst="rect">
            <a:avLst/>
          </a:prstGeom>
          <a:solidFill>
            <a:schemeClr val="bg1"/>
          </a:solid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60838" name="Rectangle 6"/>
          <p:cNvSpPr>
            <a:spLocks noChangeArrowheads="1"/>
          </p:cNvSpPr>
          <p:nvPr/>
        </p:nvSpPr>
        <p:spPr bwMode="auto">
          <a:xfrm>
            <a:off x="1652588" y="3552825"/>
            <a:ext cx="1793875" cy="1652588"/>
          </a:xfrm>
          <a:prstGeom prst="rect">
            <a:avLst/>
          </a:prstGeom>
          <a:noFill/>
          <a:ln w="28575">
            <a:solidFill>
              <a:schemeClr val="tx1"/>
            </a:solidFill>
            <a:miter lim="800000"/>
            <a:headEnd/>
            <a:tailEnd/>
          </a:ln>
          <a:effectLst/>
        </p:spPr>
        <p:txBody>
          <a:bodyPr wrap="none" anchor="ctr"/>
          <a:lstStyle/>
          <a:p>
            <a:endParaRPr lang="pt-BR"/>
          </a:p>
        </p:txBody>
      </p:sp>
      <p:sp>
        <p:nvSpPr>
          <p:cNvPr id="760839" name="Text Box 7"/>
          <p:cNvSpPr txBox="1">
            <a:spLocks noChangeArrowheads="1"/>
          </p:cNvSpPr>
          <p:nvPr/>
        </p:nvSpPr>
        <p:spPr bwMode="auto">
          <a:xfrm>
            <a:off x="660400" y="3529013"/>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A </a:t>
            </a:r>
            <a:r>
              <a:rPr kumimoji="0" lang="en-US" sz="1800">
                <a:solidFill>
                  <a:srgbClr val="FFCC00"/>
                </a:solidFill>
                <a:latin typeface="Times New Roman" pitchFamily="18" charset="0"/>
              </a:rPr>
              <a:t>(0001)</a:t>
            </a:r>
          </a:p>
        </p:txBody>
      </p:sp>
      <p:sp>
        <p:nvSpPr>
          <p:cNvPr id="760840" name="Text Box 8"/>
          <p:cNvSpPr txBox="1">
            <a:spLocks noChangeArrowheads="1"/>
          </p:cNvSpPr>
          <p:nvPr/>
        </p:nvSpPr>
        <p:spPr bwMode="auto">
          <a:xfrm>
            <a:off x="2276475" y="2701925"/>
            <a:ext cx="10731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B </a:t>
            </a:r>
            <a:r>
              <a:rPr kumimoji="0" lang="en-US" sz="1800">
                <a:solidFill>
                  <a:srgbClr val="FFCC00"/>
                </a:solidFill>
                <a:latin typeface="Times New Roman" pitchFamily="18" charset="0"/>
              </a:rPr>
              <a:t>(1000)</a:t>
            </a:r>
          </a:p>
        </p:txBody>
      </p:sp>
      <p:sp>
        <p:nvSpPr>
          <p:cNvPr id="760841" name="Text Box 9"/>
          <p:cNvSpPr txBox="1">
            <a:spLocks noChangeArrowheads="1"/>
          </p:cNvSpPr>
          <p:nvPr/>
        </p:nvSpPr>
        <p:spPr bwMode="auto">
          <a:xfrm>
            <a:off x="1652588" y="3670300"/>
            <a:ext cx="1073150"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C </a:t>
            </a:r>
            <a:r>
              <a:rPr kumimoji="0" lang="en-US" sz="1800">
                <a:solidFill>
                  <a:srgbClr val="FF0000"/>
                </a:solidFill>
                <a:latin typeface="Times New Roman" pitchFamily="18" charset="0"/>
              </a:rPr>
              <a:t>(0000)</a:t>
            </a:r>
          </a:p>
        </p:txBody>
      </p:sp>
      <p:sp>
        <p:nvSpPr>
          <p:cNvPr id="760842" name="Text Box 10"/>
          <p:cNvSpPr txBox="1">
            <a:spLocks noChangeArrowheads="1"/>
          </p:cNvSpPr>
          <p:nvPr/>
        </p:nvSpPr>
        <p:spPr bwMode="auto">
          <a:xfrm>
            <a:off x="1890713" y="4530725"/>
            <a:ext cx="11414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D </a:t>
            </a:r>
            <a:r>
              <a:rPr kumimoji="0" lang="en-US" sz="1800">
                <a:solidFill>
                  <a:srgbClr val="FF0000"/>
                </a:solidFill>
              </a:rPr>
              <a:t>(0000)</a:t>
            </a:r>
            <a:endParaRPr kumimoji="0" lang="en-US" sz="1800">
              <a:solidFill>
                <a:srgbClr val="FF0000"/>
              </a:solidFill>
              <a:latin typeface="Times New Roman" pitchFamily="18" charset="0"/>
            </a:endParaRPr>
          </a:p>
        </p:txBody>
      </p:sp>
      <p:sp>
        <p:nvSpPr>
          <p:cNvPr id="760843" name="Text Box 11"/>
          <p:cNvSpPr txBox="1">
            <a:spLocks noChangeArrowheads="1"/>
          </p:cNvSpPr>
          <p:nvPr/>
        </p:nvSpPr>
        <p:spPr bwMode="auto">
          <a:xfrm>
            <a:off x="2084388" y="3879850"/>
            <a:ext cx="369887"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E</a:t>
            </a:r>
          </a:p>
        </p:txBody>
      </p:sp>
      <p:sp>
        <p:nvSpPr>
          <p:cNvPr id="760844" name="Text Box 12"/>
          <p:cNvSpPr txBox="1">
            <a:spLocks noChangeArrowheads="1"/>
          </p:cNvSpPr>
          <p:nvPr/>
        </p:nvSpPr>
        <p:spPr bwMode="auto">
          <a:xfrm>
            <a:off x="3287713" y="2736850"/>
            <a:ext cx="10398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F </a:t>
            </a:r>
            <a:r>
              <a:rPr kumimoji="0" lang="en-US" sz="1800">
                <a:solidFill>
                  <a:srgbClr val="FFCC00"/>
                </a:solidFill>
                <a:latin typeface="Times New Roman" pitchFamily="18" charset="0"/>
              </a:rPr>
              <a:t>(1010)</a:t>
            </a:r>
          </a:p>
        </p:txBody>
      </p:sp>
      <p:sp>
        <p:nvSpPr>
          <p:cNvPr id="760845" name="Text Box 13"/>
          <p:cNvSpPr txBox="1">
            <a:spLocks noChangeArrowheads="1"/>
          </p:cNvSpPr>
          <p:nvPr/>
        </p:nvSpPr>
        <p:spPr bwMode="auto">
          <a:xfrm>
            <a:off x="2454275" y="4127500"/>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G </a:t>
            </a:r>
            <a:r>
              <a:rPr kumimoji="0" lang="en-US" sz="1800">
                <a:solidFill>
                  <a:srgbClr val="FF0000"/>
                </a:solidFill>
                <a:latin typeface="Times New Roman" pitchFamily="18" charset="0"/>
              </a:rPr>
              <a:t>(0000)</a:t>
            </a:r>
          </a:p>
        </p:txBody>
      </p:sp>
      <p:sp>
        <p:nvSpPr>
          <p:cNvPr id="760846" name="Text Box 14"/>
          <p:cNvSpPr txBox="1">
            <a:spLocks noChangeArrowheads="1"/>
          </p:cNvSpPr>
          <p:nvPr/>
        </p:nvSpPr>
        <p:spPr bwMode="auto">
          <a:xfrm>
            <a:off x="3927475" y="3282950"/>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H </a:t>
            </a:r>
            <a:r>
              <a:rPr kumimoji="0" lang="en-US" sz="1800">
                <a:solidFill>
                  <a:srgbClr val="FFCC00"/>
                </a:solidFill>
                <a:latin typeface="Times New Roman" pitchFamily="18" charset="0"/>
              </a:rPr>
              <a:t>(0010)</a:t>
            </a:r>
          </a:p>
        </p:txBody>
      </p:sp>
      <p:sp>
        <p:nvSpPr>
          <p:cNvPr id="760847" name="Text Box 15"/>
          <p:cNvSpPr txBox="1">
            <a:spLocks noChangeArrowheads="1"/>
          </p:cNvSpPr>
          <p:nvPr/>
        </p:nvSpPr>
        <p:spPr bwMode="auto">
          <a:xfrm>
            <a:off x="755650" y="4652963"/>
            <a:ext cx="946150" cy="822325"/>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I</a:t>
            </a:r>
            <a:r>
              <a:rPr kumimoji="0" lang="en-US" sz="1800">
                <a:solidFill>
                  <a:srgbClr val="FFCC00"/>
                </a:solidFill>
              </a:rPr>
              <a:t>(0001)</a:t>
            </a:r>
            <a:endParaRPr kumimoji="0" lang="en-US" sz="1800"/>
          </a:p>
          <a:p>
            <a:pPr eaLnBrk="0" hangingPunct="0"/>
            <a:endParaRPr kumimoji="0" lang="en-US">
              <a:latin typeface="Times New Roman" pitchFamily="18" charset="0"/>
            </a:endParaRPr>
          </a:p>
        </p:txBody>
      </p:sp>
      <p:sp>
        <p:nvSpPr>
          <p:cNvPr id="760848" name="Text Box 16"/>
          <p:cNvSpPr txBox="1">
            <a:spLocks noChangeArrowheads="1"/>
          </p:cNvSpPr>
          <p:nvPr/>
        </p:nvSpPr>
        <p:spPr bwMode="auto">
          <a:xfrm>
            <a:off x="3402013" y="5375275"/>
            <a:ext cx="9890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J </a:t>
            </a:r>
            <a:r>
              <a:rPr kumimoji="0" lang="en-US" sz="1800">
                <a:solidFill>
                  <a:srgbClr val="FFCC00"/>
                </a:solidFill>
                <a:latin typeface="Times New Roman" pitchFamily="18" charset="0"/>
              </a:rPr>
              <a:t>(0110)</a:t>
            </a:r>
          </a:p>
        </p:txBody>
      </p:sp>
      <p:sp>
        <p:nvSpPr>
          <p:cNvPr id="760849" name="Text Box 17"/>
          <p:cNvSpPr txBox="1">
            <a:spLocks noChangeArrowheads="1"/>
          </p:cNvSpPr>
          <p:nvPr/>
        </p:nvSpPr>
        <p:spPr bwMode="auto">
          <a:xfrm>
            <a:off x="677863" y="5516563"/>
            <a:ext cx="10906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K </a:t>
            </a:r>
            <a:r>
              <a:rPr kumimoji="0" lang="en-US" sz="1800">
                <a:solidFill>
                  <a:srgbClr val="FFCC00"/>
                </a:solidFill>
                <a:latin typeface="Times New Roman" pitchFamily="18" charset="0"/>
              </a:rPr>
              <a:t>(0101)</a:t>
            </a:r>
          </a:p>
        </p:txBody>
      </p:sp>
      <p:sp>
        <p:nvSpPr>
          <p:cNvPr id="760850" name="Text Box 18"/>
          <p:cNvSpPr txBox="1">
            <a:spLocks noChangeArrowheads="1"/>
          </p:cNvSpPr>
          <p:nvPr/>
        </p:nvSpPr>
        <p:spPr bwMode="auto">
          <a:xfrm>
            <a:off x="2312988" y="5516563"/>
            <a:ext cx="1055687"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L </a:t>
            </a:r>
            <a:r>
              <a:rPr kumimoji="0" lang="en-US" sz="1800">
                <a:solidFill>
                  <a:srgbClr val="FFCC00"/>
                </a:solidFill>
                <a:latin typeface="Times New Roman" pitchFamily="18" charset="0"/>
              </a:rPr>
              <a:t>(0100)</a:t>
            </a:r>
          </a:p>
        </p:txBody>
      </p:sp>
      <p:sp>
        <p:nvSpPr>
          <p:cNvPr id="760851" name="Line 19"/>
          <p:cNvSpPr>
            <a:spLocks noChangeShapeType="1"/>
          </p:cNvSpPr>
          <p:nvPr/>
        </p:nvSpPr>
        <p:spPr bwMode="auto">
          <a:xfrm>
            <a:off x="1635125" y="2795588"/>
            <a:ext cx="0" cy="3341687"/>
          </a:xfrm>
          <a:prstGeom prst="line">
            <a:avLst/>
          </a:prstGeom>
          <a:noFill/>
          <a:ln w="9525">
            <a:solidFill>
              <a:schemeClr val="tx1"/>
            </a:solidFill>
            <a:round/>
            <a:headEnd/>
            <a:tailEnd/>
          </a:ln>
          <a:effectLst/>
        </p:spPr>
        <p:txBody>
          <a:bodyPr/>
          <a:lstStyle/>
          <a:p>
            <a:endParaRPr lang="pt-BR"/>
          </a:p>
        </p:txBody>
      </p:sp>
      <p:sp>
        <p:nvSpPr>
          <p:cNvPr id="760852" name="Line 20"/>
          <p:cNvSpPr>
            <a:spLocks noChangeShapeType="1"/>
          </p:cNvSpPr>
          <p:nvPr/>
        </p:nvSpPr>
        <p:spPr bwMode="auto">
          <a:xfrm>
            <a:off x="3440113" y="2771775"/>
            <a:ext cx="0" cy="3341688"/>
          </a:xfrm>
          <a:prstGeom prst="line">
            <a:avLst/>
          </a:prstGeom>
          <a:noFill/>
          <a:ln w="9525">
            <a:solidFill>
              <a:schemeClr val="tx1"/>
            </a:solidFill>
            <a:round/>
            <a:headEnd/>
            <a:tailEnd/>
          </a:ln>
          <a:effectLst/>
        </p:spPr>
        <p:txBody>
          <a:bodyPr/>
          <a:lstStyle/>
          <a:p>
            <a:endParaRPr lang="pt-BR"/>
          </a:p>
        </p:txBody>
      </p:sp>
      <p:sp>
        <p:nvSpPr>
          <p:cNvPr id="760853" name="Line 21"/>
          <p:cNvSpPr>
            <a:spLocks noChangeShapeType="1"/>
          </p:cNvSpPr>
          <p:nvPr/>
        </p:nvSpPr>
        <p:spPr bwMode="auto">
          <a:xfrm>
            <a:off x="650875" y="3551238"/>
            <a:ext cx="3868738" cy="0"/>
          </a:xfrm>
          <a:prstGeom prst="line">
            <a:avLst/>
          </a:prstGeom>
          <a:noFill/>
          <a:ln w="9525">
            <a:solidFill>
              <a:schemeClr val="tx1"/>
            </a:solidFill>
            <a:round/>
            <a:headEnd/>
            <a:tailEnd/>
          </a:ln>
          <a:effectLst/>
        </p:spPr>
        <p:txBody>
          <a:bodyPr/>
          <a:lstStyle/>
          <a:p>
            <a:endParaRPr lang="pt-BR"/>
          </a:p>
        </p:txBody>
      </p:sp>
      <p:sp>
        <p:nvSpPr>
          <p:cNvPr id="760854" name="Line 22"/>
          <p:cNvSpPr>
            <a:spLocks noChangeShapeType="1"/>
          </p:cNvSpPr>
          <p:nvPr/>
        </p:nvSpPr>
        <p:spPr bwMode="auto">
          <a:xfrm>
            <a:off x="681038" y="5199063"/>
            <a:ext cx="3868737" cy="0"/>
          </a:xfrm>
          <a:prstGeom prst="line">
            <a:avLst/>
          </a:prstGeom>
          <a:noFill/>
          <a:ln w="9525">
            <a:solidFill>
              <a:schemeClr val="tx1"/>
            </a:solidFill>
            <a:round/>
            <a:headEnd/>
            <a:tailEnd/>
          </a:ln>
          <a:effectLst/>
        </p:spPr>
        <p:txBody>
          <a:bodyPr/>
          <a:lstStyle/>
          <a:p>
            <a:endParaRPr lang="pt-BR"/>
          </a:p>
        </p:txBody>
      </p:sp>
      <p:sp>
        <p:nvSpPr>
          <p:cNvPr id="760855" name="Line 23"/>
          <p:cNvSpPr>
            <a:spLocks noChangeShapeType="1"/>
          </p:cNvSpPr>
          <p:nvPr/>
        </p:nvSpPr>
        <p:spPr bwMode="auto">
          <a:xfrm flipV="1">
            <a:off x="914400" y="3200400"/>
            <a:ext cx="2022475" cy="966788"/>
          </a:xfrm>
          <a:prstGeom prst="line">
            <a:avLst/>
          </a:prstGeom>
          <a:noFill/>
          <a:ln w="9525">
            <a:solidFill>
              <a:schemeClr val="tx1"/>
            </a:solidFill>
            <a:round/>
            <a:headEnd/>
            <a:tailEnd/>
          </a:ln>
          <a:effectLst/>
        </p:spPr>
        <p:txBody>
          <a:bodyPr/>
          <a:lstStyle/>
          <a:p>
            <a:endParaRPr lang="pt-BR"/>
          </a:p>
        </p:txBody>
      </p:sp>
      <p:sp>
        <p:nvSpPr>
          <p:cNvPr id="760856" name="Line 24"/>
          <p:cNvSpPr>
            <a:spLocks noChangeShapeType="1"/>
          </p:cNvSpPr>
          <p:nvPr/>
        </p:nvSpPr>
        <p:spPr bwMode="auto">
          <a:xfrm>
            <a:off x="1530350" y="4765675"/>
            <a:ext cx="1951038" cy="1108075"/>
          </a:xfrm>
          <a:prstGeom prst="line">
            <a:avLst/>
          </a:prstGeom>
          <a:noFill/>
          <a:ln w="9525">
            <a:solidFill>
              <a:schemeClr val="tx1"/>
            </a:solidFill>
            <a:round/>
            <a:headEnd/>
            <a:tailEnd/>
          </a:ln>
          <a:effectLst/>
        </p:spPr>
        <p:txBody>
          <a:bodyPr/>
          <a:lstStyle/>
          <a:p>
            <a:endParaRPr lang="pt-BR"/>
          </a:p>
        </p:txBody>
      </p:sp>
      <p:sp>
        <p:nvSpPr>
          <p:cNvPr id="760857" name="Line 25"/>
          <p:cNvSpPr>
            <a:spLocks noChangeShapeType="1"/>
          </p:cNvSpPr>
          <p:nvPr/>
        </p:nvSpPr>
        <p:spPr bwMode="auto">
          <a:xfrm flipV="1">
            <a:off x="2673350" y="3692525"/>
            <a:ext cx="1652588" cy="896938"/>
          </a:xfrm>
          <a:prstGeom prst="line">
            <a:avLst/>
          </a:prstGeom>
          <a:noFill/>
          <a:ln w="12700">
            <a:solidFill>
              <a:schemeClr val="tx1"/>
            </a:solidFill>
            <a:round/>
            <a:headEnd/>
            <a:tailEnd/>
          </a:ln>
          <a:effectLst/>
        </p:spPr>
        <p:txBody>
          <a:bodyPr/>
          <a:lstStyle/>
          <a:p>
            <a:endParaRPr lang="pt-BR"/>
          </a:p>
        </p:txBody>
      </p:sp>
      <p:sp>
        <p:nvSpPr>
          <p:cNvPr id="760858" name="Line 26"/>
          <p:cNvSpPr>
            <a:spLocks noChangeShapeType="1"/>
          </p:cNvSpPr>
          <p:nvPr/>
        </p:nvSpPr>
        <p:spPr bwMode="auto">
          <a:xfrm>
            <a:off x="1793875" y="4062413"/>
            <a:ext cx="280988" cy="738187"/>
          </a:xfrm>
          <a:prstGeom prst="line">
            <a:avLst/>
          </a:prstGeom>
          <a:noFill/>
          <a:ln w="12700">
            <a:solidFill>
              <a:srgbClr val="FF0000"/>
            </a:solidFill>
            <a:round/>
            <a:headEnd/>
            <a:tailEnd/>
          </a:ln>
          <a:effectLst/>
        </p:spPr>
        <p:txBody>
          <a:bodyPr/>
          <a:lstStyle/>
          <a:p>
            <a:endParaRPr lang="pt-BR"/>
          </a:p>
        </p:txBody>
      </p:sp>
      <p:sp>
        <p:nvSpPr>
          <p:cNvPr id="760859" name="Line 27"/>
          <p:cNvSpPr>
            <a:spLocks noChangeShapeType="1"/>
          </p:cNvSpPr>
          <p:nvPr/>
        </p:nvSpPr>
        <p:spPr bwMode="auto">
          <a:xfrm flipV="1">
            <a:off x="2251075" y="2971800"/>
            <a:ext cx="1143000" cy="1441450"/>
          </a:xfrm>
          <a:prstGeom prst="line">
            <a:avLst/>
          </a:prstGeom>
          <a:noFill/>
          <a:ln w="12700">
            <a:solidFill>
              <a:schemeClr val="tx1"/>
            </a:solidFill>
            <a:round/>
            <a:headEnd/>
            <a:tailEnd/>
          </a:ln>
          <a:effectLst/>
        </p:spPr>
        <p:txBody>
          <a:bodyPr/>
          <a:lstStyle/>
          <a:p>
            <a:endParaRPr lang="pt-BR"/>
          </a:p>
        </p:txBody>
      </p:sp>
      <p:sp>
        <p:nvSpPr>
          <p:cNvPr id="760860" name="Line 28"/>
          <p:cNvSpPr>
            <a:spLocks noChangeShapeType="1"/>
          </p:cNvSpPr>
          <p:nvPr/>
        </p:nvSpPr>
        <p:spPr bwMode="auto">
          <a:xfrm>
            <a:off x="966788" y="5767388"/>
            <a:ext cx="1371600" cy="0"/>
          </a:xfrm>
          <a:prstGeom prst="line">
            <a:avLst/>
          </a:prstGeom>
          <a:noFill/>
          <a:ln w="9525">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0" y="0"/>
            <a:ext cx="7772400" cy="1143000"/>
          </a:xfrm>
        </p:spPr>
        <p:txBody>
          <a:bodyPr/>
          <a:lstStyle/>
          <a:p>
            <a:r>
              <a:rPr lang="en-US"/>
              <a:t>Algoritmos de recorte</a:t>
            </a:r>
          </a:p>
        </p:txBody>
      </p:sp>
      <p:sp>
        <p:nvSpPr>
          <p:cNvPr id="761859" name="Rectangle 3"/>
          <p:cNvSpPr>
            <a:spLocks noGrp="1" noChangeArrowheads="1"/>
          </p:cNvSpPr>
          <p:nvPr>
            <p:ph idx="1"/>
          </p:nvPr>
        </p:nvSpPr>
        <p:spPr/>
        <p:txBody>
          <a:bodyPr/>
          <a:lstStyle/>
          <a:p>
            <a:pPr>
              <a:spcBef>
                <a:spcPct val="0"/>
              </a:spcBef>
              <a:buFont typeface="Wingdings" pitchFamily="2" charset="2"/>
              <a:buNone/>
            </a:pPr>
            <a:r>
              <a:rPr lang="en-US"/>
              <a:t>Algoritmo de Cohen-Sutherland</a:t>
            </a:r>
          </a:p>
        </p:txBody>
      </p:sp>
      <p:sp>
        <p:nvSpPr>
          <p:cNvPr id="761860" name="Text Box 4"/>
          <p:cNvSpPr txBox="1">
            <a:spLocks noChangeArrowheads="1"/>
          </p:cNvSpPr>
          <p:nvPr/>
        </p:nvSpPr>
        <p:spPr bwMode="auto">
          <a:xfrm>
            <a:off x="4989513" y="3019425"/>
            <a:ext cx="4106862" cy="2657475"/>
          </a:xfrm>
          <a:prstGeom prst="rect">
            <a:avLst/>
          </a:prstGeom>
          <a:noFill/>
          <a:ln w="9525">
            <a:solidFill>
              <a:srgbClr val="FF3300"/>
            </a:solidFill>
            <a:miter lim="800000"/>
            <a:headEnd/>
            <a:tailEnd/>
          </a:ln>
          <a:effectLst/>
        </p:spPr>
        <p:txBody>
          <a:bodyPr>
            <a:spAutoFit/>
          </a:bodyPr>
          <a:lstStyle/>
          <a:p>
            <a:pPr eaLnBrk="0" hangingPunct="0">
              <a:buFontTx/>
              <a:buChar char="•"/>
            </a:pPr>
            <a:r>
              <a:rPr kumimoji="0" lang="en-US">
                <a:solidFill>
                  <a:schemeClr val="bg1"/>
                </a:solidFill>
                <a:latin typeface="Times New Roman" pitchFamily="18" charset="0"/>
              </a:rPr>
              <a:t>Como devem ser os bit codes </a:t>
            </a:r>
            <a:br>
              <a:rPr kumimoji="0" lang="en-US">
                <a:solidFill>
                  <a:schemeClr val="bg1"/>
                </a:solidFill>
                <a:latin typeface="Times New Roman" pitchFamily="18" charset="0"/>
              </a:rPr>
            </a:br>
            <a:r>
              <a:rPr kumimoji="0" lang="en-US">
                <a:solidFill>
                  <a:schemeClr val="bg1"/>
                </a:solidFill>
                <a:latin typeface="Times New Roman" pitchFamily="18" charset="0"/>
              </a:rPr>
              <a:t>dos pontos trivialmente aceitos? 0000</a:t>
            </a:r>
          </a:p>
          <a:p>
            <a:pPr eaLnBrk="0" hangingPunct="0">
              <a:buFontTx/>
              <a:buChar char="•"/>
            </a:pPr>
            <a:r>
              <a:rPr kumimoji="0" lang="en-US">
                <a:solidFill>
                  <a:schemeClr val="bg1"/>
                </a:solidFill>
                <a:latin typeface="Times New Roman" pitchFamily="18" charset="0"/>
              </a:rPr>
              <a:t> Como devem ser os bit codes</a:t>
            </a:r>
            <a:br>
              <a:rPr kumimoji="0" lang="en-US">
                <a:solidFill>
                  <a:schemeClr val="bg1"/>
                </a:solidFill>
                <a:latin typeface="Times New Roman" pitchFamily="18" charset="0"/>
              </a:rPr>
            </a:br>
            <a:r>
              <a:rPr kumimoji="0" lang="en-US">
                <a:solidFill>
                  <a:schemeClr val="bg1"/>
                </a:solidFill>
                <a:latin typeface="Times New Roman" pitchFamily="18" charset="0"/>
              </a:rPr>
              <a:t>das arestas trivialmente </a:t>
            </a:r>
            <a:br>
              <a:rPr kumimoji="0" lang="en-US">
                <a:solidFill>
                  <a:schemeClr val="bg1"/>
                </a:solidFill>
                <a:latin typeface="Times New Roman" pitchFamily="18" charset="0"/>
              </a:rPr>
            </a:br>
            <a:r>
              <a:rPr kumimoji="0" lang="en-US">
                <a:solidFill>
                  <a:schemeClr val="bg1"/>
                </a:solidFill>
                <a:latin typeface="Times New Roman" pitchFamily="18" charset="0"/>
              </a:rPr>
              <a:t>recusadas? AND entre end points deve ser != 0</a:t>
            </a:r>
          </a:p>
        </p:txBody>
      </p:sp>
      <p:sp>
        <p:nvSpPr>
          <p:cNvPr id="761861" name="Rectangle 5"/>
          <p:cNvSpPr>
            <a:spLocks noChangeArrowheads="1"/>
          </p:cNvSpPr>
          <p:nvPr/>
        </p:nvSpPr>
        <p:spPr bwMode="auto">
          <a:xfrm>
            <a:off x="650875" y="2760663"/>
            <a:ext cx="3903663" cy="3341687"/>
          </a:xfrm>
          <a:prstGeom prst="rect">
            <a:avLst/>
          </a:prstGeom>
          <a:solidFill>
            <a:schemeClr val="bg1"/>
          </a:solid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61862" name="Rectangle 6"/>
          <p:cNvSpPr>
            <a:spLocks noChangeArrowheads="1"/>
          </p:cNvSpPr>
          <p:nvPr/>
        </p:nvSpPr>
        <p:spPr bwMode="auto">
          <a:xfrm>
            <a:off x="1652588" y="3552825"/>
            <a:ext cx="1793875" cy="1652588"/>
          </a:xfrm>
          <a:prstGeom prst="rect">
            <a:avLst/>
          </a:prstGeom>
          <a:noFill/>
          <a:ln w="28575">
            <a:solidFill>
              <a:schemeClr val="tx1"/>
            </a:solidFill>
            <a:miter lim="800000"/>
            <a:headEnd/>
            <a:tailEnd/>
          </a:ln>
          <a:effectLst/>
        </p:spPr>
        <p:txBody>
          <a:bodyPr wrap="none" anchor="ctr"/>
          <a:lstStyle/>
          <a:p>
            <a:endParaRPr lang="pt-BR"/>
          </a:p>
        </p:txBody>
      </p:sp>
      <p:sp>
        <p:nvSpPr>
          <p:cNvPr id="761863" name="Text Box 7"/>
          <p:cNvSpPr txBox="1">
            <a:spLocks noChangeArrowheads="1"/>
          </p:cNvSpPr>
          <p:nvPr/>
        </p:nvSpPr>
        <p:spPr bwMode="auto">
          <a:xfrm>
            <a:off x="660400" y="3529013"/>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A </a:t>
            </a:r>
            <a:r>
              <a:rPr kumimoji="0" lang="en-US" sz="1800">
                <a:solidFill>
                  <a:srgbClr val="FFCC00"/>
                </a:solidFill>
                <a:latin typeface="Times New Roman" pitchFamily="18" charset="0"/>
              </a:rPr>
              <a:t>(0001)</a:t>
            </a:r>
          </a:p>
        </p:txBody>
      </p:sp>
      <p:sp>
        <p:nvSpPr>
          <p:cNvPr id="761864" name="Text Box 8"/>
          <p:cNvSpPr txBox="1">
            <a:spLocks noChangeArrowheads="1"/>
          </p:cNvSpPr>
          <p:nvPr/>
        </p:nvSpPr>
        <p:spPr bwMode="auto">
          <a:xfrm>
            <a:off x="2276475" y="2701925"/>
            <a:ext cx="10731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B </a:t>
            </a:r>
            <a:r>
              <a:rPr kumimoji="0" lang="en-US" sz="1800">
                <a:solidFill>
                  <a:srgbClr val="FFCC00"/>
                </a:solidFill>
                <a:latin typeface="Times New Roman" pitchFamily="18" charset="0"/>
              </a:rPr>
              <a:t>(1000)</a:t>
            </a:r>
          </a:p>
        </p:txBody>
      </p:sp>
      <p:sp>
        <p:nvSpPr>
          <p:cNvPr id="761865" name="Text Box 9"/>
          <p:cNvSpPr txBox="1">
            <a:spLocks noChangeArrowheads="1"/>
          </p:cNvSpPr>
          <p:nvPr/>
        </p:nvSpPr>
        <p:spPr bwMode="auto">
          <a:xfrm>
            <a:off x="1652588" y="3670300"/>
            <a:ext cx="1073150"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C </a:t>
            </a:r>
            <a:r>
              <a:rPr kumimoji="0" lang="en-US" sz="1800">
                <a:solidFill>
                  <a:srgbClr val="FFCC00"/>
                </a:solidFill>
                <a:latin typeface="Times New Roman" pitchFamily="18" charset="0"/>
              </a:rPr>
              <a:t>(0000)</a:t>
            </a:r>
          </a:p>
        </p:txBody>
      </p:sp>
      <p:sp>
        <p:nvSpPr>
          <p:cNvPr id="761866" name="Text Box 10"/>
          <p:cNvSpPr txBox="1">
            <a:spLocks noChangeArrowheads="1"/>
          </p:cNvSpPr>
          <p:nvPr/>
        </p:nvSpPr>
        <p:spPr bwMode="auto">
          <a:xfrm>
            <a:off x="1890713" y="4530725"/>
            <a:ext cx="11414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D </a:t>
            </a:r>
            <a:r>
              <a:rPr kumimoji="0" lang="en-US" sz="1800">
                <a:solidFill>
                  <a:srgbClr val="FFCC00"/>
                </a:solidFill>
              </a:rPr>
              <a:t>(0000)</a:t>
            </a:r>
            <a:endParaRPr kumimoji="0" lang="en-US" sz="1800">
              <a:solidFill>
                <a:srgbClr val="FFCC00"/>
              </a:solidFill>
              <a:latin typeface="Times New Roman" pitchFamily="18" charset="0"/>
            </a:endParaRPr>
          </a:p>
        </p:txBody>
      </p:sp>
      <p:sp>
        <p:nvSpPr>
          <p:cNvPr id="761867" name="Text Box 11"/>
          <p:cNvSpPr txBox="1">
            <a:spLocks noChangeArrowheads="1"/>
          </p:cNvSpPr>
          <p:nvPr/>
        </p:nvSpPr>
        <p:spPr bwMode="auto">
          <a:xfrm>
            <a:off x="2084388" y="3879850"/>
            <a:ext cx="369887"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E</a:t>
            </a:r>
          </a:p>
        </p:txBody>
      </p:sp>
      <p:sp>
        <p:nvSpPr>
          <p:cNvPr id="761868" name="Text Box 12"/>
          <p:cNvSpPr txBox="1">
            <a:spLocks noChangeArrowheads="1"/>
          </p:cNvSpPr>
          <p:nvPr/>
        </p:nvSpPr>
        <p:spPr bwMode="auto">
          <a:xfrm>
            <a:off x="3287713" y="2736850"/>
            <a:ext cx="10398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F </a:t>
            </a:r>
            <a:r>
              <a:rPr kumimoji="0" lang="en-US" sz="1800">
                <a:solidFill>
                  <a:srgbClr val="FFCC00"/>
                </a:solidFill>
                <a:latin typeface="Times New Roman" pitchFamily="18" charset="0"/>
              </a:rPr>
              <a:t>(1010)</a:t>
            </a:r>
          </a:p>
        </p:txBody>
      </p:sp>
      <p:sp>
        <p:nvSpPr>
          <p:cNvPr id="761869" name="Text Box 13"/>
          <p:cNvSpPr txBox="1">
            <a:spLocks noChangeArrowheads="1"/>
          </p:cNvSpPr>
          <p:nvPr/>
        </p:nvSpPr>
        <p:spPr bwMode="auto">
          <a:xfrm>
            <a:off x="2454275" y="4127500"/>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G </a:t>
            </a:r>
            <a:r>
              <a:rPr kumimoji="0" lang="en-US" sz="1800">
                <a:solidFill>
                  <a:srgbClr val="FFCC00"/>
                </a:solidFill>
                <a:latin typeface="Times New Roman" pitchFamily="18" charset="0"/>
              </a:rPr>
              <a:t>(0000)</a:t>
            </a:r>
          </a:p>
        </p:txBody>
      </p:sp>
      <p:sp>
        <p:nvSpPr>
          <p:cNvPr id="761870" name="Text Box 14"/>
          <p:cNvSpPr txBox="1">
            <a:spLocks noChangeArrowheads="1"/>
          </p:cNvSpPr>
          <p:nvPr/>
        </p:nvSpPr>
        <p:spPr bwMode="auto">
          <a:xfrm>
            <a:off x="3927475" y="3282950"/>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H </a:t>
            </a:r>
            <a:r>
              <a:rPr kumimoji="0" lang="en-US" sz="1800">
                <a:solidFill>
                  <a:srgbClr val="FFCC00"/>
                </a:solidFill>
                <a:latin typeface="Times New Roman" pitchFamily="18" charset="0"/>
              </a:rPr>
              <a:t>(0010)</a:t>
            </a:r>
          </a:p>
        </p:txBody>
      </p:sp>
      <p:sp>
        <p:nvSpPr>
          <p:cNvPr id="761871" name="Text Box 15"/>
          <p:cNvSpPr txBox="1">
            <a:spLocks noChangeArrowheads="1"/>
          </p:cNvSpPr>
          <p:nvPr/>
        </p:nvSpPr>
        <p:spPr bwMode="auto">
          <a:xfrm>
            <a:off x="755650" y="4652963"/>
            <a:ext cx="946150" cy="822325"/>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I</a:t>
            </a:r>
            <a:r>
              <a:rPr kumimoji="0" lang="en-US" sz="1800">
                <a:solidFill>
                  <a:srgbClr val="FFCC00"/>
                </a:solidFill>
              </a:rPr>
              <a:t>(0001)</a:t>
            </a:r>
            <a:endParaRPr kumimoji="0" lang="en-US" sz="1800"/>
          </a:p>
          <a:p>
            <a:pPr eaLnBrk="0" hangingPunct="0"/>
            <a:endParaRPr kumimoji="0" lang="en-US">
              <a:latin typeface="Times New Roman" pitchFamily="18" charset="0"/>
            </a:endParaRPr>
          </a:p>
        </p:txBody>
      </p:sp>
      <p:sp>
        <p:nvSpPr>
          <p:cNvPr id="761872" name="Text Box 16"/>
          <p:cNvSpPr txBox="1">
            <a:spLocks noChangeArrowheads="1"/>
          </p:cNvSpPr>
          <p:nvPr/>
        </p:nvSpPr>
        <p:spPr bwMode="auto">
          <a:xfrm>
            <a:off x="3402013" y="5375275"/>
            <a:ext cx="9890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J </a:t>
            </a:r>
            <a:r>
              <a:rPr kumimoji="0" lang="en-US" sz="1800">
                <a:solidFill>
                  <a:srgbClr val="FFCC00"/>
                </a:solidFill>
                <a:latin typeface="Times New Roman" pitchFamily="18" charset="0"/>
              </a:rPr>
              <a:t>(0110)</a:t>
            </a:r>
          </a:p>
        </p:txBody>
      </p:sp>
      <p:sp>
        <p:nvSpPr>
          <p:cNvPr id="761873" name="Text Box 17"/>
          <p:cNvSpPr txBox="1">
            <a:spLocks noChangeArrowheads="1"/>
          </p:cNvSpPr>
          <p:nvPr/>
        </p:nvSpPr>
        <p:spPr bwMode="auto">
          <a:xfrm>
            <a:off x="677863" y="5516563"/>
            <a:ext cx="10906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K </a:t>
            </a:r>
            <a:r>
              <a:rPr kumimoji="0" lang="en-US" sz="1800">
                <a:solidFill>
                  <a:srgbClr val="FF0000"/>
                </a:solidFill>
                <a:latin typeface="Times New Roman" pitchFamily="18" charset="0"/>
              </a:rPr>
              <a:t>(0101)</a:t>
            </a:r>
          </a:p>
        </p:txBody>
      </p:sp>
      <p:sp>
        <p:nvSpPr>
          <p:cNvPr id="761874" name="Text Box 18"/>
          <p:cNvSpPr txBox="1">
            <a:spLocks noChangeArrowheads="1"/>
          </p:cNvSpPr>
          <p:nvPr/>
        </p:nvSpPr>
        <p:spPr bwMode="auto">
          <a:xfrm>
            <a:off x="2312988" y="5516563"/>
            <a:ext cx="1055687"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L </a:t>
            </a:r>
            <a:r>
              <a:rPr kumimoji="0" lang="en-US" sz="1800">
                <a:solidFill>
                  <a:srgbClr val="FF0000"/>
                </a:solidFill>
                <a:latin typeface="Times New Roman" pitchFamily="18" charset="0"/>
              </a:rPr>
              <a:t>(0100)</a:t>
            </a:r>
          </a:p>
        </p:txBody>
      </p:sp>
      <p:sp>
        <p:nvSpPr>
          <p:cNvPr id="761875" name="Line 19"/>
          <p:cNvSpPr>
            <a:spLocks noChangeShapeType="1"/>
          </p:cNvSpPr>
          <p:nvPr/>
        </p:nvSpPr>
        <p:spPr bwMode="auto">
          <a:xfrm>
            <a:off x="1635125" y="2795588"/>
            <a:ext cx="0" cy="3341687"/>
          </a:xfrm>
          <a:prstGeom prst="line">
            <a:avLst/>
          </a:prstGeom>
          <a:noFill/>
          <a:ln w="9525">
            <a:solidFill>
              <a:schemeClr val="tx1"/>
            </a:solidFill>
            <a:round/>
            <a:headEnd/>
            <a:tailEnd/>
          </a:ln>
          <a:effectLst/>
        </p:spPr>
        <p:txBody>
          <a:bodyPr/>
          <a:lstStyle/>
          <a:p>
            <a:endParaRPr lang="pt-BR"/>
          </a:p>
        </p:txBody>
      </p:sp>
      <p:sp>
        <p:nvSpPr>
          <p:cNvPr id="761876" name="Line 20"/>
          <p:cNvSpPr>
            <a:spLocks noChangeShapeType="1"/>
          </p:cNvSpPr>
          <p:nvPr/>
        </p:nvSpPr>
        <p:spPr bwMode="auto">
          <a:xfrm>
            <a:off x="3440113" y="2771775"/>
            <a:ext cx="0" cy="3341688"/>
          </a:xfrm>
          <a:prstGeom prst="line">
            <a:avLst/>
          </a:prstGeom>
          <a:noFill/>
          <a:ln w="9525">
            <a:solidFill>
              <a:schemeClr val="tx1"/>
            </a:solidFill>
            <a:round/>
            <a:headEnd/>
            <a:tailEnd/>
          </a:ln>
          <a:effectLst/>
        </p:spPr>
        <p:txBody>
          <a:bodyPr/>
          <a:lstStyle/>
          <a:p>
            <a:endParaRPr lang="pt-BR"/>
          </a:p>
        </p:txBody>
      </p:sp>
      <p:sp>
        <p:nvSpPr>
          <p:cNvPr id="761877" name="Line 21"/>
          <p:cNvSpPr>
            <a:spLocks noChangeShapeType="1"/>
          </p:cNvSpPr>
          <p:nvPr/>
        </p:nvSpPr>
        <p:spPr bwMode="auto">
          <a:xfrm>
            <a:off x="650875" y="3551238"/>
            <a:ext cx="3868738" cy="0"/>
          </a:xfrm>
          <a:prstGeom prst="line">
            <a:avLst/>
          </a:prstGeom>
          <a:noFill/>
          <a:ln w="9525">
            <a:solidFill>
              <a:schemeClr val="tx1"/>
            </a:solidFill>
            <a:round/>
            <a:headEnd/>
            <a:tailEnd/>
          </a:ln>
          <a:effectLst/>
        </p:spPr>
        <p:txBody>
          <a:bodyPr/>
          <a:lstStyle/>
          <a:p>
            <a:endParaRPr lang="pt-BR"/>
          </a:p>
        </p:txBody>
      </p:sp>
      <p:sp>
        <p:nvSpPr>
          <p:cNvPr id="761878" name="Line 22"/>
          <p:cNvSpPr>
            <a:spLocks noChangeShapeType="1"/>
          </p:cNvSpPr>
          <p:nvPr/>
        </p:nvSpPr>
        <p:spPr bwMode="auto">
          <a:xfrm>
            <a:off x="681038" y="5199063"/>
            <a:ext cx="3868737" cy="0"/>
          </a:xfrm>
          <a:prstGeom prst="line">
            <a:avLst/>
          </a:prstGeom>
          <a:noFill/>
          <a:ln w="9525">
            <a:solidFill>
              <a:schemeClr val="tx1"/>
            </a:solidFill>
            <a:round/>
            <a:headEnd/>
            <a:tailEnd/>
          </a:ln>
          <a:effectLst/>
        </p:spPr>
        <p:txBody>
          <a:bodyPr/>
          <a:lstStyle/>
          <a:p>
            <a:endParaRPr lang="pt-BR"/>
          </a:p>
        </p:txBody>
      </p:sp>
      <p:sp>
        <p:nvSpPr>
          <p:cNvPr id="761879" name="Line 23"/>
          <p:cNvSpPr>
            <a:spLocks noChangeShapeType="1"/>
          </p:cNvSpPr>
          <p:nvPr/>
        </p:nvSpPr>
        <p:spPr bwMode="auto">
          <a:xfrm flipV="1">
            <a:off x="914400" y="3200400"/>
            <a:ext cx="2022475" cy="966788"/>
          </a:xfrm>
          <a:prstGeom prst="line">
            <a:avLst/>
          </a:prstGeom>
          <a:noFill/>
          <a:ln w="9525">
            <a:solidFill>
              <a:schemeClr val="tx1"/>
            </a:solidFill>
            <a:round/>
            <a:headEnd/>
            <a:tailEnd/>
          </a:ln>
          <a:effectLst/>
        </p:spPr>
        <p:txBody>
          <a:bodyPr/>
          <a:lstStyle/>
          <a:p>
            <a:endParaRPr lang="pt-BR"/>
          </a:p>
        </p:txBody>
      </p:sp>
      <p:sp>
        <p:nvSpPr>
          <p:cNvPr id="761880" name="Line 24"/>
          <p:cNvSpPr>
            <a:spLocks noChangeShapeType="1"/>
          </p:cNvSpPr>
          <p:nvPr/>
        </p:nvSpPr>
        <p:spPr bwMode="auto">
          <a:xfrm>
            <a:off x="1530350" y="4765675"/>
            <a:ext cx="1951038" cy="1108075"/>
          </a:xfrm>
          <a:prstGeom prst="line">
            <a:avLst/>
          </a:prstGeom>
          <a:noFill/>
          <a:ln w="9525">
            <a:solidFill>
              <a:schemeClr val="tx1"/>
            </a:solidFill>
            <a:round/>
            <a:headEnd/>
            <a:tailEnd/>
          </a:ln>
          <a:effectLst/>
        </p:spPr>
        <p:txBody>
          <a:bodyPr/>
          <a:lstStyle/>
          <a:p>
            <a:endParaRPr lang="pt-BR"/>
          </a:p>
        </p:txBody>
      </p:sp>
      <p:sp>
        <p:nvSpPr>
          <p:cNvPr id="761881" name="Line 25"/>
          <p:cNvSpPr>
            <a:spLocks noChangeShapeType="1"/>
          </p:cNvSpPr>
          <p:nvPr/>
        </p:nvSpPr>
        <p:spPr bwMode="auto">
          <a:xfrm flipV="1">
            <a:off x="2673350" y="3692525"/>
            <a:ext cx="1652588" cy="896938"/>
          </a:xfrm>
          <a:prstGeom prst="line">
            <a:avLst/>
          </a:prstGeom>
          <a:noFill/>
          <a:ln w="12700">
            <a:solidFill>
              <a:schemeClr val="tx1"/>
            </a:solidFill>
            <a:round/>
            <a:headEnd/>
            <a:tailEnd/>
          </a:ln>
          <a:effectLst/>
        </p:spPr>
        <p:txBody>
          <a:bodyPr/>
          <a:lstStyle/>
          <a:p>
            <a:endParaRPr lang="pt-BR"/>
          </a:p>
        </p:txBody>
      </p:sp>
      <p:sp>
        <p:nvSpPr>
          <p:cNvPr id="761882" name="Line 26"/>
          <p:cNvSpPr>
            <a:spLocks noChangeShapeType="1"/>
          </p:cNvSpPr>
          <p:nvPr/>
        </p:nvSpPr>
        <p:spPr bwMode="auto">
          <a:xfrm>
            <a:off x="1793875" y="4062413"/>
            <a:ext cx="280988" cy="738187"/>
          </a:xfrm>
          <a:prstGeom prst="line">
            <a:avLst/>
          </a:prstGeom>
          <a:noFill/>
          <a:ln w="12700">
            <a:solidFill>
              <a:schemeClr val="tx1"/>
            </a:solidFill>
            <a:round/>
            <a:headEnd/>
            <a:tailEnd/>
          </a:ln>
          <a:effectLst/>
        </p:spPr>
        <p:txBody>
          <a:bodyPr/>
          <a:lstStyle/>
          <a:p>
            <a:endParaRPr lang="pt-BR"/>
          </a:p>
        </p:txBody>
      </p:sp>
      <p:sp>
        <p:nvSpPr>
          <p:cNvPr id="761883" name="Line 27"/>
          <p:cNvSpPr>
            <a:spLocks noChangeShapeType="1"/>
          </p:cNvSpPr>
          <p:nvPr/>
        </p:nvSpPr>
        <p:spPr bwMode="auto">
          <a:xfrm flipV="1">
            <a:off x="2251075" y="2971800"/>
            <a:ext cx="1143000" cy="1441450"/>
          </a:xfrm>
          <a:prstGeom prst="line">
            <a:avLst/>
          </a:prstGeom>
          <a:noFill/>
          <a:ln w="12700">
            <a:solidFill>
              <a:schemeClr val="tx1"/>
            </a:solidFill>
            <a:round/>
            <a:headEnd/>
            <a:tailEnd/>
          </a:ln>
          <a:effectLst/>
        </p:spPr>
        <p:txBody>
          <a:bodyPr/>
          <a:lstStyle/>
          <a:p>
            <a:endParaRPr lang="pt-BR"/>
          </a:p>
        </p:txBody>
      </p:sp>
      <p:sp>
        <p:nvSpPr>
          <p:cNvPr id="761884" name="Line 28"/>
          <p:cNvSpPr>
            <a:spLocks noChangeShapeType="1"/>
          </p:cNvSpPr>
          <p:nvPr/>
        </p:nvSpPr>
        <p:spPr bwMode="auto">
          <a:xfrm>
            <a:off x="966788" y="5767388"/>
            <a:ext cx="1371600" cy="0"/>
          </a:xfrm>
          <a:prstGeom prst="line">
            <a:avLst/>
          </a:prstGeom>
          <a:noFill/>
          <a:ln w="9525">
            <a:solidFill>
              <a:srgbClr val="FF0000"/>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0" y="0"/>
            <a:ext cx="7772400" cy="1143000"/>
          </a:xfrm>
        </p:spPr>
        <p:txBody>
          <a:bodyPr/>
          <a:lstStyle/>
          <a:p>
            <a:r>
              <a:rPr lang="en-US"/>
              <a:t>Algoritmos de recorte</a:t>
            </a:r>
          </a:p>
        </p:txBody>
      </p:sp>
      <p:sp>
        <p:nvSpPr>
          <p:cNvPr id="762883" name="Rectangle 3"/>
          <p:cNvSpPr>
            <a:spLocks noGrp="1" noChangeArrowheads="1"/>
          </p:cNvSpPr>
          <p:nvPr>
            <p:ph idx="1"/>
          </p:nvPr>
        </p:nvSpPr>
        <p:spPr/>
        <p:txBody>
          <a:bodyPr/>
          <a:lstStyle/>
          <a:p>
            <a:pPr>
              <a:spcBef>
                <a:spcPct val="0"/>
              </a:spcBef>
              <a:buFont typeface="Wingdings" pitchFamily="2" charset="2"/>
              <a:buNone/>
            </a:pPr>
            <a:r>
              <a:rPr lang="en-US"/>
              <a:t>Algoritmo de Cohen-Sutherland</a:t>
            </a:r>
          </a:p>
        </p:txBody>
      </p:sp>
      <p:sp>
        <p:nvSpPr>
          <p:cNvPr id="762884" name="Text Box 4"/>
          <p:cNvSpPr txBox="1">
            <a:spLocks noChangeArrowheads="1"/>
          </p:cNvSpPr>
          <p:nvPr/>
        </p:nvSpPr>
        <p:spPr bwMode="auto">
          <a:xfrm>
            <a:off x="4989513" y="3019425"/>
            <a:ext cx="4106862" cy="3752850"/>
          </a:xfrm>
          <a:prstGeom prst="rect">
            <a:avLst/>
          </a:prstGeom>
          <a:noFill/>
          <a:ln w="9525">
            <a:solidFill>
              <a:srgbClr val="FF3300"/>
            </a:solidFill>
            <a:miter lim="800000"/>
            <a:headEnd/>
            <a:tailEnd/>
          </a:ln>
          <a:effectLst/>
        </p:spPr>
        <p:txBody>
          <a:bodyPr>
            <a:spAutoFit/>
          </a:bodyPr>
          <a:lstStyle/>
          <a:p>
            <a:pPr eaLnBrk="0" hangingPunct="0">
              <a:buFontTx/>
              <a:buChar char="•"/>
            </a:pPr>
            <a:r>
              <a:rPr kumimoji="0" lang="en-US">
                <a:solidFill>
                  <a:schemeClr val="bg1"/>
                </a:solidFill>
                <a:latin typeface="Times New Roman" pitchFamily="18" charset="0"/>
              </a:rPr>
              <a:t>Como devem ser os bit codes </a:t>
            </a:r>
            <a:br>
              <a:rPr kumimoji="0" lang="en-US">
                <a:solidFill>
                  <a:schemeClr val="bg1"/>
                </a:solidFill>
                <a:latin typeface="Times New Roman" pitchFamily="18" charset="0"/>
              </a:rPr>
            </a:br>
            <a:r>
              <a:rPr kumimoji="0" lang="en-US">
                <a:solidFill>
                  <a:schemeClr val="bg1"/>
                </a:solidFill>
                <a:latin typeface="Times New Roman" pitchFamily="18" charset="0"/>
              </a:rPr>
              <a:t>dos pontos trivialmente aceitos? 0000</a:t>
            </a:r>
          </a:p>
          <a:p>
            <a:pPr eaLnBrk="0" hangingPunct="0">
              <a:buFontTx/>
              <a:buChar char="•"/>
            </a:pPr>
            <a:r>
              <a:rPr kumimoji="0" lang="en-US">
                <a:solidFill>
                  <a:schemeClr val="bg1"/>
                </a:solidFill>
                <a:latin typeface="Times New Roman" pitchFamily="18" charset="0"/>
              </a:rPr>
              <a:t> Como devem ser os bit codes</a:t>
            </a:r>
            <a:br>
              <a:rPr kumimoji="0" lang="en-US">
                <a:solidFill>
                  <a:schemeClr val="bg1"/>
                </a:solidFill>
                <a:latin typeface="Times New Roman" pitchFamily="18" charset="0"/>
              </a:rPr>
            </a:br>
            <a:r>
              <a:rPr kumimoji="0" lang="en-US">
                <a:solidFill>
                  <a:schemeClr val="bg1"/>
                </a:solidFill>
                <a:latin typeface="Times New Roman" pitchFamily="18" charset="0"/>
              </a:rPr>
              <a:t>das arestas trivialmente </a:t>
            </a:r>
            <a:br>
              <a:rPr kumimoji="0" lang="en-US">
                <a:solidFill>
                  <a:schemeClr val="bg1"/>
                </a:solidFill>
                <a:latin typeface="Times New Roman" pitchFamily="18" charset="0"/>
              </a:rPr>
            </a:br>
            <a:r>
              <a:rPr kumimoji="0" lang="en-US">
                <a:solidFill>
                  <a:schemeClr val="bg1"/>
                </a:solidFill>
                <a:latin typeface="Times New Roman" pitchFamily="18" charset="0"/>
              </a:rPr>
              <a:t>recusadas? AND entre end points deve ser != 0</a:t>
            </a:r>
          </a:p>
          <a:p>
            <a:pPr eaLnBrk="0" hangingPunct="0">
              <a:buFontTx/>
              <a:buChar char="•"/>
            </a:pPr>
            <a:r>
              <a:rPr kumimoji="0" lang="en-US">
                <a:solidFill>
                  <a:schemeClr val="bg1"/>
                </a:solidFill>
                <a:latin typeface="Times New Roman" pitchFamily="18" charset="0"/>
              </a:rPr>
              <a:t> O que fazer com os que não </a:t>
            </a:r>
            <a:br>
              <a:rPr kumimoji="0" lang="en-US">
                <a:solidFill>
                  <a:schemeClr val="bg1"/>
                </a:solidFill>
                <a:latin typeface="Times New Roman" pitchFamily="18" charset="0"/>
              </a:rPr>
            </a:br>
            <a:r>
              <a:rPr kumimoji="0" lang="en-US">
                <a:solidFill>
                  <a:schemeClr val="bg1"/>
                </a:solidFill>
                <a:latin typeface="Times New Roman" pitchFamily="18" charset="0"/>
              </a:rPr>
              <a:t>são nem aceitos nem recusados?</a:t>
            </a:r>
          </a:p>
        </p:txBody>
      </p:sp>
      <p:sp>
        <p:nvSpPr>
          <p:cNvPr id="762885" name="Rectangle 5"/>
          <p:cNvSpPr>
            <a:spLocks noChangeArrowheads="1"/>
          </p:cNvSpPr>
          <p:nvPr/>
        </p:nvSpPr>
        <p:spPr bwMode="auto">
          <a:xfrm>
            <a:off x="650875" y="2760663"/>
            <a:ext cx="3903663" cy="3341687"/>
          </a:xfrm>
          <a:prstGeom prst="rect">
            <a:avLst/>
          </a:prstGeom>
          <a:solidFill>
            <a:schemeClr val="bg1"/>
          </a:solid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62886" name="Rectangle 6"/>
          <p:cNvSpPr>
            <a:spLocks noChangeArrowheads="1"/>
          </p:cNvSpPr>
          <p:nvPr/>
        </p:nvSpPr>
        <p:spPr bwMode="auto">
          <a:xfrm>
            <a:off x="1652588" y="3552825"/>
            <a:ext cx="1793875" cy="1652588"/>
          </a:xfrm>
          <a:prstGeom prst="rect">
            <a:avLst/>
          </a:prstGeom>
          <a:noFill/>
          <a:ln w="28575">
            <a:solidFill>
              <a:schemeClr val="tx1"/>
            </a:solidFill>
            <a:miter lim="800000"/>
            <a:headEnd/>
            <a:tailEnd/>
          </a:ln>
          <a:effectLst/>
        </p:spPr>
        <p:txBody>
          <a:bodyPr wrap="none" anchor="ctr"/>
          <a:lstStyle/>
          <a:p>
            <a:endParaRPr lang="pt-BR"/>
          </a:p>
        </p:txBody>
      </p:sp>
      <p:sp>
        <p:nvSpPr>
          <p:cNvPr id="762887" name="Text Box 7"/>
          <p:cNvSpPr txBox="1">
            <a:spLocks noChangeArrowheads="1"/>
          </p:cNvSpPr>
          <p:nvPr/>
        </p:nvSpPr>
        <p:spPr bwMode="auto">
          <a:xfrm>
            <a:off x="660400" y="3529013"/>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A </a:t>
            </a:r>
            <a:r>
              <a:rPr kumimoji="0" lang="en-US" sz="1800">
                <a:solidFill>
                  <a:srgbClr val="FFCC00"/>
                </a:solidFill>
                <a:latin typeface="Times New Roman" pitchFamily="18" charset="0"/>
              </a:rPr>
              <a:t>(0001)</a:t>
            </a:r>
          </a:p>
        </p:txBody>
      </p:sp>
      <p:sp>
        <p:nvSpPr>
          <p:cNvPr id="762888" name="Text Box 8"/>
          <p:cNvSpPr txBox="1">
            <a:spLocks noChangeArrowheads="1"/>
          </p:cNvSpPr>
          <p:nvPr/>
        </p:nvSpPr>
        <p:spPr bwMode="auto">
          <a:xfrm>
            <a:off x="2276475" y="2701925"/>
            <a:ext cx="10731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B </a:t>
            </a:r>
            <a:r>
              <a:rPr kumimoji="0" lang="en-US" sz="1800">
                <a:solidFill>
                  <a:srgbClr val="FFCC00"/>
                </a:solidFill>
                <a:latin typeface="Times New Roman" pitchFamily="18" charset="0"/>
              </a:rPr>
              <a:t>(1000)</a:t>
            </a:r>
          </a:p>
        </p:txBody>
      </p:sp>
      <p:sp>
        <p:nvSpPr>
          <p:cNvPr id="762889" name="Text Box 9"/>
          <p:cNvSpPr txBox="1">
            <a:spLocks noChangeArrowheads="1"/>
          </p:cNvSpPr>
          <p:nvPr/>
        </p:nvSpPr>
        <p:spPr bwMode="auto">
          <a:xfrm>
            <a:off x="1652588" y="3670300"/>
            <a:ext cx="1073150"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C </a:t>
            </a:r>
            <a:r>
              <a:rPr kumimoji="0" lang="en-US" sz="1800">
                <a:solidFill>
                  <a:srgbClr val="FFCC00"/>
                </a:solidFill>
                <a:latin typeface="Times New Roman" pitchFamily="18" charset="0"/>
              </a:rPr>
              <a:t>(0000)</a:t>
            </a:r>
          </a:p>
        </p:txBody>
      </p:sp>
      <p:sp>
        <p:nvSpPr>
          <p:cNvPr id="762890" name="Text Box 10"/>
          <p:cNvSpPr txBox="1">
            <a:spLocks noChangeArrowheads="1"/>
          </p:cNvSpPr>
          <p:nvPr/>
        </p:nvSpPr>
        <p:spPr bwMode="auto">
          <a:xfrm>
            <a:off x="1890713" y="4530725"/>
            <a:ext cx="11414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D </a:t>
            </a:r>
            <a:r>
              <a:rPr kumimoji="0" lang="en-US" sz="1800">
                <a:solidFill>
                  <a:srgbClr val="FFCC00"/>
                </a:solidFill>
              </a:rPr>
              <a:t>(0000)</a:t>
            </a:r>
            <a:endParaRPr kumimoji="0" lang="en-US" sz="1800">
              <a:latin typeface="Times New Roman" pitchFamily="18" charset="0"/>
            </a:endParaRPr>
          </a:p>
        </p:txBody>
      </p:sp>
      <p:sp>
        <p:nvSpPr>
          <p:cNvPr id="762891" name="Text Box 11"/>
          <p:cNvSpPr txBox="1">
            <a:spLocks noChangeArrowheads="1"/>
          </p:cNvSpPr>
          <p:nvPr/>
        </p:nvSpPr>
        <p:spPr bwMode="auto">
          <a:xfrm>
            <a:off x="2084388" y="3879850"/>
            <a:ext cx="369887"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E</a:t>
            </a:r>
          </a:p>
        </p:txBody>
      </p:sp>
      <p:sp>
        <p:nvSpPr>
          <p:cNvPr id="762892" name="Text Box 12"/>
          <p:cNvSpPr txBox="1">
            <a:spLocks noChangeArrowheads="1"/>
          </p:cNvSpPr>
          <p:nvPr/>
        </p:nvSpPr>
        <p:spPr bwMode="auto">
          <a:xfrm>
            <a:off x="3287713" y="2736850"/>
            <a:ext cx="10398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F </a:t>
            </a:r>
            <a:r>
              <a:rPr kumimoji="0" lang="en-US" sz="1800">
                <a:solidFill>
                  <a:srgbClr val="FFCC00"/>
                </a:solidFill>
                <a:latin typeface="Times New Roman" pitchFamily="18" charset="0"/>
              </a:rPr>
              <a:t>(1010)</a:t>
            </a:r>
          </a:p>
        </p:txBody>
      </p:sp>
      <p:sp>
        <p:nvSpPr>
          <p:cNvPr id="762893" name="Text Box 13"/>
          <p:cNvSpPr txBox="1">
            <a:spLocks noChangeArrowheads="1"/>
          </p:cNvSpPr>
          <p:nvPr/>
        </p:nvSpPr>
        <p:spPr bwMode="auto">
          <a:xfrm>
            <a:off x="2454275" y="4127500"/>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G </a:t>
            </a:r>
            <a:r>
              <a:rPr kumimoji="0" lang="en-US" sz="1800">
                <a:solidFill>
                  <a:srgbClr val="FFCC00"/>
                </a:solidFill>
                <a:latin typeface="Times New Roman" pitchFamily="18" charset="0"/>
              </a:rPr>
              <a:t>(0000)</a:t>
            </a:r>
          </a:p>
        </p:txBody>
      </p:sp>
      <p:sp>
        <p:nvSpPr>
          <p:cNvPr id="762894" name="Text Box 14"/>
          <p:cNvSpPr txBox="1">
            <a:spLocks noChangeArrowheads="1"/>
          </p:cNvSpPr>
          <p:nvPr/>
        </p:nvSpPr>
        <p:spPr bwMode="auto">
          <a:xfrm>
            <a:off x="3927475" y="3282950"/>
            <a:ext cx="1090613"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H </a:t>
            </a:r>
            <a:r>
              <a:rPr kumimoji="0" lang="en-US" sz="1800">
                <a:solidFill>
                  <a:srgbClr val="FFCC00"/>
                </a:solidFill>
                <a:latin typeface="Times New Roman" pitchFamily="18" charset="0"/>
              </a:rPr>
              <a:t>(0010)</a:t>
            </a:r>
          </a:p>
        </p:txBody>
      </p:sp>
      <p:sp>
        <p:nvSpPr>
          <p:cNvPr id="762895" name="Text Box 15"/>
          <p:cNvSpPr txBox="1">
            <a:spLocks noChangeArrowheads="1"/>
          </p:cNvSpPr>
          <p:nvPr/>
        </p:nvSpPr>
        <p:spPr bwMode="auto">
          <a:xfrm>
            <a:off x="755650" y="4652963"/>
            <a:ext cx="946150" cy="822325"/>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I</a:t>
            </a:r>
            <a:r>
              <a:rPr kumimoji="0" lang="en-US" sz="1800">
                <a:solidFill>
                  <a:srgbClr val="FFCC00"/>
                </a:solidFill>
              </a:rPr>
              <a:t>(0001)</a:t>
            </a:r>
            <a:endParaRPr kumimoji="0" lang="en-US" sz="1800"/>
          </a:p>
          <a:p>
            <a:pPr eaLnBrk="0" hangingPunct="0"/>
            <a:endParaRPr kumimoji="0" lang="en-US">
              <a:latin typeface="Times New Roman" pitchFamily="18" charset="0"/>
            </a:endParaRPr>
          </a:p>
        </p:txBody>
      </p:sp>
      <p:sp>
        <p:nvSpPr>
          <p:cNvPr id="762896" name="Text Box 16"/>
          <p:cNvSpPr txBox="1">
            <a:spLocks noChangeArrowheads="1"/>
          </p:cNvSpPr>
          <p:nvPr/>
        </p:nvSpPr>
        <p:spPr bwMode="auto">
          <a:xfrm>
            <a:off x="3402013" y="5375275"/>
            <a:ext cx="9890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J </a:t>
            </a:r>
            <a:r>
              <a:rPr kumimoji="0" lang="en-US" sz="1800">
                <a:solidFill>
                  <a:srgbClr val="FFCC00"/>
                </a:solidFill>
                <a:latin typeface="Times New Roman" pitchFamily="18" charset="0"/>
              </a:rPr>
              <a:t>(0110)</a:t>
            </a:r>
          </a:p>
        </p:txBody>
      </p:sp>
      <p:sp>
        <p:nvSpPr>
          <p:cNvPr id="762897" name="Text Box 17"/>
          <p:cNvSpPr txBox="1">
            <a:spLocks noChangeArrowheads="1"/>
          </p:cNvSpPr>
          <p:nvPr/>
        </p:nvSpPr>
        <p:spPr bwMode="auto">
          <a:xfrm>
            <a:off x="677863" y="5516563"/>
            <a:ext cx="1090612"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K </a:t>
            </a:r>
            <a:r>
              <a:rPr kumimoji="0" lang="en-US" sz="1800">
                <a:solidFill>
                  <a:srgbClr val="FFCC00"/>
                </a:solidFill>
                <a:latin typeface="Times New Roman" pitchFamily="18" charset="0"/>
              </a:rPr>
              <a:t>(0101)</a:t>
            </a:r>
          </a:p>
        </p:txBody>
      </p:sp>
      <p:sp>
        <p:nvSpPr>
          <p:cNvPr id="762898" name="Text Box 18"/>
          <p:cNvSpPr txBox="1">
            <a:spLocks noChangeArrowheads="1"/>
          </p:cNvSpPr>
          <p:nvPr/>
        </p:nvSpPr>
        <p:spPr bwMode="auto">
          <a:xfrm>
            <a:off x="2312988" y="5516563"/>
            <a:ext cx="1055687" cy="457200"/>
          </a:xfrm>
          <a:prstGeom prst="rect">
            <a:avLst/>
          </a:prstGeom>
          <a:noFill/>
          <a:ln w="9525">
            <a:noFill/>
            <a:miter lim="800000"/>
            <a:headEnd/>
            <a:tailEnd/>
          </a:ln>
          <a:effectLst/>
        </p:spPr>
        <p:txBody>
          <a:bodyPr wrap="none">
            <a:spAutoFit/>
          </a:bodyPr>
          <a:lstStyle/>
          <a:p>
            <a:pPr eaLnBrk="0" hangingPunct="0"/>
            <a:r>
              <a:rPr kumimoji="0" lang="en-US">
                <a:latin typeface="Times New Roman" pitchFamily="18" charset="0"/>
              </a:rPr>
              <a:t>L </a:t>
            </a:r>
            <a:r>
              <a:rPr kumimoji="0" lang="en-US" sz="1800">
                <a:solidFill>
                  <a:srgbClr val="FFCC00"/>
                </a:solidFill>
                <a:latin typeface="Times New Roman" pitchFamily="18" charset="0"/>
              </a:rPr>
              <a:t>(0100)</a:t>
            </a:r>
          </a:p>
        </p:txBody>
      </p:sp>
      <p:sp>
        <p:nvSpPr>
          <p:cNvPr id="762899" name="Line 19"/>
          <p:cNvSpPr>
            <a:spLocks noChangeShapeType="1"/>
          </p:cNvSpPr>
          <p:nvPr/>
        </p:nvSpPr>
        <p:spPr bwMode="auto">
          <a:xfrm>
            <a:off x="1635125" y="2795588"/>
            <a:ext cx="0" cy="3341687"/>
          </a:xfrm>
          <a:prstGeom prst="line">
            <a:avLst/>
          </a:prstGeom>
          <a:noFill/>
          <a:ln w="9525">
            <a:solidFill>
              <a:schemeClr val="tx1"/>
            </a:solidFill>
            <a:round/>
            <a:headEnd/>
            <a:tailEnd/>
          </a:ln>
          <a:effectLst/>
        </p:spPr>
        <p:txBody>
          <a:bodyPr/>
          <a:lstStyle/>
          <a:p>
            <a:endParaRPr lang="pt-BR"/>
          </a:p>
        </p:txBody>
      </p:sp>
      <p:sp>
        <p:nvSpPr>
          <p:cNvPr id="762900" name="Line 20"/>
          <p:cNvSpPr>
            <a:spLocks noChangeShapeType="1"/>
          </p:cNvSpPr>
          <p:nvPr/>
        </p:nvSpPr>
        <p:spPr bwMode="auto">
          <a:xfrm>
            <a:off x="3440113" y="2771775"/>
            <a:ext cx="0" cy="3341688"/>
          </a:xfrm>
          <a:prstGeom prst="line">
            <a:avLst/>
          </a:prstGeom>
          <a:noFill/>
          <a:ln w="9525">
            <a:solidFill>
              <a:schemeClr val="tx1"/>
            </a:solidFill>
            <a:round/>
            <a:headEnd/>
            <a:tailEnd/>
          </a:ln>
          <a:effectLst/>
        </p:spPr>
        <p:txBody>
          <a:bodyPr/>
          <a:lstStyle/>
          <a:p>
            <a:endParaRPr lang="pt-BR"/>
          </a:p>
        </p:txBody>
      </p:sp>
      <p:sp>
        <p:nvSpPr>
          <p:cNvPr id="762901" name="Line 21"/>
          <p:cNvSpPr>
            <a:spLocks noChangeShapeType="1"/>
          </p:cNvSpPr>
          <p:nvPr/>
        </p:nvSpPr>
        <p:spPr bwMode="auto">
          <a:xfrm>
            <a:off x="650875" y="3551238"/>
            <a:ext cx="3868738" cy="0"/>
          </a:xfrm>
          <a:prstGeom prst="line">
            <a:avLst/>
          </a:prstGeom>
          <a:noFill/>
          <a:ln w="9525">
            <a:solidFill>
              <a:schemeClr val="tx1"/>
            </a:solidFill>
            <a:round/>
            <a:headEnd/>
            <a:tailEnd/>
          </a:ln>
          <a:effectLst/>
        </p:spPr>
        <p:txBody>
          <a:bodyPr/>
          <a:lstStyle/>
          <a:p>
            <a:endParaRPr lang="pt-BR"/>
          </a:p>
        </p:txBody>
      </p:sp>
      <p:sp>
        <p:nvSpPr>
          <p:cNvPr id="762902" name="Line 22"/>
          <p:cNvSpPr>
            <a:spLocks noChangeShapeType="1"/>
          </p:cNvSpPr>
          <p:nvPr/>
        </p:nvSpPr>
        <p:spPr bwMode="auto">
          <a:xfrm>
            <a:off x="681038" y="5199063"/>
            <a:ext cx="3868737" cy="0"/>
          </a:xfrm>
          <a:prstGeom prst="line">
            <a:avLst/>
          </a:prstGeom>
          <a:noFill/>
          <a:ln w="9525">
            <a:solidFill>
              <a:schemeClr val="tx1"/>
            </a:solidFill>
            <a:round/>
            <a:headEnd/>
            <a:tailEnd/>
          </a:ln>
          <a:effectLst/>
        </p:spPr>
        <p:txBody>
          <a:bodyPr/>
          <a:lstStyle/>
          <a:p>
            <a:endParaRPr lang="pt-BR"/>
          </a:p>
        </p:txBody>
      </p:sp>
      <p:sp>
        <p:nvSpPr>
          <p:cNvPr id="762903" name="Line 23"/>
          <p:cNvSpPr>
            <a:spLocks noChangeShapeType="1"/>
          </p:cNvSpPr>
          <p:nvPr/>
        </p:nvSpPr>
        <p:spPr bwMode="auto">
          <a:xfrm flipV="1">
            <a:off x="914400" y="3200400"/>
            <a:ext cx="2022475" cy="966788"/>
          </a:xfrm>
          <a:prstGeom prst="line">
            <a:avLst/>
          </a:prstGeom>
          <a:noFill/>
          <a:ln w="9525">
            <a:solidFill>
              <a:srgbClr val="FF0000"/>
            </a:solidFill>
            <a:round/>
            <a:headEnd/>
            <a:tailEnd/>
          </a:ln>
          <a:effectLst/>
        </p:spPr>
        <p:txBody>
          <a:bodyPr/>
          <a:lstStyle/>
          <a:p>
            <a:endParaRPr lang="pt-BR"/>
          </a:p>
        </p:txBody>
      </p:sp>
      <p:sp>
        <p:nvSpPr>
          <p:cNvPr id="762904" name="Line 24"/>
          <p:cNvSpPr>
            <a:spLocks noChangeShapeType="1"/>
          </p:cNvSpPr>
          <p:nvPr/>
        </p:nvSpPr>
        <p:spPr bwMode="auto">
          <a:xfrm>
            <a:off x="1530350" y="4765675"/>
            <a:ext cx="1951038" cy="1108075"/>
          </a:xfrm>
          <a:prstGeom prst="line">
            <a:avLst/>
          </a:prstGeom>
          <a:noFill/>
          <a:ln w="9525">
            <a:solidFill>
              <a:srgbClr val="FF0000"/>
            </a:solidFill>
            <a:round/>
            <a:headEnd/>
            <a:tailEnd/>
          </a:ln>
          <a:effectLst/>
        </p:spPr>
        <p:txBody>
          <a:bodyPr/>
          <a:lstStyle/>
          <a:p>
            <a:endParaRPr lang="pt-BR"/>
          </a:p>
        </p:txBody>
      </p:sp>
      <p:sp>
        <p:nvSpPr>
          <p:cNvPr id="762905" name="Line 25"/>
          <p:cNvSpPr>
            <a:spLocks noChangeShapeType="1"/>
          </p:cNvSpPr>
          <p:nvPr/>
        </p:nvSpPr>
        <p:spPr bwMode="auto">
          <a:xfrm flipV="1">
            <a:off x="2673350" y="3692525"/>
            <a:ext cx="1652588" cy="896938"/>
          </a:xfrm>
          <a:prstGeom prst="line">
            <a:avLst/>
          </a:prstGeom>
          <a:noFill/>
          <a:ln w="12700">
            <a:solidFill>
              <a:srgbClr val="FF0000"/>
            </a:solidFill>
            <a:round/>
            <a:headEnd/>
            <a:tailEnd/>
          </a:ln>
          <a:effectLst/>
        </p:spPr>
        <p:txBody>
          <a:bodyPr/>
          <a:lstStyle/>
          <a:p>
            <a:endParaRPr lang="pt-BR"/>
          </a:p>
        </p:txBody>
      </p:sp>
      <p:sp>
        <p:nvSpPr>
          <p:cNvPr id="762906" name="Line 26"/>
          <p:cNvSpPr>
            <a:spLocks noChangeShapeType="1"/>
          </p:cNvSpPr>
          <p:nvPr/>
        </p:nvSpPr>
        <p:spPr bwMode="auto">
          <a:xfrm>
            <a:off x="1793875" y="4062413"/>
            <a:ext cx="280988" cy="738187"/>
          </a:xfrm>
          <a:prstGeom prst="line">
            <a:avLst/>
          </a:prstGeom>
          <a:noFill/>
          <a:ln w="12700">
            <a:solidFill>
              <a:schemeClr val="tx1"/>
            </a:solidFill>
            <a:round/>
            <a:headEnd/>
            <a:tailEnd/>
          </a:ln>
          <a:effectLst/>
        </p:spPr>
        <p:txBody>
          <a:bodyPr/>
          <a:lstStyle/>
          <a:p>
            <a:endParaRPr lang="pt-BR"/>
          </a:p>
        </p:txBody>
      </p:sp>
      <p:sp>
        <p:nvSpPr>
          <p:cNvPr id="762907" name="Line 27"/>
          <p:cNvSpPr>
            <a:spLocks noChangeShapeType="1"/>
          </p:cNvSpPr>
          <p:nvPr/>
        </p:nvSpPr>
        <p:spPr bwMode="auto">
          <a:xfrm flipV="1">
            <a:off x="2251075" y="2971800"/>
            <a:ext cx="1143000" cy="1441450"/>
          </a:xfrm>
          <a:prstGeom prst="line">
            <a:avLst/>
          </a:prstGeom>
          <a:noFill/>
          <a:ln w="12700">
            <a:solidFill>
              <a:srgbClr val="FF0000"/>
            </a:solidFill>
            <a:round/>
            <a:headEnd/>
            <a:tailEnd/>
          </a:ln>
          <a:effectLst/>
        </p:spPr>
        <p:txBody>
          <a:bodyPr/>
          <a:lstStyle/>
          <a:p>
            <a:endParaRPr lang="pt-BR"/>
          </a:p>
        </p:txBody>
      </p:sp>
      <p:sp>
        <p:nvSpPr>
          <p:cNvPr id="762908" name="Line 28"/>
          <p:cNvSpPr>
            <a:spLocks noChangeShapeType="1"/>
          </p:cNvSpPr>
          <p:nvPr/>
        </p:nvSpPr>
        <p:spPr bwMode="auto">
          <a:xfrm>
            <a:off x="966788" y="5767388"/>
            <a:ext cx="1371600" cy="0"/>
          </a:xfrm>
          <a:prstGeom prst="line">
            <a:avLst/>
          </a:prstGeom>
          <a:noFill/>
          <a:ln w="9525">
            <a:solidFill>
              <a:schemeClr val="tx1"/>
            </a:solidFill>
            <a:round/>
            <a:headEnd/>
            <a:tailEnd/>
          </a:ln>
          <a:effectLst/>
        </p:spPr>
        <p:txBody>
          <a:bodyPr/>
          <a:lstStyle/>
          <a:p>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8258" name="Object 2"/>
          <p:cNvGraphicFramePr>
            <a:graphicFrameLocks noChangeAspect="1"/>
          </p:cNvGraphicFramePr>
          <p:nvPr/>
        </p:nvGraphicFramePr>
        <p:xfrm>
          <a:off x="0" y="1919288"/>
          <a:ext cx="2309813" cy="1790700"/>
        </p:xfrm>
        <a:graphic>
          <a:graphicData uri="http://schemas.openxmlformats.org/presentationml/2006/ole">
            <p:oleObj spid="_x0000_s608258" name="Bitmap Image" r:id="rId4" imgW="3304762" imgH="2561905" progId="Paint.Picture">
              <p:embed/>
            </p:oleObj>
          </a:graphicData>
        </a:graphic>
      </p:graphicFrame>
      <p:graphicFrame>
        <p:nvGraphicFramePr>
          <p:cNvPr id="608259" name="Object 3"/>
          <p:cNvGraphicFramePr>
            <a:graphicFrameLocks noChangeAspect="1"/>
          </p:cNvGraphicFramePr>
          <p:nvPr/>
        </p:nvGraphicFramePr>
        <p:xfrm>
          <a:off x="2359025" y="1920875"/>
          <a:ext cx="2309813" cy="1790700"/>
        </p:xfrm>
        <a:graphic>
          <a:graphicData uri="http://schemas.openxmlformats.org/presentationml/2006/ole">
            <p:oleObj spid="_x0000_s608259" name="Bitmap Image" r:id="rId5" imgW="3304762" imgH="2561905" progId="Paint.Picture">
              <p:embed/>
            </p:oleObj>
          </a:graphicData>
        </a:graphic>
      </p:graphicFrame>
      <p:sp>
        <p:nvSpPr>
          <p:cNvPr id="608260" name="Text Box 4"/>
          <p:cNvSpPr txBox="1">
            <a:spLocks noChangeArrowheads="1"/>
          </p:cNvSpPr>
          <p:nvPr/>
        </p:nvSpPr>
        <p:spPr bwMode="auto">
          <a:xfrm>
            <a:off x="539750" y="1196975"/>
            <a:ext cx="2360613" cy="701675"/>
          </a:xfrm>
          <a:prstGeom prst="rect">
            <a:avLst/>
          </a:prstGeom>
          <a:noFill/>
          <a:ln w="9525">
            <a:noFill/>
            <a:miter lim="800000"/>
            <a:headEnd/>
            <a:tailEnd/>
          </a:ln>
          <a:effectLst/>
        </p:spPr>
        <p:txBody>
          <a:bodyPr wrap="none">
            <a:spAutoFit/>
          </a:bodyPr>
          <a:lstStyle/>
          <a:p>
            <a:r>
              <a:rPr kumimoji="0" lang="en-US" sz="2000">
                <a:solidFill>
                  <a:schemeClr val="bg1"/>
                </a:solidFill>
                <a:latin typeface="Times New Roman" pitchFamily="18" charset="0"/>
              </a:rPr>
              <a:t>Image denoising and </a:t>
            </a:r>
            <a:br>
              <a:rPr kumimoji="0" lang="en-US" sz="2000">
                <a:solidFill>
                  <a:schemeClr val="bg1"/>
                </a:solidFill>
                <a:latin typeface="Times New Roman" pitchFamily="18" charset="0"/>
              </a:rPr>
            </a:br>
            <a:r>
              <a:rPr kumimoji="0" lang="en-US" sz="2000">
                <a:solidFill>
                  <a:schemeClr val="bg1"/>
                </a:solidFill>
                <a:latin typeface="Times New Roman" pitchFamily="18" charset="0"/>
              </a:rPr>
              <a:t>enhancement</a:t>
            </a:r>
          </a:p>
        </p:txBody>
      </p:sp>
      <p:pic>
        <p:nvPicPr>
          <p:cNvPr id="608261" name="Picture 5"/>
          <p:cNvPicPr>
            <a:picLocks noChangeArrowheads="1"/>
          </p:cNvPicPr>
          <p:nvPr/>
        </p:nvPicPr>
        <p:blipFill>
          <a:blip r:embed="rId6" cstate="print"/>
          <a:srcRect/>
          <a:stretch>
            <a:fillRect/>
          </a:stretch>
        </p:blipFill>
        <p:spPr bwMode="auto">
          <a:xfrm>
            <a:off x="5946775" y="1819275"/>
            <a:ext cx="2346325" cy="2346325"/>
          </a:xfrm>
          <a:prstGeom prst="rect">
            <a:avLst/>
          </a:prstGeom>
          <a:noFill/>
          <a:ln w="9525">
            <a:noFill/>
            <a:miter lim="800000"/>
            <a:headEnd/>
            <a:tailEnd/>
          </a:ln>
          <a:effectLst/>
        </p:spPr>
      </p:pic>
      <p:sp>
        <p:nvSpPr>
          <p:cNvPr id="608262" name="Text Box 6"/>
          <p:cNvSpPr txBox="1">
            <a:spLocks noChangeArrowheads="1"/>
          </p:cNvSpPr>
          <p:nvPr/>
        </p:nvSpPr>
        <p:spPr bwMode="auto">
          <a:xfrm>
            <a:off x="6049963" y="1357313"/>
            <a:ext cx="2190750" cy="396875"/>
          </a:xfrm>
          <a:prstGeom prst="rect">
            <a:avLst/>
          </a:prstGeom>
          <a:noFill/>
          <a:ln w="9525">
            <a:noFill/>
            <a:miter lim="800000"/>
            <a:headEnd/>
            <a:tailEnd/>
          </a:ln>
          <a:effectLst/>
        </p:spPr>
        <p:txBody>
          <a:bodyPr wrap="none">
            <a:spAutoFit/>
          </a:bodyPr>
          <a:lstStyle/>
          <a:p>
            <a:pPr algn="ctr"/>
            <a:r>
              <a:rPr kumimoji="0" lang="en-US" sz="2000">
                <a:solidFill>
                  <a:schemeClr val="bg1"/>
                </a:solidFill>
                <a:latin typeface="Times New Roman" pitchFamily="18" charset="0"/>
              </a:rPr>
              <a:t>Rectangle detection</a:t>
            </a:r>
          </a:p>
        </p:txBody>
      </p:sp>
      <p:graphicFrame>
        <p:nvGraphicFramePr>
          <p:cNvPr id="608263" name="Object 7"/>
          <p:cNvGraphicFramePr>
            <a:graphicFrameLocks noChangeAspect="1"/>
          </p:cNvGraphicFramePr>
          <p:nvPr/>
        </p:nvGraphicFramePr>
        <p:xfrm>
          <a:off x="163513" y="4740275"/>
          <a:ext cx="1795462" cy="1785938"/>
        </p:xfrm>
        <a:graphic>
          <a:graphicData uri="http://schemas.openxmlformats.org/presentationml/2006/ole">
            <p:oleObj spid="_x0000_s608263" name="Imagem de bitmap" r:id="rId7" imgW="2238687" imgH="2228571" progId="Paint.Picture">
              <p:embed/>
            </p:oleObj>
          </a:graphicData>
        </a:graphic>
      </p:graphicFrame>
      <p:graphicFrame>
        <p:nvGraphicFramePr>
          <p:cNvPr id="608264" name="Object 8"/>
          <p:cNvGraphicFramePr>
            <a:graphicFrameLocks noChangeAspect="1"/>
          </p:cNvGraphicFramePr>
          <p:nvPr/>
        </p:nvGraphicFramePr>
        <p:xfrm>
          <a:off x="1971675" y="4752975"/>
          <a:ext cx="1803400" cy="1795463"/>
        </p:xfrm>
        <a:graphic>
          <a:graphicData uri="http://schemas.openxmlformats.org/presentationml/2006/ole">
            <p:oleObj spid="_x0000_s608264" name="Imagem de bitmap" r:id="rId8" imgW="2247619" imgH="2238687" progId="Paint.Picture">
              <p:embed/>
            </p:oleObj>
          </a:graphicData>
        </a:graphic>
      </p:graphicFrame>
      <p:sp>
        <p:nvSpPr>
          <p:cNvPr id="608265" name="Text Box 9"/>
          <p:cNvSpPr txBox="1">
            <a:spLocks noChangeArrowheads="1"/>
          </p:cNvSpPr>
          <p:nvPr/>
        </p:nvSpPr>
        <p:spPr bwMode="auto">
          <a:xfrm>
            <a:off x="838200" y="4117975"/>
            <a:ext cx="2274888" cy="396875"/>
          </a:xfrm>
          <a:prstGeom prst="rect">
            <a:avLst/>
          </a:prstGeom>
          <a:noFill/>
          <a:ln w="9525">
            <a:noFill/>
            <a:miter lim="800000"/>
            <a:headEnd/>
            <a:tailEnd/>
          </a:ln>
          <a:effectLst/>
        </p:spPr>
        <p:txBody>
          <a:bodyPr wrap="none">
            <a:spAutoFit/>
          </a:bodyPr>
          <a:lstStyle/>
          <a:p>
            <a:r>
              <a:rPr kumimoji="0" lang="en-US" sz="2000">
                <a:solidFill>
                  <a:schemeClr val="bg1"/>
                </a:solidFill>
                <a:latin typeface="Times New Roman" pitchFamily="18" charset="0"/>
              </a:rPr>
              <a:t>Image Segmentation</a:t>
            </a:r>
          </a:p>
        </p:txBody>
      </p:sp>
      <p:sp>
        <p:nvSpPr>
          <p:cNvPr id="608266" name="Text Box 10"/>
          <p:cNvSpPr txBox="1">
            <a:spLocks noChangeArrowheads="1"/>
          </p:cNvSpPr>
          <p:nvPr/>
        </p:nvSpPr>
        <p:spPr bwMode="auto">
          <a:xfrm>
            <a:off x="3984625" y="5383213"/>
            <a:ext cx="1768475" cy="396875"/>
          </a:xfrm>
          <a:prstGeom prst="rect">
            <a:avLst/>
          </a:prstGeom>
          <a:noFill/>
          <a:ln w="9525">
            <a:noFill/>
            <a:miter lim="800000"/>
            <a:headEnd/>
            <a:tailEnd/>
          </a:ln>
          <a:effectLst/>
        </p:spPr>
        <p:txBody>
          <a:bodyPr wrap="none">
            <a:spAutoFit/>
          </a:bodyPr>
          <a:lstStyle/>
          <a:p>
            <a:r>
              <a:rPr kumimoji="0" lang="en-US" sz="2000">
                <a:solidFill>
                  <a:schemeClr val="bg1"/>
                </a:solidFill>
                <a:latin typeface="Times New Roman" pitchFamily="18" charset="0"/>
              </a:rPr>
              <a:t>People tracking</a:t>
            </a:r>
          </a:p>
        </p:txBody>
      </p:sp>
      <p:pic>
        <p:nvPicPr>
          <p:cNvPr id="608268" name="MT_cadeiras.avi">
            <a:hlinkClick r:id="" action="ppaction://media"/>
          </p:cNvPr>
          <p:cNvPicPr>
            <a:picLocks noRot="1" noChangeAspect="1" noChangeArrowheads="1"/>
          </p:cNvPicPr>
          <p:nvPr>
            <a:videoFile r:link="rId2"/>
          </p:nvPr>
        </p:nvPicPr>
        <p:blipFill>
          <a:blip r:embed="rId9" cstate="print"/>
          <a:srcRect/>
          <a:stretch>
            <a:fillRect/>
          </a:stretch>
        </p:blipFill>
        <p:spPr bwMode="auto">
          <a:xfrm>
            <a:off x="5765800" y="4537075"/>
            <a:ext cx="2967038" cy="2320925"/>
          </a:xfrm>
          <a:prstGeom prst="rect">
            <a:avLst/>
          </a:prstGeom>
          <a:noFill/>
        </p:spPr>
      </p:pic>
      <p:graphicFrame>
        <p:nvGraphicFramePr>
          <p:cNvPr id="608269" name="Object 13"/>
          <p:cNvGraphicFramePr>
            <a:graphicFrameLocks noChangeAspect="1"/>
          </p:cNvGraphicFramePr>
          <p:nvPr/>
        </p:nvGraphicFramePr>
        <p:xfrm>
          <a:off x="3419475" y="188913"/>
          <a:ext cx="2422525" cy="1751012"/>
        </p:xfrm>
        <a:graphic>
          <a:graphicData uri="http://schemas.openxmlformats.org/presentationml/2006/ole">
            <p:oleObj spid="_x0000_s608269" name="Bitmap Image" r:id="rId10" imgW="3029373" imgH="2190476" progId="Paint.Pictur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01" fill="hold"/>
                                        <p:tgtEl>
                                          <p:spTgt spid="60826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08268"/>
                </p:tgtEl>
              </p:cMediaNode>
            </p:video>
            <p:seq concurrent="1" nextAc="seek">
              <p:cTn id="8" restart="whenNotActive" fill="hold" evtFilter="cancelBubble" nodeType="interactiveSeq">
                <p:stCondLst>
                  <p:cond evt="onClick" delay="0">
                    <p:tgtEl>
                      <p:spTgt spid="60826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08268"/>
                                        </p:tgtEl>
                                      </p:cBhvr>
                                    </p:cmd>
                                  </p:childTnLst>
                                </p:cTn>
                              </p:par>
                            </p:childTnLst>
                          </p:cTn>
                        </p:par>
                      </p:childTnLst>
                    </p:cTn>
                  </p:par>
                </p:childTnLst>
              </p:cTn>
              <p:nextCondLst>
                <p:cond evt="onClick" delay="0">
                  <p:tgtEl>
                    <p:spTgt spid="608268"/>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ChangeArrowheads="1"/>
          </p:cNvSpPr>
          <p:nvPr/>
        </p:nvSpPr>
        <p:spPr bwMode="auto">
          <a:xfrm>
            <a:off x="4959350" y="4256088"/>
            <a:ext cx="2671763" cy="1265237"/>
          </a:xfrm>
          <a:prstGeom prst="rect">
            <a:avLst/>
          </a:prstGeom>
          <a:solidFill>
            <a:srgbClr val="FFFFCC"/>
          </a:solidFill>
          <a:ln w="9525">
            <a:solidFill>
              <a:schemeClr val="tx1"/>
            </a:solidFill>
            <a:miter lim="800000"/>
            <a:headEnd/>
            <a:tailEnd/>
          </a:ln>
          <a:effectLst/>
        </p:spPr>
        <p:txBody>
          <a:bodyPr wrap="none" anchor="ctr"/>
          <a:lstStyle/>
          <a:p>
            <a:endParaRPr lang="pt-BR"/>
          </a:p>
        </p:txBody>
      </p:sp>
      <p:sp>
        <p:nvSpPr>
          <p:cNvPr id="763907" name="Rectangle 3"/>
          <p:cNvSpPr>
            <a:spLocks noGrp="1" noChangeArrowheads="1"/>
          </p:cNvSpPr>
          <p:nvPr>
            <p:ph type="title"/>
          </p:nvPr>
        </p:nvSpPr>
        <p:spPr>
          <a:xfrm>
            <a:off x="0" y="0"/>
            <a:ext cx="7772400" cy="1143000"/>
          </a:xfrm>
        </p:spPr>
        <p:txBody>
          <a:bodyPr/>
          <a:lstStyle/>
          <a:p>
            <a:r>
              <a:rPr lang="en-US"/>
              <a:t>Algoritmos de recorte</a:t>
            </a:r>
          </a:p>
        </p:txBody>
      </p:sp>
      <p:sp>
        <p:nvSpPr>
          <p:cNvPr id="763908" name="Rectangle 4"/>
          <p:cNvSpPr>
            <a:spLocks noGrp="1" noChangeArrowheads="1"/>
          </p:cNvSpPr>
          <p:nvPr>
            <p:ph idx="1"/>
          </p:nvPr>
        </p:nvSpPr>
        <p:spPr/>
        <p:txBody>
          <a:bodyPr/>
          <a:lstStyle/>
          <a:p>
            <a:pPr>
              <a:spcBef>
                <a:spcPct val="0"/>
              </a:spcBef>
              <a:buFont typeface="Wingdings" pitchFamily="2" charset="2"/>
              <a:buNone/>
            </a:pPr>
            <a:r>
              <a:rPr lang="en-US"/>
              <a:t>Algoritmo de Cohen-Sutherland</a:t>
            </a:r>
          </a:p>
        </p:txBody>
      </p:sp>
      <p:sp>
        <p:nvSpPr>
          <p:cNvPr id="763909" name="Rectangle 5"/>
          <p:cNvSpPr>
            <a:spLocks noChangeArrowheads="1"/>
          </p:cNvSpPr>
          <p:nvPr/>
        </p:nvSpPr>
        <p:spPr bwMode="auto">
          <a:xfrm>
            <a:off x="650875" y="2760663"/>
            <a:ext cx="3903663" cy="3341687"/>
          </a:xfrm>
          <a:prstGeom prst="rect">
            <a:avLst/>
          </a:prstGeom>
          <a:solidFill>
            <a:schemeClr val="bg1"/>
          </a:solidFill>
          <a:ln w="9525">
            <a:solidFill>
              <a:schemeClr val="tx1"/>
            </a:solidFill>
            <a:miter lim="800000"/>
            <a:headEnd/>
            <a:tailEnd/>
          </a:ln>
          <a:effectLst/>
        </p:spPr>
        <p:txBody>
          <a:bodyPr wrap="none" anchor="ctr"/>
          <a:lstStyle/>
          <a:p>
            <a:pPr algn="ctr" eaLnBrk="0" hangingPunct="0"/>
            <a:endParaRPr kumimoji="0" lang="pt-BR">
              <a:solidFill>
                <a:srgbClr val="FFFF66"/>
              </a:solidFill>
              <a:latin typeface="Times New Roman" pitchFamily="18" charset="0"/>
            </a:endParaRPr>
          </a:p>
        </p:txBody>
      </p:sp>
      <p:sp>
        <p:nvSpPr>
          <p:cNvPr id="763910" name="Rectangle 6"/>
          <p:cNvSpPr>
            <a:spLocks noChangeArrowheads="1"/>
          </p:cNvSpPr>
          <p:nvPr/>
        </p:nvSpPr>
        <p:spPr bwMode="auto">
          <a:xfrm>
            <a:off x="1652588" y="3552825"/>
            <a:ext cx="1793875" cy="1652588"/>
          </a:xfrm>
          <a:prstGeom prst="rect">
            <a:avLst/>
          </a:prstGeom>
          <a:noFill/>
          <a:ln w="28575">
            <a:solidFill>
              <a:schemeClr val="tx1"/>
            </a:solidFill>
            <a:miter lim="800000"/>
            <a:headEnd/>
            <a:tailEnd/>
          </a:ln>
          <a:effectLst/>
        </p:spPr>
        <p:txBody>
          <a:bodyPr wrap="none" anchor="ctr"/>
          <a:lstStyle/>
          <a:p>
            <a:endParaRPr lang="pt-BR"/>
          </a:p>
        </p:txBody>
      </p:sp>
      <p:sp>
        <p:nvSpPr>
          <p:cNvPr id="763911" name="Text Box 7"/>
          <p:cNvSpPr txBox="1">
            <a:spLocks noChangeArrowheads="1"/>
          </p:cNvSpPr>
          <p:nvPr/>
        </p:nvSpPr>
        <p:spPr bwMode="auto">
          <a:xfrm>
            <a:off x="660400" y="3529013"/>
            <a:ext cx="404813"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A</a:t>
            </a:r>
          </a:p>
        </p:txBody>
      </p:sp>
      <p:sp>
        <p:nvSpPr>
          <p:cNvPr id="763912" name="Text Box 8"/>
          <p:cNvSpPr txBox="1">
            <a:spLocks noChangeArrowheads="1"/>
          </p:cNvSpPr>
          <p:nvPr/>
        </p:nvSpPr>
        <p:spPr bwMode="auto">
          <a:xfrm>
            <a:off x="2619375" y="2701925"/>
            <a:ext cx="3873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B</a:t>
            </a:r>
          </a:p>
        </p:txBody>
      </p:sp>
      <p:sp>
        <p:nvSpPr>
          <p:cNvPr id="763913" name="Text Box 9"/>
          <p:cNvSpPr txBox="1">
            <a:spLocks noChangeArrowheads="1"/>
          </p:cNvSpPr>
          <p:nvPr/>
        </p:nvSpPr>
        <p:spPr bwMode="auto">
          <a:xfrm>
            <a:off x="1652588" y="3670300"/>
            <a:ext cx="3873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C</a:t>
            </a:r>
          </a:p>
        </p:txBody>
      </p:sp>
      <p:sp>
        <p:nvSpPr>
          <p:cNvPr id="763914" name="Text Box 10"/>
          <p:cNvSpPr txBox="1">
            <a:spLocks noChangeArrowheads="1"/>
          </p:cNvSpPr>
          <p:nvPr/>
        </p:nvSpPr>
        <p:spPr bwMode="auto">
          <a:xfrm>
            <a:off x="1890713" y="4530725"/>
            <a:ext cx="404812"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D</a:t>
            </a:r>
          </a:p>
        </p:txBody>
      </p:sp>
      <p:sp>
        <p:nvSpPr>
          <p:cNvPr id="763915" name="Text Box 11"/>
          <p:cNvSpPr txBox="1">
            <a:spLocks noChangeArrowheads="1"/>
          </p:cNvSpPr>
          <p:nvPr/>
        </p:nvSpPr>
        <p:spPr bwMode="auto">
          <a:xfrm>
            <a:off x="2084388" y="3879850"/>
            <a:ext cx="369887"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E</a:t>
            </a:r>
          </a:p>
        </p:txBody>
      </p:sp>
      <p:sp>
        <p:nvSpPr>
          <p:cNvPr id="763916" name="Text Box 12"/>
          <p:cNvSpPr txBox="1">
            <a:spLocks noChangeArrowheads="1"/>
          </p:cNvSpPr>
          <p:nvPr/>
        </p:nvSpPr>
        <p:spPr bwMode="auto">
          <a:xfrm>
            <a:off x="3287713" y="2736850"/>
            <a:ext cx="354012"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F</a:t>
            </a:r>
          </a:p>
        </p:txBody>
      </p:sp>
      <p:sp>
        <p:nvSpPr>
          <p:cNvPr id="763917" name="Text Box 13"/>
          <p:cNvSpPr txBox="1">
            <a:spLocks noChangeArrowheads="1"/>
          </p:cNvSpPr>
          <p:nvPr/>
        </p:nvSpPr>
        <p:spPr bwMode="auto">
          <a:xfrm>
            <a:off x="2454275" y="4127500"/>
            <a:ext cx="404813"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G</a:t>
            </a:r>
          </a:p>
        </p:txBody>
      </p:sp>
      <p:sp>
        <p:nvSpPr>
          <p:cNvPr id="763918" name="Text Box 14"/>
          <p:cNvSpPr txBox="1">
            <a:spLocks noChangeArrowheads="1"/>
          </p:cNvSpPr>
          <p:nvPr/>
        </p:nvSpPr>
        <p:spPr bwMode="auto">
          <a:xfrm>
            <a:off x="3965575" y="3282950"/>
            <a:ext cx="404813"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H</a:t>
            </a:r>
          </a:p>
        </p:txBody>
      </p:sp>
      <p:sp>
        <p:nvSpPr>
          <p:cNvPr id="763919" name="Text Box 15"/>
          <p:cNvSpPr txBox="1">
            <a:spLocks noChangeArrowheads="1"/>
          </p:cNvSpPr>
          <p:nvPr/>
        </p:nvSpPr>
        <p:spPr bwMode="auto">
          <a:xfrm>
            <a:off x="1228725" y="4672013"/>
            <a:ext cx="285750"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I</a:t>
            </a:r>
          </a:p>
        </p:txBody>
      </p:sp>
      <p:sp>
        <p:nvSpPr>
          <p:cNvPr id="763920" name="Text Box 16"/>
          <p:cNvSpPr txBox="1">
            <a:spLocks noChangeArrowheads="1"/>
          </p:cNvSpPr>
          <p:nvPr/>
        </p:nvSpPr>
        <p:spPr bwMode="auto">
          <a:xfrm>
            <a:off x="3402013" y="5375275"/>
            <a:ext cx="303212"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J</a:t>
            </a:r>
          </a:p>
        </p:txBody>
      </p:sp>
      <p:sp>
        <p:nvSpPr>
          <p:cNvPr id="763921" name="Text Box 17"/>
          <p:cNvSpPr txBox="1">
            <a:spLocks noChangeArrowheads="1"/>
          </p:cNvSpPr>
          <p:nvPr/>
        </p:nvSpPr>
        <p:spPr bwMode="auto">
          <a:xfrm>
            <a:off x="677863" y="5516563"/>
            <a:ext cx="404812"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K</a:t>
            </a:r>
          </a:p>
        </p:txBody>
      </p:sp>
      <p:sp>
        <p:nvSpPr>
          <p:cNvPr id="763922" name="Text Box 18"/>
          <p:cNvSpPr txBox="1">
            <a:spLocks noChangeArrowheads="1"/>
          </p:cNvSpPr>
          <p:nvPr/>
        </p:nvSpPr>
        <p:spPr bwMode="auto">
          <a:xfrm>
            <a:off x="2312988" y="5516563"/>
            <a:ext cx="369887" cy="457200"/>
          </a:xfrm>
          <a:prstGeom prst="rect">
            <a:avLst/>
          </a:prstGeom>
          <a:noFill/>
          <a:ln w="9525">
            <a:noFill/>
            <a:miter lim="800000"/>
            <a:headEnd/>
            <a:tailEnd/>
          </a:ln>
          <a:effectLst/>
        </p:spPr>
        <p:txBody>
          <a:bodyPr wrap="none">
            <a:spAutoFit/>
          </a:bodyPr>
          <a:lstStyle/>
          <a:p>
            <a:pPr algn="ctr" eaLnBrk="0" hangingPunct="0"/>
            <a:r>
              <a:rPr kumimoji="0" lang="en-US">
                <a:latin typeface="Times New Roman" pitchFamily="18" charset="0"/>
              </a:rPr>
              <a:t>L</a:t>
            </a:r>
          </a:p>
        </p:txBody>
      </p:sp>
      <p:sp>
        <p:nvSpPr>
          <p:cNvPr id="763923" name="Text Box 19"/>
          <p:cNvSpPr txBox="1">
            <a:spLocks noChangeArrowheads="1"/>
          </p:cNvSpPr>
          <p:nvPr/>
        </p:nvSpPr>
        <p:spPr bwMode="auto">
          <a:xfrm>
            <a:off x="4989513" y="3019425"/>
            <a:ext cx="4106862" cy="831850"/>
          </a:xfrm>
          <a:prstGeom prst="rect">
            <a:avLst/>
          </a:prstGeom>
          <a:noFill/>
          <a:ln w="9525">
            <a:solidFill>
              <a:srgbClr val="FF3300"/>
            </a:solidFill>
            <a:miter lim="800000"/>
            <a:headEnd/>
            <a:tailEnd/>
          </a:ln>
          <a:effectLst/>
        </p:spPr>
        <p:txBody>
          <a:bodyPr>
            <a:spAutoFit/>
          </a:bodyPr>
          <a:lstStyle/>
          <a:p>
            <a:pPr eaLnBrk="0" hangingPunct="0">
              <a:buFontTx/>
              <a:buChar char="•"/>
            </a:pPr>
            <a:r>
              <a:rPr kumimoji="0" lang="en-US">
                <a:solidFill>
                  <a:srgbClr val="FFFF66"/>
                </a:solidFill>
                <a:latin typeface="Times New Roman" pitchFamily="18" charset="0"/>
              </a:rPr>
              <a:t> </a:t>
            </a:r>
            <a:r>
              <a:rPr kumimoji="0" lang="en-US">
                <a:solidFill>
                  <a:schemeClr val="bg1"/>
                </a:solidFill>
                <a:latin typeface="Times New Roman" pitchFamily="18" charset="0"/>
              </a:rPr>
              <a:t>Calcular segmentos através das intersecções</a:t>
            </a:r>
          </a:p>
        </p:txBody>
      </p:sp>
      <p:sp>
        <p:nvSpPr>
          <p:cNvPr id="763924" name="Line 20"/>
          <p:cNvSpPr>
            <a:spLocks noChangeShapeType="1"/>
          </p:cNvSpPr>
          <p:nvPr/>
        </p:nvSpPr>
        <p:spPr bwMode="auto">
          <a:xfrm>
            <a:off x="1635125" y="2795588"/>
            <a:ext cx="0" cy="3341687"/>
          </a:xfrm>
          <a:prstGeom prst="line">
            <a:avLst/>
          </a:prstGeom>
          <a:noFill/>
          <a:ln w="9525">
            <a:solidFill>
              <a:schemeClr val="tx1"/>
            </a:solidFill>
            <a:round/>
            <a:headEnd/>
            <a:tailEnd/>
          </a:ln>
          <a:effectLst/>
        </p:spPr>
        <p:txBody>
          <a:bodyPr/>
          <a:lstStyle/>
          <a:p>
            <a:endParaRPr lang="pt-BR"/>
          </a:p>
        </p:txBody>
      </p:sp>
      <p:sp>
        <p:nvSpPr>
          <p:cNvPr id="763925" name="Line 21"/>
          <p:cNvSpPr>
            <a:spLocks noChangeShapeType="1"/>
          </p:cNvSpPr>
          <p:nvPr/>
        </p:nvSpPr>
        <p:spPr bwMode="auto">
          <a:xfrm>
            <a:off x="3440113" y="2771775"/>
            <a:ext cx="0" cy="3341688"/>
          </a:xfrm>
          <a:prstGeom prst="line">
            <a:avLst/>
          </a:prstGeom>
          <a:noFill/>
          <a:ln w="9525">
            <a:solidFill>
              <a:schemeClr val="tx1"/>
            </a:solidFill>
            <a:round/>
            <a:headEnd/>
            <a:tailEnd/>
          </a:ln>
          <a:effectLst/>
        </p:spPr>
        <p:txBody>
          <a:bodyPr/>
          <a:lstStyle/>
          <a:p>
            <a:endParaRPr lang="pt-BR"/>
          </a:p>
        </p:txBody>
      </p:sp>
      <p:sp>
        <p:nvSpPr>
          <p:cNvPr id="763926" name="Line 22"/>
          <p:cNvSpPr>
            <a:spLocks noChangeShapeType="1"/>
          </p:cNvSpPr>
          <p:nvPr/>
        </p:nvSpPr>
        <p:spPr bwMode="auto">
          <a:xfrm>
            <a:off x="650875" y="3551238"/>
            <a:ext cx="3868738" cy="0"/>
          </a:xfrm>
          <a:prstGeom prst="line">
            <a:avLst/>
          </a:prstGeom>
          <a:noFill/>
          <a:ln w="9525">
            <a:solidFill>
              <a:schemeClr val="tx1"/>
            </a:solidFill>
            <a:round/>
            <a:headEnd/>
            <a:tailEnd/>
          </a:ln>
          <a:effectLst/>
        </p:spPr>
        <p:txBody>
          <a:bodyPr/>
          <a:lstStyle/>
          <a:p>
            <a:endParaRPr lang="pt-BR"/>
          </a:p>
        </p:txBody>
      </p:sp>
      <p:sp>
        <p:nvSpPr>
          <p:cNvPr id="763927" name="Line 23"/>
          <p:cNvSpPr>
            <a:spLocks noChangeShapeType="1"/>
          </p:cNvSpPr>
          <p:nvPr/>
        </p:nvSpPr>
        <p:spPr bwMode="auto">
          <a:xfrm>
            <a:off x="681038" y="5199063"/>
            <a:ext cx="3868737" cy="0"/>
          </a:xfrm>
          <a:prstGeom prst="line">
            <a:avLst/>
          </a:prstGeom>
          <a:noFill/>
          <a:ln w="9525">
            <a:solidFill>
              <a:schemeClr val="tx1"/>
            </a:solidFill>
            <a:round/>
            <a:headEnd/>
            <a:tailEnd/>
          </a:ln>
          <a:effectLst/>
        </p:spPr>
        <p:txBody>
          <a:bodyPr/>
          <a:lstStyle/>
          <a:p>
            <a:endParaRPr lang="pt-BR"/>
          </a:p>
        </p:txBody>
      </p:sp>
      <p:sp>
        <p:nvSpPr>
          <p:cNvPr id="763928" name="Line 24"/>
          <p:cNvSpPr>
            <a:spLocks noChangeShapeType="1"/>
          </p:cNvSpPr>
          <p:nvPr/>
        </p:nvSpPr>
        <p:spPr bwMode="auto">
          <a:xfrm flipV="1">
            <a:off x="914400" y="3200400"/>
            <a:ext cx="2022475" cy="966788"/>
          </a:xfrm>
          <a:prstGeom prst="line">
            <a:avLst/>
          </a:prstGeom>
          <a:noFill/>
          <a:ln w="9525">
            <a:solidFill>
              <a:schemeClr val="tx1"/>
            </a:solidFill>
            <a:round/>
            <a:headEnd/>
            <a:tailEnd/>
          </a:ln>
          <a:effectLst/>
        </p:spPr>
        <p:txBody>
          <a:bodyPr/>
          <a:lstStyle/>
          <a:p>
            <a:endParaRPr lang="pt-BR"/>
          </a:p>
        </p:txBody>
      </p:sp>
      <p:sp>
        <p:nvSpPr>
          <p:cNvPr id="763929" name="Line 25"/>
          <p:cNvSpPr>
            <a:spLocks noChangeShapeType="1"/>
          </p:cNvSpPr>
          <p:nvPr/>
        </p:nvSpPr>
        <p:spPr bwMode="auto">
          <a:xfrm>
            <a:off x="1530350" y="4765675"/>
            <a:ext cx="1951038" cy="1108075"/>
          </a:xfrm>
          <a:prstGeom prst="line">
            <a:avLst/>
          </a:prstGeom>
          <a:noFill/>
          <a:ln w="9525">
            <a:solidFill>
              <a:schemeClr val="tx1"/>
            </a:solidFill>
            <a:round/>
            <a:headEnd/>
            <a:tailEnd/>
          </a:ln>
          <a:effectLst/>
        </p:spPr>
        <p:txBody>
          <a:bodyPr/>
          <a:lstStyle/>
          <a:p>
            <a:endParaRPr lang="pt-BR"/>
          </a:p>
        </p:txBody>
      </p:sp>
      <p:sp>
        <p:nvSpPr>
          <p:cNvPr id="763930" name="Line 26"/>
          <p:cNvSpPr>
            <a:spLocks noChangeShapeType="1"/>
          </p:cNvSpPr>
          <p:nvPr/>
        </p:nvSpPr>
        <p:spPr bwMode="auto">
          <a:xfrm flipV="1">
            <a:off x="2673350" y="3692525"/>
            <a:ext cx="1652588" cy="896938"/>
          </a:xfrm>
          <a:prstGeom prst="line">
            <a:avLst/>
          </a:prstGeom>
          <a:noFill/>
          <a:ln w="12700">
            <a:solidFill>
              <a:schemeClr val="tx1"/>
            </a:solidFill>
            <a:round/>
            <a:headEnd/>
            <a:tailEnd/>
          </a:ln>
          <a:effectLst/>
        </p:spPr>
        <p:txBody>
          <a:bodyPr/>
          <a:lstStyle/>
          <a:p>
            <a:endParaRPr lang="pt-BR"/>
          </a:p>
        </p:txBody>
      </p:sp>
      <p:sp>
        <p:nvSpPr>
          <p:cNvPr id="763931" name="Line 27"/>
          <p:cNvSpPr>
            <a:spLocks noChangeShapeType="1"/>
          </p:cNvSpPr>
          <p:nvPr/>
        </p:nvSpPr>
        <p:spPr bwMode="auto">
          <a:xfrm>
            <a:off x="1793875" y="4062413"/>
            <a:ext cx="280988" cy="738187"/>
          </a:xfrm>
          <a:prstGeom prst="line">
            <a:avLst/>
          </a:prstGeom>
          <a:noFill/>
          <a:ln w="12700">
            <a:solidFill>
              <a:schemeClr val="tx1"/>
            </a:solidFill>
            <a:round/>
            <a:headEnd/>
            <a:tailEnd/>
          </a:ln>
          <a:effectLst/>
        </p:spPr>
        <p:txBody>
          <a:bodyPr/>
          <a:lstStyle/>
          <a:p>
            <a:endParaRPr lang="pt-BR"/>
          </a:p>
        </p:txBody>
      </p:sp>
      <p:sp>
        <p:nvSpPr>
          <p:cNvPr id="763932" name="Line 28"/>
          <p:cNvSpPr>
            <a:spLocks noChangeShapeType="1"/>
          </p:cNvSpPr>
          <p:nvPr/>
        </p:nvSpPr>
        <p:spPr bwMode="auto">
          <a:xfrm flipV="1">
            <a:off x="2251075" y="2971800"/>
            <a:ext cx="1143000" cy="1441450"/>
          </a:xfrm>
          <a:prstGeom prst="line">
            <a:avLst/>
          </a:prstGeom>
          <a:noFill/>
          <a:ln w="12700">
            <a:solidFill>
              <a:schemeClr val="tx1"/>
            </a:solidFill>
            <a:round/>
            <a:headEnd/>
            <a:tailEnd/>
          </a:ln>
          <a:effectLst/>
        </p:spPr>
        <p:txBody>
          <a:bodyPr/>
          <a:lstStyle/>
          <a:p>
            <a:endParaRPr lang="pt-BR"/>
          </a:p>
        </p:txBody>
      </p:sp>
      <p:sp>
        <p:nvSpPr>
          <p:cNvPr id="763933" name="Line 29"/>
          <p:cNvSpPr>
            <a:spLocks noChangeShapeType="1"/>
          </p:cNvSpPr>
          <p:nvPr/>
        </p:nvSpPr>
        <p:spPr bwMode="auto">
          <a:xfrm>
            <a:off x="966788" y="5767388"/>
            <a:ext cx="1371600" cy="0"/>
          </a:xfrm>
          <a:prstGeom prst="line">
            <a:avLst/>
          </a:prstGeom>
          <a:noFill/>
          <a:ln w="9525">
            <a:solidFill>
              <a:schemeClr val="tx1"/>
            </a:solidFill>
            <a:round/>
            <a:headEnd/>
            <a:tailEnd/>
          </a:ln>
          <a:effectLst/>
        </p:spPr>
        <p:txBody>
          <a:bodyPr/>
          <a:lstStyle/>
          <a:p>
            <a:endParaRPr lang="pt-BR"/>
          </a:p>
        </p:txBody>
      </p:sp>
      <p:grpSp>
        <p:nvGrpSpPr>
          <p:cNvPr id="763934" name="Group 30"/>
          <p:cNvGrpSpPr>
            <a:grpSpLocks/>
          </p:cNvGrpSpPr>
          <p:nvPr/>
        </p:nvGrpSpPr>
        <p:grpSpPr bwMode="auto">
          <a:xfrm>
            <a:off x="914400" y="3200400"/>
            <a:ext cx="2022475" cy="966788"/>
            <a:chOff x="576" y="2016"/>
            <a:chExt cx="1274" cy="609"/>
          </a:xfrm>
        </p:grpSpPr>
        <p:sp>
          <p:nvSpPr>
            <p:cNvPr id="763935" name="Line 31"/>
            <p:cNvSpPr>
              <a:spLocks noChangeShapeType="1"/>
            </p:cNvSpPr>
            <p:nvPr/>
          </p:nvSpPr>
          <p:spPr bwMode="auto">
            <a:xfrm flipV="1">
              <a:off x="576" y="2415"/>
              <a:ext cx="454" cy="210"/>
            </a:xfrm>
            <a:prstGeom prst="line">
              <a:avLst/>
            </a:prstGeom>
            <a:noFill/>
            <a:ln w="28575">
              <a:solidFill>
                <a:srgbClr val="66FF33"/>
              </a:solidFill>
              <a:round/>
              <a:headEnd/>
              <a:tailEnd/>
            </a:ln>
            <a:effectLst/>
          </p:spPr>
          <p:txBody>
            <a:bodyPr/>
            <a:lstStyle/>
            <a:p>
              <a:endParaRPr lang="pt-BR"/>
            </a:p>
          </p:txBody>
        </p:sp>
        <p:sp>
          <p:nvSpPr>
            <p:cNvPr id="763936" name="Line 32"/>
            <p:cNvSpPr>
              <a:spLocks noChangeShapeType="1"/>
            </p:cNvSpPr>
            <p:nvPr/>
          </p:nvSpPr>
          <p:spPr bwMode="auto">
            <a:xfrm flipV="1">
              <a:off x="1030" y="2226"/>
              <a:ext cx="366" cy="189"/>
            </a:xfrm>
            <a:prstGeom prst="line">
              <a:avLst/>
            </a:prstGeom>
            <a:noFill/>
            <a:ln w="28575">
              <a:solidFill>
                <a:srgbClr val="FF3300"/>
              </a:solidFill>
              <a:round/>
              <a:headEnd/>
              <a:tailEnd/>
            </a:ln>
            <a:effectLst/>
          </p:spPr>
          <p:txBody>
            <a:bodyPr/>
            <a:lstStyle/>
            <a:p>
              <a:endParaRPr lang="pt-BR"/>
            </a:p>
          </p:txBody>
        </p:sp>
        <p:sp>
          <p:nvSpPr>
            <p:cNvPr id="763937" name="Line 33"/>
            <p:cNvSpPr>
              <a:spLocks noChangeShapeType="1"/>
            </p:cNvSpPr>
            <p:nvPr/>
          </p:nvSpPr>
          <p:spPr bwMode="auto">
            <a:xfrm flipV="1">
              <a:off x="1396" y="2016"/>
              <a:ext cx="454" cy="210"/>
            </a:xfrm>
            <a:prstGeom prst="line">
              <a:avLst/>
            </a:prstGeom>
            <a:noFill/>
            <a:ln w="28575">
              <a:solidFill>
                <a:srgbClr val="003399"/>
              </a:solidFill>
              <a:round/>
              <a:headEnd/>
              <a:tailEnd/>
            </a:ln>
            <a:effectLst/>
          </p:spPr>
          <p:txBody>
            <a:bodyPr/>
            <a:lstStyle/>
            <a:p>
              <a:endParaRPr lang="pt-BR"/>
            </a:p>
          </p:txBody>
        </p:sp>
      </p:grpSp>
      <p:grpSp>
        <p:nvGrpSpPr>
          <p:cNvPr id="763938" name="Group 34"/>
          <p:cNvGrpSpPr>
            <a:grpSpLocks/>
          </p:cNvGrpSpPr>
          <p:nvPr/>
        </p:nvGrpSpPr>
        <p:grpSpPr bwMode="auto">
          <a:xfrm>
            <a:off x="5287963" y="4354513"/>
            <a:ext cx="2022475" cy="966787"/>
            <a:chOff x="576" y="2016"/>
            <a:chExt cx="1274" cy="609"/>
          </a:xfrm>
        </p:grpSpPr>
        <p:sp>
          <p:nvSpPr>
            <p:cNvPr id="763939" name="Line 35"/>
            <p:cNvSpPr>
              <a:spLocks noChangeShapeType="1"/>
            </p:cNvSpPr>
            <p:nvPr/>
          </p:nvSpPr>
          <p:spPr bwMode="auto">
            <a:xfrm flipV="1">
              <a:off x="576" y="2415"/>
              <a:ext cx="454" cy="210"/>
            </a:xfrm>
            <a:prstGeom prst="line">
              <a:avLst/>
            </a:prstGeom>
            <a:noFill/>
            <a:ln w="28575">
              <a:solidFill>
                <a:srgbClr val="66FF33"/>
              </a:solidFill>
              <a:round/>
              <a:headEnd/>
              <a:tailEnd/>
            </a:ln>
            <a:effectLst/>
          </p:spPr>
          <p:txBody>
            <a:bodyPr/>
            <a:lstStyle/>
            <a:p>
              <a:endParaRPr lang="pt-BR"/>
            </a:p>
          </p:txBody>
        </p:sp>
        <p:sp>
          <p:nvSpPr>
            <p:cNvPr id="763940" name="Line 36"/>
            <p:cNvSpPr>
              <a:spLocks noChangeShapeType="1"/>
            </p:cNvSpPr>
            <p:nvPr/>
          </p:nvSpPr>
          <p:spPr bwMode="auto">
            <a:xfrm flipV="1">
              <a:off x="1030" y="2226"/>
              <a:ext cx="366" cy="189"/>
            </a:xfrm>
            <a:prstGeom prst="line">
              <a:avLst/>
            </a:prstGeom>
            <a:noFill/>
            <a:ln w="28575">
              <a:solidFill>
                <a:srgbClr val="FF3300"/>
              </a:solidFill>
              <a:round/>
              <a:headEnd/>
              <a:tailEnd/>
            </a:ln>
            <a:effectLst/>
          </p:spPr>
          <p:txBody>
            <a:bodyPr/>
            <a:lstStyle/>
            <a:p>
              <a:endParaRPr lang="pt-BR"/>
            </a:p>
          </p:txBody>
        </p:sp>
        <p:sp>
          <p:nvSpPr>
            <p:cNvPr id="763941" name="Line 37"/>
            <p:cNvSpPr>
              <a:spLocks noChangeShapeType="1"/>
            </p:cNvSpPr>
            <p:nvPr/>
          </p:nvSpPr>
          <p:spPr bwMode="auto">
            <a:xfrm flipV="1">
              <a:off x="1396" y="2016"/>
              <a:ext cx="454" cy="210"/>
            </a:xfrm>
            <a:prstGeom prst="line">
              <a:avLst/>
            </a:prstGeom>
            <a:noFill/>
            <a:ln w="28575">
              <a:solidFill>
                <a:srgbClr val="003399"/>
              </a:solidFill>
              <a:round/>
              <a:headEnd/>
              <a:tailEnd/>
            </a:ln>
            <a:effectLst/>
          </p:spPr>
          <p:txBody>
            <a:bodyP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63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63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a:xfrm>
            <a:off x="1543050" y="404813"/>
            <a:ext cx="7600950" cy="1162050"/>
          </a:xfrm>
          <a:noFill/>
          <a:ln/>
        </p:spPr>
        <p:txBody>
          <a:bodyPr anchor="b"/>
          <a:lstStyle/>
          <a:p>
            <a:r>
              <a:rPr lang="pt-BR" b="1"/>
              <a:t>Formas de Representação</a:t>
            </a:r>
            <a:endParaRPr lang="pt-BR"/>
          </a:p>
        </p:txBody>
      </p:sp>
      <p:grpSp>
        <p:nvGrpSpPr>
          <p:cNvPr id="786435" name="Group 3"/>
          <p:cNvGrpSpPr>
            <a:grpSpLocks/>
          </p:cNvGrpSpPr>
          <p:nvPr/>
        </p:nvGrpSpPr>
        <p:grpSpPr bwMode="auto">
          <a:xfrm>
            <a:off x="984250" y="2676525"/>
            <a:ext cx="2598738" cy="2559050"/>
            <a:chOff x="311" y="1884"/>
            <a:chExt cx="1637" cy="1612"/>
          </a:xfrm>
        </p:grpSpPr>
        <p:grpSp>
          <p:nvGrpSpPr>
            <p:cNvPr id="786436" name="Group 4"/>
            <p:cNvGrpSpPr>
              <a:grpSpLocks/>
            </p:cNvGrpSpPr>
            <p:nvPr/>
          </p:nvGrpSpPr>
          <p:grpSpPr bwMode="auto">
            <a:xfrm>
              <a:off x="749" y="1884"/>
              <a:ext cx="1199" cy="1189"/>
              <a:chOff x="749" y="1884"/>
              <a:chExt cx="1199" cy="1189"/>
            </a:xfrm>
          </p:grpSpPr>
          <p:sp>
            <p:nvSpPr>
              <p:cNvPr id="786437" name="Rectangle 5"/>
              <p:cNvSpPr>
                <a:spLocks noChangeArrowheads="1"/>
              </p:cNvSpPr>
              <p:nvPr/>
            </p:nvSpPr>
            <p:spPr bwMode="auto">
              <a:xfrm>
                <a:off x="786" y="1911"/>
                <a:ext cx="1134" cy="1134"/>
              </a:xfrm>
              <a:prstGeom prst="rect">
                <a:avLst/>
              </a:prstGeom>
              <a:noFill/>
              <a:ln w="28575">
                <a:solidFill>
                  <a:schemeClr val="bg1"/>
                </a:solidFill>
                <a:miter lim="800000"/>
                <a:headEnd/>
                <a:tailEnd/>
              </a:ln>
              <a:effectLst/>
            </p:spPr>
            <p:txBody>
              <a:bodyPr wrap="none" anchor="ctr"/>
              <a:lstStyle/>
              <a:p>
                <a:endParaRPr lang="pt-BR"/>
              </a:p>
            </p:txBody>
          </p:sp>
          <p:sp>
            <p:nvSpPr>
              <p:cNvPr id="786438" name="Oval 6"/>
              <p:cNvSpPr>
                <a:spLocks noChangeArrowheads="1"/>
              </p:cNvSpPr>
              <p:nvPr/>
            </p:nvSpPr>
            <p:spPr bwMode="auto">
              <a:xfrm>
                <a:off x="749" y="3009"/>
                <a:ext cx="56" cy="64"/>
              </a:xfrm>
              <a:prstGeom prst="ellipse">
                <a:avLst/>
              </a:prstGeom>
              <a:noFill/>
              <a:ln w="9525">
                <a:solidFill>
                  <a:schemeClr val="bg1"/>
                </a:solidFill>
                <a:miter lim="800000"/>
                <a:headEnd/>
                <a:tailEnd/>
              </a:ln>
              <a:effectLst/>
            </p:spPr>
            <p:txBody>
              <a:bodyPr wrap="none" anchor="ctr"/>
              <a:lstStyle/>
              <a:p>
                <a:endParaRPr lang="pt-BR"/>
              </a:p>
            </p:txBody>
          </p:sp>
          <p:sp>
            <p:nvSpPr>
              <p:cNvPr id="786439" name="Oval 7"/>
              <p:cNvSpPr>
                <a:spLocks noChangeArrowheads="1"/>
              </p:cNvSpPr>
              <p:nvPr/>
            </p:nvSpPr>
            <p:spPr bwMode="auto">
              <a:xfrm>
                <a:off x="1892" y="1884"/>
                <a:ext cx="56" cy="64"/>
              </a:xfrm>
              <a:prstGeom prst="ellipse">
                <a:avLst/>
              </a:prstGeom>
              <a:noFill/>
              <a:ln w="9525">
                <a:solidFill>
                  <a:schemeClr val="bg1"/>
                </a:solidFill>
                <a:miter lim="800000"/>
                <a:headEnd/>
                <a:tailEnd/>
              </a:ln>
              <a:effectLst/>
            </p:spPr>
            <p:txBody>
              <a:bodyPr wrap="none" anchor="ctr"/>
              <a:lstStyle/>
              <a:p>
                <a:endParaRPr lang="pt-BR"/>
              </a:p>
            </p:txBody>
          </p:sp>
          <p:sp>
            <p:nvSpPr>
              <p:cNvPr id="786440" name="Oval 8"/>
              <p:cNvSpPr>
                <a:spLocks noChangeArrowheads="1"/>
              </p:cNvSpPr>
              <p:nvPr/>
            </p:nvSpPr>
            <p:spPr bwMode="auto">
              <a:xfrm>
                <a:off x="1892" y="3009"/>
                <a:ext cx="56" cy="64"/>
              </a:xfrm>
              <a:prstGeom prst="ellipse">
                <a:avLst/>
              </a:prstGeom>
              <a:noFill/>
              <a:ln w="9525">
                <a:solidFill>
                  <a:schemeClr val="bg1"/>
                </a:solidFill>
                <a:miter lim="800000"/>
                <a:headEnd/>
                <a:tailEnd/>
              </a:ln>
              <a:effectLst/>
            </p:spPr>
            <p:txBody>
              <a:bodyPr wrap="none" anchor="ctr"/>
              <a:lstStyle/>
              <a:p>
                <a:endParaRPr lang="pt-BR"/>
              </a:p>
            </p:txBody>
          </p:sp>
          <p:sp>
            <p:nvSpPr>
              <p:cNvPr id="786441" name="Oval 9"/>
              <p:cNvSpPr>
                <a:spLocks noChangeArrowheads="1"/>
              </p:cNvSpPr>
              <p:nvPr/>
            </p:nvSpPr>
            <p:spPr bwMode="auto">
              <a:xfrm>
                <a:off x="749" y="1884"/>
                <a:ext cx="56" cy="64"/>
              </a:xfrm>
              <a:prstGeom prst="ellipse">
                <a:avLst/>
              </a:prstGeom>
              <a:noFill/>
              <a:ln w="9525">
                <a:solidFill>
                  <a:schemeClr val="bg1"/>
                </a:solidFill>
                <a:miter lim="800000"/>
                <a:headEnd/>
                <a:tailEnd/>
              </a:ln>
              <a:effectLst/>
            </p:spPr>
            <p:txBody>
              <a:bodyPr wrap="none" anchor="ctr"/>
              <a:lstStyle/>
              <a:p>
                <a:endParaRPr lang="pt-BR"/>
              </a:p>
            </p:txBody>
          </p:sp>
        </p:grpSp>
        <p:grpSp>
          <p:nvGrpSpPr>
            <p:cNvPr id="786442" name="Group 10"/>
            <p:cNvGrpSpPr>
              <a:grpSpLocks/>
            </p:cNvGrpSpPr>
            <p:nvPr/>
          </p:nvGrpSpPr>
          <p:grpSpPr bwMode="auto">
            <a:xfrm>
              <a:off x="311" y="2307"/>
              <a:ext cx="1199" cy="1189"/>
              <a:chOff x="749" y="1884"/>
              <a:chExt cx="1199" cy="1189"/>
            </a:xfrm>
          </p:grpSpPr>
          <p:sp>
            <p:nvSpPr>
              <p:cNvPr id="786443" name="Rectangle 11"/>
              <p:cNvSpPr>
                <a:spLocks noChangeArrowheads="1"/>
              </p:cNvSpPr>
              <p:nvPr/>
            </p:nvSpPr>
            <p:spPr bwMode="auto">
              <a:xfrm>
                <a:off x="786" y="1911"/>
                <a:ext cx="1134" cy="1134"/>
              </a:xfrm>
              <a:prstGeom prst="rect">
                <a:avLst/>
              </a:prstGeom>
              <a:noFill/>
              <a:ln w="28575">
                <a:solidFill>
                  <a:schemeClr val="bg1"/>
                </a:solidFill>
                <a:miter lim="800000"/>
                <a:headEnd/>
                <a:tailEnd/>
              </a:ln>
              <a:effectLst/>
            </p:spPr>
            <p:txBody>
              <a:bodyPr wrap="none" anchor="ctr"/>
              <a:lstStyle/>
              <a:p>
                <a:endParaRPr lang="pt-BR"/>
              </a:p>
            </p:txBody>
          </p:sp>
          <p:sp>
            <p:nvSpPr>
              <p:cNvPr id="786444" name="Oval 12"/>
              <p:cNvSpPr>
                <a:spLocks noChangeArrowheads="1"/>
              </p:cNvSpPr>
              <p:nvPr/>
            </p:nvSpPr>
            <p:spPr bwMode="auto">
              <a:xfrm>
                <a:off x="749" y="3009"/>
                <a:ext cx="56" cy="64"/>
              </a:xfrm>
              <a:prstGeom prst="ellipse">
                <a:avLst/>
              </a:prstGeom>
              <a:noFill/>
              <a:ln w="9525">
                <a:solidFill>
                  <a:schemeClr val="bg1"/>
                </a:solidFill>
                <a:miter lim="800000"/>
                <a:headEnd/>
                <a:tailEnd/>
              </a:ln>
              <a:effectLst/>
            </p:spPr>
            <p:txBody>
              <a:bodyPr wrap="none" anchor="ctr"/>
              <a:lstStyle/>
              <a:p>
                <a:endParaRPr lang="pt-BR"/>
              </a:p>
            </p:txBody>
          </p:sp>
          <p:sp>
            <p:nvSpPr>
              <p:cNvPr id="786445" name="Oval 13"/>
              <p:cNvSpPr>
                <a:spLocks noChangeArrowheads="1"/>
              </p:cNvSpPr>
              <p:nvPr/>
            </p:nvSpPr>
            <p:spPr bwMode="auto">
              <a:xfrm>
                <a:off x="1892" y="1884"/>
                <a:ext cx="56" cy="64"/>
              </a:xfrm>
              <a:prstGeom prst="ellipse">
                <a:avLst/>
              </a:prstGeom>
              <a:noFill/>
              <a:ln w="9525">
                <a:solidFill>
                  <a:schemeClr val="bg1"/>
                </a:solidFill>
                <a:miter lim="800000"/>
                <a:headEnd/>
                <a:tailEnd/>
              </a:ln>
              <a:effectLst/>
            </p:spPr>
            <p:txBody>
              <a:bodyPr wrap="none" anchor="ctr"/>
              <a:lstStyle/>
              <a:p>
                <a:endParaRPr lang="pt-BR"/>
              </a:p>
            </p:txBody>
          </p:sp>
          <p:sp>
            <p:nvSpPr>
              <p:cNvPr id="786446" name="Oval 14"/>
              <p:cNvSpPr>
                <a:spLocks noChangeArrowheads="1"/>
              </p:cNvSpPr>
              <p:nvPr/>
            </p:nvSpPr>
            <p:spPr bwMode="auto">
              <a:xfrm>
                <a:off x="1892" y="3009"/>
                <a:ext cx="56" cy="64"/>
              </a:xfrm>
              <a:prstGeom prst="ellipse">
                <a:avLst/>
              </a:prstGeom>
              <a:noFill/>
              <a:ln w="9525">
                <a:solidFill>
                  <a:schemeClr val="bg1"/>
                </a:solidFill>
                <a:miter lim="800000"/>
                <a:headEnd/>
                <a:tailEnd/>
              </a:ln>
              <a:effectLst/>
            </p:spPr>
            <p:txBody>
              <a:bodyPr wrap="none" anchor="ctr"/>
              <a:lstStyle/>
              <a:p>
                <a:endParaRPr lang="pt-BR"/>
              </a:p>
            </p:txBody>
          </p:sp>
          <p:sp>
            <p:nvSpPr>
              <p:cNvPr id="786447" name="Oval 15"/>
              <p:cNvSpPr>
                <a:spLocks noChangeArrowheads="1"/>
              </p:cNvSpPr>
              <p:nvPr/>
            </p:nvSpPr>
            <p:spPr bwMode="auto">
              <a:xfrm>
                <a:off x="749" y="1884"/>
                <a:ext cx="56" cy="64"/>
              </a:xfrm>
              <a:prstGeom prst="ellipse">
                <a:avLst/>
              </a:prstGeom>
              <a:noFill/>
              <a:ln w="9525">
                <a:solidFill>
                  <a:schemeClr val="bg1"/>
                </a:solidFill>
                <a:miter lim="800000"/>
                <a:headEnd/>
                <a:tailEnd/>
              </a:ln>
              <a:effectLst/>
            </p:spPr>
            <p:txBody>
              <a:bodyPr wrap="none" anchor="ctr"/>
              <a:lstStyle/>
              <a:p>
                <a:endParaRPr lang="pt-BR"/>
              </a:p>
            </p:txBody>
          </p:sp>
        </p:grpSp>
        <p:sp>
          <p:nvSpPr>
            <p:cNvPr id="786448" name="Line 16"/>
            <p:cNvSpPr>
              <a:spLocks noChangeShapeType="1"/>
            </p:cNvSpPr>
            <p:nvPr/>
          </p:nvSpPr>
          <p:spPr bwMode="auto">
            <a:xfrm flipH="1">
              <a:off x="1481" y="1911"/>
              <a:ext cx="430" cy="439"/>
            </a:xfrm>
            <a:prstGeom prst="line">
              <a:avLst/>
            </a:prstGeom>
            <a:noFill/>
            <a:ln w="28575">
              <a:solidFill>
                <a:schemeClr val="bg1"/>
              </a:solidFill>
              <a:miter lim="800000"/>
              <a:headEnd/>
              <a:tailEnd/>
            </a:ln>
            <a:effectLst/>
          </p:spPr>
          <p:txBody>
            <a:bodyPr wrap="none" anchor="ctr"/>
            <a:lstStyle/>
            <a:p>
              <a:endParaRPr lang="pt-BR"/>
            </a:p>
          </p:txBody>
        </p:sp>
        <p:sp>
          <p:nvSpPr>
            <p:cNvPr id="786449" name="Line 17"/>
            <p:cNvSpPr>
              <a:spLocks noChangeShapeType="1"/>
            </p:cNvSpPr>
            <p:nvPr/>
          </p:nvSpPr>
          <p:spPr bwMode="auto">
            <a:xfrm flipH="1">
              <a:off x="1490" y="3036"/>
              <a:ext cx="430" cy="439"/>
            </a:xfrm>
            <a:prstGeom prst="line">
              <a:avLst/>
            </a:prstGeom>
            <a:noFill/>
            <a:ln w="28575">
              <a:solidFill>
                <a:schemeClr val="bg1"/>
              </a:solidFill>
              <a:miter lim="800000"/>
              <a:headEnd/>
              <a:tailEnd/>
            </a:ln>
            <a:effectLst/>
          </p:spPr>
          <p:txBody>
            <a:bodyPr wrap="none" anchor="ctr"/>
            <a:lstStyle/>
            <a:p>
              <a:endParaRPr lang="pt-BR"/>
            </a:p>
          </p:txBody>
        </p:sp>
        <p:sp>
          <p:nvSpPr>
            <p:cNvPr id="786450" name="Line 18"/>
            <p:cNvSpPr>
              <a:spLocks noChangeShapeType="1"/>
            </p:cNvSpPr>
            <p:nvPr/>
          </p:nvSpPr>
          <p:spPr bwMode="auto">
            <a:xfrm flipH="1">
              <a:off x="347" y="3036"/>
              <a:ext cx="430" cy="439"/>
            </a:xfrm>
            <a:prstGeom prst="line">
              <a:avLst/>
            </a:prstGeom>
            <a:noFill/>
            <a:ln w="28575">
              <a:solidFill>
                <a:schemeClr val="bg1"/>
              </a:solidFill>
              <a:miter lim="800000"/>
              <a:headEnd/>
              <a:tailEnd/>
            </a:ln>
            <a:effectLst/>
          </p:spPr>
          <p:txBody>
            <a:bodyPr wrap="none" anchor="ctr"/>
            <a:lstStyle/>
            <a:p>
              <a:endParaRPr lang="pt-BR"/>
            </a:p>
          </p:txBody>
        </p:sp>
        <p:sp>
          <p:nvSpPr>
            <p:cNvPr id="786451" name="Line 19"/>
            <p:cNvSpPr>
              <a:spLocks noChangeShapeType="1"/>
            </p:cNvSpPr>
            <p:nvPr/>
          </p:nvSpPr>
          <p:spPr bwMode="auto">
            <a:xfrm flipH="1">
              <a:off x="337" y="1912"/>
              <a:ext cx="430" cy="439"/>
            </a:xfrm>
            <a:prstGeom prst="line">
              <a:avLst/>
            </a:prstGeom>
            <a:noFill/>
            <a:ln w="28575">
              <a:solidFill>
                <a:schemeClr val="bg1"/>
              </a:solidFill>
              <a:miter lim="800000"/>
              <a:headEnd/>
              <a:tailEnd/>
            </a:ln>
            <a:effectLst/>
          </p:spPr>
          <p:txBody>
            <a:bodyPr wrap="none" anchor="ctr"/>
            <a:lstStyle/>
            <a:p>
              <a:endParaRPr lang="pt-BR"/>
            </a:p>
          </p:txBody>
        </p:sp>
      </p:grpSp>
      <p:graphicFrame>
        <p:nvGraphicFramePr>
          <p:cNvPr id="786452" name="Object 20"/>
          <p:cNvGraphicFramePr>
            <a:graphicFrameLocks noChangeAspect="1"/>
          </p:cNvGraphicFramePr>
          <p:nvPr/>
        </p:nvGraphicFramePr>
        <p:xfrm>
          <a:off x="4568825" y="2160588"/>
          <a:ext cx="3590925" cy="3590925"/>
        </p:xfrm>
        <a:graphic>
          <a:graphicData uri="http://schemas.openxmlformats.org/presentationml/2006/ole">
            <p:oleObj spid="_x0000_s786452" name="Photo Editor Photo" r:id="rId4" imgW="4761905" imgH="4761905"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6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a:xfrm>
            <a:off x="484188" y="1668463"/>
            <a:ext cx="7600950" cy="3295650"/>
          </a:xfrm>
          <a:noFill/>
          <a:ln/>
        </p:spPr>
        <p:txBody>
          <a:bodyPr anchor="b"/>
          <a:lstStyle/>
          <a:p>
            <a:r>
              <a:rPr lang="pt-BR" b="1"/>
              <a:t>Mas, representar o que?</a:t>
            </a:r>
            <a:br>
              <a:rPr lang="pt-BR" b="1"/>
            </a:br>
            <a:r>
              <a:rPr lang="pt-BR" b="1"/>
              <a:t/>
            </a:r>
            <a:br>
              <a:rPr lang="pt-BR" b="1"/>
            </a:br>
            <a:r>
              <a:rPr lang="pt-BR" b="1"/>
              <a:t>E porque?</a:t>
            </a:r>
            <a:br>
              <a:rPr lang="pt-BR" b="1"/>
            </a:br>
            <a:r>
              <a:rPr lang="pt-BR" b="1"/>
              <a:t/>
            </a:r>
            <a:br>
              <a:rPr lang="pt-BR" b="1"/>
            </a:br>
            <a:endParaRPr lang="pt-BR"/>
          </a:p>
        </p:txBody>
      </p:sp>
      <p:pic>
        <p:nvPicPr>
          <p:cNvPr id="788483" name="Picture 3" descr="home"/>
          <p:cNvPicPr>
            <a:picLocks noChangeAspect="1" noChangeArrowheads="1"/>
          </p:cNvPicPr>
          <p:nvPr/>
        </p:nvPicPr>
        <p:blipFill>
          <a:blip r:embed="rId3" cstate="print">
            <a:clrChange>
              <a:clrFrom>
                <a:srgbClr val="000000"/>
              </a:clrFrom>
              <a:clrTo>
                <a:srgbClr val="000000">
                  <a:alpha val="0"/>
                </a:srgbClr>
              </a:clrTo>
            </a:clrChange>
          </a:blip>
          <a:srcRect b="18625"/>
          <a:stretch>
            <a:fillRect/>
          </a:stretch>
        </p:blipFill>
        <p:spPr bwMode="auto">
          <a:xfrm>
            <a:off x="6084888" y="2997200"/>
            <a:ext cx="1952625" cy="323215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r>
              <a:rPr lang="pt-BR"/>
              <a:t>Modelagem Geométrica</a:t>
            </a:r>
          </a:p>
        </p:txBody>
      </p:sp>
      <p:sp>
        <p:nvSpPr>
          <p:cNvPr id="790531" name="Rectangle 3"/>
          <p:cNvSpPr>
            <a:spLocks noGrp="1" noChangeArrowheads="1"/>
          </p:cNvSpPr>
          <p:nvPr>
            <p:ph idx="1"/>
          </p:nvPr>
        </p:nvSpPr>
        <p:spPr/>
        <p:txBody>
          <a:bodyPr/>
          <a:lstStyle/>
          <a:p>
            <a:r>
              <a:rPr lang="pt-BR" dirty="0">
                <a:solidFill>
                  <a:schemeClr val="bg1"/>
                </a:solidFill>
              </a:rPr>
              <a:t>Área da Computação Gráfica que estuda a criação de </a:t>
            </a:r>
            <a:r>
              <a:rPr lang="pt-BR" i="1" dirty="0">
                <a:solidFill>
                  <a:schemeClr val="bg1"/>
                </a:solidFill>
              </a:rPr>
              <a:t>modelos</a:t>
            </a:r>
            <a:r>
              <a:rPr lang="pt-BR" dirty="0">
                <a:solidFill>
                  <a:schemeClr val="bg1"/>
                </a:solidFill>
              </a:rPr>
              <a:t> dos objetos reais</a:t>
            </a:r>
          </a:p>
          <a:p>
            <a:r>
              <a:rPr lang="pt-BR" dirty="0">
                <a:solidFill>
                  <a:schemeClr val="bg1"/>
                </a:solidFill>
              </a:rPr>
              <a:t>Como descrever/representar FORMA dos objetos (largura, altura, áreas,...)</a:t>
            </a:r>
          </a:p>
          <a:p>
            <a:r>
              <a:rPr lang="pt-BR" dirty="0">
                <a:solidFill>
                  <a:schemeClr val="bg1"/>
                </a:solidFill>
              </a:rPr>
              <a:t>Coleção de Métodos Matemáticos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3"/>
          <p:cNvSpPr>
            <a:spLocks noGrp="1" noChangeArrowheads="1"/>
          </p:cNvSpPr>
          <p:nvPr>
            <p:ph type="title"/>
          </p:nvPr>
        </p:nvSpPr>
        <p:spPr>
          <a:xfrm>
            <a:off x="1428750" y="0"/>
            <a:ext cx="7600950" cy="1162050"/>
          </a:xfrm>
          <a:noFill/>
          <a:ln/>
        </p:spPr>
        <p:txBody>
          <a:bodyPr anchor="b"/>
          <a:lstStyle/>
          <a:p>
            <a:r>
              <a:rPr lang="pt-BR" b="1"/>
              <a:t>Formas de Representação</a:t>
            </a:r>
            <a:endParaRPr lang="pt-BR"/>
          </a:p>
        </p:txBody>
      </p:sp>
      <p:sp>
        <p:nvSpPr>
          <p:cNvPr id="798722" name="Rectangle 2"/>
          <p:cNvSpPr>
            <a:spLocks noGrp="1" noChangeArrowheads="1"/>
          </p:cNvSpPr>
          <p:nvPr>
            <p:ph idx="1"/>
          </p:nvPr>
        </p:nvSpPr>
        <p:spPr>
          <a:xfrm>
            <a:off x="190500" y="1676400"/>
            <a:ext cx="8724900" cy="4760913"/>
          </a:xfrm>
        </p:spPr>
        <p:txBody>
          <a:bodyPr/>
          <a:lstStyle/>
          <a:p>
            <a:pPr>
              <a:spcBef>
                <a:spcPct val="80000"/>
              </a:spcBef>
            </a:pPr>
            <a:r>
              <a:rPr lang="pt-BR" sz="2400" dirty="0">
                <a:solidFill>
                  <a:schemeClr val="bg1"/>
                </a:solidFill>
              </a:rPr>
              <a:t>Dois tópicos de estudo</a:t>
            </a:r>
          </a:p>
          <a:p>
            <a:pPr lvl="1"/>
            <a:r>
              <a:rPr lang="pt-BR" sz="2400" dirty="0">
                <a:solidFill>
                  <a:schemeClr val="bg1"/>
                </a:solidFill>
              </a:rPr>
              <a:t>Formas de armazenamento dos objetos 3D</a:t>
            </a:r>
          </a:p>
          <a:p>
            <a:pPr lvl="1"/>
            <a:r>
              <a:rPr lang="pt-BR" sz="2400" dirty="0">
                <a:solidFill>
                  <a:schemeClr val="bg1"/>
                </a:solidFill>
              </a:rPr>
              <a:t>Técnicas de modelagem dos objetos 3D </a:t>
            </a:r>
          </a:p>
          <a:p>
            <a:pPr>
              <a:spcBef>
                <a:spcPct val="80000"/>
              </a:spcBef>
            </a:pPr>
            <a:r>
              <a:rPr lang="pt-BR" sz="2400" b="1" dirty="0">
                <a:solidFill>
                  <a:schemeClr val="bg1"/>
                </a:solidFill>
                <a:effectLst>
                  <a:outerShdw blurRad="38100" dist="38100" dir="2700000" algn="tl">
                    <a:srgbClr val="FFFFFF"/>
                  </a:outerShdw>
                </a:effectLst>
              </a:rPr>
              <a:t>Formas de Representação</a:t>
            </a:r>
            <a:r>
              <a:rPr lang="pt-BR" sz="2400" dirty="0">
                <a:solidFill>
                  <a:schemeClr val="bg1"/>
                </a:solidFill>
              </a:rPr>
              <a:t> (ou armazenamento )</a:t>
            </a:r>
          </a:p>
          <a:p>
            <a:pPr lvl="1">
              <a:spcBef>
                <a:spcPct val="0"/>
              </a:spcBef>
            </a:pPr>
            <a:r>
              <a:rPr lang="pt-BR" sz="2400" dirty="0">
                <a:solidFill>
                  <a:schemeClr val="bg1"/>
                </a:solidFill>
              </a:rPr>
              <a:t>Trata das estruturas de dados utilizadas</a:t>
            </a:r>
          </a:p>
          <a:p>
            <a:pPr>
              <a:spcBef>
                <a:spcPct val="40000"/>
              </a:spcBef>
              <a:buFont typeface="Wingdings" pitchFamily="2" charset="2"/>
              <a:buNone/>
            </a:pPr>
            <a:r>
              <a:rPr lang="pt-BR" sz="2400" dirty="0">
                <a:solidFill>
                  <a:schemeClr val="bg1"/>
                </a:solidFill>
              </a:rPr>
              <a:t>			X</a:t>
            </a:r>
          </a:p>
          <a:p>
            <a:pPr>
              <a:spcBef>
                <a:spcPct val="40000"/>
              </a:spcBef>
            </a:pPr>
            <a:r>
              <a:rPr lang="pt-BR" sz="2400" b="1" dirty="0">
                <a:solidFill>
                  <a:schemeClr val="bg1"/>
                </a:solidFill>
                <a:effectLst>
                  <a:outerShdw blurRad="38100" dist="38100" dir="2700000" algn="tl">
                    <a:srgbClr val="FFFFFF"/>
                  </a:outerShdw>
                </a:effectLst>
              </a:rPr>
              <a:t>Técnicas de Modelagem</a:t>
            </a:r>
            <a:r>
              <a:rPr lang="pt-BR" sz="2400" dirty="0">
                <a:solidFill>
                  <a:schemeClr val="bg1"/>
                </a:solidFill>
                <a:sym typeface="Symbol" pitchFamily="18" charset="2"/>
              </a:rPr>
              <a:t> </a:t>
            </a:r>
          </a:p>
          <a:p>
            <a:pPr lvl="1">
              <a:spcBef>
                <a:spcPct val="0"/>
              </a:spcBef>
            </a:pPr>
            <a:r>
              <a:rPr lang="pt-BR" sz="2400" dirty="0">
                <a:solidFill>
                  <a:schemeClr val="bg1"/>
                </a:solidFill>
                <a:sym typeface="Symbol" pitchFamily="18" charset="2"/>
              </a:rPr>
              <a:t>Trata das técnicas interativas (e também das interfaces) que podem ser usadas para criar </a:t>
            </a:r>
            <a:r>
              <a:rPr lang="pt-BR" sz="2400" dirty="0">
                <a:sym typeface="Symbol" pitchFamily="18" charset="2"/>
              </a:rPr>
              <a:t>um objeto</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5" name="Rectangle 3"/>
          <p:cNvSpPr>
            <a:spLocks noGrp="1" noChangeArrowheads="1"/>
          </p:cNvSpPr>
          <p:nvPr>
            <p:ph type="title"/>
          </p:nvPr>
        </p:nvSpPr>
        <p:spPr>
          <a:xfrm>
            <a:off x="1187450" y="620713"/>
            <a:ext cx="7412038" cy="1219200"/>
          </a:xfrm>
          <a:noFill/>
          <a:ln/>
        </p:spPr>
        <p:txBody>
          <a:bodyPr anchor="b"/>
          <a:lstStyle/>
          <a:p>
            <a:r>
              <a:rPr lang="pt-BR" b="1"/>
              <a:t>Formas de Representação </a:t>
            </a:r>
            <a:r>
              <a:rPr lang="pt-BR" sz="2800" b="1"/>
              <a:t>Representação Aramada</a:t>
            </a:r>
          </a:p>
        </p:txBody>
      </p:sp>
      <p:sp>
        <p:nvSpPr>
          <p:cNvPr id="812034" name="Rectangle 2"/>
          <p:cNvSpPr>
            <a:spLocks noGrp="1" noChangeArrowheads="1"/>
          </p:cNvSpPr>
          <p:nvPr>
            <p:ph idx="1"/>
          </p:nvPr>
        </p:nvSpPr>
        <p:spPr>
          <a:xfrm>
            <a:off x="-180975" y="1747838"/>
            <a:ext cx="8212138" cy="4418012"/>
          </a:xfrm>
        </p:spPr>
        <p:txBody>
          <a:bodyPr/>
          <a:lstStyle/>
          <a:p>
            <a:pPr lvl="1">
              <a:spcBef>
                <a:spcPct val="200000"/>
              </a:spcBef>
            </a:pPr>
            <a:r>
              <a:rPr lang="pt-BR" dirty="0"/>
              <a:t>Duas listas</a:t>
            </a:r>
          </a:p>
          <a:p>
            <a:pPr lvl="2">
              <a:spcBef>
                <a:spcPct val="80000"/>
              </a:spcBef>
            </a:pPr>
            <a:r>
              <a:rPr lang="pt-BR" dirty="0">
                <a:solidFill>
                  <a:schemeClr val="bg1"/>
                </a:solidFill>
              </a:rPr>
              <a:t>Vértices </a:t>
            </a:r>
          </a:p>
          <a:p>
            <a:pPr lvl="2">
              <a:spcBef>
                <a:spcPct val="80000"/>
              </a:spcBef>
            </a:pPr>
            <a:r>
              <a:rPr lang="pt-BR" dirty="0">
                <a:solidFill>
                  <a:schemeClr val="bg1"/>
                </a:solidFill>
              </a:rPr>
              <a:t>Arestas</a:t>
            </a:r>
          </a:p>
        </p:txBody>
      </p:sp>
      <p:grpSp>
        <p:nvGrpSpPr>
          <p:cNvPr id="812036" name="Group 4"/>
          <p:cNvGrpSpPr>
            <a:grpSpLocks/>
          </p:cNvGrpSpPr>
          <p:nvPr/>
        </p:nvGrpSpPr>
        <p:grpSpPr bwMode="auto">
          <a:xfrm>
            <a:off x="3195638" y="2628900"/>
            <a:ext cx="1384300" cy="2400300"/>
            <a:chOff x="2796" y="2592"/>
            <a:chExt cx="992" cy="1716"/>
          </a:xfrm>
        </p:grpSpPr>
        <p:sp>
          <p:nvSpPr>
            <p:cNvPr id="812037" name="AutoShape 5"/>
            <p:cNvSpPr>
              <a:spLocks noChangeArrowheads="1"/>
            </p:cNvSpPr>
            <p:nvPr/>
          </p:nvSpPr>
          <p:spPr bwMode="auto">
            <a:xfrm>
              <a:off x="2820" y="2628"/>
              <a:ext cx="720" cy="852"/>
            </a:xfrm>
            <a:prstGeom prst="diamond">
              <a:avLst/>
            </a:prstGeom>
            <a:noFill/>
            <a:ln w="38100">
              <a:solidFill>
                <a:schemeClr val="tx2"/>
              </a:solidFill>
              <a:miter lim="800000"/>
              <a:headEnd/>
              <a:tailEnd/>
            </a:ln>
            <a:effectLst/>
          </p:spPr>
          <p:txBody>
            <a:bodyPr wrap="none" anchor="ctr"/>
            <a:lstStyle/>
            <a:p>
              <a:endParaRPr lang="pt-BR"/>
            </a:p>
          </p:txBody>
        </p:sp>
        <p:sp>
          <p:nvSpPr>
            <p:cNvPr id="812038" name="Oval 6"/>
            <p:cNvSpPr>
              <a:spLocks noChangeArrowheads="1"/>
            </p:cNvSpPr>
            <p:nvPr/>
          </p:nvSpPr>
          <p:spPr bwMode="auto">
            <a:xfrm>
              <a:off x="3492" y="3012"/>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39" name="Oval 7"/>
            <p:cNvSpPr>
              <a:spLocks noChangeArrowheads="1"/>
            </p:cNvSpPr>
            <p:nvPr/>
          </p:nvSpPr>
          <p:spPr bwMode="auto">
            <a:xfrm>
              <a:off x="3144" y="2592"/>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40" name="Line 8"/>
            <p:cNvSpPr>
              <a:spLocks noChangeShapeType="1"/>
            </p:cNvSpPr>
            <p:nvPr/>
          </p:nvSpPr>
          <p:spPr bwMode="auto">
            <a:xfrm>
              <a:off x="3180" y="3492"/>
              <a:ext cx="72" cy="300"/>
            </a:xfrm>
            <a:prstGeom prst="line">
              <a:avLst/>
            </a:prstGeom>
            <a:noFill/>
            <a:ln w="38100">
              <a:solidFill>
                <a:schemeClr val="tx2"/>
              </a:solidFill>
              <a:miter lim="800000"/>
              <a:headEnd/>
              <a:tailEnd/>
            </a:ln>
            <a:effectLst/>
          </p:spPr>
          <p:txBody>
            <a:bodyPr wrap="none" anchor="ctr"/>
            <a:lstStyle/>
            <a:p>
              <a:endParaRPr lang="pt-BR"/>
            </a:p>
          </p:txBody>
        </p:sp>
        <p:sp>
          <p:nvSpPr>
            <p:cNvPr id="812041" name="Line 9"/>
            <p:cNvSpPr>
              <a:spLocks noChangeShapeType="1"/>
            </p:cNvSpPr>
            <p:nvPr/>
          </p:nvSpPr>
          <p:spPr bwMode="auto">
            <a:xfrm>
              <a:off x="3252" y="3792"/>
              <a:ext cx="192" cy="288"/>
            </a:xfrm>
            <a:prstGeom prst="line">
              <a:avLst/>
            </a:prstGeom>
            <a:noFill/>
            <a:ln w="38100">
              <a:solidFill>
                <a:schemeClr val="tx2"/>
              </a:solidFill>
              <a:miter lim="800000"/>
              <a:headEnd/>
              <a:tailEnd/>
            </a:ln>
            <a:effectLst/>
          </p:spPr>
          <p:txBody>
            <a:bodyPr wrap="none" anchor="ctr"/>
            <a:lstStyle/>
            <a:p>
              <a:endParaRPr lang="pt-BR"/>
            </a:p>
          </p:txBody>
        </p:sp>
        <p:sp>
          <p:nvSpPr>
            <p:cNvPr id="812042" name="Line 10"/>
            <p:cNvSpPr>
              <a:spLocks noChangeShapeType="1"/>
            </p:cNvSpPr>
            <p:nvPr/>
          </p:nvSpPr>
          <p:spPr bwMode="auto">
            <a:xfrm>
              <a:off x="3444" y="4080"/>
              <a:ext cx="336" cy="204"/>
            </a:xfrm>
            <a:prstGeom prst="line">
              <a:avLst/>
            </a:prstGeom>
            <a:noFill/>
            <a:ln w="38100">
              <a:solidFill>
                <a:schemeClr val="tx2"/>
              </a:solidFill>
              <a:miter lim="800000"/>
              <a:headEnd/>
              <a:tailEnd/>
            </a:ln>
            <a:effectLst/>
          </p:spPr>
          <p:txBody>
            <a:bodyPr wrap="none" anchor="ctr"/>
            <a:lstStyle/>
            <a:p>
              <a:endParaRPr lang="pt-BR"/>
            </a:p>
          </p:txBody>
        </p:sp>
        <p:sp>
          <p:nvSpPr>
            <p:cNvPr id="812043" name="Line 11"/>
            <p:cNvSpPr>
              <a:spLocks noChangeShapeType="1"/>
            </p:cNvSpPr>
            <p:nvPr/>
          </p:nvSpPr>
          <p:spPr bwMode="auto">
            <a:xfrm flipV="1">
              <a:off x="2988" y="2832"/>
              <a:ext cx="372" cy="408"/>
            </a:xfrm>
            <a:prstGeom prst="line">
              <a:avLst/>
            </a:prstGeom>
            <a:noFill/>
            <a:ln w="38100">
              <a:solidFill>
                <a:schemeClr val="tx2"/>
              </a:solidFill>
              <a:miter lim="800000"/>
              <a:headEnd/>
              <a:tailEnd/>
            </a:ln>
            <a:effectLst/>
          </p:spPr>
          <p:txBody>
            <a:bodyPr wrap="none" anchor="ctr"/>
            <a:lstStyle/>
            <a:p>
              <a:endParaRPr lang="pt-BR"/>
            </a:p>
          </p:txBody>
        </p:sp>
        <p:sp>
          <p:nvSpPr>
            <p:cNvPr id="812044" name="Line 12"/>
            <p:cNvSpPr>
              <a:spLocks noChangeShapeType="1"/>
            </p:cNvSpPr>
            <p:nvPr/>
          </p:nvSpPr>
          <p:spPr bwMode="auto">
            <a:xfrm>
              <a:off x="3000" y="2844"/>
              <a:ext cx="360" cy="420"/>
            </a:xfrm>
            <a:prstGeom prst="line">
              <a:avLst/>
            </a:prstGeom>
            <a:noFill/>
            <a:ln w="38100">
              <a:solidFill>
                <a:schemeClr val="tx2"/>
              </a:solidFill>
              <a:miter lim="800000"/>
              <a:headEnd/>
              <a:tailEnd/>
            </a:ln>
            <a:effectLst/>
          </p:spPr>
          <p:txBody>
            <a:bodyPr wrap="none" anchor="ctr"/>
            <a:lstStyle/>
            <a:p>
              <a:endParaRPr lang="pt-BR"/>
            </a:p>
          </p:txBody>
        </p:sp>
        <p:sp>
          <p:nvSpPr>
            <p:cNvPr id="812045" name="Oval 13"/>
            <p:cNvSpPr>
              <a:spLocks noChangeArrowheads="1"/>
            </p:cNvSpPr>
            <p:nvPr/>
          </p:nvSpPr>
          <p:spPr bwMode="auto">
            <a:xfrm>
              <a:off x="2796" y="3012"/>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46" name="Oval 14"/>
            <p:cNvSpPr>
              <a:spLocks noChangeArrowheads="1"/>
            </p:cNvSpPr>
            <p:nvPr/>
          </p:nvSpPr>
          <p:spPr bwMode="auto">
            <a:xfrm>
              <a:off x="3324" y="2808"/>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47" name="Oval 15"/>
            <p:cNvSpPr>
              <a:spLocks noChangeArrowheads="1"/>
            </p:cNvSpPr>
            <p:nvPr/>
          </p:nvSpPr>
          <p:spPr bwMode="auto">
            <a:xfrm>
              <a:off x="2940" y="3204"/>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48" name="Oval 16"/>
            <p:cNvSpPr>
              <a:spLocks noChangeArrowheads="1"/>
            </p:cNvSpPr>
            <p:nvPr/>
          </p:nvSpPr>
          <p:spPr bwMode="auto">
            <a:xfrm>
              <a:off x="2964" y="2808"/>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49" name="Oval 17"/>
            <p:cNvSpPr>
              <a:spLocks noChangeArrowheads="1"/>
            </p:cNvSpPr>
            <p:nvPr/>
          </p:nvSpPr>
          <p:spPr bwMode="auto">
            <a:xfrm>
              <a:off x="3324" y="3228"/>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50" name="Oval 18"/>
            <p:cNvSpPr>
              <a:spLocks noChangeArrowheads="1"/>
            </p:cNvSpPr>
            <p:nvPr/>
          </p:nvSpPr>
          <p:spPr bwMode="auto">
            <a:xfrm>
              <a:off x="3144" y="3444"/>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51" name="Oval 19"/>
            <p:cNvSpPr>
              <a:spLocks noChangeArrowheads="1"/>
            </p:cNvSpPr>
            <p:nvPr/>
          </p:nvSpPr>
          <p:spPr bwMode="auto">
            <a:xfrm>
              <a:off x="3132" y="3000"/>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52" name="Oval 20"/>
            <p:cNvSpPr>
              <a:spLocks noChangeArrowheads="1"/>
            </p:cNvSpPr>
            <p:nvPr/>
          </p:nvSpPr>
          <p:spPr bwMode="auto">
            <a:xfrm>
              <a:off x="3720" y="4240"/>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53" name="Oval 21"/>
            <p:cNvSpPr>
              <a:spLocks noChangeArrowheads="1"/>
            </p:cNvSpPr>
            <p:nvPr/>
          </p:nvSpPr>
          <p:spPr bwMode="auto">
            <a:xfrm>
              <a:off x="3396" y="4020"/>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sp>
          <p:nvSpPr>
            <p:cNvPr id="812054" name="Oval 22"/>
            <p:cNvSpPr>
              <a:spLocks noChangeArrowheads="1"/>
            </p:cNvSpPr>
            <p:nvPr/>
          </p:nvSpPr>
          <p:spPr bwMode="auto">
            <a:xfrm>
              <a:off x="3216" y="3744"/>
              <a:ext cx="68" cy="68"/>
            </a:xfrm>
            <a:prstGeom prst="ellipse">
              <a:avLst/>
            </a:prstGeom>
            <a:solidFill>
              <a:schemeClr val="folHlink"/>
            </a:solidFill>
            <a:ln w="9525">
              <a:solidFill>
                <a:schemeClr val="tx2"/>
              </a:solidFill>
              <a:miter lim="800000"/>
              <a:headEnd/>
              <a:tailEnd/>
            </a:ln>
            <a:effectLst/>
          </p:spPr>
          <p:txBody>
            <a:bodyPr wrap="none" anchor="ctr"/>
            <a:lstStyle/>
            <a:p>
              <a:endParaRPr lang="pt-BR"/>
            </a:p>
          </p:txBody>
        </p:sp>
      </p:grpSp>
      <p:sp>
        <p:nvSpPr>
          <p:cNvPr id="812055" name="Text Box 23"/>
          <p:cNvSpPr txBox="1">
            <a:spLocks noChangeArrowheads="1"/>
          </p:cNvSpPr>
          <p:nvPr/>
        </p:nvSpPr>
        <p:spPr bwMode="auto">
          <a:xfrm>
            <a:off x="3622675" y="2319338"/>
            <a:ext cx="311150" cy="366712"/>
          </a:xfrm>
          <a:prstGeom prst="rect">
            <a:avLst/>
          </a:prstGeom>
          <a:noFill/>
          <a:ln w="9525">
            <a:noFill/>
            <a:miter lim="800000"/>
            <a:headEnd/>
            <a:tailEnd/>
          </a:ln>
          <a:effectLst/>
        </p:spPr>
        <p:txBody>
          <a:bodyPr wrap="none" anchor="ctr">
            <a:spAutoFit/>
          </a:bodyPr>
          <a:lstStyle/>
          <a:p>
            <a:pPr algn="ctr"/>
            <a:r>
              <a:rPr lang="pt-BR" sz="1800">
                <a:solidFill>
                  <a:srgbClr val="0505FF"/>
                </a:solidFill>
              </a:rPr>
              <a:t>1</a:t>
            </a:r>
          </a:p>
        </p:txBody>
      </p:sp>
      <p:sp>
        <p:nvSpPr>
          <p:cNvPr id="812056" name="Text Box 24"/>
          <p:cNvSpPr txBox="1">
            <a:spLocks noChangeArrowheads="1"/>
          </p:cNvSpPr>
          <p:nvPr/>
        </p:nvSpPr>
        <p:spPr bwMode="auto">
          <a:xfrm>
            <a:off x="3211513" y="2749550"/>
            <a:ext cx="311150" cy="366713"/>
          </a:xfrm>
          <a:prstGeom prst="rect">
            <a:avLst/>
          </a:prstGeom>
          <a:noFill/>
          <a:ln w="9525">
            <a:noFill/>
            <a:miter lim="800000"/>
            <a:headEnd/>
            <a:tailEnd/>
          </a:ln>
          <a:effectLst/>
        </p:spPr>
        <p:txBody>
          <a:bodyPr wrap="none" anchor="ctr">
            <a:spAutoFit/>
          </a:bodyPr>
          <a:lstStyle/>
          <a:p>
            <a:pPr algn="ctr"/>
            <a:r>
              <a:rPr lang="pt-BR" sz="1800">
                <a:solidFill>
                  <a:srgbClr val="0505FF"/>
                </a:solidFill>
              </a:rPr>
              <a:t>2</a:t>
            </a:r>
          </a:p>
        </p:txBody>
      </p:sp>
      <p:sp>
        <p:nvSpPr>
          <p:cNvPr id="812057" name="Text Box 25"/>
          <p:cNvSpPr txBox="1">
            <a:spLocks noChangeArrowheads="1"/>
          </p:cNvSpPr>
          <p:nvPr/>
        </p:nvSpPr>
        <p:spPr bwMode="auto">
          <a:xfrm>
            <a:off x="3910013" y="2720975"/>
            <a:ext cx="311150" cy="366713"/>
          </a:xfrm>
          <a:prstGeom prst="rect">
            <a:avLst/>
          </a:prstGeom>
          <a:noFill/>
          <a:ln w="9525">
            <a:noFill/>
            <a:miter lim="800000"/>
            <a:headEnd/>
            <a:tailEnd/>
          </a:ln>
          <a:effectLst/>
        </p:spPr>
        <p:txBody>
          <a:bodyPr wrap="none" anchor="ctr">
            <a:spAutoFit/>
          </a:bodyPr>
          <a:lstStyle/>
          <a:p>
            <a:pPr algn="ctr"/>
            <a:r>
              <a:rPr lang="pt-BR" sz="1800">
                <a:solidFill>
                  <a:srgbClr val="0505FF"/>
                </a:solidFill>
              </a:rPr>
              <a:t>3</a:t>
            </a:r>
          </a:p>
        </p:txBody>
      </p:sp>
      <p:sp>
        <p:nvSpPr>
          <p:cNvPr id="812058" name="Text Box 26"/>
          <p:cNvSpPr txBox="1">
            <a:spLocks noChangeArrowheads="1"/>
          </p:cNvSpPr>
          <p:nvPr/>
        </p:nvSpPr>
        <p:spPr bwMode="auto">
          <a:xfrm>
            <a:off x="3706813" y="3073400"/>
            <a:ext cx="311150" cy="366713"/>
          </a:xfrm>
          <a:prstGeom prst="rect">
            <a:avLst/>
          </a:prstGeom>
          <a:noFill/>
          <a:ln w="9525">
            <a:noFill/>
            <a:miter lim="800000"/>
            <a:headEnd/>
            <a:tailEnd/>
          </a:ln>
          <a:effectLst/>
        </p:spPr>
        <p:txBody>
          <a:bodyPr wrap="none" anchor="ctr">
            <a:spAutoFit/>
          </a:bodyPr>
          <a:lstStyle/>
          <a:p>
            <a:pPr algn="ctr"/>
            <a:r>
              <a:rPr lang="pt-BR" sz="1800">
                <a:solidFill>
                  <a:srgbClr val="0505FF"/>
                </a:solidFill>
              </a:rPr>
              <a:t>4</a:t>
            </a:r>
          </a:p>
        </p:txBody>
      </p:sp>
      <p:grpSp>
        <p:nvGrpSpPr>
          <p:cNvPr id="812059" name="Group 27"/>
          <p:cNvGrpSpPr>
            <a:grpSpLocks/>
          </p:cNvGrpSpPr>
          <p:nvPr/>
        </p:nvGrpSpPr>
        <p:grpSpPr bwMode="auto">
          <a:xfrm>
            <a:off x="5289550" y="2743200"/>
            <a:ext cx="819150" cy="2286000"/>
            <a:chOff x="3392" y="1632"/>
            <a:chExt cx="516" cy="1440"/>
          </a:xfrm>
        </p:grpSpPr>
        <p:sp>
          <p:nvSpPr>
            <p:cNvPr id="812060" name="Text Box 28"/>
            <p:cNvSpPr txBox="1">
              <a:spLocks noChangeArrowheads="1"/>
            </p:cNvSpPr>
            <p:nvPr/>
          </p:nvSpPr>
          <p:spPr bwMode="auto">
            <a:xfrm>
              <a:off x="3400" y="1670"/>
              <a:ext cx="498" cy="1402"/>
            </a:xfrm>
            <a:prstGeom prst="rect">
              <a:avLst/>
            </a:prstGeom>
            <a:noFill/>
            <a:ln w="9525">
              <a:noFill/>
              <a:miter lim="800000"/>
              <a:headEnd/>
              <a:tailEnd/>
            </a:ln>
            <a:effectLst/>
          </p:spPr>
          <p:txBody>
            <a:bodyPr wrap="none" anchor="ctr">
              <a:spAutoFit/>
            </a:bodyPr>
            <a:lstStyle/>
            <a:p>
              <a:pPr algn="ctr">
                <a:spcBef>
                  <a:spcPct val="50000"/>
                </a:spcBef>
              </a:pPr>
              <a:r>
                <a:rPr lang="pt-BR" sz="2000">
                  <a:solidFill>
                    <a:srgbClr val="0505FF"/>
                  </a:solidFill>
                </a:rPr>
                <a:t>x1,y1</a:t>
              </a:r>
            </a:p>
            <a:p>
              <a:pPr algn="ctr">
                <a:spcBef>
                  <a:spcPct val="50000"/>
                </a:spcBef>
              </a:pPr>
              <a:r>
                <a:rPr lang="pt-BR" sz="2000">
                  <a:solidFill>
                    <a:srgbClr val="0505FF"/>
                  </a:solidFill>
                </a:rPr>
                <a:t>x2,y2</a:t>
              </a:r>
            </a:p>
            <a:p>
              <a:pPr algn="ctr">
                <a:spcBef>
                  <a:spcPct val="50000"/>
                </a:spcBef>
              </a:pPr>
              <a:r>
                <a:rPr lang="pt-BR" sz="2000">
                  <a:solidFill>
                    <a:srgbClr val="0505FF"/>
                  </a:solidFill>
                </a:rPr>
                <a:t>x3,y3</a:t>
              </a:r>
            </a:p>
            <a:p>
              <a:pPr algn="ctr">
                <a:spcBef>
                  <a:spcPct val="50000"/>
                </a:spcBef>
              </a:pPr>
              <a:r>
                <a:rPr lang="pt-BR" sz="2000">
                  <a:solidFill>
                    <a:srgbClr val="0505FF"/>
                  </a:solidFill>
                </a:rPr>
                <a:t>x4,y4</a:t>
              </a:r>
            </a:p>
            <a:p>
              <a:pPr algn="ctr">
                <a:spcBef>
                  <a:spcPct val="50000"/>
                </a:spcBef>
              </a:pPr>
              <a:r>
                <a:rPr lang="pt-BR" sz="2000">
                  <a:solidFill>
                    <a:srgbClr val="0505FF"/>
                  </a:solidFill>
                </a:rPr>
                <a:t>...</a:t>
              </a:r>
            </a:p>
          </p:txBody>
        </p:sp>
        <p:sp>
          <p:nvSpPr>
            <p:cNvPr id="812061" name="Rectangle 29"/>
            <p:cNvSpPr>
              <a:spLocks noChangeArrowheads="1"/>
            </p:cNvSpPr>
            <p:nvPr/>
          </p:nvSpPr>
          <p:spPr bwMode="auto">
            <a:xfrm>
              <a:off x="3392" y="1632"/>
              <a:ext cx="516" cy="1440"/>
            </a:xfrm>
            <a:prstGeom prst="rect">
              <a:avLst/>
            </a:prstGeom>
            <a:noFill/>
            <a:ln w="9525">
              <a:solidFill>
                <a:schemeClr val="tx2"/>
              </a:solidFill>
              <a:miter lim="800000"/>
              <a:headEnd/>
              <a:tailEnd/>
            </a:ln>
            <a:effectLst/>
          </p:spPr>
          <p:txBody>
            <a:bodyPr wrap="none" anchor="ctr"/>
            <a:lstStyle/>
            <a:p>
              <a:endParaRPr lang="pt-BR"/>
            </a:p>
          </p:txBody>
        </p:sp>
      </p:grpSp>
      <p:grpSp>
        <p:nvGrpSpPr>
          <p:cNvPr id="812062" name="Group 30"/>
          <p:cNvGrpSpPr>
            <a:grpSpLocks/>
          </p:cNvGrpSpPr>
          <p:nvPr/>
        </p:nvGrpSpPr>
        <p:grpSpPr bwMode="auto">
          <a:xfrm>
            <a:off x="6724650" y="2743200"/>
            <a:ext cx="819150" cy="2286000"/>
            <a:chOff x="4260" y="1632"/>
            <a:chExt cx="516" cy="1440"/>
          </a:xfrm>
        </p:grpSpPr>
        <p:sp>
          <p:nvSpPr>
            <p:cNvPr id="812063" name="Text Box 31"/>
            <p:cNvSpPr txBox="1">
              <a:spLocks noChangeArrowheads="1"/>
            </p:cNvSpPr>
            <p:nvPr/>
          </p:nvSpPr>
          <p:spPr bwMode="auto">
            <a:xfrm>
              <a:off x="4349" y="1670"/>
              <a:ext cx="338" cy="1402"/>
            </a:xfrm>
            <a:prstGeom prst="rect">
              <a:avLst/>
            </a:prstGeom>
            <a:noFill/>
            <a:ln w="9525">
              <a:noFill/>
              <a:miter lim="800000"/>
              <a:headEnd/>
              <a:tailEnd/>
            </a:ln>
            <a:effectLst/>
          </p:spPr>
          <p:txBody>
            <a:bodyPr wrap="none" anchor="ctr">
              <a:spAutoFit/>
            </a:bodyPr>
            <a:lstStyle/>
            <a:p>
              <a:pPr algn="ctr">
                <a:spcBef>
                  <a:spcPct val="50000"/>
                </a:spcBef>
              </a:pPr>
              <a:r>
                <a:rPr lang="pt-BR" sz="2000">
                  <a:solidFill>
                    <a:srgbClr val="0505FF"/>
                  </a:solidFill>
                </a:rPr>
                <a:t>1,2</a:t>
              </a:r>
            </a:p>
            <a:p>
              <a:pPr algn="ctr">
                <a:spcBef>
                  <a:spcPct val="50000"/>
                </a:spcBef>
              </a:pPr>
              <a:r>
                <a:rPr lang="pt-BR" sz="2000">
                  <a:solidFill>
                    <a:srgbClr val="0505FF"/>
                  </a:solidFill>
                </a:rPr>
                <a:t>1,3</a:t>
              </a:r>
            </a:p>
            <a:p>
              <a:pPr algn="ctr">
                <a:spcBef>
                  <a:spcPct val="50000"/>
                </a:spcBef>
              </a:pPr>
              <a:r>
                <a:rPr lang="pt-BR" sz="2000">
                  <a:solidFill>
                    <a:srgbClr val="0505FF"/>
                  </a:solidFill>
                </a:rPr>
                <a:t>3,4</a:t>
              </a:r>
            </a:p>
            <a:p>
              <a:pPr algn="ctr">
                <a:spcBef>
                  <a:spcPct val="50000"/>
                </a:spcBef>
              </a:pPr>
              <a:r>
                <a:rPr lang="pt-BR" sz="2000">
                  <a:solidFill>
                    <a:srgbClr val="0505FF"/>
                  </a:solidFill>
                </a:rPr>
                <a:t>2,4</a:t>
              </a:r>
            </a:p>
            <a:p>
              <a:pPr algn="ctr">
                <a:spcBef>
                  <a:spcPct val="50000"/>
                </a:spcBef>
              </a:pPr>
              <a:r>
                <a:rPr lang="pt-BR" sz="2000">
                  <a:solidFill>
                    <a:srgbClr val="0505FF"/>
                  </a:solidFill>
                </a:rPr>
                <a:t>...</a:t>
              </a:r>
            </a:p>
          </p:txBody>
        </p:sp>
        <p:sp>
          <p:nvSpPr>
            <p:cNvPr id="812064" name="Rectangle 32"/>
            <p:cNvSpPr>
              <a:spLocks noChangeArrowheads="1"/>
            </p:cNvSpPr>
            <p:nvPr/>
          </p:nvSpPr>
          <p:spPr bwMode="auto">
            <a:xfrm>
              <a:off x="4260" y="1632"/>
              <a:ext cx="516" cy="1440"/>
            </a:xfrm>
            <a:prstGeom prst="rect">
              <a:avLst/>
            </a:prstGeom>
            <a:noFill/>
            <a:ln w="9525">
              <a:solidFill>
                <a:schemeClr val="tx2"/>
              </a:solidFill>
              <a:miter lim="800000"/>
              <a:headEnd/>
              <a:tailEnd/>
            </a:ln>
            <a:effectLst/>
          </p:spPr>
          <p:txBody>
            <a:bodyPr wrap="none" anchor="ctr"/>
            <a:lstStyle/>
            <a:p>
              <a:endParaRPr lang="pt-BR"/>
            </a:p>
          </p:txBody>
        </p:sp>
      </p:grpSp>
      <p:sp>
        <p:nvSpPr>
          <p:cNvPr id="812065" name="Text Box 33"/>
          <p:cNvSpPr txBox="1">
            <a:spLocks noChangeArrowheads="1"/>
          </p:cNvSpPr>
          <p:nvPr/>
        </p:nvSpPr>
        <p:spPr bwMode="auto">
          <a:xfrm>
            <a:off x="4978400" y="4981575"/>
            <a:ext cx="1481138" cy="762000"/>
          </a:xfrm>
          <a:prstGeom prst="rect">
            <a:avLst/>
          </a:prstGeom>
          <a:noFill/>
          <a:ln w="9525">
            <a:noFill/>
            <a:miter lim="800000"/>
            <a:headEnd/>
            <a:tailEnd/>
          </a:ln>
          <a:effectLst/>
        </p:spPr>
        <p:txBody>
          <a:bodyPr wrap="none" anchor="ctr">
            <a:spAutoFit/>
          </a:bodyPr>
          <a:lstStyle/>
          <a:p>
            <a:pPr algn="ctr">
              <a:spcBef>
                <a:spcPct val="50000"/>
              </a:spcBef>
            </a:pPr>
            <a:r>
              <a:rPr lang="pt-BR">
                <a:solidFill>
                  <a:srgbClr val="0505FF"/>
                </a:solidFill>
              </a:rPr>
              <a:t>vértices</a:t>
            </a:r>
          </a:p>
          <a:p>
            <a:pPr algn="ctr"/>
            <a:r>
              <a:rPr lang="pt-BR" sz="2000">
                <a:solidFill>
                  <a:srgbClr val="0505FF"/>
                </a:solidFill>
              </a:rPr>
              <a:t>(geometria)</a:t>
            </a:r>
            <a:endParaRPr lang="pt-BR">
              <a:solidFill>
                <a:srgbClr val="0505FF"/>
              </a:solidFill>
            </a:endParaRPr>
          </a:p>
        </p:txBody>
      </p:sp>
      <p:sp>
        <p:nvSpPr>
          <p:cNvPr id="812066" name="Text Box 34"/>
          <p:cNvSpPr txBox="1">
            <a:spLocks noChangeArrowheads="1"/>
          </p:cNvSpPr>
          <p:nvPr/>
        </p:nvSpPr>
        <p:spPr bwMode="auto">
          <a:xfrm>
            <a:off x="6467475" y="4972050"/>
            <a:ext cx="1384300" cy="762000"/>
          </a:xfrm>
          <a:prstGeom prst="rect">
            <a:avLst/>
          </a:prstGeom>
          <a:noFill/>
          <a:ln w="9525">
            <a:noFill/>
            <a:miter lim="800000"/>
            <a:headEnd/>
            <a:tailEnd/>
          </a:ln>
          <a:effectLst/>
        </p:spPr>
        <p:txBody>
          <a:bodyPr wrap="none" anchor="ctr">
            <a:spAutoFit/>
          </a:bodyPr>
          <a:lstStyle/>
          <a:p>
            <a:pPr algn="ctr">
              <a:spcBef>
                <a:spcPct val="50000"/>
              </a:spcBef>
            </a:pPr>
            <a:r>
              <a:rPr lang="pt-BR">
                <a:solidFill>
                  <a:srgbClr val="0505FF"/>
                </a:solidFill>
              </a:rPr>
              <a:t>arestas</a:t>
            </a:r>
          </a:p>
          <a:p>
            <a:pPr algn="ctr"/>
            <a:r>
              <a:rPr lang="pt-BR" sz="2000">
                <a:solidFill>
                  <a:srgbClr val="0505FF"/>
                </a:solidFill>
              </a:rPr>
              <a:t>(topologia)</a:t>
            </a:r>
            <a:endParaRPr lang="pt-BR">
              <a:solidFill>
                <a:srgbClr val="0505FF"/>
              </a:solidFill>
            </a:endParaRPr>
          </a:p>
        </p:txBody>
      </p:sp>
      <p:sp>
        <p:nvSpPr>
          <p:cNvPr id="812067" name="Line 35"/>
          <p:cNvSpPr>
            <a:spLocks noChangeShapeType="1"/>
          </p:cNvSpPr>
          <p:nvPr/>
        </p:nvSpPr>
        <p:spPr bwMode="auto">
          <a:xfrm>
            <a:off x="4978400" y="3222625"/>
            <a:ext cx="3846513" cy="0"/>
          </a:xfrm>
          <a:prstGeom prst="line">
            <a:avLst/>
          </a:prstGeom>
          <a:noFill/>
          <a:ln w="9525">
            <a:solidFill>
              <a:schemeClr val="tx1"/>
            </a:solidFill>
            <a:miter lim="800000"/>
            <a:headEnd/>
            <a:tailEnd/>
          </a:ln>
          <a:effectLst/>
        </p:spPr>
        <p:txBody>
          <a:bodyPr wrap="none" anchor="ctr"/>
          <a:lstStyle/>
          <a:p>
            <a:endParaRPr lang="pt-BR"/>
          </a:p>
        </p:txBody>
      </p:sp>
      <p:sp>
        <p:nvSpPr>
          <p:cNvPr id="812068" name="Line 36"/>
          <p:cNvSpPr>
            <a:spLocks noChangeShapeType="1"/>
          </p:cNvSpPr>
          <p:nvPr/>
        </p:nvSpPr>
        <p:spPr bwMode="auto">
          <a:xfrm>
            <a:off x="5005388" y="3713163"/>
            <a:ext cx="3846512" cy="0"/>
          </a:xfrm>
          <a:prstGeom prst="line">
            <a:avLst/>
          </a:prstGeom>
          <a:noFill/>
          <a:ln w="9525">
            <a:solidFill>
              <a:schemeClr val="tx1"/>
            </a:solidFill>
            <a:miter lim="800000"/>
            <a:headEnd/>
            <a:tailEnd/>
          </a:ln>
          <a:effectLst/>
        </p:spPr>
        <p:txBody>
          <a:bodyPr wrap="none" anchor="ctr"/>
          <a:lstStyle/>
          <a:p>
            <a:endParaRPr lang="pt-BR"/>
          </a:p>
        </p:txBody>
      </p:sp>
      <p:sp>
        <p:nvSpPr>
          <p:cNvPr id="812069" name="Line 37"/>
          <p:cNvSpPr>
            <a:spLocks noChangeShapeType="1"/>
          </p:cNvSpPr>
          <p:nvPr/>
        </p:nvSpPr>
        <p:spPr bwMode="auto">
          <a:xfrm flipV="1">
            <a:off x="5005388" y="4135438"/>
            <a:ext cx="3832225" cy="14287"/>
          </a:xfrm>
          <a:prstGeom prst="line">
            <a:avLst/>
          </a:prstGeom>
          <a:noFill/>
          <a:ln w="9525">
            <a:solidFill>
              <a:schemeClr val="tx1"/>
            </a:solidFill>
            <a:miter lim="800000"/>
            <a:headEnd/>
            <a:tailEnd/>
          </a:ln>
          <a:effectLst/>
        </p:spPr>
        <p:txBody>
          <a:bodyPr wrap="none" anchor="ctr"/>
          <a:lstStyle/>
          <a:p>
            <a:endParaRPr lang="pt-BR"/>
          </a:p>
        </p:txBody>
      </p:sp>
      <p:sp>
        <p:nvSpPr>
          <p:cNvPr id="812070" name="Line 38"/>
          <p:cNvSpPr>
            <a:spLocks noChangeShapeType="1"/>
          </p:cNvSpPr>
          <p:nvPr/>
        </p:nvSpPr>
        <p:spPr bwMode="auto">
          <a:xfrm flipV="1">
            <a:off x="5003800" y="4611688"/>
            <a:ext cx="3860800" cy="14287"/>
          </a:xfrm>
          <a:prstGeom prst="line">
            <a:avLst/>
          </a:prstGeom>
          <a:noFill/>
          <a:ln w="9525">
            <a:solidFill>
              <a:schemeClr val="tx1"/>
            </a:solidFill>
            <a:miter lim="800000"/>
            <a:headEnd/>
            <a:tailEnd/>
          </a:ln>
          <a:effectLst/>
        </p:spPr>
        <p:txBody>
          <a:bodyPr wrap="none" anchor="ctr"/>
          <a:lstStyle/>
          <a:p>
            <a:endParaRPr lang="pt-BR"/>
          </a:p>
        </p:txBody>
      </p:sp>
      <p:sp>
        <p:nvSpPr>
          <p:cNvPr id="812071" name="Text Box 39"/>
          <p:cNvSpPr txBox="1">
            <a:spLocks noChangeArrowheads="1"/>
          </p:cNvSpPr>
          <p:nvPr/>
        </p:nvSpPr>
        <p:spPr bwMode="auto">
          <a:xfrm>
            <a:off x="4899025" y="2781300"/>
            <a:ext cx="311150" cy="366713"/>
          </a:xfrm>
          <a:prstGeom prst="rect">
            <a:avLst/>
          </a:prstGeom>
          <a:noFill/>
          <a:ln w="9525">
            <a:noFill/>
            <a:miter lim="800000"/>
            <a:headEnd/>
            <a:tailEnd/>
          </a:ln>
          <a:effectLst/>
        </p:spPr>
        <p:txBody>
          <a:bodyPr wrap="none" anchor="ctr">
            <a:spAutoFit/>
          </a:bodyPr>
          <a:lstStyle/>
          <a:p>
            <a:pPr algn="ctr"/>
            <a:r>
              <a:rPr lang="pt-BR" sz="1800">
                <a:solidFill>
                  <a:srgbClr val="0505FF"/>
                </a:solidFill>
              </a:rPr>
              <a:t>1</a:t>
            </a:r>
          </a:p>
        </p:txBody>
      </p:sp>
      <p:sp>
        <p:nvSpPr>
          <p:cNvPr id="812072" name="Text Box 40"/>
          <p:cNvSpPr txBox="1">
            <a:spLocks noChangeArrowheads="1"/>
          </p:cNvSpPr>
          <p:nvPr/>
        </p:nvSpPr>
        <p:spPr bwMode="auto">
          <a:xfrm>
            <a:off x="4883150" y="3259138"/>
            <a:ext cx="311150" cy="366712"/>
          </a:xfrm>
          <a:prstGeom prst="rect">
            <a:avLst/>
          </a:prstGeom>
          <a:noFill/>
          <a:ln w="9525">
            <a:noFill/>
            <a:miter lim="800000"/>
            <a:headEnd/>
            <a:tailEnd/>
          </a:ln>
          <a:effectLst/>
        </p:spPr>
        <p:txBody>
          <a:bodyPr wrap="none" anchor="ctr">
            <a:spAutoFit/>
          </a:bodyPr>
          <a:lstStyle/>
          <a:p>
            <a:pPr algn="ctr"/>
            <a:r>
              <a:rPr lang="en-US" sz="1800">
                <a:solidFill>
                  <a:srgbClr val="0505FF"/>
                </a:solidFill>
              </a:rPr>
              <a:t>2</a:t>
            </a:r>
            <a:endParaRPr lang="pt-BR" sz="1800">
              <a:solidFill>
                <a:srgbClr val="0505FF"/>
              </a:solidFill>
            </a:endParaRPr>
          </a:p>
        </p:txBody>
      </p:sp>
      <p:sp>
        <p:nvSpPr>
          <p:cNvPr id="812073" name="Text Box 41"/>
          <p:cNvSpPr txBox="1">
            <a:spLocks noChangeArrowheads="1"/>
          </p:cNvSpPr>
          <p:nvPr/>
        </p:nvSpPr>
        <p:spPr bwMode="auto">
          <a:xfrm>
            <a:off x="4911725" y="3722688"/>
            <a:ext cx="311150" cy="366712"/>
          </a:xfrm>
          <a:prstGeom prst="rect">
            <a:avLst/>
          </a:prstGeom>
          <a:noFill/>
          <a:ln w="9525">
            <a:noFill/>
            <a:miter lim="800000"/>
            <a:headEnd/>
            <a:tailEnd/>
          </a:ln>
          <a:effectLst/>
        </p:spPr>
        <p:txBody>
          <a:bodyPr wrap="none" anchor="ctr">
            <a:spAutoFit/>
          </a:bodyPr>
          <a:lstStyle/>
          <a:p>
            <a:pPr algn="ctr"/>
            <a:r>
              <a:rPr lang="en-US" sz="1800">
                <a:solidFill>
                  <a:srgbClr val="0505FF"/>
                </a:solidFill>
              </a:rPr>
              <a:t>3</a:t>
            </a:r>
            <a:endParaRPr lang="pt-BR" sz="1800">
              <a:solidFill>
                <a:srgbClr val="0505FF"/>
              </a:solidFill>
            </a:endParaRPr>
          </a:p>
        </p:txBody>
      </p:sp>
      <p:sp>
        <p:nvSpPr>
          <p:cNvPr id="812074" name="Text Box 42"/>
          <p:cNvSpPr txBox="1">
            <a:spLocks noChangeArrowheads="1"/>
          </p:cNvSpPr>
          <p:nvPr/>
        </p:nvSpPr>
        <p:spPr bwMode="auto">
          <a:xfrm>
            <a:off x="4940300" y="4200525"/>
            <a:ext cx="311150" cy="366713"/>
          </a:xfrm>
          <a:prstGeom prst="rect">
            <a:avLst/>
          </a:prstGeom>
          <a:noFill/>
          <a:ln w="9525">
            <a:noFill/>
            <a:miter lim="800000"/>
            <a:headEnd/>
            <a:tailEnd/>
          </a:ln>
          <a:effectLst/>
        </p:spPr>
        <p:txBody>
          <a:bodyPr wrap="none" anchor="ctr">
            <a:spAutoFit/>
          </a:bodyPr>
          <a:lstStyle/>
          <a:p>
            <a:pPr algn="ctr"/>
            <a:r>
              <a:rPr lang="en-US" sz="1800">
                <a:solidFill>
                  <a:srgbClr val="0505FF"/>
                </a:solidFill>
              </a:rPr>
              <a:t>4</a:t>
            </a:r>
            <a:endParaRPr lang="pt-BR" sz="1800">
              <a:solidFill>
                <a:srgbClr val="0505FF"/>
              </a:solidFill>
            </a:endParaRPr>
          </a:p>
        </p:txBody>
      </p:sp>
      <p:grpSp>
        <p:nvGrpSpPr>
          <p:cNvPr id="812075" name="Group 43"/>
          <p:cNvGrpSpPr>
            <a:grpSpLocks/>
          </p:cNvGrpSpPr>
          <p:nvPr/>
        </p:nvGrpSpPr>
        <p:grpSpPr bwMode="auto">
          <a:xfrm>
            <a:off x="7948613" y="2741613"/>
            <a:ext cx="958850" cy="2286000"/>
            <a:chOff x="4217" y="1632"/>
            <a:chExt cx="604" cy="1440"/>
          </a:xfrm>
        </p:grpSpPr>
        <p:sp>
          <p:nvSpPr>
            <p:cNvPr id="812076" name="Text Box 44"/>
            <p:cNvSpPr txBox="1">
              <a:spLocks noChangeArrowheads="1"/>
            </p:cNvSpPr>
            <p:nvPr/>
          </p:nvSpPr>
          <p:spPr bwMode="auto">
            <a:xfrm>
              <a:off x="4217" y="1670"/>
              <a:ext cx="604" cy="1402"/>
            </a:xfrm>
            <a:prstGeom prst="rect">
              <a:avLst/>
            </a:prstGeom>
            <a:noFill/>
            <a:ln w="9525">
              <a:noFill/>
              <a:miter lim="800000"/>
              <a:headEnd/>
              <a:tailEnd/>
            </a:ln>
            <a:effectLst/>
          </p:spPr>
          <p:txBody>
            <a:bodyPr wrap="none" anchor="ctr">
              <a:spAutoFit/>
            </a:bodyPr>
            <a:lstStyle/>
            <a:p>
              <a:pPr algn="ctr">
                <a:spcBef>
                  <a:spcPct val="50000"/>
                </a:spcBef>
              </a:pPr>
              <a:r>
                <a:rPr lang="pt-BR" sz="2000">
                  <a:solidFill>
                    <a:srgbClr val="0505FF"/>
                  </a:solidFill>
                </a:rPr>
                <a:t>1,2,3,4</a:t>
              </a:r>
            </a:p>
            <a:p>
              <a:pPr algn="ctr">
                <a:spcBef>
                  <a:spcPct val="50000"/>
                </a:spcBef>
              </a:pPr>
              <a:r>
                <a:rPr lang="en-US" sz="2000">
                  <a:solidFill>
                    <a:srgbClr val="0505FF"/>
                  </a:solidFill>
                </a:rPr>
                <a:t>…</a:t>
              </a:r>
              <a:endParaRPr lang="pt-BR" sz="2000">
                <a:solidFill>
                  <a:srgbClr val="0505FF"/>
                </a:solidFill>
              </a:endParaRPr>
            </a:p>
            <a:p>
              <a:pPr algn="ctr">
                <a:spcBef>
                  <a:spcPct val="50000"/>
                </a:spcBef>
              </a:pPr>
              <a:r>
                <a:rPr lang="en-US" sz="2000">
                  <a:solidFill>
                    <a:srgbClr val="0505FF"/>
                  </a:solidFill>
                </a:rPr>
                <a:t>…</a:t>
              </a:r>
              <a:endParaRPr lang="pt-BR" sz="2000">
                <a:solidFill>
                  <a:srgbClr val="0505FF"/>
                </a:solidFill>
              </a:endParaRPr>
            </a:p>
            <a:p>
              <a:pPr algn="ctr">
                <a:spcBef>
                  <a:spcPct val="50000"/>
                </a:spcBef>
              </a:pPr>
              <a:r>
                <a:rPr lang="en-US" sz="2000">
                  <a:solidFill>
                    <a:srgbClr val="0505FF"/>
                  </a:solidFill>
                </a:rPr>
                <a:t>…</a:t>
              </a:r>
              <a:endParaRPr lang="pt-BR" sz="2000">
                <a:solidFill>
                  <a:srgbClr val="0505FF"/>
                </a:solidFill>
              </a:endParaRPr>
            </a:p>
            <a:p>
              <a:pPr algn="ctr">
                <a:spcBef>
                  <a:spcPct val="50000"/>
                </a:spcBef>
              </a:pPr>
              <a:r>
                <a:rPr lang="pt-BR" sz="2000">
                  <a:solidFill>
                    <a:srgbClr val="0505FF"/>
                  </a:solidFill>
                </a:rPr>
                <a:t>...</a:t>
              </a:r>
            </a:p>
          </p:txBody>
        </p:sp>
        <p:sp>
          <p:nvSpPr>
            <p:cNvPr id="812077" name="Rectangle 45"/>
            <p:cNvSpPr>
              <a:spLocks noChangeArrowheads="1"/>
            </p:cNvSpPr>
            <p:nvPr/>
          </p:nvSpPr>
          <p:spPr bwMode="auto">
            <a:xfrm>
              <a:off x="4260" y="1632"/>
              <a:ext cx="516" cy="1440"/>
            </a:xfrm>
            <a:prstGeom prst="rect">
              <a:avLst/>
            </a:prstGeom>
            <a:noFill/>
            <a:ln w="9525">
              <a:solidFill>
                <a:schemeClr val="tx2"/>
              </a:solidFill>
              <a:miter lim="800000"/>
              <a:headEnd/>
              <a:tailEnd/>
            </a:ln>
            <a:effectLst/>
          </p:spPr>
          <p:txBody>
            <a:bodyPr wrap="none" anchor="ctr"/>
            <a:lstStyle/>
            <a:p>
              <a:endParaRPr lang="pt-BR"/>
            </a:p>
          </p:txBody>
        </p:sp>
      </p:grpSp>
      <p:sp>
        <p:nvSpPr>
          <p:cNvPr id="812078" name="Text Box 46"/>
          <p:cNvSpPr txBox="1">
            <a:spLocks noChangeArrowheads="1"/>
          </p:cNvSpPr>
          <p:nvPr/>
        </p:nvSpPr>
        <p:spPr bwMode="auto">
          <a:xfrm>
            <a:off x="7759700" y="4970463"/>
            <a:ext cx="1384300" cy="762000"/>
          </a:xfrm>
          <a:prstGeom prst="rect">
            <a:avLst/>
          </a:prstGeom>
          <a:noFill/>
          <a:ln w="9525">
            <a:noFill/>
            <a:miter lim="800000"/>
            <a:headEnd/>
            <a:tailEnd/>
          </a:ln>
          <a:effectLst/>
        </p:spPr>
        <p:txBody>
          <a:bodyPr wrap="none" anchor="ctr">
            <a:spAutoFit/>
          </a:bodyPr>
          <a:lstStyle/>
          <a:p>
            <a:pPr algn="ctr">
              <a:spcBef>
                <a:spcPct val="50000"/>
              </a:spcBef>
            </a:pPr>
            <a:r>
              <a:rPr lang="pt-BR">
                <a:solidFill>
                  <a:srgbClr val="0505FF"/>
                </a:solidFill>
              </a:rPr>
              <a:t>faces</a:t>
            </a:r>
          </a:p>
          <a:p>
            <a:pPr algn="ctr"/>
            <a:r>
              <a:rPr lang="pt-BR" sz="2000">
                <a:solidFill>
                  <a:srgbClr val="0505FF"/>
                </a:solidFill>
              </a:rPr>
              <a:t>(topologia)</a:t>
            </a:r>
            <a:endParaRPr lang="pt-BR">
              <a:solidFill>
                <a:srgbClr val="0505FF"/>
              </a:solidFill>
            </a:endParaRPr>
          </a:p>
        </p:txBody>
      </p:sp>
      <p:sp>
        <p:nvSpPr>
          <p:cNvPr id="812080" name="Line 48"/>
          <p:cNvSpPr>
            <a:spLocks noChangeShapeType="1"/>
          </p:cNvSpPr>
          <p:nvPr/>
        </p:nvSpPr>
        <p:spPr bwMode="auto">
          <a:xfrm flipH="1">
            <a:off x="7402513" y="5732463"/>
            <a:ext cx="1073150" cy="741362"/>
          </a:xfrm>
          <a:prstGeom prst="line">
            <a:avLst/>
          </a:prstGeom>
          <a:noFill/>
          <a:ln w="9525">
            <a:solidFill>
              <a:schemeClr val="tx1"/>
            </a:solidFill>
            <a:miter lim="800000"/>
            <a:headEnd/>
            <a:tailEnd type="triangle" w="med" len="med"/>
          </a:ln>
          <a:effectLst/>
        </p:spPr>
        <p:txBody>
          <a:bodyPr wrap="none" anchor="ctr"/>
          <a:lstStyle/>
          <a:p>
            <a:endParaRPr lang="pt-B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6371" name="Rectangle 3"/>
          <p:cNvSpPr>
            <a:spLocks noGrp="1" noChangeArrowheads="1"/>
          </p:cNvSpPr>
          <p:nvPr>
            <p:ph type="title"/>
          </p:nvPr>
        </p:nvSpPr>
        <p:spPr>
          <a:xfrm>
            <a:off x="684213" y="765175"/>
            <a:ext cx="7669212" cy="876300"/>
          </a:xfrm>
          <a:noFill/>
          <a:ln/>
        </p:spPr>
        <p:txBody>
          <a:bodyPr anchor="b">
            <a:normAutofit fontScale="90000"/>
          </a:bodyPr>
          <a:lstStyle/>
          <a:p>
            <a:r>
              <a:rPr lang="pt-BR" b="1"/>
              <a:t>Formas de Representação </a:t>
            </a:r>
            <a:br>
              <a:rPr lang="pt-BR" b="1"/>
            </a:br>
            <a:r>
              <a:rPr lang="pt-BR" sz="2800" b="1"/>
              <a:t>Superfícies Limitantes</a:t>
            </a:r>
          </a:p>
        </p:txBody>
      </p:sp>
      <p:sp>
        <p:nvSpPr>
          <p:cNvPr id="826370" name="Rectangle 2"/>
          <p:cNvSpPr>
            <a:spLocks noGrp="1" noChangeArrowheads="1"/>
          </p:cNvSpPr>
          <p:nvPr>
            <p:ph idx="1"/>
          </p:nvPr>
        </p:nvSpPr>
        <p:spPr>
          <a:xfrm>
            <a:off x="107504" y="1628800"/>
            <a:ext cx="8896350" cy="2817813"/>
          </a:xfrm>
        </p:spPr>
        <p:txBody>
          <a:bodyPr/>
          <a:lstStyle/>
          <a:p>
            <a:pPr>
              <a:spcBef>
                <a:spcPct val="80000"/>
              </a:spcBef>
            </a:pPr>
            <a:r>
              <a:rPr lang="pt-BR" dirty="0"/>
              <a:t>A </a:t>
            </a:r>
            <a:r>
              <a:rPr lang="pt-BR" dirty="0">
                <a:solidFill>
                  <a:schemeClr val="bg1"/>
                </a:solidFill>
              </a:rPr>
              <a:t>superfície limitante de um sólido separa os pontos de dentro do sólido dos pontos de fora</a:t>
            </a:r>
          </a:p>
          <a:p>
            <a:pPr lvl="1"/>
            <a:r>
              <a:rPr lang="pt-BR" i="1" dirty="0">
                <a:solidFill>
                  <a:schemeClr val="bg1"/>
                </a:solidFill>
              </a:rPr>
              <a:t>Interface</a:t>
            </a:r>
            <a:r>
              <a:rPr lang="pt-BR" dirty="0">
                <a:solidFill>
                  <a:schemeClr val="bg1"/>
                </a:solidFill>
              </a:rPr>
              <a:t> entre o sólido e o ambiente a sua volta </a:t>
            </a:r>
          </a:p>
          <a:p>
            <a:pPr lvl="1"/>
            <a:r>
              <a:rPr lang="pt-BR" dirty="0">
                <a:solidFill>
                  <a:schemeClr val="bg1"/>
                </a:solidFill>
              </a:rPr>
              <a:t>Características visuais do sólido tais como reflexão, transparência, textura e cor são características dessa superfície</a:t>
            </a:r>
          </a:p>
        </p:txBody>
      </p:sp>
      <p:pic>
        <p:nvPicPr>
          <p:cNvPr id="826372" name="Picture 4" descr="poliedro"/>
          <p:cNvPicPr>
            <a:picLocks noChangeAspect="1" noChangeArrowheads="1"/>
          </p:cNvPicPr>
          <p:nvPr/>
        </p:nvPicPr>
        <p:blipFill>
          <a:blip r:embed="rId3" cstate="print"/>
          <a:srcRect/>
          <a:stretch>
            <a:fillRect/>
          </a:stretch>
        </p:blipFill>
        <p:spPr bwMode="auto">
          <a:xfrm>
            <a:off x="969963" y="3935413"/>
            <a:ext cx="7204075" cy="2890837"/>
          </a:xfrm>
          <a:prstGeom prst="rect">
            <a:avLst/>
          </a:prstGeom>
          <a:noFill/>
        </p:spPr>
      </p:pic>
      <p:sp>
        <p:nvSpPr>
          <p:cNvPr id="826373" name="Text Box 5"/>
          <p:cNvSpPr txBox="1">
            <a:spLocks noChangeArrowheads="1"/>
          </p:cNvSpPr>
          <p:nvPr/>
        </p:nvSpPr>
        <p:spPr bwMode="auto">
          <a:xfrm>
            <a:off x="7691438" y="6270625"/>
            <a:ext cx="1479550" cy="396875"/>
          </a:xfrm>
          <a:prstGeom prst="rect">
            <a:avLst/>
          </a:prstGeom>
          <a:noFill/>
          <a:ln w="9525">
            <a:noFill/>
            <a:miter lim="800000"/>
            <a:headEnd/>
            <a:tailEnd/>
          </a:ln>
          <a:effectLst/>
        </p:spPr>
        <p:txBody>
          <a:bodyPr wrap="none">
            <a:spAutoFit/>
          </a:bodyPr>
          <a:lstStyle/>
          <a:p>
            <a:r>
              <a:rPr lang="pt-BR" sz="2000"/>
              <a:t>[Watt 2000]</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5586" name="Picture 2" descr="slide18"/>
          <p:cNvPicPr>
            <a:picLocks noChangeAspect="1" noChangeArrowheads="1"/>
          </p:cNvPicPr>
          <p:nvPr/>
        </p:nvPicPr>
        <p:blipFill>
          <a:blip r:embed="rId2" cstate="print"/>
          <a:srcRect t="44815" b="13010"/>
          <a:stretch>
            <a:fillRect/>
          </a:stretch>
        </p:blipFill>
        <p:spPr bwMode="auto">
          <a:xfrm>
            <a:off x="0" y="1784350"/>
            <a:ext cx="9144000" cy="2892425"/>
          </a:xfrm>
          <a:prstGeom prst="rect">
            <a:avLst/>
          </a:prstGeom>
          <a:noFill/>
        </p:spPr>
      </p:pic>
      <p:sp>
        <p:nvSpPr>
          <p:cNvPr id="835587" name="Rectangle 3"/>
          <p:cNvSpPr>
            <a:spLocks noGrp="1" noChangeArrowheads="1"/>
          </p:cNvSpPr>
          <p:nvPr>
            <p:ph type="title"/>
          </p:nvPr>
        </p:nvSpPr>
        <p:spPr>
          <a:xfrm>
            <a:off x="755650" y="620713"/>
            <a:ext cx="7669213" cy="876300"/>
          </a:xfrm>
          <a:noFill/>
          <a:ln/>
        </p:spPr>
        <p:txBody>
          <a:bodyPr anchor="b">
            <a:normAutofit fontScale="90000"/>
          </a:bodyPr>
          <a:lstStyle/>
          <a:p>
            <a:r>
              <a:rPr lang="pt-BR" b="1"/>
              <a:t>LOD – Superfícies de Subdivisão</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ChangeArrowheads="1"/>
          </p:cNvSpPr>
          <p:nvPr/>
        </p:nvSpPr>
        <p:spPr bwMode="auto">
          <a:xfrm>
            <a:off x="66675" y="1790700"/>
            <a:ext cx="9010650" cy="4914900"/>
          </a:xfrm>
          <a:prstGeom prst="rect">
            <a:avLst/>
          </a:prstGeom>
          <a:noFill/>
          <a:ln w="9525">
            <a:noFill/>
            <a:miter lim="800000"/>
            <a:headEnd/>
            <a:tailEnd/>
          </a:ln>
          <a:effectLst/>
        </p:spPr>
        <p:txBody>
          <a:bodyPr/>
          <a:lstStyle/>
          <a:p>
            <a:pPr marL="342900" indent="-342900">
              <a:spcBef>
                <a:spcPct val="80000"/>
              </a:spcBef>
              <a:buClr>
                <a:schemeClr val="tx2"/>
              </a:buClr>
              <a:buSzPct val="70000"/>
              <a:buFont typeface="Wingdings" pitchFamily="2" charset="2"/>
              <a:buChar char="u"/>
            </a:pPr>
            <a:r>
              <a:rPr kumimoji="0" lang="pt-BR" sz="3200" i="1">
                <a:solidFill>
                  <a:schemeClr val="bg1"/>
                </a:solidFill>
              </a:rPr>
              <a:t>Quadtrees</a:t>
            </a:r>
            <a:r>
              <a:rPr kumimoji="0" lang="pt-BR" sz="3200">
                <a:solidFill>
                  <a:schemeClr val="bg1"/>
                </a:solidFill>
              </a:rPr>
              <a:t> são usadas para o armazenamento de objetos 2D</a:t>
            </a:r>
          </a:p>
          <a:p>
            <a:pPr marL="742950" lvl="1" indent="-285750">
              <a:spcBef>
                <a:spcPct val="20000"/>
              </a:spcBef>
              <a:buClr>
                <a:schemeClr val="bg2"/>
              </a:buClr>
              <a:buSzPct val="65000"/>
              <a:buFont typeface="Wingdings" pitchFamily="2" charset="2"/>
              <a:buChar char="n"/>
            </a:pPr>
            <a:r>
              <a:rPr kumimoji="0" lang="pt-BR" sz="2800">
                <a:solidFill>
                  <a:schemeClr val="bg1"/>
                </a:solidFill>
              </a:rPr>
              <a:t>Divide-se o plano onde está o objeto em 4 partes iguais e classifica-se cada parte </a:t>
            </a:r>
          </a:p>
          <a:p>
            <a:pPr marL="1085850" lvl="2" indent="-228600">
              <a:spcBef>
                <a:spcPct val="20000"/>
              </a:spcBef>
              <a:buClr>
                <a:schemeClr val="tx2"/>
              </a:buClr>
              <a:buSzPct val="60000"/>
              <a:buFont typeface="Wingdings" pitchFamily="2" charset="2"/>
              <a:buChar char="u"/>
            </a:pPr>
            <a:r>
              <a:rPr kumimoji="0" lang="pt-BR">
                <a:solidFill>
                  <a:schemeClr val="bg1"/>
                </a:solidFill>
              </a:rPr>
              <a:t>Observa-se quais células estão totalmente ocupadas, parcialmente ocupadas ou vazias</a:t>
            </a:r>
          </a:p>
          <a:p>
            <a:pPr marL="1085850" lvl="2" indent="-228600">
              <a:spcBef>
                <a:spcPct val="20000"/>
              </a:spcBef>
              <a:buClr>
                <a:schemeClr val="tx2"/>
              </a:buClr>
              <a:buSzPct val="60000"/>
              <a:buFont typeface="Wingdings" pitchFamily="2" charset="2"/>
              <a:buChar char="u"/>
            </a:pPr>
            <a:r>
              <a:rPr kumimoji="0" lang="pt-BR">
                <a:solidFill>
                  <a:schemeClr val="bg1"/>
                </a:solidFill>
              </a:rPr>
              <a:t>Codifica-se o objeto por uma lista de células ocupadas </a:t>
            </a:r>
          </a:p>
          <a:p>
            <a:pPr marL="742950" lvl="1" indent="-285750">
              <a:spcBef>
                <a:spcPct val="20000"/>
              </a:spcBef>
              <a:buClr>
                <a:schemeClr val="bg2"/>
              </a:buClr>
              <a:buSzPct val="65000"/>
              <a:buFont typeface="Wingdings" pitchFamily="2" charset="2"/>
              <a:buChar char="n"/>
            </a:pPr>
            <a:r>
              <a:rPr kumimoji="0" lang="pt-BR" sz="2800">
                <a:solidFill>
                  <a:schemeClr val="bg1"/>
                </a:solidFill>
              </a:rPr>
              <a:t>É armazenada em forma de árvore</a:t>
            </a:r>
          </a:p>
        </p:txBody>
      </p:sp>
      <p:sp>
        <p:nvSpPr>
          <p:cNvPr id="844803" name="Rectangle 3"/>
          <p:cNvSpPr>
            <a:spLocks noGrp="1" noChangeArrowheads="1"/>
          </p:cNvSpPr>
          <p:nvPr>
            <p:ph type="title"/>
          </p:nvPr>
        </p:nvSpPr>
        <p:spPr>
          <a:xfrm>
            <a:off x="1501775" y="704850"/>
            <a:ext cx="6738938" cy="1276350"/>
          </a:xfrm>
          <a:noFill/>
          <a:ln/>
        </p:spPr>
        <p:txBody>
          <a:bodyPr anchor="b">
            <a:normAutofit fontScale="90000"/>
          </a:bodyPr>
          <a:lstStyle/>
          <a:p>
            <a:r>
              <a:rPr lang="pt-BR" b="1"/>
              <a:t>Formas de Representação </a:t>
            </a:r>
            <a:r>
              <a:rPr lang="pt-BR" sz="2800" b="1"/>
              <a:t>Enumeração Espacial (</a:t>
            </a:r>
            <a:r>
              <a:rPr lang="pt-BR" sz="2800" b="1" i="1"/>
              <a:t>quadtrees </a:t>
            </a:r>
            <a:r>
              <a:rPr lang="pt-BR" sz="2800" b="1"/>
              <a:t>e </a:t>
            </a:r>
            <a:r>
              <a:rPr lang="pt-BR" sz="2800" b="1" i="1"/>
              <a:t>octrees</a:t>
            </a:r>
            <a:r>
              <a:rPr lang="pt-BR" sz="2800" b="1"/>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6850" name="Object 2"/>
          <p:cNvGraphicFramePr>
            <a:graphicFrameLocks noChangeAspect="1"/>
          </p:cNvGraphicFramePr>
          <p:nvPr/>
        </p:nvGraphicFramePr>
        <p:xfrm>
          <a:off x="2066925" y="1482725"/>
          <a:ext cx="7110413" cy="5418138"/>
        </p:xfrm>
        <a:graphic>
          <a:graphicData uri="http://schemas.openxmlformats.org/presentationml/2006/ole">
            <p:oleObj spid="_x0000_s846850" name="Imagem de bitmap" r:id="rId4" imgW="5161905" imgH="3933333" progId="Paint.Picture">
              <p:embed/>
            </p:oleObj>
          </a:graphicData>
        </a:graphic>
      </p:graphicFrame>
      <p:sp>
        <p:nvSpPr>
          <p:cNvPr id="846852" name="Rectangle 4"/>
          <p:cNvSpPr>
            <a:spLocks noGrp="1" noChangeArrowheads="1"/>
          </p:cNvSpPr>
          <p:nvPr>
            <p:ph type="title"/>
          </p:nvPr>
        </p:nvSpPr>
        <p:spPr>
          <a:xfrm>
            <a:off x="0" y="0"/>
            <a:ext cx="9144000" cy="1276350"/>
          </a:xfrm>
          <a:noFill/>
          <a:ln/>
        </p:spPr>
        <p:txBody>
          <a:bodyPr anchor="b"/>
          <a:lstStyle/>
          <a:p>
            <a:r>
              <a:rPr lang="pt-BR" b="1"/>
              <a:t>Formas de Representação </a:t>
            </a:r>
            <a:r>
              <a:rPr lang="pt-BR" sz="2800" b="1"/>
              <a:t>Enumeração Espacial (</a:t>
            </a:r>
            <a:r>
              <a:rPr lang="pt-BR" sz="2800" b="1" i="1"/>
              <a:t>quadtrees </a:t>
            </a:r>
            <a:r>
              <a:rPr lang="pt-BR" sz="2800" b="1"/>
              <a:t>e </a:t>
            </a:r>
            <a:r>
              <a:rPr lang="pt-BR" sz="2800" b="1" i="1"/>
              <a:t>octrees</a:t>
            </a:r>
            <a:r>
              <a:rPr lang="pt-BR" sz="2800" b="1"/>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685800" y="0"/>
            <a:ext cx="7772400" cy="1143000"/>
          </a:xfrm>
        </p:spPr>
        <p:txBody>
          <a:bodyPr/>
          <a:lstStyle/>
          <a:p>
            <a:r>
              <a:rPr lang="pt-BR">
                <a:latin typeface="Arial" charset="0"/>
              </a:rPr>
              <a:t>O que é Computação Gráfica?</a:t>
            </a:r>
            <a:endParaRPr lang="pt-BR"/>
          </a:p>
        </p:txBody>
      </p:sp>
      <p:sp>
        <p:nvSpPr>
          <p:cNvPr id="535555" name="Rectangle 3"/>
          <p:cNvSpPr>
            <a:spLocks noChangeArrowheads="1"/>
          </p:cNvSpPr>
          <p:nvPr/>
        </p:nvSpPr>
        <p:spPr bwMode="auto">
          <a:xfrm>
            <a:off x="1752600" y="2133600"/>
            <a:ext cx="1600200" cy="13716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kumimoji="0" lang="pt-BR" sz="2800" b="1"/>
              <a:t>Dados</a:t>
            </a:r>
            <a:endParaRPr kumimoji="0" lang="pt-BR">
              <a:latin typeface="Times New Roman" pitchFamily="18" charset="0"/>
            </a:endParaRPr>
          </a:p>
        </p:txBody>
      </p:sp>
      <p:sp>
        <p:nvSpPr>
          <p:cNvPr id="535556" name="Text Box 4"/>
          <p:cNvSpPr txBox="1">
            <a:spLocks noChangeArrowheads="1"/>
          </p:cNvSpPr>
          <p:nvPr/>
        </p:nvSpPr>
        <p:spPr bwMode="auto">
          <a:xfrm>
            <a:off x="4495800" y="2133600"/>
            <a:ext cx="2336800" cy="1552575"/>
          </a:xfrm>
          <a:prstGeom prst="rect">
            <a:avLst/>
          </a:prstGeom>
          <a:solidFill>
            <a:srgbClr val="0000FF"/>
          </a:solidFill>
          <a:ln w="9525">
            <a:noFill/>
            <a:miter lim="800000"/>
            <a:headEnd/>
            <a:tailEnd/>
          </a:ln>
          <a:effectLst/>
        </p:spPr>
        <p:txBody>
          <a:bodyPr wrap="none">
            <a:spAutoFit/>
          </a:bodyPr>
          <a:lstStyle/>
          <a:p>
            <a:pPr eaLnBrk="0" hangingPunct="0">
              <a:buFontTx/>
              <a:buChar char="•"/>
            </a:pPr>
            <a:r>
              <a:rPr kumimoji="0" lang="pt-BR" b="1">
                <a:solidFill>
                  <a:srgbClr val="FFFFFF"/>
                </a:solidFill>
              </a:rPr>
              <a:t>Objetos</a:t>
            </a:r>
          </a:p>
          <a:p>
            <a:pPr eaLnBrk="0" hangingPunct="0">
              <a:buFontTx/>
              <a:buChar char="•"/>
            </a:pPr>
            <a:r>
              <a:rPr kumimoji="0" lang="pt-BR" b="1">
                <a:solidFill>
                  <a:srgbClr val="FFFFFF"/>
                </a:solidFill>
              </a:rPr>
              <a:t>Fontes de Luz</a:t>
            </a:r>
          </a:p>
          <a:p>
            <a:pPr eaLnBrk="0" hangingPunct="0">
              <a:buFontTx/>
              <a:buChar char="•"/>
            </a:pPr>
            <a:r>
              <a:rPr kumimoji="0" lang="pt-BR" b="1">
                <a:solidFill>
                  <a:srgbClr val="FFFFFF"/>
                </a:solidFill>
              </a:rPr>
              <a:t>Interação</a:t>
            </a:r>
          </a:p>
          <a:p>
            <a:pPr eaLnBrk="0" hangingPunct="0">
              <a:buFontTx/>
              <a:buChar char="•"/>
            </a:pPr>
            <a:r>
              <a:rPr kumimoji="0" lang="pt-BR" b="1">
                <a:solidFill>
                  <a:srgbClr val="FFFFFF"/>
                </a:solidFill>
              </a:rPr>
              <a:t>...</a:t>
            </a:r>
          </a:p>
        </p:txBody>
      </p:sp>
      <p:sp>
        <p:nvSpPr>
          <p:cNvPr id="535557" name="Line 5"/>
          <p:cNvSpPr>
            <a:spLocks noChangeShapeType="1"/>
          </p:cNvSpPr>
          <p:nvPr/>
        </p:nvSpPr>
        <p:spPr bwMode="auto">
          <a:xfrm>
            <a:off x="2514600" y="3505200"/>
            <a:ext cx="0" cy="1143000"/>
          </a:xfrm>
          <a:prstGeom prst="line">
            <a:avLst/>
          </a:prstGeom>
          <a:noFill/>
          <a:ln w="31750">
            <a:solidFill>
              <a:schemeClr val="bg1"/>
            </a:solidFill>
            <a:round/>
            <a:headEnd/>
            <a:tailEnd type="triangle" w="med" len="med"/>
          </a:ln>
          <a:effectLst/>
        </p:spPr>
        <p:txBody>
          <a:bodyPr wrap="none" anchor="ctr"/>
          <a:lstStyle/>
          <a:p>
            <a:endParaRPr lang="pt-BR"/>
          </a:p>
        </p:txBody>
      </p:sp>
      <p:sp>
        <p:nvSpPr>
          <p:cNvPr id="535558" name="Rectangle 6"/>
          <p:cNvSpPr>
            <a:spLocks noChangeArrowheads="1"/>
          </p:cNvSpPr>
          <p:nvPr/>
        </p:nvSpPr>
        <p:spPr bwMode="auto">
          <a:xfrm>
            <a:off x="1600200" y="4648200"/>
            <a:ext cx="1752600" cy="1371600"/>
          </a:xfrm>
          <a:prstGeom prst="rect">
            <a:avLst/>
          </a:prstGeom>
          <a:solidFill>
            <a:schemeClr val="tx2"/>
          </a:solidFill>
          <a:ln w="9525">
            <a:solidFill>
              <a:schemeClr val="tx1"/>
            </a:solidFill>
            <a:miter lim="800000"/>
            <a:headEnd/>
            <a:tailEnd/>
          </a:ln>
          <a:effectLst/>
        </p:spPr>
        <p:txBody>
          <a:bodyPr wrap="none" anchor="ctr"/>
          <a:lstStyle/>
          <a:p>
            <a:pPr algn="ctr" eaLnBrk="0" hangingPunct="0"/>
            <a:r>
              <a:rPr kumimoji="0" lang="pt-BR" sz="2800" b="1">
                <a:solidFill>
                  <a:schemeClr val="bg2"/>
                </a:solidFill>
              </a:rPr>
              <a:t>IMAGEM</a:t>
            </a:r>
            <a:endParaRPr kumimoji="0" lang="pt-BR">
              <a:solidFill>
                <a:schemeClr val="bg2"/>
              </a:solidFill>
              <a:latin typeface="Times New Roman" pitchFamily="18" charset="0"/>
            </a:endParaRPr>
          </a:p>
        </p:txBody>
      </p:sp>
      <p:pic>
        <p:nvPicPr>
          <p:cNvPr id="535559" name="Picture 7" descr="waves"/>
          <p:cNvPicPr>
            <a:picLocks noChangeAspect="1" noChangeArrowheads="1"/>
          </p:cNvPicPr>
          <p:nvPr/>
        </p:nvPicPr>
        <p:blipFill>
          <a:blip r:embed="rId3" cstate="print"/>
          <a:srcRect/>
          <a:stretch>
            <a:fillRect/>
          </a:stretch>
        </p:blipFill>
        <p:spPr bwMode="auto">
          <a:xfrm>
            <a:off x="4191000" y="4191000"/>
            <a:ext cx="3886200" cy="2330450"/>
          </a:xfrm>
          <a:prstGeom prst="rect">
            <a:avLst/>
          </a:prstGeom>
          <a:noFill/>
        </p:spPr>
      </p:pic>
      <p:sp>
        <p:nvSpPr>
          <p:cNvPr id="535560" name="Line 8"/>
          <p:cNvSpPr>
            <a:spLocks noChangeShapeType="1"/>
          </p:cNvSpPr>
          <p:nvPr/>
        </p:nvSpPr>
        <p:spPr bwMode="auto">
          <a:xfrm>
            <a:off x="5638800" y="3733800"/>
            <a:ext cx="0" cy="457200"/>
          </a:xfrm>
          <a:prstGeom prst="line">
            <a:avLst/>
          </a:prstGeom>
          <a:noFill/>
          <a:ln w="31750">
            <a:solidFill>
              <a:schemeClr val="bg1"/>
            </a:solidFill>
            <a:round/>
            <a:headEnd/>
            <a:tailEnd type="triangle" w="med" len="med"/>
          </a:ln>
          <a:effectLst/>
        </p:spPr>
        <p:txBody>
          <a:bodyPr wrap="none" anchor="ctr"/>
          <a:lstStyle/>
          <a:p>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5555"/>
                                        </p:tgtEl>
                                        <p:attrNameLst>
                                          <p:attrName>style.visibility</p:attrName>
                                        </p:attrNameLst>
                                      </p:cBhvr>
                                      <p:to>
                                        <p:strVal val="visible"/>
                                      </p:to>
                                    </p:set>
                                    <p:anim calcmode="lin" valueType="num">
                                      <p:cBhvr additive="base">
                                        <p:cTn id="7" dur="500" fill="hold"/>
                                        <p:tgtEl>
                                          <p:spTgt spid="535555"/>
                                        </p:tgtEl>
                                        <p:attrNameLst>
                                          <p:attrName>ppt_x</p:attrName>
                                        </p:attrNameLst>
                                      </p:cBhvr>
                                      <p:tavLst>
                                        <p:tav tm="0">
                                          <p:val>
                                            <p:strVal val="0-#ppt_w/2"/>
                                          </p:val>
                                        </p:tav>
                                        <p:tav tm="100000">
                                          <p:val>
                                            <p:strVal val="#ppt_x"/>
                                          </p:val>
                                        </p:tav>
                                      </p:tavLst>
                                    </p:anim>
                                    <p:anim calcmode="lin" valueType="num">
                                      <p:cBhvr additive="base">
                                        <p:cTn id="8" dur="500" fill="hold"/>
                                        <p:tgtEl>
                                          <p:spTgt spid="5355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5556"/>
                                        </p:tgtEl>
                                        <p:attrNameLst>
                                          <p:attrName>style.visibility</p:attrName>
                                        </p:attrNameLst>
                                      </p:cBhvr>
                                      <p:to>
                                        <p:strVal val="visible"/>
                                      </p:to>
                                    </p:set>
                                    <p:anim calcmode="lin" valueType="num">
                                      <p:cBhvr additive="base">
                                        <p:cTn id="13" dur="500" fill="hold"/>
                                        <p:tgtEl>
                                          <p:spTgt spid="535556"/>
                                        </p:tgtEl>
                                        <p:attrNameLst>
                                          <p:attrName>ppt_x</p:attrName>
                                        </p:attrNameLst>
                                      </p:cBhvr>
                                      <p:tavLst>
                                        <p:tav tm="0">
                                          <p:val>
                                            <p:strVal val="1+#ppt_w/2"/>
                                          </p:val>
                                        </p:tav>
                                        <p:tav tm="100000">
                                          <p:val>
                                            <p:strVal val="#ppt_x"/>
                                          </p:val>
                                        </p:tav>
                                      </p:tavLst>
                                    </p:anim>
                                    <p:anim calcmode="lin" valueType="num">
                                      <p:cBhvr additive="base">
                                        <p:cTn id="14" dur="500" fill="hold"/>
                                        <p:tgtEl>
                                          <p:spTgt spid="5355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5557"/>
                                        </p:tgtEl>
                                        <p:attrNameLst>
                                          <p:attrName>style.visibility</p:attrName>
                                        </p:attrNameLst>
                                      </p:cBhvr>
                                      <p:to>
                                        <p:strVal val="visible"/>
                                      </p:to>
                                    </p:set>
                                    <p:anim calcmode="lin" valueType="num">
                                      <p:cBhvr additive="base">
                                        <p:cTn id="19" dur="500" fill="hold"/>
                                        <p:tgtEl>
                                          <p:spTgt spid="535557"/>
                                        </p:tgtEl>
                                        <p:attrNameLst>
                                          <p:attrName>ppt_x</p:attrName>
                                        </p:attrNameLst>
                                      </p:cBhvr>
                                      <p:tavLst>
                                        <p:tav tm="0">
                                          <p:val>
                                            <p:strVal val="0-#ppt_w/2"/>
                                          </p:val>
                                        </p:tav>
                                        <p:tav tm="100000">
                                          <p:val>
                                            <p:strVal val="#ppt_x"/>
                                          </p:val>
                                        </p:tav>
                                      </p:tavLst>
                                    </p:anim>
                                    <p:anim calcmode="lin" valueType="num">
                                      <p:cBhvr additive="base">
                                        <p:cTn id="20" dur="500" fill="hold"/>
                                        <p:tgtEl>
                                          <p:spTgt spid="5355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5558"/>
                                        </p:tgtEl>
                                        <p:attrNameLst>
                                          <p:attrName>style.visibility</p:attrName>
                                        </p:attrNameLst>
                                      </p:cBhvr>
                                      <p:to>
                                        <p:strVal val="visible"/>
                                      </p:to>
                                    </p:set>
                                    <p:anim calcmode="lin" valueType="num">
                                      <p:cBhvr additive="base">
                                        <p:cTn id="25" dur="500" fill="hold"/>
                                        <p:tgtEl>
                                          <p:spTgt spid="535558"/>
                                        </p:tgtEl>
                                        <p:attrNameLst>
                                          <p:attrName>ppt_x</p:attrName>
                                        </p:attrNameLst>
                                      </p:cBhvr>
                                      <p:tavLst>
                                        <p:tav tm="0">
                                          <p:val>
                                            <p:strVal val="0-#ppt_w/2"/>
                                          </p:val>
                                        </p:tav>
                                        <p:tav tm="100000">
                                          <p:val>
                                            <p:strVal val="#ppt_x"/>
                                          </p:val>
                                        </p:tav>
                                      </p:tavLst>
                                    </p:anim>
                                    <p:anim calcmode="lin" valueType="num">
                                      <p:cBhvr additive="base">
                                        <p:cTn id="26" dur="500" fill="hold"/>
                                        <p:tgtEl>
                                          <p:spTgt spid="53555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35560"/>
                                        </p:tgtEl>
                                        <p:attrNameLst>
                                          <p:attrName>style.visibility</p:attrName>
                                        </p:attrNameLst>
                                      </p:cBhvr>
                                      <p:to>
                                        <p:strVal val="visible"/>
                                      </p:to>
                                    </p:set>
                                    <p:anim calcmode="lin" valueType="num">
                                      <p:cBhvr additive="base">
                                        <p:cTn id="31" dur="500" fill="hold"/>
                                        <p:tgtEl>
                                          <p:spTgt spid="535560"/>
                                        </p:tgtEl>
                                        <p:attrNameLst>
                                          <p:attrName>ppt_x</p:attrName>
                                        </p:attrNameLst>
                                      </p:cBhvr>
                                      <p:tavLst>
                                        <p:tav tm="0">
                                          <p:val>
                                            <p:strVal val="1+#ppt_w/2"/>
                                          </p:val>
                                        </p:tav>
                                        <p:tav tm="100000">
                                          <p:val>
                                            <p:strVal val="#ppt_x"/>
                                          </p:val>
                                        </p:tav>
                                      </p:tavLst>
                                    </p:anim>
                                    <p:anim calcmode="lin" valueType="num">
                                      <p:cBhvr additive="base">
                                        <p:cTn id="32" dur="500" fill="hold"/>
                                        <p:tgtEl>
                                          <p:spTgt spid="53556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35559"/>
                                        </p:tgtEl>
                                        <p:attrNameLst>
                                          <p:attrName>style.visibility</p:attrName>
                                        </p:attrNameLst>
                                      </p:cBhvr>
                                      <p:to>
                                        <p:strVal val="visible"/>
                                      </p:to>
                                    </p:set>
                                    <p:anim calcmode="lin" valueType="num">
                                      <p:cBhvr additive="base">
                                        <p:cTn id="37" dur="500" fill="hold"/>
                                        <p:tgtEl>
                                          <p:spTgt spid="535559"/>
                                        </p:tgtEl>
                                        <p:attrNameLst>
                                          <p:attrName>ppt_x</p:attrName>
                                        </p:attrNameLst>
                                      </p:cBhvr>
                                      <p:tavLst>
                                        <p:tav tm="0">
                                          <p:val>
                                            <p:strVal val="1+#ppt_w/2"/>
                                          </p:val>
                                        </p:tav>
                                        <p:tav tm="100000">
                                          <p:val>
                                            <p:strVal val="#ppt_x"/>
                                          </p:val>
                                        </p:tav>
                                      </p:tavLst>
                                    </p:anim>
                                    <p:anim calcmode="lin" valueType="num">
                                      <p:cBhvr additive="base">
                                        <p:cTn id="38" dur="500" fill="hold"/>
                                        <p:tgtEl>
                                          <p:spTgt spid="5355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animBg="1" autoUpdateAnimBg="0"/>
      <p:bldP spid="535556" grpId="0" animBg="1" autoUpdateAnimBg="0"/>
      <p:bldP spid="535557" grpId="0" animBg="1"/>
      <p:bldP spid="535558" grpId="0" animBg="1" autoUpdateAnimBg="0"/>
      <p:bldP spid="53556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9" name="Rectangle 3"/>
          <p:cNvSpPr>
            <a:spLocks noGrp="1" noChangeArrowheads="1"/>
          </p:cNvSpPr>
          <p:nvPr>
            <p:ph type="title"/>
          </p:nvPr>
        </p:nvSpPr>
        <p:spPr>
          <a:xfrm>
            <a:off x="1501775" y="704850"/>
            <a:ext cx="6738938" cy="1276350"/>
          </a:xfrm>
          <a:noFill/>
          <a:ln/>
        </p:spPr>
        <p:txBody>
          <a:bodyPr anchor="b">
            <a:normAutofit fontScale="90000"/>
          </a:bodyPr>
          <a:lstStyle/>
          <a:p>
            <a:r>
              <a:rPr lang="pt-BR" b="1"/>
              <a:t>Formas de Representação </a:t>
            </a:r>
            <a:r>
              <a:rPr lang="pt-BR" sz="2800" b="1"/>
              <a:t>Enumeração Espacial (</a:t>
            </a:r>
            <a:r>
              <a:rPr lang="pt-BR" sz="2800" b="1" i="1"/>
              <a:t>quadtrees </a:t>
            </a:r>
            <a:r>
              <a:rPr lang="pt-BR" sz="2800" b="1"/>
              <a:t>e </a:t>
            </a:r>
            <a:r>
              <a:rPr lang="pt-BR" sz="2800" b="1" i="1"/>
              <a:t>octrees</a:t>
            </a:r>
            <a:r>
              <a:rPr lang="pt-BR" sz="2800" b="1"/>
              <a:t>)</a:t>
            </a:r>
          </a:p>
        </p:txBody>
      </p:sp>
      <p:pic>
        <p:nvPicPr>
          <p:cNvPr id="848900" name="Picture 4" descr="Quadtree"/>
          <p:cNvPicPr>
            <a:picLocks noChangeAspect="1" noChangeArrowheads="1"/>
          </p:cNvPicPr>
          <p:nvPr/>
        </p:nvPicPr>
        <p:blipFill>
          <a:blip r:embed="rId3" cstate="print"/>
          <a:srcRect/>
          <a:stretch>
            <a:fillRect/>
          </a:stretch>
        </p:blipFill>
        <p:spPr bwMode="auto">
          <a:xfrm>
            <a:off x="0" y="2276475"/>
            <a:ext cx="3336925" cy="3421063"/>
          </a:xfrm>
          <a:prstGeom prst="rect">
            <a:avLst/>
          </a:prstGeom>
          <a:noFill/>
        </p:spPr>
      </p:pic>
      <p:pic>
        <p:nvPicPr>
          <p:cNvPr id="848901" name="Picture 5" descr="quadtree"/>
          <p:cNvPicPr>
            <a:picLocks noChangeAspect="1" noChangeArrowheads="1"/>
          </p:cNvPicPr>
          <p:nvPr/>
        </p:nvPicPr>
        <p:blipFill>
          <a:blip r:embed="rId4" cstate="print"/>
          <a:srcRect/>
          <a:stretch>
            <a:fillRect/>
          </a:stretch>
        </p:blipFill>
        <p:spPr bwMode="auto">
          <a:xfrm>
            <a:off x="2933700" y="3144838"/>
            <a:ext cx="6115050" cy="3617912"/>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type="title"/>
          </p:nvPr>
        </p:nvSpPr>
        <p:spPr>
          <a:xfrm>
            <a:off x="0" y="0"/>
            <a:ext cx="9144000" cy="1276350"/>
          </a:xfrm>
          <a:noFill/>
          <a:ln/>
        </p:spPr>
        <p:txBody>
          <a:bodyPr anchor="b"/>
          <a:lstStyle/>
          <a:p>
            <a:r>
              <a:rPr lang="pt-BR" b="1"/>
              <a:t>Formas de Representação </a:t>
            </a:r>
            <a:r>
              <a:rPr lang="pt-BR" sz="2800" b="1"/>
              <a:t>Enumeração Espacial (</a:t>
            </a:r>
            <a:r>
              <a:rPr lang="pt-BR" sz="2800" b="1" i="1"/>
              <a:t>quadtrees </a:t>
            </a:r>
            <a:r>
              <a:rPr lang="pt-BR" sz="2800" b="1"/>
              <a:t>e </a:t>
            </a:r>
            <a:r>
              <a:rPr lang="pt-BR" sz="2800" b="1" i="1"/>
              <a:t>octrees</a:t>
            </a:r>
            <a:r>
              <a:rPr lang="pt-BR" sz="2800" b="1"/>
              <a:t>)</a:t>
            </a:r>
          </a:p>
        </p:txBody>
      </p:sp>
      <p:sp>
        <p:nvSpPr>
          <p:cNvPr id="850946" name="Rectangle 2"/>
          <p:cNvSpPr>
            <a:spLocks noGrp="1" noChangeArrowheads="1"/>
          </p:cNvSpPr>
          <p:nvPr>
            <p:ph idx="1"/>
          </p:nvPr>
        </p:nvSpPr>
        <p:spPr>
          <a:xfrm>
            <a:off x="228600" y="1371600"/>
            <a:ext cx="8686800" cy="2627313"/>
          </a:xfrm>
        </p:spPr>
        <p:txBody>
          <a:bodyPr/>
          <a:lstStyle/>
          <a:p>
            <a:pPr>
              <a:spcBef>
                <a:spcPct val="80000"/>
              </a:spcBef>
            </a:pPr>
            <a:r>
              <a:rPr lang="pt-BR" dirty="0">
                <a:solidFill>
                  <a:schemeClr val="bg1"/>
                </a:solidFill>
              </a:rPr>
              <a:t>Caso especial de decomposição de células</a:t>
            </a:r>
          </a:p>
          <a:p>
            <a:pPr lvl="1"/>
            <a:r>
              <a:rPr lang="pt-BR" dirty="0">
                <a:solidFill>
                  <a:schemeClr val="bg1"/>
                </a:solidFill>
              </a:rPr>
              <a:t>Sólido é decomposto em células idênticas organizadas numa grade regular fixa</a:t>
            </a:r>
          </a:p>
          <a:p>
            <a:pPr lvl="1"/>
            <a:r>
              <a:rPr lang="pt-BR" dirty="0">
                <a:solidFill>
                  <a:schemeClr val="bg1"/>
                </a:solidFill>
              </a:rPr>
              <a:t>Estrutura de árvore é organizada de tal maneira que cada célula corresponde a uma região do espaço 3D</a:t>
            </a:r>
          </a:p>
          <a:p>
            <a:pPr lvl="1"/>
            <a:r>
              <a:rPr lang="pt-BR" dirty="0">
                <a:solidFill>
                  <a:schemeClr val="bg1"/>
                </a:solidFill>
              </a:rPr>
              <a:t>Células são chamadas de </a:t>
            </a:r>
            <a:r>
              <a:rPr lang="pt-BR" dirty="0" err="1">
                <a:solidFill>
                  <a:schemeClr val="bg1"/>
                </a:solidFill>
              </a:rPr>
              <a:t>voxels</a:t>
            </a:r>
            <a:endParaRPr lang="pt-BR" dirty="0">
              <a:solidFill>
                <a:schemeClr val="bg1"/>
              </a:solidFill>
            </a:endParaRPr>
          </a:p>
        </p:txBody>
      </p:sp>
      <p:pic>
        <p:nvPicPr>
          <p:cNvPr id="850948" name="Picture 4" descr="ToroidePorVoxels"/>
          <p:cNvPicPr>
            <a:picLocks noChangeAspect="1" noChangeArrowheads="1"/>
          </p:cNvPicPr>
          <p:nvPr/>
        </p:nvPicPr>
        <p:blipFill>
          <a:blip r:embed="rId3" cstate="print"/>
          <a:srcRect/>
          <a:stretch>
            <a:fillRect/>
          </a:stretch>
        </p:blipFill>
        <p:spPr bwMode="auto">
          <a:xfrm>
            <a:off x="511175" y="3835400"/>
            <a:ext cx="4654550" cy="3003550"/>
          </a:xfrm>
          <a:prstGeom prst="rect">
            <a:avLst/>
          </a:prstGeom>
          <a:noFill/>
        </p:spPr>
      </p:pic>
      <p:sp>
        <p:nvSpPr>
          <p:cNvPr id="850949" name="AutoShape 5"/>
          <p:cNvSpPr>
            <a:spLocks noChangeArrowheads="1"/>
          </p:cNvSpPr>
          <p:nvPr/>
        </p:nvSpPr>
        <p:spPr bwMode="auto">
          <a:xfrm>
            <a:off x="5886450" y="4476750"/>
            <a:ext cx="2971800" cy="2038350"/>
          </a:xfrm>
          <a:prstGeom prst="wedgeRoundRectCallout">
            <a:avLst>
              <a:gd name="adj1" fmla="val -77458"/>
              <a:gd name="adj2" fmla="val 7556"/>
              <a:gd name="adj3" fmla="val 16667"/>
            </a:avLst>
          </a:prstGeom>
          <a:noFill/>
          <a:ln w="9525">
            <a:solidFill>
              <a:schemeClr val="tx1"/>
            </a:solidFill>
            <a:miter lim="800000"/>
            <a:headEnd/>
            <a:tailEnd/>
          </a:ln>
          <a:effectLst/>
        </p:spPr>
        <p:txBody>
          <a:bodyPr wrap="none" anchor="ctr"/>
          <a:lstStyle/>
          <a:p>
            <a:pPr algn="ctr"/>
            <a:r>
              <a:rPr lang="pt-BR" dirty="0">
                <a:solidFill>
                  <a:schemeClr val="bg1"/>
                </a:solidFill>
              </a:rPr>
              <a:t>Sólido descrito por</a:t>
            </a:r>
          </a:p>
          <a:p>
            <a:pPr algn="ctr"/>
            <a:r>
              <a:rPr lang="pt-BR" dirty="0">
                <a:solidFill>
                  <a:schemeClr val="bg1"/>
                </a:solidFill>
              </a:rPr>
              <a:t>meio de </a:t>
            </a:r>
            <a:r>
              <a:rPr lang="pt-BR" dirty="0" err="1">
                <a:solidFill>
                  <a:schemeClr val="bg1"/>
                </a:solidFill>
              </a:rPr>
              <a:t>voxels</a:t>
            </a:r>
            <a:endParaRPr lang="pt-BR" dirty="0">
              <a:solidFill>
                <a:schemeClr val="bg1"/>
              </a:solidFill>
            </a:endParaRPr>
          </a:p>
          <a:p>
            <a:pPr algn="ctr"/>
            <a:r>
              <a:rPr lang="pt-BR" dirty="0">
                <a:solidFill>
                  <a:schemeClr val="bg1"/>
                </a:solidFill>
              </a:rPr>
              <a:t>dispostos</a:t>
            </a:r>
          </a:p>
          <a:p>
            <a:pPr algn="ctr"/>
            <a:r>
              <a:rPr lang="pt-BR" dirty="0">
                <a:solidFill>
                  <a:schemeClr val="bg1"/>
                </a:solidFill>
              </a:rPr>
              <a:t>matricialmente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3" name="Rectangle 3"/>
          <p:cNvSpPr>
            <a:spLocks noGrp="1" noChangeArrowheads="1"/>
          </p:cNvSpPr>
          <p:nvPr>
            <p:ph type="title"/>
          </p:nvPr>
        </p:nvSpPr>
        <p:spPr>
          <a:xfrm>
            <a:off x="1501775" y="704850"/>
            <a:ext cx="6738938" cy="1276350"/>
          </a:xfrm>
          <a:noFill/>
          <a:ln/>
        </p:spPr>
        <p:txBody>
          <a:bodyPr anchor="b">
            <a:normAutofit fontScale="90000"/>
          </a:bodyPr>
          <a:lstStyle/>
          <a:p>
            <a:r>
              <a:rPr lang="pt-BR" b="1"/>
              <a:t>Formas de Representação </a:t>
            </a:r>
            <a:r>
              <a:rPr lang="pt-BR" sz="2800" b="1"/>
              <a:t>Enumeração Espacial (</a:t>
            </a:r>
            <a:r>
              <a:rPr lang="pt-BR" sz="2800" b="1" i="1"/>
              <a:t>quadtrees </a:t>
            </a:r>
            <a:r>
              <a:rPr lang="pt-BR" sz="2800" b="1"/>
              <a:t>e </a:t>
            </a:r>
            <a:r>
              <a:rPr lang="pt-BR" sz="2800" b="1" i="1"/>
              <a:t>octrees</a:t>
            </a:r>
            <a:r>
              <a:rPr lang="pt-BR" sz="2800" b="1"/>
              <a:t>)</a:t>
            </a:r>
          </a:p>
        </p:txBody>
      </p:sp>
      <p:sp>
        <p:nvSpPr>
          <p:cNvPr id="855042" name="Rectangle 2"/>
          <p:cNvSpPr>
            <a:spLocks noGrp="1" noChangeArrowheads="1"/>
          </p:cNvSpPr>
          <p:nvPr>
            <p:ph idx="1"/>
          </p:nvPr>
        </p:nvSpPr>
        <p:spPr>
          <a:xfrm>
            <a:off x="742950" y="2273300"/>
            <a:ext cx="7620000" cy="1406525"/>
          </a:xfrm>
        </p:spPr>
        <p:txBody>
          <a:bodyPr>
            <a:normAutofit fontScale="92500" lnSpcReduction="10000"/>
          </a:bodyPr>
          <a:lstStyle/>
          <a:p>
            <a:r>
              <a:rPr lang="pt-BR" i="1" dirty="0" err="1">
                <a:solidFill>
                  <a:schemeClr val="bg1"/>
                </a:solidFill>
              </a:rPr>
              <a:t>Octrees</a:t>
            </a:r>
            <a:endParaRPr lang="pt-BR" i="1" dirty="0">
              <a:solidFill>
                <a:schemeClr val="bg1"/>
              </a:solidFill>
            </a:endParaRPr>
          </a:p>
          <a:p>
            <a:pPr lvl="1">
              <a:spcBef>
                <a:spcPct val="40000"/>
              </a:spcBef>
            </a:pPr>
            <a:r>
              <a:rPr lang="pt-BR" dirty="0">
                <a:solidFill>
                  <a:schemeClr val="bg1"/>
                </a:solidFill>
              </a:rPr>
              <a:t>Divide o espaço em quadrantes</a:t>
            </a:r>
          </a:p>
          <a:p>
            <a:pPr lvl="1">
              <a:spcBef>
                <a:spcPct val="40000"/>
              </a:spcBef>
            </a:pPr>
            <a:r>
              <a:rPr lang="pt-BR" dirty="0">
                <a:solidFill>
                  <a:schemeClr val="bg1"/>
                </a:solidFill>
              </a:rPr>
              <a:t>Representação esparsa do espaço</a:t>
            </a:r>
          </a:p>
        </p:txBody>
      </p:sp>
      <p:sp>
        <p:nvSpPr>
          <p:cNvPr id="855044" name="Oval 4"/>
          <p:cNvSpPr>
            <a:spLocks noChangeArrowheads="1"/>
          </p:cNvSpPr>
          <p:nvPr/>
        </p:nvSpPr>
        <p:spPr bwMode="auto">
          <a:xfrm>
            <a:off x="5943600" y="3875088"/>
            <a:ext cx="381000" cy="381000"/>
          </a:xfrm>
          <a:prstGeom prst="ellipse">
            <a:avLst/>
          </a:prstGeom>
          <a:solidFill>
            <a:schemeClr val="bg1"/>
          </a:solidFill>
          <a:ln w="9525">
            <a:solidFill>
              <a:schemeClr val="bg1"/>
            </a:solidFill>
            <a:round/>
            <a:headEnd/>
            <a:tailEnd/>
          </a:ln>
          <a:effectLst/>
        </p:spPr>
        <p:txBody>
          <a:bodyPr wrap="none" anchor="ctr"/>
          <a:lstStyle/>
          <a:p>
            <a:endParaRPr lang="pt-BR"/>
          </a:p>
        </p:txBody>
      </p:sp>
      <p:sp>
        <p:nvSpPr>
          <p:cNvPr id="855045" name="Oval 5"/>
          <p:cNvSpPr>
            <a:spLocks noChangeArrowheads="1"/>
          </p:cNvSpPr>
          <p:nvPr/>
        </p:nvSpPr>
        <p:spPr bwMode="auto">
          <a:xfrm>
            <a:off x="4419600" y="4941888"/>
            <a:ext cx="381000" cy="381000"/>
          </a:xfrm>
          <a:prstGeom prst="ellipse">
            <a:avLst/>
          </a:prstGeom>
          <a:solidFill>
            <a:schemeClr val="bg1"/>
          </a:solidFill>
          <a:ln w="9525">
            <a:solidFill>
              <a:schemeClr val="bg1"/>
            </a:solidFill>
            <a:round/>
            <a:headEnd/>
            <a:tailEnd/>
          </a:ln>
          <a:effectLst/>
        </p:spPr>
        <p:txBody>
          <a:bodyPr wrap="none" anchor="ctr"/>
          <a:lstStyle/>
          <a:p>
            <a:endParaRPr lang="pt-BR"/>
          </a:p>
        </p:txBody>
      </p:sp>
      <p:sp>
        <p:nvSpPr>
          <p:cNvPr id="855046" name="Oval 6"/>
          <p:cNvSpPr>
            <a:spLocks noChangeArrowheads="1"/>
          </p:cNvSpPr>
          <p:nvPr/>
        </p:nvSpPr>
        <p:spPr bwMode="auto">
          <a:xfrm>
            <a:off x="4884738" y="4941888"/>
            <a:ext cx="381000" cy="381000"/>
          </a:xfrm>
          <a:prstGeom prst="ellipse">
            <a:avLst/>
          </a:prstGeom>
          <a:solidFill>
            <a:schemeClr val="bg1"/>
          </a:solidFill>
          <a:ln w="9525">
            <a:solidFill>
              <a:schemeClr val="bg1"/>
            </a:solidFill>
            <a:round/>
            <a:headEnd/>
            <a:tailEnd/>
          </a:ln>
          <a:effectLst/>
        </p:spPr>
        <p:txBody>
          <a:bodyPr wrap="none" anchor="ctr"/>
          <a:lstStyle/>
          <a:p>
            <a:endParaRPr lang="pt-BR"/>
          </a:p>
        </p:txBody>
      </p:sp>
      <p:sp>
        <p:nvSpPr>
          <p:cNvPr id="855047" name="Oval 7"/>
          <p:cNvSpPr>
            <a:spLocks noChangeArrowheads="1"/>
          </p:cNvSpPr>
          <p:nvPr/>
        </p:nvSpPr>
        <p:spPr bwMode="auto">
          <a:xfrm>
            <a:off x="5349875" y="4941888"/>
            <a:ext cx="381000" cy="381000"/>
          </a:xfrm>
          <a:prstGeom prst="ellipse">
            <a:avLst/>
          </a:prstGeom>
          <a:solidFill>
            <a:schemeClr val="bg1"/>
          </a:solidFill>
          <a:ln w="9525">
            <a:solidFill>
              <a:schemeClr val="bg1"/>
            </a:solidFill>
            <a:round/>
            <a:headEnd/>
            <a:tailEnd/>
          </a:ln>
          <a:effectLst/>
        </p:spPr>
        <p:txBody>
          <a:bodyPr wrap="none" anchor="ctr"/>
          <a:lstStyle/>
          <a:p>
            <a:endParaRPr lang="pt-BR"/>
          </a:p>
        </p:txBody>
      </p:sp>
      <p:sp>
        <p:nvSpPr>
          <p:cNvPr id="855048" name="Oval 8"/>
          <p:cNvSpPr>
            <a:spLocks noChangeArrowheads="1"/>
          </p:cNvSpPr>
          <p:nvPr/>
        </p:nvSpPr>
        <p:spPr bwMode="auto">
          <a:xfrm>
            <a:off x="5799138" y="4941888"/>
            <a:ext cx="381000" cy="381000"/>
          </a:xfrm>
          <a:prstGeom prst="ellipse">
            <a:avLst/>
          </a:prstGeom>
          <a:solidFill>
            <a:schemeClr val="bg1"/>
          </a:solidFill>
          <a:ln w="9525">
            <a:solidFill>
              <a:schemeClr val="bg1"/>
            </a:solidFill>
            <a:round/>
            <a:headEnd/>
            <a:tailEnd/>
          </a:ln>
          <a:effectLst/>
        </p:spPr>
        <p:txBody>
          <a:bodyPr wrap="none" anchor="ctr"/>
          <a:lstStyle/>
          <a:p>
            <a:endParaRPr lang="pt-BR"/>
          </a:p>
        </p:txBody>
      </p:sp>
      <p:sp>
        <p:nvSpPr>
          <p:cNvPr id="855049" name="Oval 9"/>
          <p:cNvSpPr>
            <a:spLocks noChangeArrowheads="1"/>
          </p:cNvSpPr>
          <p:nvPr/>
        </p:nvSpPr>
        <p:spPr bwMode="auto">
          <a:xfrm>
            <a:off x="6280150" y="4941888"/>
            <a:ext cx="381000" cy="381000"/>
          </a:xfrm>
          <a:prstGeom prst="ellipse">
            <a:avLst/>
          </a:prstGeom>
          <a:solidFill>
            <a:schemeClr val="bg1"/>
          </a:solidFill>
          <a:ln w="9525">
            <a:solidFill>
              <a:schemeClr val="bg1"/>
            </a:solidFill>
            <a:round/>
            <a:headEnd/>
            <a:tailEnd/>
          </a:ln>
          <a:effectLst/>
        </p:spPr>
        <p:txBody>
          <a:bodyPr wrap="none" anchor="ctr"/>
          <a:lstStyle/>
          <a:p>
            <a:endParaRPr lang="pt-BR"/>
          </a:p>
        </p:txBody>
      </p:sp>
      <p:sp>
        <p:nvSpPr>
          <p:cNvPr id="855050" name="Oval 10"/>
          <p:cNvSpPr>
            <a:spLocks noChangeArrowheads="1"/>
          </p:cNvSpPr>
          <p:nvPr/>
        </p:nvSpPr>
        <p:spPr bwMode="auto">
          <a:xfrm>
            <a:off x="6745288" y="4941888"/>
            <a:ext cx="381000" cy="381000"/>
          </a:xfrm>
          <a:prstGeom prst="ellipse">
            <a:avLst/>
          </a:prstGeom>
          <a:solidFill>
            <a:schemeClr val="bg1"/>
          </a:solidFill>
          <a:ln w="9525">
            <a:solidFill>
              <a:schemeClr val="bg1"/>
            </a:solidFill>
            <a:round/>
            <a:headEnd/>
            <a:tailEnd/>
          </a:ln>
          <a:effectLst/>
        </p:spPr>
        <p:txBody>
          <a:bodyPr wrap="none" anchor="ctr"/>
          <a:lstStyle/>
          <a:p>
            <a:endParaRPr lang="pt-BR"/>
          </a:p>
        </p:txBody>
      </p:sp>
      <p:sp>
        <p:nvSpPr>
          <p:cNvPr id="855051" name="Oval 11"/>
          <p:cNvSpPr>
            <a:spLocks noChangeArrowheads="1"/>
          </p:cNvSpPr>
          <p:nvPr/>
        </p:nvSpPr>
        <p:spPr bwMode="auto">
          <a:xfrm>
            <a:off x="7210425" y="4941888"/>
            <a:ext cx="381000" cy="381000"/>
          </a:xfrm>
          <a:prstGeom prst="ellipse">
            <a:avLst/>
          </a:prstGeom>
          <a:solidFill>
            <a:schemeClr val="bg1"/>
          </a:solidFill>
          <a:ln w="9525">
            <a:solidFill>
              <a:schemeClr val="bg1"/>
            </a:solidFill>
            <a:round/>
            <a:headEnd/>
            <a:tailEnd/>
          </a:ln>
          <a:effectLst/>
        </p:spPr>
        <p:txBody>
          <a:bodyPr wrap="none" anchor="ctr"/>
          <a:lstStyle/>
          <a:p>
            <a:endParaRPr lang="pt-BR"/>
          </a:p>
        </p:txBody>
      </p:sp>
      <p:sp>
        <p:nvSpPr>
          <p:cNvPr id="855052" name="Oval 12"/>
          <p:cNvSpPr>
            <a:spLocks noChangeArrowheads="1"/>
          </p:cNvSpPr>
          <p:nvPr/>
        </p:nvSpPr>
        <p:spPr bwMode="auto">
          <a:xfrm>
            <a:off x="7675563" y="4941888"/>
            <a:ext cx="381000" cy="381000"/>
          </a:xfrm>
          <a:prstGeom prst="ellipse">
            <a:avLst/>
          </a:prstGeom>
          <a:solidFill>
            <a:schemeClr val="bg1"/>
          </a:solidFill>
          <a:ln w="9525">
            <a:solidFill>
              <a:schemeClr val="bg1"/>
            </a:solidFill>
            <a:round/>
            <a:headEnd/>
            <a:tailEnd/>
          </a:ln>
          <a:effectLst/>
        </p:spPr>
        <p:txBody>
          <a:bodyPr wrap="none" anchor="ctr"/>
          <a:lstStyle/>
          <a:p>
            <a:endParaRPr lang="pt-BR"/>
          </a:p>
        </p:txBody>
      </p:sp>
      <p:cxnSp>
        <p:nvCxnSpPr>
          <p:cNvPr id="855053" name="AutoShape 13"/>
          <p:cNvCxnSpPr>
            <a:cxnSpLocks noChangeShapeType="1"/>
            <a:stCxn id="855044" idx="4"/>
            <a:endCxn id="855045" idx="0"/>
          </p:cNvCxnSpPr>
          <p:nvPr/>
        </p:nvCxnSpPr>
        <p:spPr bwMode="auto">
          <a:xfrm flipH="1">
            <a:off x="4610100" y="4256088"/>
            <a:ext cx="1524000" cy="685800"/>
          </a:xfrm>
          <a:prstGeom prst="straightConnector1">
            <a:avLst/>
          </a:prstGeom>
          <a:noFill/>
          <a:ln w="9525">
            <a:solidFill>
              <a:schemeClr val="bg1"/>
            </a:solidFill>
            <a:round/>
            <a:headEnd/>
            <a:tailEnd/>
          </a:ln>
          <a:effectLst/>
        </p:spPr>
      </p:cxnSp>
      <p:cxnSp>
        <p:nvCxnSpPr>
          <p:cNvPr id="855054" name="AutoShape 14"/>
          <p:cNvCxnSpPr>
            <a:cxnSpLocks noChangeShapeType="1"/>
            <a:stCxn id="855044" idx="4"/>
            <a:endCxn id="855046" idx="0"/>
          </p:cNvCxnSpPr>
          <p:nvPr/>
        </p:nvCxnSpPr>
        <p:spPr bwMode="auto">
          <a:xfrm flipH="1">
            <a:off x="5075238" y="4256088"/>
            <a:ext cx="1058862" cy="685800"/>
          </a:xfrm>
          <a:prstGeom prst="straightConnector1">
            <a:avLst/>
          </a:prstGeom>
          <a:noFill/>
          <a:ln w="9525">
            <a:solidFill>
              <a:schemeClr val="bg1"/>
            </a:solidFill>
            <a:round/>
            <a:headEnd/>
            <a:tailEnd/>
          </a:ln>
          <a:effectLst/>
        </p:spPr>
      </p:cxnSp>
      <p:cxnSp>
        <p:nvCxnSpPr>
          <p:cNvPr id="855055" name="AutoShape 15"/>
          <p:cNvCxnSpPr>
            <a:cxnSpLocks noChangeShapeType="1"/>
            <a:stCxn id="855044" idx="4"/>
            <a:endCxn id="855047" idx="0"/>
          </p:cNvCxnSpPr>
          <p:nvPr/>
        </p:nvCxnSpPr>
        <p:spPr bwMode="auto">
          <a:xfrm flipH="1">
            <a:off x="5540375" y="4256088"/>
            <a:ext cx="593725" cy="685800"/>
          </a:xfrm>
          <a:prstGeom prst="straightConnector1">
            <a:avLst/>
          </a:prstGeom>
          <a:noFill/>
          <a:ln w="9525">
            <a:solidFill>
              <a:schemeClr val="bg1"/>
            </a:solidFill>
            <a:round/>
            <a:headEnd/>
            <a:tailEnd/>
          </a:ln>
          <a:effectLst/>
        </p:spPr>
      </p:cxnSp>
      <p:cxnSp>
        <p:nvCxnSpPr>
          <p:cNvPr id="855056" name="AutoShape 16"/>
          <p:cNvCxnSpPr>
            <a:cxnSpLocks noChangeShapeType="1"/>
            <a:stCxn id="855044" idx="4"/>
            <a:endCxn id="855048" idx="0"/>
          </p:cNvCxnSpPr>
          <p:nvPr/>
        </p:nvCxnSpPr>
        <p:spPr bwMode="auto">
          <a:xfrm flipH="1">
            <a:off x="5989638" y="4256088"/>
            <a:ext cx="144462" cy="685800"/>
          </a:xfrm>
          <a:prstGeom prst="straightConnector1">
            <a:avLst/>
          </a:prstGeom>
          <a:noFill/>
          <a:ln w="9525">
            <a:solidFill>
              <a:schemeClr val="bg1"/>
            </a:solidFill>
            <a:round/>
            <a:headEnd/>
            <a:tailEnd/>
          </a:ln>
          <a:effectLst/>
        </p:spPr>
      </p:cxnSp>
      <p:cxnSp>
        <p:nvCxnSpPr>
          <p:cNvPr id="855057" name="AutoShape 17"/>
          <p:cNvCxnSpPr>
            <a:cxnSpLocks noChangeShapeType="1"/>
            <a:stCxn id="855044" idx="4"/>
            <a:endCxn id="855049" idx="0"/>
          </p:cNvCxnSpPr>
          <p:nvPr/>
        </p:nvCxnSpPr>
        <p:spPr bwMode="auto">
          <a:xfrm>
            <a:off x="6134100" y="4256088"/>
            <a:ext cx="336550" cy="685800"/>
          </a:xfrm>
          <a:prstGeom prst="straightConnector1">
            <a:avLst/>
          </a:prstGeom>
          <a:noFill/>
          <a:ln w="9525">
            <a:solidFill>
              <a:schemeClr val="bg1"/>
            </a:solidFill>
            <a:round/>
            <a:headEnd/>
            <a:tailEnd/>
          </a:ln>
          <a:effectLst/>
        </p:spPr>
      </p:cxnSp>
      <p:cxnSp>
        <p:nvCxnSpPr>
          <p:cNvPr id="855058" name="AutoShape 18"/>
          <p:cNvCxnSpPr>
            <a:cxnSpLocks noChangeShapeType="1"/>
            <a:stCxn id="855044" idx="4"/>
            <a:endCxn id="855050" idx="0"/>
          </p:cNvCxnSpPr>
          <p:nvPr/>
        </p:nvCxnSpPr>
        <p:spPr bwMode="auto">
          <a:xfrm>
            <a:off x="6134100" y="4256088"/>
            <a:ext cx="801688" cy="685800"/>
          </a:xfrm>
          <a:prstGeom prst="straightConnector1">
            <a:avLst/>
          </a:prstGeom>
          <a:noFill/>
          <a:ln w="9525">
            <a:solidFill>
              <a:schemeClr val="bg1"/>
            </a:solidFill>
            <a:round/>
            <a:headEnd/>
            <a:tailEnd/>
          </a:ln>
          <a:effectLst/>
        </p:spPr>
      </p:cxnSp>
      <p:cxnSp>
        <p:nvCxnSpPr>
          <p:cNvPr id="855059" name="AutoShape 19"/>
          <p:cNvCxnSpPr>
            <a:cxnSpLocks noChangeShapeType="1"/>
            <a:stCxn id="855044" idx="4"/>
            <a:endCxn id="855051" idx="0"/>
          </p:cNvCxnSpPr>
          <p:nvPr/>
        </p:nvCxnSpPr>
        <p:spPr bwMode="auto">
          <a:xfrm>
            <a:off x="6134100" y="4256088"/>
            <a:ext cx="1266825" cy="685800"/>
          </a:xfrm>
          <a:prstGeom prst="straightConnector1">
            <a:avLst/>
          </a:prstGeom>
          <a:noFill/>
          <a:ln w="9525">
            <a:solidFill>
              <a:schemeClr val="bg1"/>
            </a:solidFill>
            <a:round/>
            <a:headEnd/>
            <a:tailEnd/>
          </a:ln>
          <a:effectLst/>
        </p:spPr>
      </p:cxnSp>
      <p:cxnSp>
        <p:nvCxnSpPr>
          <p:cNvPr id="855060" name="AutoShape 20"/>
          <p:cNvCxnSpPr>
            <a:cxnSpLocks noChangeShapeType="1"/>
            <a:stCxn id="855044" idx="4"/>
            <a:endCxn id="855052" idx="0"/>
          </p:cNvCxnSpPr>
          <p:nvPr/>
        </p:nvCxnSpPr>
        <p:spPr bwMode="auto">
          <a:xfrm>
            <a:off x="6134100" y="4256088"/>
            <a:ext cx="1731963" cy="685800"/>
          </a:xfrm>
          <a:prstGeom prst="straightConnector1">
            <a:avLst/>
          </a:prstGeom>
          <a:noFill/>
          <a:ln w="9525">
            <a:solidFill>
              <a:schemeClr val="bg1"/>
            </a:solidFill>
            <a:round/>
            <a:headEnd/>
            <a:tailEnd/>
          </a:ln>
          <a:effectLst/>
        </p:spPr>
      </p:cxnSp>
      <p:sp>
        <p:nvSpPr>
          <p:cNvPr id="855061" name="Text Box 21"/>
          <p:cNvSpPr txBox="1">
            <a:spLocks noChangeArrowheads="1"/>
          </p:cNvSpPr>
          <p:nvPr/>
        </p:nvSpPr>
        <p:spPr bwMode="auto">
          <a:xfrm>
            <a:off x="4449763" y="5329238"/>
            <a:ext cx="331787" cy="406400"/>
          </a:xfrm>
          <a:prstGeom prst="rect">
            <a:avLst/>
          </a:prstGeom>
          <a:noFill/>
          <a:ln w="9525">
            <a:solidFill>
              <a:schemeClr val="bg1"/>
            </a:solidFill>
            <a:miter lim="800000"/>
            <a:headEnd/>
            <a:tailEnd/>
          </a:ln>
          <a:effectLst/>
        </p:spPr>
        <p:txBody>
          <a:bodyPr wrap="none">
            <a:spAutoFit/>
          </a:bodyPr>
          <a:lstStyle/>
          <a:p>
            <a:pPr eaLnBrk="0" hangingPunct="0"/>
            <a:r>
              <a:rPr kumimoji="0" lang="pt-BR" sz="2000">
                <a:solidFill>
                  <a:schemeClr val="bg1"/>
                </a:solidFill>
                <a:latin typeface="Tahoma" charset="0"/>
              </a:rPr>
              <a:t>0</a:t>
            </a:r>
            <a:endParaRPr kumimoji="0" lang="pt-BR">
              <a:solidFill>
                <a:schemeClr val="bg1"/>
              </a:solidFill>
              <a:latin typeface="Tahoma" charset="0"/>
            </a:endParaRPr>
          </a:p>
        </p:txBody>
      </p:sp>
      <p:sp>
        <p:nvSpPr>
          <p:cNvPr id="855062" name="Text Box 22"/>
          <p:cNvSpPr txBox="1">
            <a:spLocks noChangeArrowheads="1"/>
          </p:cNvSpPr>
          <p:nvPr/>
        </p:nvSpPr>
        <p:spPr bwMode="auto">
          <a:xfrm>
            <a:off x="4914900" y="5322888"/>
            <a:ext cx="331788" cy="406400"/>
          </a:xfrm>
          <a:prstGeom prst="rect">
            <a:avLst/>
          </a:prstGeom>
          <a:noFill/>
          <a:ln w="9525">
            <a:solidFill>
              <a:schemeClr val="bg1"/>
            </a:solidFill>
            <a:miter lim="800000"/>
            <a:headEnd/>
            <a:tailEnd/>
          </a:ln>
          <a:effectLst/>
        </p:spPr>
        <p:txBody>
          <a:bodyPr wrap="none">
            <a:spAutoFit/>
          </a:bodyPr>
          <a:lstStyle/>
          <a:p>
            <a:pPr eaLnBrk="0" hangingPunct="0"/>
            <a:r>
              <a:rPr kumimoji="0" lang="pt-BR" sz="2000">
                <a:solidFill>
                  <a:schemeClr val="bg1"/>
                </a:solidFill>
                <a:latin typeface="Tahoma" charset="0"/>
              </a:rPr>
              <a:t>1</a:t>
            </a:r>
            <a:endParaRPr kumimoji="0" lang="pt-BR">
              <a:solidFill>
                <a:schemeClr val="bg1"/>
              </a:solidFill>
              <a:latin typeface="Tahoma" charset="0"/>
            </a:endParaRPr>
          </a:p>
        </p:txBody>
      </p:sp>
      <p:sp>
        <p:nvSpPr>
          <p:cNvPr id="855063" name="Text Box 23"/>
          <p:cNvSpPr txBox="1">
            <a:spLocks noChangeArrowheads="1"/>
          </p:cNvSpPr>
          <p:nvPr/>
        </p:nvSpPr>
        <p:spPr bwMode="auto">
          <a:xfrm>
            <a:off x="5380038" y="5316538"/>
            <a:ext cx="331787" cy="406400"/>
          </a:xfrm>
          <a:prstGeom prst="rect">
            <a:avLst/>
          </a:prstGeom>
          <a:noFill/>
          <a:ln w="9525">
            <a:solidFill>
              <a:schemeClr val="bg1"/>
            </a:solidFill>
            <a:miter lim="800000"/>
            <a:headEnd/>
            <a:tailEnd/>
          </a:ln>
          <a:effectLst/>
        </p:spPr>
        <p:txBody>
          <a:bodyPr wrap="none">
            <a:spAutoFit/>
          </a:bodyPr>
          <a:lstStyle/>
          <a:p>
            <a:pPr eaLnBrk="0" hangingPunct="0"/>
            <a:r>
              <a:rPr kumimoji="0" lang="pt-BR" sz="2000">
                <a:solidFill>
                  <a:schemeClr val="bg1"/>
                </a:solidFill>
                <a:latin typeface="Tahoma" charset="0"/>
              </a:rPr>
              <a:t>2</a:t>
            </a:r>
            <a:endParaRPr kumimoji="0" lang="pt-BR">
              <a:solidFill>
                <a:schemeClr val="bg1"/>
              </a:solidFill>
              <a:latin typeface="Tahoma" charset="0"/>
            </a:endParaRPr>
          </a:p>
        </p:txBody>
      </p:sp>
      <p:sp>
        <p:nvSpPr>
          <p:cNvPr id="855064" name="Text Box 24"/>
          <p:cNvSpPr txBox="1">
            <a:spLocks noChangeArrowheads="1"/>
          </p:cNvSpPr>
          <p:nvPr/>
        </p:nvSpPr>
        <p:spPr bwMode="auto">
          <a:xfrm>
            <a:off x="5829300" y="5322888"/>
            <a:ext cx="331788" cy="406400"/>
          </a:xfrm>
          <a:prstGeom prst="rect">
            <a:avLst/>
          </a:prstGeom>
          <a:noFill/>
          <a:ln w="9525">
            <a:solidFill>
              <a:schemeClr val="bg1"/>
            </a:solidFill>
            <a:miter lim="800000"/>
            <a:headEnd/>
            <a:tailEnd/>
          </a:ln>
          <a:effectLst/>
        </p:spPr>
        <p:txBody>
          <a:bodyPr wrap="none">
            <a:spAutoFit/>
          </a:bodyPr>
          <a:lstStyle/>
          <a:p>
            <a:pPr eaLnBrk="0" hangingPunct="0"/>
            <a:r>
              <a:rPr kumimoji="0" lang="pt-BR" sz="2000">
                <a:solidFill>
                  <a:schemeClr val="bg1"/>
                </a:solidFill>
                <a:latin typeface="Tahoma" charset="0"/>
              </a:rPr>
              <a:t>3</a:t>
            </a:r>
            <a:endParaRPr kumimoji="0" lang="pt-BR">
              <a:solidFill>
                <a:schemeClr val="bg1"/>
              </a:solidFill>
              <a:latin typeface="Tahoma" charset="0"/>
            </a:endParaRPr>
          </a:p>
        </p:txBody>
      </p:sp>
      <p:sp>
        <p:nvSpPr>
          <p:cNvPr id="855065" name="Text Box 25"/>
          <p:cNvSpPr txBox="1">
            <a:spLocks noChangeArrowheads="1"/>
          </p:cNvSpPr>
          <p:nvPr/>
        </p:nvSpPr>
        <p:spPr bwMode="auto">
          <a:xfrm>
            <a:off x="6310313" y="5303838"/>
            <a:ext cx="331787" cy="406400"/>
          </a:xfrm>
          <a:prstGeom prst="rect">
            <a:avLst/>
          </a:prstGeom>
          <a:noFill/>
          <a:ln w="9525">
            <a:solidFill>
              <a:schemeClr val="bg1"/>
            </a:solidFill>
            <a:miter lim="800000"/>
            <a:headEnd/>
            <a:tailEnd/>
          </a:ln>
          <a:effectLst/>
        </p:spPr>
        <p:txBody>
          <a:bodyPr wrap="none">
            <a:spAutoFit/>
          </a:bodyPr>
          <a:lstStyle/>
          <a:p>
            <a:pPr eaLnBrk="0" hangingPunct="0"/>
            <a:r>
              <a:rPr kumimoji="0" lang="pt-BR" sz="2000">
                <a:solidFill>
                  <a:schemeClr val="bg1"/>
                </a:solidFill>
                <a:latin typeface="Tahoma" charset="0"/>
              </a:rPr>
              <a:t>4</a:t>
            </a:r>
            <a:endParaRPr kumimoji="0" lang="pt-BR">
              <a:solidFill>
                <a:schemeClr val="bg1"/>
              </a:solidFill>
              <a:latin typeface="Tahoma" charset="0"/>
            </a:endParaRPr>
          </a:p>
        </p:txBody>
      </p:sp>
      <p:sp>
        <p:nvSpPr>
          <p:cNvPr id="855066" name="Text Box 26"/>
          <p:cNvSpPr txBox="1">
            <a:spLocks noChangeArrowheads="1"/>
          </p:cNvSpPr>
          <p:nvPr/>
        </p:nvSpPr>
        <p:spPr bwMode="auto">
          <a:xfrm>
            <a:off x="6775450" y="5297488"/>
            <a:ext cx="331788" cy="406400"/>
          </a:xfrm>
          <a:prstGeom prst="rect">
            <a:avLst/>
          </a:prstGeom>
          <a:noFill/>
          <a:ln w="9525">
            <a:solidFill>
              <a:schemeClr val="bg1"/>
            </a:solidFill>
            <a:miter lim="800000"/>
            <a:headEnd/>
            <a:tailEnd/>
          </a:ln>
          <a:effectLst/>
        </p:spPr>
        <p:txBody>
          <a:bodyPr wrap="none">
            <a:spAutoFit/>
          </a:bodyPr>
          <a:lstStyle/>
          <a:p>
            <a:pPr eaLnBrk="0" hangingPunct="0"/>
            <a:r>
              <a:rPr kumimoji="0" lang="pt-BR" sz="2000">
                <a:solidFill>
                  <a:schemeClr val="bg1"/>
                </a:solidFill>
                <a:latin typeface="Tahoma" charset="0"/>
              </a:rPr>
              <a:t>5</a:t>
            </a:r>
            <a:endParaRPr kumimoji="0" lang="pt-BR">
              <a:solidFill>
                <a:schemeClr val="bg1"/>
              </a:solidFill>
              <a:latin typeface="Tahoma" charset="0"/>
            </a:endParaRPr>
          </a:p>
        </p:txBody>
      </p:sp>
      <p:sp>
        <p:nvSpPr>
          <p:cNvPr id="855067" name="Text Box 27"/>
          <p:cNvSpPr txBox="1">
            <a:spLocks noChangeArrowheads="1"/>
          </p:cNvSpPr>
          <p:nvPr/>
        </p:nvSpPr>
        <p:spPr bwMode="auto">
          <a:xfrm>
            <a:off x="7240588" y="5291138"/>
            <a:ext cx="331787" cy="406400"/>
          </a:xfrm>
          <a:prstGeom prst="rect">
            <a:avLst/>
          </a:prstGeom>
          <a:noFill/>
          <a:ln w="9525">
            <a:solidFill>
              <a:schemeClr val="bg1"/>
            </a:solidFill>
            <a:miter lim="800000"/>
            <a:headEnd/>
            <a:tailEnd/>
          </a:ln>
          <a:effectLst/>
        </p:spPr>
        <p:txBody>
          <a:bodyPr wrap="none">
            <a:spAutoFit/>
          </a:bodyPr>
          <a:lstStyle/>
          <a:p>
            <a:pPr eaLnBrk="0" hangingPunct="0"/>
            <a:r>
              <a:rPr kumimoji="0" lang="pt-BR" sz="2000">
                <a:solidFill>
                  <a:schemeClr val="bg1"/>
                </a:solidFill>
                <a:latin typeface="Tahoma" charset="0"/>
              </a:rPr>
              <a:t>6</a:t>
            </a:r>
            <a:endParaRPr kumimoji="0" lang="pt-BR">
              <a:solidFill>
                <a:schemeClr val="bg1"/>
              </a:solidFill>
              <a:latin typeface="Tahoma" charset="0"/>
            </a:endParaRPr>
          </a:p>
        </p:txBody>
      </p:sp>
      <p:sp>
        <p:nvSpPr>
          <p:cNvPr id="855068" name="Text Box 28"/>
          <p:cNvSpPr txBox="1">
            <a:spLocks noChangeArrowheads="1"/>
          </p:cNvSpPr>
          <p:nvPr/>
        </p:nvSpPr>
        <p:spPr bwMode="auto">
          <a:xfrm>
            <a:off x="7705725" y="5284788"/>
            <a:ext cx="331788" cy="406400"/>
          </a:xfrm>
          <a:prstGeom prst="rect">
            <a:avLst/>
          </a:prstGeom>
          <a:noFill/>
          <a:ln w="9525">
            <a:solidFill>
              <a:schemeClr val="bg1"/>
            </a:solidFill>
            <a:miter lim="800000"/>
            <a:headEnd/>
            <a:tailEnd/>
          </a:ln>
          <a:effectLst/>
        </p:spPr>
        <p:txBody>
          <a:bodyPr wrap="none">
            <a:spAutoFit/>
          </a:bodyPr>
          <a:lstStyle/>
          <a:p>
            <a:pPr eaLnBrk="0" hangingPunct="0"/>
            <a:r>
              <a:rPr kumimoji="0" lang="pt-BR" sz="2000">
                <a:solidFill>
                  <a:schemeClr val="bg1"/>
                </a:solidFill>
                <a:latin typeface="Tahoma" charset="0"/>
              </a:rPr>
              <a:t>7</a:t>
            </a:r>
            <a:endParaRPr kumimoji="0" lang="pt-BR">
              <a:solidFill>
                <a:schemeClr val="bg1"/>
              </a:solidFill>
              <a:latin typeface="Tahoma" charset="0"/>
            </a:endParaRPr>
          </a:p>
        </p:txBody>
      </p:sp>
      <p:sp>
        <p:nvSpPr>
          <p:cNvPr id="855069" name="AutoShape 29"/>
          <p:cNvSpPr>
            <a:spLocks noChangeArrowheads="1"/>
          </p:cNvSpPr>
          <p:nvPr/>
        </p:nvSpPr>
        <p:spPr bwMode="auto">
          <a:xfrm>
            <a:off x="6096000" y="3867150"/>
            <a:ext cx="228600" cy="388938"/>
          </a:xfrm>
          <a:prstGeom prst="flowChartDelay">
            <a:avLst/>
          </a:prstGeom>
          <a:solidFill>
            <a:schemeClr val="bg1"/>
          </a:solidFill>
          <a:ln w="12700">
            <a:solidFill>
              <a:schemeClr val="bg1"/>
            </a:solidFill>
            <a:miter lim="800000"/>
            <a:headEnd type="none" w="sm" len="sm"/>
            <a:tailEnd type="none" w="sm" len="sm"/>
          </a:ln>
          <a:effectLst/>
        </p:spPr>
        <p:txBody>
          <a:bodyPr wrap="none" anchor="ctr"/>
          <a:lstStyle/>
          <a:p>
            <a:endParaRPr lang="pt-BR"/>
          </a:p>
        </p:txBody>
      </p:sp>
      <p:sp>
        <p:nvSpPr>
          <p:cNvPr id="855070" name="AutoShape 30"/>
          <p:cNvSpPr>
            <a:spLocks noChangeArrowheads="1"/>
          </p:cNvSpPr>
          <p:nvPr/>
        </p:nvSpPr>
        <p:spPr bwMode="auto">
          <a:xfrm>
            <a:off x="1676400" y="4629150"/>
            <a:ext cx="762000" cy="762000"/>
          </a:xfrm>
          <a:prstGeom prst="cube">
            <a:avLst>
              <a:gd name="adj" fmla="val 25000"/>
            </a:avLst>
          </a:prstGeom>
          <a:solidFill>
            <a:srgbClr val="CCECFF"/>
          </a:solidFill>
          <a:ln w="9525">
            <a:solidFill>
              <a:schemeClr val="tx1"/>
            </a:solidFill>
            <a:miter lim="800000"/>
            <a:headEnd/>
            <a:tailEnd/>
          </a:ln>
          <a:effectLst/>
        </p:spPr>
        <p:txBody>
          <a:bodyPr wrap="none" anchor="ctr"/>
          <a:lstStyle/>
          <a:p>
            <a:endParaRPr lang="pt-BR"/>
          </a:p>
        </p:txBody>
      </p:sp>
      <p:sp>
        <p:nvSpPr>
          <p:cNvPr id="855071" name="AutoShape 31"/>
          <p:cNvSpPr>
            <a:spLocks noChangeArrowheads="1"/>
          </p:cNvSpPr>
          <p:nvPr/>
        </p:nvSpPr>
        <p:spPr bwMode="auto">
          <a:xfrm>
            <a:off x="2286000" y="4629150"/>
            <a:ext cx="762000" cy="762000"/>
          </a:xfrm>
          <a:prstGeom prst="cube">
            <a:avLst>
              <a:gd name="adj" fmla="val 25000"/>
            </a:avLst>
          </a:prstGeom>
          <a:solidFill>
            <a:srgbClr val="CCECFF"/>
          </a:solidFill>
          <a:ln w="9525">
            <a:solidFill>
              <a:schemeClr val="tx1"/>
            </a:solidFill>
            <a:miter lim="800000"/>
            <a:headEnd/>
            <a:tailEnd/>
          </a:ln>
          <a:effectLst/>
        </p:spPr>
        <p:txBody>
          <a:bodyPr wrap="none" anchor="ctr"/>
          <a:lstStyle/>
          <a:p>
            <a:endParaRPr lang="pt-BR"/>
          </a:p>
        </p:txBody>
      </p:sp>
      <p:sp>
        <p:nvSpPr>
          <p:cNvPr id="855072" name="AutoShape 32"/>
          <p:cNvSpPr>
            <a:spLocks noChangeArrowheads="1"/>
          </p:cNvSpPr>
          <p:nvPr/>
        </p:nvSpPr>
        <p:spPr bwMode="auto">
          <a:xfrm>
            <a:off x="1447800" y="4857750"/>
            <a:ext cx="762000" cy="762000"/>
          </a:xfrm>
          <a:prstGeom prst="cube">
            <a:avLst>
              <a:gd name="adj" fmla="val 25000"/>
            </a:avLst>
          </a:prstGeom>
          <a:noFill/>
          <a:ln w="9525">
            <a:solidFill>
              <a:schemeClr val="tx1"/>
            </a:solidFill>
            <a:miter lim="800000"/>
            <a:headEnd/>
            <a:tailEnd/>
          </a:ln>
          <a:effectLst/>
        </p:spPr>
        <p:txBody>
          <a:bodyPr wrap="none" anchor="ctr"/>
          <a:lstStyle/>
          <a:p>
            <a:endParaRPr lang="pt-BR"/>
          </a:p>
        </p:txBody>
      </p:sp>
      <p:sp>
        <p:nvSpPr>
          <p:cNvPr id="855073" name="AutoShape 33"/>
          <p:cNvSpPr>
            <a:spLocks noChangeArrowheads="1"/>
          </p:cNvSpPr>
          <p:nvPr/>
        </p:nvSpPr>
        <p:spPr bwMode="auto">
          <a:xfrm>
            <a:off x="2057400" y="4857750"/>
            <a:ext cx="762000" cy="762000"/>
          </a:xfrm>
          <a:prstGeom prst="cube">
            <a:avLst>
              <a:gd name="adj" fmla="val 25000"/>
            </a:avLst>
          </a:prstGeom>
          <a:noFill/>
          <a:ln w="9525">
            <a:solidFill>
              <a:schemeClr val="tx1"/>
            </a:solidFill>
            <a:miter lim="800000"/>
            <a:headEnd/>
            <a:tailEnd/>
          </a:ln>
          <a:effectLst/>
        </p:spPr>
        <p:txBody>
          <a:bodyPr wrap="none" anchor="ctr"/>
          <a:lstStyle/>
          <a:p>
            <a:endParaRPr lang="pt-BR"/>
          </a:p>
        </p:txBody>
      </p:sp>
      <p:sp>
        <p:nvSpPr>
          <p:cNvPr id="855074" name="AutoShape 34"/>
          <p:cNvSpPr>
            <a:spLocks noChangeArrowheads="1"/>
          </p:cNvSpPr>
          <p:nvPr/>
        </p:nvSpPr>
        <p:spPr bwMode="auto">
          <a:xfrm>
            <a:off x="1676400" y="4095750"/>
            <a:ext cx="762000" cy="762000"/>
          </a:xfrm>
          <a:prstGeom prst="cube">
            <a:avLst>
              <a:gd name="adj" fmla="val 25000"/>
            </a:avLst>
          </a:prstGeom>
          <a:solidFill>
            <a:srgbClr val="CCECFF"/>
          </a:solidFill>
          <a:ln w="9525">
            <a:solidFill>
              <a:schemeClr val="tx1"/>
            </a:solidFill>
            <a:miter lim="800000"/>
            <a:headEnd/>
            <a:tailEnd/>
          </a:ln>
          <a:effectLst/>
        </p:spPr>
        <p:txBody>
          <a:bodyPr wrap="none" anchor="ctr"/>
          <a:lstStyle/>
          <a:p>
            <a:endParaRPr lang="pt-BR"/>
          </a:p>
        </p:txBody>
      </p:sp>
      <p:sp>
        <p:nvSpPr>
          <p:cNvPr id="855075" name="AutoShape 35"/>
          <p:cNvSpPr>
            <a:spLocks noChangeArrowheads="1"/>
          </p:cNvSpPr>
          <p:nvPr/>
        </p:nvSpPr>
        <p:spPr bwMode="auto">
          <a:xfrm>
            <a:off x="2286000" y="4095750"/>
            <a:ext cx="762000" cy="762000"/>
          </a:xfrm>
          <a:prstGeom prst="cube">
            <a:avLst>
              <a:gd name="adj" fmla="val 25000"/>
            </a:avLst>
          </a:prstGeom>
          <a:solidFill>
            <a:srgbClr val="CCECFF"/>
          </a:solidFill>
          <a:ln w="9525">
            <a:solidFill>
              <a:schemeClr val="tx1"/>
            </a:solidFill>
            <a:miter lim="800000"/>
            <a:headEnd/>
            <a:tailEnd/>
          </a:ln>
          <a:effectLst/>
        </p:spPr>
        <p:txBody>
          <a:bodyPr wrap="none" anchor="ctr"/>
          <a:lstStyle/>
          <a:p>
            <a:endParaRPr lang="pt-BR"/>
          </a:p>
        </p:txBody>
      </p:sp>
      <p:sp>
        <p:nvSpPr>
          <p:cNvPr id="855076" name="AutoShape 36"/>
          <p:cNvSpPr>
            <a:spLocks noChangeArrowheads="1"/>
          </p:cNvSpPr>
          <p:nvPr/>
        </p:nvSpPr>
        <p:spPr bwMode="auto">
          <a:xfrm>
            <a:off x="1447800" y="4324350"/>
            <a:ext cx="762000" cy="762000"/>
          </a:xfrm>
          <a:prstGeom prst="cube">
            <a:avLst>
              <a:gd name="adj" fmla="val 25000"/>
            </a:avLst>
          </a:prstGeom>
          <a:noFill/>
          <a:ln w="9525">
            <a:solidFill>
              <a:schemeClr val="tx1"/>
            </a:solidFill>
            <a:miter lim="800000"/>
            <a:headEnd/>
            <a:tailEnd/>
          </a:ln>
          <a:effectLst/>
        </p:spPr>
        <p:txBody>
          <a:bodyPr wrap="none" anchor="ctr"/>
          <a:lstStyle/>
          <a:p>
            <a:endParaRPr lang="pt-BR"/>
          </a:p>
        </p:txBody>
      </p:sp>
      <p:sp>
        <p:nvSpPr>
          <p:cNvPr id="855077" name="AutoShape 37"/>
          <p:cNvSpPr>
            <a:spLocks noChangeArrowheads="1"/>
          </p:cNvSpPr>
          <p:nvPr/>
        </p:nvSpPr>
        <p:spPr bwMode="auto">
          <a:xfrm>
            <a:off x="2057400" y="4324350"/>
            <a:ext cx="762000" cy="762000"/>
          </a:xfrm>
          <a:prstGeom prst="cube">
            <a:avLst>
              <a:gd name="adj" fmla="val 25000"/>
            </a:avLst>
          </a:prstGeom>
          <a:noFill/>
          <a:ln w="9525">
            <a:solidFill>
              <a:schemeClr val="tx1"/>
            </a:solidFill>
            <a:miter lim="800000"/>
            <a:headEnd/>
            <a:tailEnd/>
          </a:ln>
          <a:effectLst/>
        </p:spPr>
        <p:txBody>
          <a:bodyPr wrap="none" anchor="ctr"/>
          <a:lstStyle/>
          <a:p>
            <a:endParaRPr lang="pt-BR"/>
          </a:p>
        </p:txBody>
      </p:sp>
      <p:sp>
        <p:nvSpPr>
          <p:cNvPr id="855078" name="Text Box 38"/>
          <p:cNvSpPr txBox="1">
            <a:spLocks noChangeArrowheads="1"/>
          </p:cNvSpPr>
          <p:nvPr/>
        </p:nvSpPr>
        <p:spPr bwMode="auto">
          <a:xfrm>
            <a:off x="2247900" y="5086350"/>
            <a:ext cx="314325" cy="336550"/>
          </a:xfrm>
          <a:prstGeom prst="rect">
            <a:avLst/>
          </a:prstGeom>
          <a:noFill/>
          <a:ln w="9525">
            <a:noFill/>
            <a:miter lim="800000"/>
            <a:headEnd/>
            <a:tailEnd/>
          </a:ln>
          <a:effectLst/>
        </p:spPr>
        <p:txBody>
          <a:bodyPr wrap="none">
            <a:spAutoFit/>
          </a:bodyPr>
          <a:lstStyle/>
          <a:p>
            <a:pPr eaLnBrk="0" hangingPunct="0"/>
            <a:r>
              <a:rPr kumimoji="0" lang="pt-BR" sz="1600" b="1">
                <a:solidFill>
                  <a:schemeClr val="tx2"/>
                </a:solidFill>
                <a:latin typeface="Tahoma" charset="0"/>
              </a:rPr>
              <a:t>2</a:t>
            </a:r>
          </a:p>
        </p:txBody>
      </p:sp>
      <p:sp>
        <p:nvSpPr>
          <p:cNvPr id="855079" name="Text Box 39"/>
          <p:cNvSpPr txBox="1">
            <a:spLocks noChangeArrowheads="1"/>
          </p:cNvSpPr>
          <p:nvPr/>
        </p:nvSpPr>
        <p:spPr bwMode="auto">
          <a:xfrm>
            <a:off x="1638300" y="5086350"/>
            <a:ext cx="314325" cy="336550"/>
          </a:xfrm>
          <a:prstGeom prst="rect">
            <a:avLst/>
          </a:prstGeom>
          <a:noFill/>
          <a:ln w="9525">
            <a:noFill/>
            <a:miter lim="800000"/>
            <a:headEnd/>
            <a:tailEnd/>
          </a:ln>
          <a:effectLst/>
        </p:spPr>
        <p:txBody>
          <a:bodyPr wrap="none">
            <a:spAutoFit/>
          </a:bodyPr>
          <a:lstStyle/>
          <a:p>
            <a:pPr eaLnBrk="0" hangingPunct="0"/>
            <a:r>
              <a:rPr kumimoji="0" lang="pt-BR" sz="1600" b="1">
                <a:solidFill>
                  <a:schemeClr val="tx2"/>
                </a:solidFill>
                <a:latin typeface="Tahoma" charset="0"/>
              </a:rPr>
              <a:t>3</a:t>
            </a:r>
          </a:p>
        </p:txBody>
      </p:sp>
      <p:sp>
        <p:nvSpPr>
          <p:cNvPr id="855080" name="Text Box 40"/>
          <p:cNvSpPr txBox="1">
            <a:spLocks noChangeArrowheads="1"/>
          </p:cNvSpPr>
          <p:nvPr/>
        </p:nvSpPr>
        <p:spPr bwMode="auto">
          <a:xfrm>
            <a:off x="1409700" y="4476750"/>
            <a:ext cx="314325" cy="336550"/>
          </a:xfrm>
          <a:prstGeom prst="rect">
            <a:avLst/>
          </a:prstGeom>
          <a:noFill/>
          <a:ln w="9525">
            <a:noFill/>
            <a:miter lim="800000"/>
            <a:headEnd/>
            <a:tailEnd/>
          </a:ln>
          <a:effectLst/>
        </p:spPr>
        <p:txBody>
          <a:bodyPr wrap="none">
            <a:spAutoFit/>
          </a:bodyPr>
          <a:lstStyle/>
          <a:p>
            <a:pPr eaLnBrk="0" hangingPunct="0"/>
            <a:r>
              <a:rPr kumimoji="0" lang="pt-BR" sz="1600" b="1">
                <a:solidFill>
                  <a:schemeClr val="tx2"/>
                </a:solidFill>
                <a:latin typeface="Tahoma" charset="0"/>
              </a:rPr>
              <a:t>4</a:t>
            </a:r>
            <a:endParaRPr kumimoji="0" lang="pt-BR" b="1">
              <a:solidFill>
                <a:schemeClr val="tx2"/>
              </a:solidFill>
              <a:latin typeface="Tahoma" charset="0"/>
            </a:endParaRPr>
          </a:p>
        </p:txBody>
      </p:sp>
      <p:sp>
        <p:nvSpPr>
          <p:cNvPr id="855081" name="Text Box 41"/>
          <p:cNvSpPr txBox="1">
            <a:spLocks noChangeArrowheads="1"/>
          </p:cNvSpPr>
          <p:nvPr/>
        </p:nvSpPr>
        <p:spPr bwMode="auto">
          <a:xfrm>
            <a:off x="2400300" y="4457700"/>
            <a:ext cx="314325" cy="336550"/>
          </a:xfrm>
          <a:prstGeom prst="rect">
            <a:avLst/>
          </a:prstGeom>
          <a:noFill/>
          <a:ln w="9525">
            <a:noFill/>
            <a:miter lim="800000"/>
            <a:headEnd/>
            <a:tailEnd/>
          </a:ln>
          <a:effectLst/>
        </p:spPr>
        <p:txBody>
          <a:bodyPr wrap="none">
            <a:spAutoFit/>
          </a:bodyPr>
          <a:lstStyle/>
          <a:p>
            <a:pPr eaLnBrk="0" hangingPunct="0"/>
            <a:r>
              <a:rPr kumimoji="0" lang="pt-BR" sz="1600" b="1">
                <a:solidFill>
                  <a:schemeClr val="tx2"/>
                </a:solidFill>
                <a:latin typeface="Tahoma" charset="0"/>
              </a:rPr>
              <a:t>5</a:t>
            </a:r>
            <a:endParaRPr kumimoji="0" lang="pt-BR" b="1">
              <a:solidFill>
                <a:schemeClr val="tx2"/>
              </a:solidFill>
              <a:latin typeface="Tahoma" charset="0"/>
            </a:endParaRPr>
          </a:p>
        </p:txBody>
      </p:sp>
      <p:sp>
        <p:nvSpPr>
          <p:cNvPr id="855082" name="Text Box 42"/>
          <p:cNvSpPr txBox="1">
            <a:spLocks noChangeArrowheads="1"/>
          </p:cNvSpPr>
          <p:nvPr/>
        </p:nvSpPr>
        <p:spPr bwMode="auto">
          <a:xfrm>
            <a:off x="2476500" y="4019550"/>
            <a:ext cx="314325" cy="336550"/>
          </a:xfrm>
          <a:prstGeom prst="rect">
            <a:avLst/>
          </a:prstGeom>
          <a:noFill/>
          <a:ln w="9525">
            <a:noFill/>
            <a:miter lim="800000"/>
            <a:headEnd/>
            <a:tailEnd/>
          </a:ln>
          <a:effectLst/>
        </p:spPr>
        <p:txBody>
          <a:bodyPr wrap="none">
            <a:spAutoFit/>
          </a:bodyPr>
          <a:lstStyle/>
          <a:p>
            <a:pPr eaLnBrk="0" hangingPunct="0"/>
            <a:r>
              <a:rPr kumimoji="0" lang="pt-BR" sz="1600" b="1">
                <a:solidFill>
                  <a:schemeClr val="tx2"/>
                </a:solidFill>
                <a:latin typeface="Tahoma" charset="0"/>
              </a:rPr>
              <a:t>6</a:t>
            </a:r>
          </a:p>
        </p:txBody>
      </p:sp>
      <p:sp>
        <p:nvSpPr>
          <p:cNvPr id="855083" name="Text Box 43"/>
          <p:cNvSpPr txBox="1">
            <a:spLocks noChangeArrowheads="1"/>
          </p:cNvSpPr>
          <p:nvPr/>
        </p:nvSpPr>
        <p:spPr bwMode="auto">
          <a:xfrm>
            <a:off x="1943100" y="4019550"/>
            <a:ext cx="314325" cy="336550"/>
          </a:xfrm>
          <a:prstGeom prst="rect">
            <a:avLst/>
          </a:prstGeom>
          <a:noFill/>
          <a:ln w="9525">
            <a:noFill/>
            <a:miter lim="800000"/>
            <a:headEnd/>
            <a:tailEnd/>
          </a:ln>
          <a:effectLst/>
        </p:spPr>
        <p:txBody>
          <a:bodyPr wrap="none">
            <a:spAutoFit/>
          </a:bodyPr>
          <a:lstStyle/>
          <a:p>
            <a:pPr eaLnBrk="0" hangingPunct="0"/>
            <a:r>
              <a:rPr kumimoji="0" lang="pt-BR" sz="1600" b="1">
                <a:solidFill>
                  <a:schemeClr val="tx2"/>
                </a:solidFill>
                <a:latin typeface="Tahoma" charset="0"/>
              </a:rPr>
              <a:t>7</a:t>
            </a:r>
          </a:p>
        </p:txBody>
      </p:sp>
      <p:sp>
        <p:nvSpPr>
          <p:cNvPr id="855084" name="Text Box 44"/>
          <p:cNvSpPr txBox="1">
            <a:spLocks noChangeArrowheads="1"/>
          </p:cNvSpPr>
          <p:nvPr/>
        </p:nvSpPr>
        <p:spPr bwMode="auto">
          <a:xfrm>
            <a:off x="1400175" y="5321300"/>
            <a:ext cx="314325" cy="336550"/>
          </a:xfrm>
          <a:prstGeom prst="rect">
            <a:avLst/>
          </a:prstGeom>
          <a:noFill/>
          <a:ln w="9525">
            <a:noFill/>
            <a:miter lim="800000"/>
            <a:headEnd/>
            <a:tailEnd/>
          </a:ln>
          <a:effectLst/>
        </p:spPr>
        <p:txBody>
          <a:bodyPr wrap="none">
            <a:spAutoFit/>
          </a:bodyPr>
          <a:lstStyle/>
          <a:p>
            <a:pPr eaLnBrk="0" hangingPunct="0"/>
            <a:r>
              <a:rPr kumimoji="0" lang="pt-BR" sz="1600" b="1">
                <a:solidFill>
                  <a:schemeClr val="tx2"/>
                </a:solidFill>
                <a:latin typeface="Tahoma" charset="0"/>
              </a:rPr>
              <a:t>0</a:t>
            </a:r>
            <a:endParaRPr kumimoji="0" lang="pt-BR" b="1">
              <a:solidFill>
                <a:schemeClr val="tx2"/>
              </a:solidFill>
              <a:latin typeface="Tahoma" charset="0"/>
            </a:endParaRPr>
          </a:p>
        </p:txBody>
      </p:sp>
      <p:sp>
        <p:nvSpPr>
          <p:cNvPr id="855085" name="Text Box 45"/>
          <p:cNvSpPr txBox="1">
            <a:spLocks noChangeArrowheads="1"/>
          </p:cNvSpPr>
          <p:nvPr/>
        </p:nvSpPr>
        <p:spPr bwMode="auto">
          <a:xfrm>
            <a:off x="2409825" y="5321300"/>
            <a:ext cx="314325" cy="336550"/>
          </a:xfrm>
          <a:prstGeom prst="rect">
            <a:avLst/>
          </a:prstGeom>
          <a:noFill/>
          <a:ln w="9525">
            <a:noFill/>
            <a:miter lim="800000"/>
            <a:headEnd/>
            <a:tailEnd/>
          </a:ln>
          <a:effectLst/>
        </p:spPr>
        <p:txBody>
          <a:bodyPr wrap="none">
            <a:spAutoFit/>
          </a:bodyPr>
          <a:lstStyle/>
          <a:p>
            <a:pPr eaLnBrk="0" hangingPunct="0"/>
            <a:r>
              <a:rPr kumimoji="0" lang="pt-BR" sz="1600" b="1">
                <a:solidFill>
                  <a:schemeClr val="tx2"/>
                </a:solidFill>
                <a:latin typeface="Tahoma" charset="0"/>
              </a:rPr>
              <a:t>1</a:t>
            </a:r>
            <a:endParaRPr kumimoji="0" lang="pt-BR" b="1">
              <a:solidFill>
                <a:schemeClr val="tx2"/>
              </a:solidFill>
              <a:latin typeface="Tahoma"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ChangeArrowheads="1"/>
          </p:cNvSpPr>
          <p:nvPr/>
        </p:nvSpPr>
        <p:spPr bwMode="auto">
          <a:xfrm>
            <a:off x="323850" y="1447800"/>
            <a:ext cx="8496300" cy="2401888"/>
          </a:xfrm>
          <a:prstGeom prst="rect">
            <a:avLst/>
          </a:prstGeom>
          <a:noFill/>
          <a:ln w="9525">
            <a:noFill/>
            <a:miter lim="800000"/>
            <a:headEnd/>
            <a:tailEnd/>
          </a:ln>
          <a:effectLst/>
        </p:spPr>
        <p:txBody>
          <a:bodyPr/>
          <a:lstStyle/>
          <a:p>
            <a:pPr marL="742950" lvl="1" indent="-285750">
              <a:spcBef>
                <a:spcPct val="20000"/>
              </a:spcBef>
              <a:buClr>
                <a:schemeClr val="bg2"/>
              </a:buClr>
              <a:buSzPct val="65000"/>
              <a:buFont typeface="Wingdings" pitchFamily="2" charset="2"/>
              <a:buChar char="n"/>
            </a:pPr>
            <a:endParaRPr kumimoji="0" lang="pt-BR" sz="2800">
              <a:solidFill>
                <a:schemeClr val="bg1"/>
              </a:solidFill>
            </a:endParaRPr>
          </a:p>
          <a:p>
            <a:pPr marL="742950" lvl="1" indent="-285750">
              <a:spcBef>
                <a:spcPct val="20000"/>
              </a:spcBef>
              <a:buClr>
                <a:schemeClr val="bg2"/>
              </a:buClr>
              <a:buSzPct val="65000"/>
              <a:buFont typeface="Wingdings" pitchFamily="2" charset="2"/>
              <a:buChar char="n"/>
            </a:pPr>
            <a:r>
              <a:rPr kumimoji="0" lang="pt-BR" sz="2800">
                <a:solidFill>
                  <a:schemeClr val="bg1"/>
                </a:solidFill>
              </a:rPr>
              <a:t>Conjunto de objetos posicionados num sistema de coordenadas (2D ou 3D)</a:t>
            </a:r>
          </a:p>
          <a:p>
            <a:pPr marL="742950" lvl="1" indent="-285750">
              <a:spcBef>
                <a:spcPct val="20000"/>
              </a:spcBef>
              <a:buClr>
                <a:schemeClr val="bg2"/>
              </a:buClr>
              <a:buSzPct val="65000"/>
              <a:buFont typeface="Wingdings" pitchFamily="2" charset="2"/>
              <a:buChar char="n"/>
            </a:pPr>
            <a:r>
              <a:rPr kumimoji="0" lang="pt-BR" sz="2800">
                <a:solidFill>
                  <a:schemeClr val="bg1"/>
                </a:solidFill>
              </a:rPr>
              <a:t>Pode ser representada por um tipo de tabela, como ilustra o exemplo abaixo</a:t>
            </a:r>
          </a:p>
        </p:txBody>
      </p:sp>
      <p:sp>
        <p:nvSpPr>
          <p:cNvPr id="862211" name="Rectangle 3"/>
          <p:cNvSpPr>
            <a:spLocks noGrp="1" noChangeArrowheads="1"/>
          </p:cNvSpPr>
          <p:nvPr>
            <p:ph type="title"/>
          </p:nvPr>
        </p:nvSpPr>
        <p:spPr>
          <a:xfrm>
            <a:off x="1501775" y="704850"/>
            <a:ext cx="6738938" cy="1276350"/>
          </a:xfrm>
          <a:noFill/>
          <a:ln/>
        </p:spPr>
        <p:txBody>
          <a:bodyPr anchor="b">
            <a:normAutofit fontScale="90000"/>
          </a:bodyPr>
          <a:lstStyle/>
          <a:p>
            <a:r>
              <a:rPr lang="pt-BR" b="1"/>
              <a:t>Formas de Representação </a:t>
            </a:r>
            <a:br>
              <a:rPr lang="pt-BR" b="1"/>
            </a:br>
            <a:r>
              <a:rPr lang="pt-BR" sz="2800" b="1"/>
              <a:t>Cenas</a:t>
            </a:r>
          </a:p>
        </p:txBody>
      </p:sp>
      <p:grpSp>
        <p:nvGrpSpPr>
          <p:cNvPr id="862212" name="Group 4"/>
          <p:cNvGrpSpPr>
            <a:grpSpLocks/>
          </p:cNvGrpSpPr>
          <p:nvPr/>
        </p:nvGrpSpPr>
        <p:grpSpPr bwMode="auto">
          <a:xfrm>
            <a:off x="0" y="3884613"/>
            <a:ext cx="5100638" cy="2322512"/>
            <a:chOff x="371" y="2470"/>
            <a:chExt cx="3213" cy="1463"/>
          </a:xfrm>
        </p:grpSpPr>
        <p:sp>
          <p:nvSpPr>
            <p:cNvPr id="862213" name="Text Box 5"/>
            <p:cNvSpPr txBox="1">
              <a:spLocks noChangeArrowheads="1"/>
            </p:cNvSpPr>
            <p:nvPr/>
          </p:nvSpPr>
          <p:spPr bwMode="auto">
            <a:xfrm>
              <a:off x="1322" y="2493"/>
              <a:ext cx="426" cy="1208"/>
            </a:xfrm>
            <a:prstGeom prst="rect">
              <a:avLst/>
            </a:prstGeom>
            <a:noFill/>
            <a:ln w="9525">
              <a:noFill/>
              <a:miter lim="800000"/>
              <a:headEnd/>
              <a:tailEnd/>
            </a:ln>
            <a:effectLst/>
          </p:spPr>
          <p:txBody>
            <a:bodyPr wrap="none" anchor="ctr">
              <a:spAutoFit/>
            </a:bodyPr>
            <a:lstStyle/>
            <a:p>
              <a:pPr algn="ctr"/>
              <a:r>
                <a:rPr lang="pt-BR"/>
                <a:t>Cor</a:t>
              </a:r>
            </a:p>
            <a:p>
              <a:pPr algn="ctr"/>
              <a:endParaRPr lang="pt-BR"/>
            </a:p>
            <a:p>
              <a:pPr algn="ctr"/>
              <a:endParaRPr lang="pt-BR"/>
            </a:p>
            <a:p>
              <a:pPr algn="ctr"/>
              <a:endParaRPr lang="pt-BR"/>
            </a:p>
            <a:p>
              <a:pPr algn="ctr"/>
              <a:endParaRPr lang="pt-BR"/>
            </a:p>
          </p:txBody>
        </p:sp>
        <p:sp>
          <p:nvSpPr>
            <p:cNvPr id="862214" name="Text Box 6"/>
            <p:cNvSpPr txBox="1">
              <a:spLocks noChangeArrowheads="1"/>
            </p:cNvSpPr>
            <p:nvPr/>
          </p:nvSpPr>
          <p:spPr bwMode="auto">
            <a:xfrm>
              <a:off x="1825" y="2493"/>
              <a:ext cx="1717" cy="748"/>
            </a:xfrm>
            <a:prstGeom prst="rect">
              <a:avLst/>
            </a:prstGeom>
            <a:noFill/>
            <a:ln w="9525">
              <a:noFill/>
              <a:miter lim="800000"/>
              <a:headEnd/>
              <a:tailEnd/>
            </a:ln>
            <a:effectLst/>
          </p:spPr>
          <p:txBody>
            <a:bodyPr wrap="none" anchor="ctr">
              <a:spAutoFit/>
            </a:bodyPr>
            <a:lstStyle/>
            <a:p>
              <a:pPr algn="ctr"/>
              <a:r>
                <a:rPr lang="pt-BR"/>
                <a:t>Outros parâmetros</a:t>
              </a:r>
            </a:p>
            <a:p>
              <a:pPr algn="ctr"/>
              <a:endParaRPr lang="pt-BR"/>
            </a:p>
            <a:p>
              <a:pPr algn="ctr"/>
              <a:endParaRPr lang="pt-BR"/>
            </a:p>
          </p:txBody>
        </p:sp>
        <p:sp>
          <p:nvSpPr>
            <p:cNvPr id="862215" name="Text Box 7"/>
            <p:cNvSpPr txBox="1">
              <a:spLocks noChangeArrowheads="1"/>
            </p:cNvSpPr>
            <p:nvPr/>
          </p:nvSpPr>
          <p:spPr bwMode="auto">
            <a:xfrm>
              <a:off x="371" y="2495"/>
              <a:ext cx="939" cy="1438"/>
            </a:xfrm>
            <a:prstGeom prst="rect">
              <a:avLst/>
            </a:prstGeom>
            <a:noFill/>
            <a:ln w="9525">
              <a:noFill/>
              <a:miter lim="800000"/>
              <a:headEnd/>
              <a:tailEnd/>
            </a:ln>
            <a:effectLst/>
          </p:spPr>
          <p:txBody>
            <a:bodyPr wrap="none" anchor="ctr">
              <a:spAutoFit/>
            </a:bodyPr>
            <a:lstStyle/>
            <a:p>
              <a:pPr algn="ctr"/>
              <a:r>
                <a:rPr lang="pt-BR"/>
                <a:t>Modelo</a:t>
              </a:r>
            </a:p>
            <a:p>
              <a:pPr algn="ctr"/>
              <a:r>
                <a:rPr lang="pt-BR"/>
                <a:t>Mesa</a:t>
              </a:r>
            </a:p>
            <a:p>
              <a:pPr algn="ctr"/>
              <a:r>
                <a:rPr lang="pt-BR"/>
                <a:t>Mesa</a:t>
              </a:r>
            </a:p>
            <a:p>
              <a:pPr algn="ctr"/>
              <a:r>
                <a:rPr lang="pt-BR"/>
                <a:t>Copo</a:t>
              </a:r>
            </a:p>
            <a:p>
              <a:pPr algn="ctr"/>
              <a:r>
                <a:rPr lang="pt-BR"/>
                <a:t>Copo</a:t>
              </a:r>
            </a:p>
            <a:p>
              <a:pPr algn="ctr"/>
              <a:r>
                <a:rPr lang="pt-BR"/>
                <a:t>Cumbuca</a:t>
              </a:r>
            </a:p>
          </p:txBody>
        </p:sp>
        <p:sp>
          <p:nvSpPr>
            <p:cNvPr id="862216" name="Rectangle 8"/>
            <p:cNvSpPr>
              <a:spLocks noChangeArrowheads="1"/>
            </p:cNvSpPr>
            <p:nvPr/>
          </p:nvSpPr>
          <p:spPr bwMode="auto">
            <a:xfrm>
              <a:off x="416" y="2470"/>
              <a:ext cx="3156" cy="1462"/>
            </a:xfrm>
            <a:prstGeom prst="rect">
              <a:avLst/>
            </a:prstGeom>
            <a:noFill/>
            <a:ln w="9525">
              <a:solidFill>
                <a:schemeClr val="tx1"/>
              </a:solidFill>
              <a:miter lim="800000"/>
              <a:headEnd/>
              <a:tailEnd/>
            </a:ln>
            <a:effectLst/>
          </p:spPr>
          <p:txBody>
            <a:bodyPr wrap="none" anchor="ctr"/>
            <a:lstStyle/>
            <a:p>
              <a:endParaRPr lang="pt-BR"/>
            </a:p>
          </p:txBody>
        </p:sp>
        <p:sp>
          <p:nvSpPr>
            <p:cNvPr id="862217" name="Line 9"/>
            <p:cNvSpPr>
              <a:spLocks noChangeShapeType="1"/>
            </p:cNvSpPr>
            <p:nvPr/>
          </p:nvSpPr>
          <p:spPr bwMode="auto">
            <a:xfrm>
              <a:off x="416" y="2785"/>
              <a:ext cx="3168" cy="0"/>
            </a:xfrm>
            <a:prstGeom prst="line">
              <a:avLst/>
            </a:prstGeom>
            <a:noFill/>
            <a:ln w="9525">
              <a:solidFill>
                <a:schemeClr val="tx1"/>
              </a:solidFill>
              <a:miter lim="800000"/>
              <a:headEnd/>
              <a:tailEnd/>
            </a:ln>
            <a:effectLst/>
          </p:spPr>
          <p:txBody>
            <a:bodyPr wrap="none" anchor="ctr"/>
            <a:lstStyle/>
            <a:p>
              <a:endParaRPr lang="pt-BR"/>
            </a:p>
          </p:txBody>
        </p:sp>
        <p:sp>
          <p:nvSpPr>
            <p:cNvPr id="862218" name="Line 10"/>
            <p:cNvSpPr>
              <a:spLocks noChangeShapeType="1"/>
            </p:cNvSpPr>
            <p:nvPr/>
          </p:nvSpPr>
          <p:spPr bwMode="auto">
            <a:xfrm>
              <a:off x="1280" y="2470"/>
              <a:ext cx="0" cy="1462"/>
            </a:xfrm>
            <a:prstGeom prst="line">
              <a:avLst/>
            </a:prstGeom>
            <a:noFill/>
            <a:ln w="9525">
              <a:solidFill>
                <a:schemeClr val="tx1"/>
              </a:solidFill>
              <a:miter lim="800000"/>
              <a:headEnd/>
              <a:tailEnd/>
            </a:ln>
            <a:effectLst/>
          </p:spPr>
          <p:txBody>
            <a:bodyPr wrap="none" anchor="ctr"/>
            <a:lstStyle/>
            <a:p>
              <a:endParaRPr lang="pt-BR"/>
            </a:p>
          </p:txBody>
        </p:sp>
        <p:sp>
          <p:nvSpPr>
            <p:cNvPr id="862219" name="Line 11"/>
            <p:cNvSpPr>
              <a:spLocks noChangeShapeType="1"/>
            </p:cNvSpPr>
            <p:nvPr/>
          </p:nvSpPr>
          <p:spPr bwMode="auto">
            <a:xfrm>
              <a:off x="1811" y="2470"/>
              <a:ext cx="0" cy="1462"/>
            </a:xfrm>
            <a:prstGeom prst="line">
              <a:avLst/>
            </a:prstGeom>
            <a:noFill/>
            <a:ln w="9525">
              <a:solidFill>
                <a:schemeClr val="tx1"/>
              </a:solidFill>
              <a:miter lim="800000"/>
              <a:headEnd/>
              <a:tailEnd/>
            </a:ln>
            <a:effectLst/>
          </p:spPr>
          <p:txBody>
            <a:bodyPr wrap="none" anchor="ctr"/>
            <a:lstStyle/>
            <a:p>
              <a:endParaRPr lang="pt-BR"/>
            </a:p>
          </p:txBody>
        </p:sp>
      </p:grpSp>
      <p:grpSp>
        <p:nvGrpSpPr>
          <p:cNvPr id="862220" name="Group 12"/>
          <p:cNvGrpSpPr>
            <a:grpSpLocks/>
          </p:cNvGrpSpPr>
          <p:nvPr/>
        </p:nvGrpSpPr>
        <p:grpSpPr bwMode="auto">
          <a:xfrm>
            <a:off x="5260975" y="4810125"/>
            <a:ext cx="3844925" cy="1409700"/>
            <a:chOff x="3314" y="3300"/>
            <a:chExt cx="2422" cy="888"/>
          </a:xfrm>
        </p:grpSpPr>
        <p:sp>
          <p:nvSpPr>
            <p:cNvPr id="862221" name="Rectangle 13"/>
            <p:cNvSpPr>
              <a:spLocks noChangeArrowheads="1"/>
            </p:cNvSpPr>
            <p:nvPr/>
          </p:nvSpPr>
          <p:spPr bwMode="auto">
            <a:xfrm>
              <a:off x="4465" y="3538"/>
              <a:ext cx="1271" cy="92"/>
            </a:xfrm>
            <a:prstGeom prst="rect">
              <a:avLst/>
            </a:prstGeom>
            <a:solidFill>
              <a:srgbClr val="B6622E"/>
            </a:solidFill>
            <a:ln w="9525">
              <a:solidFill>
                <a:schemeClr val="tx1"/>
              </a:solidFill>
              <a:miter lim="800000"/>
              <a:headEnd/>
              <a:tailEnd/>
            </a:ln>
            <a:effectLst/>
          </p:spPr>
          <p:txBody>
            <a:bodyPr wrap="none" anchor="ctr"/>
            <a:lstStyle/>
            <a:p>
              <a:endParaRPr lang="pt-BR"/>
            </a:p>
          </p:txBody>
        </p:sp>
        <p:sp>
          <p:nvSpPr>
            <p:cNvPr id="862222" name="Rectangle 14"/>
            <p:cNvSpPr>
              <a:spLocks noChangeArrowheads="1"/>
            </p:cNvSpPr>
            <p:nvPr/>
          </p:nvSpPr>
          <p:spPr bwMode="auto">
            <a:xfrm>
              <a:off x="4510" y="3630"/>
              <a:ext cx="47" cy="558"/>
            </a:xfrm>
            <a:prstGeom prst="rect">
              <a:avLst/>
            </a:prstGeom>
            <a:solidFill>
              <a:srgbClr val="B6622E"/>
            </a:solidFill>
            <a:ln w="9525">
              <a:solidFill>
                <a:schemeClr val="tx1"/>
              </a:solidFill>
              <a:miter lim="800000"/>
              <a:headEnd/>
              <a:tailEnd/>
            </a:ln>
            <a:effectLst/>
          </p:spPr>
          <p:txBody>
            <a:bodyPr wrap="none" anchor="ctr"/>
            <a:lstStyle/>
            <a:p>
              <a:endParaRPr lang="pt-BR"/>
            </a:p>
          </p:txBody>
        </p:sp>
        <p:sp>
          <p:nvSpPr>
            <p:cNvPr id="862223" name="Rectangle 15"/>
            <p:cNvSpPr>
              <a:spLocks noChangeArrowheads="1"/>
            </p:cNvSpPr>
            <p:nvPr/>
          </p:nvSpPr>
          <p:spPr bwMode="auto">
            <a:xfrm>
              <a:off x="5616" y="3630"/>
              <a:ext cx="47" cy="558"/>
            </a:xfrm>
            <a:prstGeom prst="rect">
              <a:avLst/>
            </a:prstGeom>
            <a:solidFill>
              <a:srgbClr val="B6622E"/>
            </a:solidFill>
            <a:ln w="9525">
              <a:solidFill>
                <a:schemeClr val="tx1"/>
              </a:solidFill>
              <a:miter lim="800000"/>
              <a:headEnd/>
              <a:tailEnd/>
            </a:ln>
            <a:effectLst/>
          </p:spPr>
          <p:txBody>
            <a:bodyPr wrap="none" anchor="ctr"/>
            <a:lstStyle/>
            <a:p>
              <a:endParaRPr lang="pt-BR"/>
            </a:p>
          </p:txBody>
        </p:sp>
        <p:sp>
          <p:nvSpPr>
            <p:cNvPr id="862224" name="AutoShape 16"/>
            <p:cNvSpPr>
              <a:spLocks noChangeArrowheads="1"/>
            </p:cNvSpPr>
            <p:nvPr/>
          </p:nvSpPr>
          <p:spPr bwMode="auto">
            <a:xfrm>
              <a:off x="4645" y="3300"/>
              <a:ext cx="146" cy="239"/>
            </a:xfrm>
            <a:prstGeom prst="can">
              <a:avLst>
                <a:gd name="adj" fmla="val 40925"/>
              </a:avLst>
            </a:prstGeom>
            <a:solidFill>
              <a:schemeClr val="accent2"/>
            </a:solidFill>
            <a:ln w="9525">
              <a:solidFill>
                <a:schemeClr val="tx1"/>
              </a:solidFill>
              <a:miter lim="800000"/>
              <a:headEnd/>
              <a:tailEnd/>
            </a:ln>
            <a:effectLst/>
          </p:spPr>
          <p:txBody>
            <a:bodyPr wrap="none" anchor="ctr"/>
            <a:lstStyle/>
            <a:p>
              <a:endParaRPr lang="pt-BR"/>
            </a:p>
          </p:txBody>
        </p:sp>
        <p:sp>
          <p:nvSpPr>
            <p:cNvPr id="862225" name="AutoShape 17"/>
            <p:cNvSpPr>
              <a:spLocks noChangeArrowheads="1"/>
            </p:cNvSpPr>
            <p:nvPr/>
          </p:nvSpPr>
          <p:spPr bwMode="auto">
            <a:xfrm>
              <a:off x="5410" y="3300"/>
              <a:ext cx="146" cy="239"/>
            </a:xfrm>
            <a:prstGeom prst="can">
              <a:avLst>
                <a:gd name="adj" fmla="val 40925"/>
              </a:avLst>
            </a:prstGeom>
            <a:solidFill>
              <a:srgbClr val="FFFF99"/>
            </a:solidFill>
            <a:ln w="9525">
              <a:solidFill>
                <a:schemeClr val="tx1"/>
              </a:solidFill>
              <a:miter lim="800000"/>
              <a:headEnd/>
              <a:tailEnd/>
            </a:ln>
            <a:effectLst/>
          </p:spPr>
          <p:txBody>
            <a:bodyPr wrap="none" anchor="ctr"/>
            <a:lstStyle/>
            <a:p>
              <a:endParaRPr lang="pt-BR"/>
            </a:p>
          </p:txBody>
        </p:sp>
        <p:sp>
          <p:nvSpPr>
            <p:cNvPr id="862226" name="Rectangle 18"/>
            <p:cNvSpPr>
              <a:spLocks noChangeArrowheads="1"/>
            </p:cNvSpPr>
            <p:nvPr/>
          </p:nvSpPr>
          <p:spPr bwMode="auto">
            <a:xfrm>
              <a:off x="3314" y="3538"/>
              <a:ext cx="1070" cy="92"/>
            </a:xfrm>
            <a:prstGeom prst="rect">
              <a:avLst/>
            </a:prstGeom>
            <a:solidFill>
              <a:srgbClr val="B6622E"/>
            </a:solidFill>
            <a:ln w="9525">
              <a:solidFill>
                <a:schemeClr val="tx1"/>
              </a:solidFill>
              <a:miter lim="800000"/>
              <a:headEnd/>
              <a:tailEnd/>
            </a:ln>
            <a:effectLst/>
          </p:spPr>
          <p:txBody>
            <a:bodyPr wrap="none" anchor="ctr"/>
            <a:lstStyle/>
            <a:p>
              <a:endParaRPr lang="pt-BR"/>
            </a:p>
          </p:txBody>
        </p:sp>
        <p:sp>
          <p:nvSpPr>
            <p:cNvPr id="862227" name="Rectangle 19"/>
            <p:cNvSpPr>
              <a:spLocks noChangeArrowheads="1"/>
            </p:cNvSpPr>
            <p:nvPr/>
          </p:nvSpPr>
          <p:spPr bwMode="auto">
            <a:xfrm>
              <a:off x="3356" y="3630"/>
              <a:ext cx="47" cy="558"/>
            </a:xfrm>
            <a:prstGeom prst="rect">
              <a:avLst/>
            </a:prstGeom>
            <a:solidFill>
              <a:srgbClr val="B6622E"/>
            </a:solidFill>
            <a:ln w="9525">
              <a:solidFill>
                <a:schemeClr val="tx1"/>
              </a:solidFill>
              <a:miter lim="800000"/>
              <a:headEnd/>
              <a:tailEnd/>
            </a:ln>
            <a:effectLst/>
          </p:spPr>
          <p:txBody>
            <a:bodyPr wrap="none" anchor="ctr"/>
            <a:lstStyle/>
            <a:p>
              <a:endParaRPr lang="pt-BR"/>
            </a:p>
          </p:txBody>
        </p:sp>
        <p:sp>
          <p:nvSpPr>
            <p:cNvPr id="862228" name="Rectangle 20"/>
            <p:cNvSpPr>
              <a:spLocks noChangeArrowheads="1"/>
            </p:cNvSpPr>
            <p:nvPr/>
          </p:nvSpPr>
          <p:spPr bwMode="auto">
            <a:xfrm>
              <a:off x="4273" y="3630"/>
              <a:ext cx="47" cy="558"/>
            </a:xfrm>
            <a:prstGeom prst="rect">
              <a:avLst/>
            </a:prstGeom>
            <a:solidFill>
              <a:srgbClr val="B6622E"/>
            </a:solidFill>
            <a:ln w="9525">
              <a:solidFill>
                <a:schemeClr val="tx1"/>
              </a:solidFill>
              <a:miter lim="800000"/>
              <a:headEnd/>
              <a:tailEnd/>
            </a:ln>
            <a:effectLst/>
          </p:spPr>
          <p:txBody>
            <a:bodyPr wrap="none" anchor="ctr"/>
            <a:lstStyle/>
            <a:p>
              <a:endParaRPr lang="pt-BR"/>
            </a:p>
          </p:txBody>
        </p:sp>
        <p:graphicFrame>
          <p:nvGraphicFramePr>
            <p:cNvPr id="862229" name="Object 21"/>
            <p:cNvGraphicFramePr>
              <a:graphicFrameLocks noChangeAspect="1"/>
            </p:cNvGraphicFramePr>
            <p:nvPr/>
          </p:nvGraphicFramePr>
          <p:xfrm>
            <a:off x="3673" y="3314"/>
            <a:ext cx="351" cy="218"/>
          </p:xfrm>
          <a:graphic>
            <a:graphicData uri="http://schemas.openxmlformats.org/presentationml/2006/ole">
              <p:oleObj spid="_x0000_s862229" name="Bitmap Image" r:id="rId4" imgW="980952" imgH="609524" progId="Paint.Picture">
                <p:embed/>
              </p:oleObj>
            </a:graphicData>
          </a:graphic>
        </p:graphicFrame>
      </p:grpSp>
      <p:sp>
        <p:nvSpPr>
          <p:cNvPr id="862230" name="Text Box 22"/>
          <p:cNvSpPr txBox="1">
            <a:spLocks noChangeArrowheads="1"/>
          </p:cNvSpPr>
          <p:nvPr/>
        </p:nvSpPr>
        <p:spPr bwMode="auto">
          <a:xfrm>
            <a:off x="5194300" y="6035675"/>
            <a:ext cx="3489325" cy="822325"/>
          </a:xfrm>
          <a:prstGeom prst="rect">
            <a:avLst/>
          </a:prstGeom>
          <a:solidFill>
            <a:srgbClr val="FFFF99"/>
          </a:solidFill>
          <a:ln w="9525">
            <a:noFill/>
            <a:miter lim="800000"/>
            <a:headEnd/>
            <a:tailEnd/>
          </a:ln>
          <a:effectLst/>
        </p:spPr>
        <p:txBody>
          <a:bodyPr wrap="none">
            <a:spAutoFit/>
          </a:bodyPr>
          <a:lstStyle/>
          <a:p>
            <a:pPr algn="ctr"/>
            <a:r>
              <a:rPr lang="en-US">
                <a:solidFill>
                  <a:schemeClr val="bg1"/>
                </a:solidFill>
              </a:rPr>
              <a:t>Que outros parâmetros?</a:t>
            </a:r>
          </a:p>
          <a:p>
            <a:pPr algn="ctr"/>
            <a:r>
              <a:rPr lang="en-US">
                <a:solidFill>
                  <a:schemeClr val="bg1"/>
                </a:solidFill>
              </a:rPr>
              <a:t>Em que SR?</a:t>
            </a:r>
            <a:endParaRPr lang="pt-BR">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ChangeArrowheads="1"/>
          </p:cNvSpPr>
          <p:nvPr/>
        </p:nvSpPr>
        <p:spPr bwMode="auto">
          <a:xfrm>
            <a:off x="303213" y="1762125"/>
            <a:ext cx="5545137" cy="2517775"/>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u"/>
            </a:pPr>
            <a:r>
              <a:rPr kumimoji="0" lang="pt-BR" sz="3200">
                <a:solidFill>
                  <a:schemeClr val="bg1"/>
                </a:solidFill>
              </a:rPr>
              <a:t>Exemplo</a:t>
            </a:r>
          </a:p>
          <a:p>
            <a:pPr marL="742950" lvl="1" indent="-285750">
              <a:spcBef>
                <a:spcPct val="20000"/>
              </a:spcBef>
              <a:buClr>
                <a:schemeClr val="bg2"/>
              </a:buClr>
              <a:buSzPct val="65000"/>
              <a:buFont typeface="Wingdings" pitchFamily="2" charset="2"/>
              <a:buChar char="n"/>
            </a:pPr>
            <a:r>
              <a:rPr kumimoji="0" lang="pt-BR" sz="2800">
                <a:solidFill>
                  <a:schemeClr val="bg1"/>
                </a:solidFill>
              </a:rPr>
              <a:t>Grafo de cena </a:t>
            </a:r>
            <a:br>
              <a:rPr kumimoji="0" lang="pt-BR" sz="2800">
                <a:solidFill>
                  <a:schemeClr val="bg1"/>
                </a:solidFill>
              </a:rPr>
            </a:br>
            <a:r>
              <a:rPr kumimoji="0" lang="pt-BR" sz="2800">
                <a:solidFill>
                  <a:schemeClr val="bg1"/>
                </a:solidFill>
              </a:rPr>
              <a:t>conceitual</a:t>
            </a:r>
          </a:p>
        </p:txBody>
      </p:sp>
      <p:sp>
        <p:nvSpPr>
          <p:cNvPr id="870403" name="Rectangle 3"/>
          <p:cNvSpPr>
            <a:spLocks noGrp="1" noChangeArrowheads="1"/>
          </p:cNvSpPr>
          <p:nvPr>
            <p:ph type="title"/>
          </p:nvPr>
        </p:nvSpPr>
        <p:spPr>
          <a:xfrm>
            <a:off x="1501775" y="704850"/>
            <a:ext cx="6738938" cy="1276350"/>
          </a:xfrm>
          <a:noFill/>
          <a:ln/>
        </p:spPr>
        <p:txBody>
          <a:bodyPr anchor="b">
            <a:normAutofit fontScale="90000"/>
          </a:bodyPr>
          <a:lstStyle/>
          <a:p>
            <a:r>
              <a:rPr lang="pt-BR" b="1"/>
              <a:t>Formas de Representação </a:t>
            </a:r>
            <a:br>
              <a:rPr lang="pt-BR" b="1"/>
            </a:br>
            <a:r>
              <a:rPr lang="pt-BR" sz="2800" b="1"/>
              <a:t>Grafo de Cena</a:t>
            </a:r>
          </a:p>
        </p:txBody>
      </p:sp>
      <p:graphicFrame>
        <p:nvGraphicFramePr>
          <p:cNvPr id="870404" name="Object 4"/>
          <p:cNvGraphicFramePr>
            <a:graphicFrameLocks noChangeAspect="1"/>
          </p:cNvGraphicFramePr>
          <p:nvPr/>
        </p:nvGraphicFramePr>
        <p:xfrm>
          <a:off x="4897438" y="804863"/>
          <a:ext cx="4237037" cy="5553075"/>
        </p:xfrm>
        <a:graphic>
          <a:graphicData uri="http://schemas.openxmlformats.org/presentationml/2006/ole">
            <p:oleObj spid="_x0000_s870404" name="Foto do Photo Editor" r:id="rId4" imgW="3467584" imgH="4544059" progId="MSPhotoEd.3">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Grp="1" noChangeArrowheads="1"/>
          </p:cNvSpPr>
          <p:nvPr>
            <p:ph type="title"/>
          </p:nvPr>
        </p:nvSpPr>
        <p:spPr>
          <a:xfrm>
            <a:off x="1501775" y="704850"/>
            <a:ext cx="6738938" cy="1276350"/>
          </a:xfrm>
          <a:noFill/>
          <a:ln/>
        </p:spPr>
        <p:txBody>
          <a:bodyPr anchor="b"/>
          <a:lstStyle/>
          <a:p>
            <a:r>
              <a:rPr lang="pt-BR" b="1"/>
              <a:t>Técnicas de Modelagem</a:t>
            </a:r>
            <a:br>
              <a:rPr lang="pt-BR" b="1"/>
            </a:br>
            <a:r>
              <a:rPr lang="pt-BR" sz="2800" b="1"/>
              <a:t>Varredura</a:t>
            </a:r>
          </a:p>
        </p:txBody>
      </p:sp>
      <p:sp>
        <p:nvSpPr>
          <p:cNvPr id="882690" name="Rectangle 2"/>
          <p:cNvSpPr>
            <a:spLocks noGrp="1" noChangeArrowheads="1"/>
          </p:cNvSpPr>
          <p:nvPr>
            <p:ph idx="1"/>
          </p:nvPr>
        </p:nvSpPr>
        <p:spPr>
          <a:xfrm>
            <a:off x="457200" y="2204864"/>
            <a:ext cx="8269288" cy="4251499"/>
          </a:xfrm>
        </p:spPr>
        <p:txBody>
          <a:bodyPr/>
          <a:lstStyle/>
          <a:p>
            <a:pPr>
              <a:spcBef>
                <a:spcPct val="80000"/>
              </a:spcBef>
            </a:pPr>
            <a:r>
              <a:rPr lang="pt-BR" dirty="0">
                <a:solidFill>
                  <a:schemeClr val="bg1"/>
                </a:solidFill>
              </a:rPr>
              <a:t>Útil para a construção de objetos 3D simétricos</a:t>
            </a:r>
          </a:p>
          <a:p>
            <a:pPr>
              <a:spcBef>
                <a:spcPct val="80000"/>
              </a:spcBef>
            </a:pPr>
            <a:r>
              <a:rPr lang="pt-BR" dirty="0">
                <a:solidFill>
                  <a:schemeClr val="bg1"/>
                </a:solidFill>
              </a:rPr>
              <a:t>Objetos gerados pelo arrastar de uma curva ou superfície ao longo de uma trajetória no espaço</a:t>
            </a:r>
          </a:p>
          <a:p>
            <a:pPr lvl="1"/>
            <a:r>
              <a:rPr lang="pt-BR" dirty="0">
                <a:solidFill>
                  <a:schemeClr val="bg1"/>
                </a:solidFill>
              </a:rPr>
              <a:t>Geratriz - “forma”</a:t>
            </a:r>
          </a:p>
          <a:p>
            <a:pPr lvl="1"/>
            <a:r>
              <a:rPr lang="pt-BR" dirty="0">
                <a:solidFill>
                  <a:schemeClr val="bg1"/>
                </a:solidFill>
              </a:rPr>
              <a:t>Diretriz - “caminho”</a:t>
            </a:r>
          </a:p>
        </p:txBody>
      </p:sp>
      <p:grpSp>
        <p:nvGrpSpPr>
          <p:cNvPr id="882692" name="Group 4"/>
          <p:cNvGrpSpPr>
            <a:grpSpLocks/>
          </p:cNvGrpSpPr>
          <p:nvPr/>
        </p:nvGrpSpPr>
        <p:grpSpPr bwMode="auto">
          <a:xfrm>
            <a:off x="3429000" y="3371850"/>
            <a:ext cx="3873500" cy="3340100"/>
            <a:chOff x="2160" y="2124"/>
            <a:chExt cx="2440" cy="2104"/>
          </a:xfrm>
        </p:grpSpPr>
        <p:sp>
          <p:nvSpPr>
            <p:cNvPr id="882693" name="Rectangle 5"/>
            <p:cNvSpPr>
              <a:spLocks noChangeArrowheads="1"/>
            </p:cNvSpPr>
            <p:nvPr/>
          </p:nvSpPr>
          <p:spPr bwMode="auto">
            <a:xfrm>
              <a:off x="3360" y="3225"/>
              <a:ext cx="320" cy="320"/>
            </a:xfrm>
            <a:prstGeom prst="rect">
              <a:avLst/>
            </a:prstGeom>
            <a:solidFill>
              <a:srgbClr val="FFFF99"/>
            </a:solidFill>
            <a:ln w="25400">
              <a:solidFill>
                <a:srgbClr val="000099"/>
              </a:solidFill>
              <a:miter lim="800000"/>
              <a:headEnd/>
              <a:tailEnd/>
            </a:ln>
            <a:effectLst/>
          </p:spPr>
          <p:txBody>
            <a:bodyPr wrap="none" anchor="ctr"/>
            <a:lstStyle/>
            <a:p>
              <a:endParaRPr lang="pt-BR"/>
            </a:p>
          </p:txBody>
        </p:sp>
        <p:sp>
          <p:nvSpPr>
            <p:cNvPr id="882694" name="Line 6"/>
            <p:cNvSpPr>
              <a:spLocks noChangeShapeType="1"/>
            </p:cNvSpPr>
            <p:nvPr/>
          </p:nvSpPr>
          <p:spPr bwMode="auto">
            <a:xfrm>
              <a:off x="4272" y="2124"/>
              <a:ext cx="0" cy="1584"/>
            </a:xfrm>
            <a:prstGeom prst="line">
              <a:avLst/>
            </a:prstGeom>
            <a:noFill/>
            <a:ln w="3175">
              <a:solidFill>
                <a:srgbClr val="000099"/>
              </a:solidFill>
              <a:round/>
              <a:headEnd type="none" w="sm" len="sm"/>
              <a:tailEnd type="none" w="sm" len="sm"/>
            </a:ln>
            <a:effectLst/>
          </p:spPr>
          <p:txBody>
            <a:bodyPr wrap="none" anchor="ctr"/>
            <a:lstStyle/>
            <a:p>
              <a:endParaRPr lang="pt-BR"/>
            </a:p>
          </p:txBody>
        </p:sp>
        <p:sp>
          <p:nvSpPr>
            <p:cNvPr id="882695" name="Rectangle 7"/>
            <p:cNvSpPr>
              <a:spLocks noChangeArrowheads="1"/>
            </p:cNvSpPr>
            <p:nvPr/>
          </p:nvSpPr>
          <p:spPr bwMode="auto">
            <a:xfrm>
              <a:off x="4272" y="2505"/>
              <a:ext cx="320" cy="1136"/>
            </a:xfrm>
            <a:prstGeom prst="rect">
              <a:avLst/>
            </a:prstGeom>
            <a:solidFill>
              <a:srgbClr val="FFFF99"/>
            </a:solidFill>
            <a:ln w="25400">
              <a:solidFill>
                <a:srgbClr val="000099"/>
              </a:solidFill>
              <a:miter lim="800000"/>
              <a:headEnd/>
              <a:tailEnd/>
            </a:ln>
            <a:effectLst/>
          </p:spPr>
          <p:txBody>
            <a:bodyPr wrap="none" anchor="ctr"/>
            <a:lstStyle/>
            <a:p>
              <a:endParaRPr lang="pt-BR"/>
            </a:p>
          </p:txBody>
        </p:sp>
        <p:sp>
          <p:nvSpPr>
            <p:cNvPr id="882696" name="Rectangle 8"/>
            <p:cNvSpPr>
              <a:spLocks noChangeArrowheads="1"/>
            </p:cNvSpPr>
            <p:nvPr/>
          </p:nvSpPr>
          <p:spPr bwMode="auto">
            <a:xfrm>
              <a:off x="2784" y="3561"/>
              <a:ext cx="320" cy="320"/>
            </a:xfrm>
            <a:prstGeom prst="rect">
              <a:avLst/>
            </a:prstGeom>
            <a:solidFill>
              <a:srgbClr val="FFFF99"/>
            </a:solidFill>
            <a:ln w="25400">
              <a:solidFill>
                <a:srgbClr val="000099"/>
              </a:solidFill>
              <a:miter lim="800000"/>
              <a:headEnd/>
              <a:tailEnd/>
            </a:ln>
            <a:effectLst/>
          </p:spPr>
          <p:txBody>
            <a:bodyPr wrap="none" anchor="ctr"/>
            <a:lstStyle/>
            <a:p>
              <a:endParaRPr lang="pt-BR"/>
            </a:p>
          </p:txBody>
        </p:sp>
        <p:sp>
          <p:nvSpPr>
            <p:cNvPr id="882697" name="Rectangle 9"/>
            <p:cNvSpPr>
              <a:spLocks noChangeArrowheads="1"/>
            </p:cNvSpPr>
            <p:nvPr/>
          </p:nvSpPr>
          <p:spPr bwMode="auto">
            <a:xfrm>
              <a:off x="2168" y="3908"/>
              <a:ext cx="320" cy="320"/>
            </a:xfrm>
            <a:prstGeom prst="rect">
              <a:avLst/>
            </a:prstGeom>
            <a:solidFill>
              <a:srgbClr val="FFFF99"/>
            </a:solidFill>
            <a:ln w="25400">
              <a:solidFill>
                <a:srgbClr val="000099"/>
              </a:solidFill>
              <a:miter lim="800000"/>
              <a:headEnd/>
              <a:tailEnd/>
            </a:ln>
            <a:effectLst/>
          </p:spPr>
          <p:txBody>
            <a:bodyPr wrap="none" anchor="ctr"/>
            <a:lstStyle/>
            <a:p>
              <a:endParaRPr lang="pt-BR"/>
            </a:p>
          </p:txBody>
        </p:sp>
        <p:sp>
          <p:nvSpPr>
            <p:cNvPr id="882698" name="Line 10"/>
            <p:cNvSpPr>
              <a:spLocks noChangeShapeType="1"/>
            </p:cNvSpPr>
            <p:nvPr/>
          </p:nvSpPr>
          <p:spPr bwMode="auto">
            <a:xfrm flipV="1">
              <a:off x="2160" y="3228"/>
              <a:ext cx="1200" cy="672"/>
            </a:xfrm>
            <a:prstGeom prst="line">
              <a:avLst/>
            </a:prstGeom>
            <a:noFill/>
            <a:ln w="38100">
              <a:solidFill>
                <a:srgbClr val="000099"/>
              </a:solidFill>
              <a:round/>
              <a:headEnd type="none" w="sm" len="sm"/>
              <a:tailEnd type="none" w="sm" len="sm"/>
            </a:ln>
            <a:effectLst/>
          </p:spPr>
          <p:txBody>
            <a:bodyPr wrap="none" anchor="ctr"/>
            <a:lstStyle/>
            <a:p>
              <a:endParaRPr lang="pt-BR"/>
            </a:p>
          </p:txBody>
        </p:sp>
        <p:sp>
          <p:nvSpPr>
            <p:cNvPr id="882699" name="Rectangle 11"/>
            <p:cNvSpPr>
              <a:spLocks noChangeArrowheads="1"/>
            </p:cNvSpPr>
            <p:nvPr/>
          </p:nvSpPr>
          <p:spPr bwMode="auto">
            <a:xfrm>
              <a:off x="3024" y="2409"/>
              <a:ext cx="649" cy="250"/>
            </a:xfrm>
            <a:prstGeom prst="rect">
              <a:avLst/>
            </a:prstGeom>
            <a:noFill/>
            <a:ln w="9525">
              <a:noFill/>
              <a:miter lim="800000"/>
              <a:headEnd/>
              <a:tailEnd/>
            </a:ln>
            <a:effectLst/>
          </p:spPr>
          <p:txBody>
            <a:bodyPr wrap="none" lIns="92075" tIns="46038" rIns="92075" bIns="46038">
              <a:spAutoFit/>
            </a:bodyPr>
            <a:lstStyle/>
            <a:p>
              <a:pPr eaLnBrk="0" hangingPunct="0"/>
              <a:r>
                <a:rPr kumimoji="0" lang="pt-BR" sz="2000">
                  <a:solidFill>
                    <a:schemeClr val="tx2"/>
                  </a:solidFill>
                </a:rPr>
                <a:t>geratriz</a:t>
              </a:r>
              <a:endParaRPr kumimoji="0" lang="pt-BR" sz="2000" b="1" u="sng">
                <a:solidFill>
                  <a:schemeClr val="tx2"/>
                </a:solidFill>
              </a:endParaRPr>
            </a:p>
          </p:txBody>
        </p:sp>
        <p:sp>
          <p:nvSpPr>
            <p:cNvPr id="882700" name="Oval 12"/>
            <p:cNvSpPr>
              <a:spLocks noChangeArrowheads="1"/>
            </p:cNvSpPr>
            <p:nvPr/>
          </p:nvSpPr>
          <p:spPr bwMode="auto">
            <a:xfrm>
              <a:off x="3998" y="3536"/>
              <a:ext cx="602" cy="242"/>
            </a:xfrm>
            <a:prstGeom prst="ellipse">
              <a:avLst/>
            </a:prstGeom>
            <a:noFill/>
            <a:ln w="38100">
              <a:solidFill>
                <a:srgbClr val="000099"/>
              </a:solidFill>
              <a:round/>
              <a:headEnd/>
              <a:tailEnd/>
            </a:ln>
            <a:effectLst/>
          </p:spPr>
          <p:txBody>
            <a:bodyPr wrap="none" anchor="ctr"/>
            <a:lstStyle/>
            <a:p>
              <a:endParaRPr lang="pt-BR"/>
            </a:p>
          </p:txBody>
        </p:sp>
        <p:sp>
          <p:nvSpPr>
            <p:cNvPr id="882701" name="Line 13"/>
            <p:cNvSpPr>
              <a:spLocks noChangeShapeType="1"/>
            </p:cNvSpPr>
            <p:nvPr/>
          </p:nvSpPr>
          <p:spPr bwMode="auto">
            <a:xfrm flipH="1">
              <a:off x="4194" y="3780"/>
              <a:ext cx="198" cy="6"/>
            </a:xfrm>
            <a:prstGeom prst="line">
              <a:avLst/>
            </a:prstGeom>
            <a:noFill/>
            <a:ln w="12700">
              <a:solidFill>
                <a:srgbClr val="000099"/>
              </a:solidFill>
              <a:round/>
              <a:headEnd type="none" w="sm" len="sm"/>
              <a:tailEnd type="stealth" w="med" len="lg"/>
            </a:ln>
            <a:effectLst/>
          </p:spPr>
          <p:txBody>
            <a:bodyPr wrap="none" anchor="ctr"/>
            <a:lstStyle/>
            <a:p>
              <a:endParaRPr lang="pt-BR"/>
            </a:p>
          </p:txBody>
        </p:sp>
        <p:sp>
          <p:nvSpPr>
            <p:cNvPr id="882702" name="Rectangle 14"/>
            <p:cNvSpPr>
              <a:spLocks noChangeArrowheads="1"/>
            </p:cNvSpPr>
            <p:nvPr/>
          </p:nvSpPr>
          <p:spPr bwMode="auto">
            <a:xfrm>
              <a:off x="3320" y="3903"/>
              <a:ext cx="765" cy="250"/>
            </a:xfrm>
            <a:prstGeom prst="rect">
              <a:avLst/>
            </a:prstGeom>
            <a:noFill/>
            <a:ln w="9525">
              <a:noFill/>
              <a:miter lim="800000"/>
              <a:headEnd/>
              <a:tailEnd/>
            </a:ln>
            <a:effectLst/>
          </p:spPr>
          <p:txBody>
            <a:bodyPr wrap="none" lIns="92075" tIns="46038" rIns="92075" bIns="46038">
              <a:spAutoFit/>
            </a:bodyPr>
            <a:lstStyle/>
            <a:p>
              <a:pPr eaLnBrk="0" hangingPunct="0"/>
              <a:r>
                <a:rPr kumimoji="0" lang="pt-BR" sz="2000">
                  <a:solidFill>
                    <a:schemeClr val="tx2"/>
                  </a:solidFill>
                </a:rPr>
                <a:t>diretrizes</a:t>
              </a:r>
              <a:endParaRPr kumimoji="0" lang="pt-BR" sz="2000" b="1" u="sng">
                <a:solidFill>
                  <a:schemeClr val="tx2"/>
                </a:solidFill>
              </a:endParaRPr>
            </a:p>
          </p:txBody>
        </p:sp>
        <p:sp>
          <p:nvSpPr>
            <p:cNvPr id="882703" name="Line 15"/>
            <p:cNvSpPr>
              <a:spLocks noChangeShapeType="1"/>
            </p:cNvSpPr>
            <p:nvPr/>
          </p:nvSpPr>
          <p:spPr bwMode="auto">
            <a:xfrm>
              <a:off x="3120" y="3465"/>
              <a:ext cx="432" cy="432"/>
            </a:xfrm>
            <a:prstGeom prst="line">
              <a:avLst/>
            </a:prstGeom>
            <a:noFill/>
            <a:ln w="9525">
              <a:solidFill>
                <a:srgbClr val="000099"/>
              </a:solidFill>
              <a:round/>
              <a:headEnd type="triangle" w="med" len="med"/>
              <a:tailEnd/>
            </a:ln>
            <a:effectLst/>
          </p:spPr>
          <p:txBody>
            <a:bodyPr wrap="none" anchor="ctr"/>
            <a:lstStyle/>
            <a:p>
              <a:endParaRPr lang="pt-BR"/>
            </a:p>
          </p:txBody>
        </p:sp>
        <p:sp>
          <p:nvSpPr>
            <p:cNvPr id="882704" name="Line 16"/>
            <p:cNvSpPr>
              <a:spLocks noChangeShapeType="1"/>
            </p:cNvSpPr>
            <p:nvPr/>
          </p:nvSpPr>
          <p:spPr bwMode="auto">
            <a:xfrm flipV="1">
              <a:off x="3648" y="3657"/>
              <a:ext cx="288" cy="192"/>
            </a:xfrm>
            <a:prstGeom prst="line">
              <a:avLst/>
            </a:prstGeom>
            <a:noFill/>
            <a:ln w="9525">
              <a:solidFill>
                <a:srgbClr val="000099"/>
              </a:solidFill>
              <a:round/>
              <a:headEnd/>
              <a:tailEnd type="triangle" w="med" len="med"/>
            </a:ln>
            <a:effectLst/>
          </p:spPr>
          <p:txBody>
            <a:bodyPr wrap="none" anchor="ctr"/>
            <a:lstStyle/>
            <a:p>
              <a:endParaRPr lang="pt-BR"/>
            </a:p>
          </p:txBody>
        </p:sp>
        <p:sp>
          <p:nvSpPr>
            <p:cNvPr id="882705" name="Line 17"/>
            <p:cNvSpPr>
              <a:spLocks noChangeShapeType="1"/>
            </p:cNvSpPr>
            <p:nvPr/>
          </p:nvSpPr>
          <p:spPr bwMode="auto">
            <a:xfrm>
              <a:off x="3408" y="2601"/>
              <a:ext cx="960" cy="192"/>
            </a:xfrm>
            <a:prstGeom prst="line">
              <a:avLst/>
            </a:prstGeom>
            <a:noFill/>
            <a:ln w="9525">
              <a:solidFill>
                <a:srgbClr val="000099"/>
              </a:solidFill>
              <a:round/>
              <a:headEnd/>
              <a:tailEnd type="triangle" w="med" len="med"/>
            </a:ln>
            <a:effectLst/>
          </p:spPr>
          <p:txBody>
            <a:bodyPr wrap="none" anchor="ctr"/>
            <a:lstStyle/>
            <a:p>
              <a:endParaRPr lang="pt-BR"/>
            </a:p>
          </p:txBody>
        </p:sp>
        <p:sp>
          <p:nvSpPr>
            <p:cNvPr id="882706" name="Line 18"/>
            <p:cNvSpPr>
              <a:spLocks noChangeShapeType="1"/>
            </p:cNvSpPr>
            <p:nvPr/>
          </p:nvSpPr>
          <p:spPr bwMode="auto">
            <a:xfrm>
              <a:off x="3216" y="2649"/>
              <a:ext cx="288" cy="672"/>
            </a:xfrm>
            <a:prstGeom prst="line">
              <a:avLst/>
            </a:prstGeom>
            <a:noFill/>
            <a:ln w="9525">
              <a:solidFill>
                <a:srgbClr val="000099"/>
              </a:solidFill>
              <a:round/>
              <a:headEnd/>
              <a:tailEnd type="triangle" w="med" len="med"/>
            </a:ln>
            <a:effectLst/>
          </p:spPr>
          <p:txBody>
            <a:bodyPr wrap="none" anchor="ctr"/>
            <a:lstStyle/>
            <a:p>
              <a:endParaRPr lang="pt-B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9" name="Rectangle 3"/>
          <p:cNvSpPr>
            <a:spLocks noGrp="1" noChangeArrowheads="1"/>
          </p:cNvSpPr>
          <p:nvPr>
            <p:ph type="title"/>
          </p:nvPr>
        </p:nvSpPr>
        <p:spPr>
          <a:xfrm>
            <a:off x="1501775" y="704850"/>
            <a:ext cx="6738938" cy="1276350"/>
          </a:xfrm>
          <a:noFill/>
          <a:ln/>
        </p:spPr>
        <p:txBody>
          <a:bodyPr anchor="b"/>
          <a:lstStyle/>
          <a:p>
            <a:r>
              <a:rPr lang="pt-BR" b="1"/>
              <a:t>Técnicas de Modelagem</a:t>
            </a:r>
            <a:br>
              <a:rPr lang="pt-BR" b="1"/>
            </a:br>
            <a:r>
              <a:rPr lang="pt-BR" sz="2800" b="1"/>
              <a:t>Varredura</a:t>
            </a:r>
          </a:p>
        </p:txBody>
      </p:sp>
      <p:sp>
        <p:nvSpPr>
          <p:cNvPr id="884738" name="Rectangle 2"/>
          <p:cNvSpPr>
            <a:spLocks noGrp="1" noChangeArrowheads="1"/>
          </p:cNvSpPr>
          <p:nvPr>
            <p:ph idx="1"/>
          </p:nvPr>
        </p:nvSpPr>
        <p:spPr>
          <a:xfrm>
            <a:off x="457200" y="2132856"/>
            <a:ext cx="8269288" cy="4323507"/>
          </a:xfrm>
        </p:spPr>
        <p:txBody>
          <a:bodyPr>
            <a:normAutofit lnSpcReduction="10000"/>
          </a:bodyPr>
          <a:lstStyle/>
          <a:p>
            <a:pPr>
              <a:spcBef>
                <a:spcPct val="80000"/>
              </a:spcBef>
            </a:pPr>
            <a:r>
              <a:rPr lang="pt-BR" dirty="0">
                <a:solidFill>
                  <a:schemeClr val="bg1"/>
                </a:solidFill>
              </a:rPr>
              <a:t>Curva aberta gera superfície</a:t>
            </a:r>
          </a:p>
          <a:p>
            <a:pPr>
              <a:spcBef>
                <a:spcPct val="80000"/>
              </a:spcBef>
            </a:pPr>
            <a:r>
              <a:rPr lang="pt-BR" dirty="0">
                <a:solidFill>
                  <a:schemeClr val="bg1"/>
                </a:solidFill>
              </a:rPr>
              <a:t>Curva fechada gera sólido</a:t>
            </a:r>
          </a:p>
          <a:p>
            <a:pPr>
              <a:spcBef>
                <a:spcPct val="80000"/>
              </a:spcBef>
            </a:pPr>
            <a:r>
              <a:rPr lang="pt-BR" dirty="0">
                <a:solidFill>
                  <a:schemeClr val="bg1"/>
                </a:solidFill>
              </a:rPr>
              <a:t>Trajetória (3D) pode ser reta ou curva</a:t>
            </a:r>
          </a:p>
          <a:p>
            <a:pPr>
              <a:spcBef>
                <a:spcPct val="80000"/>
              </a:spcBef>
            </a:pPr>
            <a:r>
              <a:rPr lang="pt-BR" dirty="0">
                <a:solidFill>
                  <a:schemeClr val="bg1"/>
                </a:solidFill>
              </a:rPr>
              <a:t> </a:t>
            </a:r>
            <a:r>
              <a:rPr lang="pt-BR" i="1" dirty="0" err="1">
                <a:solidFill>
                  <a:schemeClr val="bg1"/>
                </a:solidFill>
              </a:rPr>
              <a:t>Sweep</a:t>
            </a:r>
            <a:r>
              <a:rPr lang="pt-BR" dirty="0">
                <a:solidFill>
                  <a:schemeClr val="bg1"/>
                </a:solidFill>
              </a:rPr>
              <a:t> rotacional</a:t>
            </a:r>
          </a:p>
          <a:p>
            <a:pPr lvl="1"/>
            <a:r>
              <a:rPr lang="pt-BR" dirty="0">
                <a:solidFill>
                  <a:schemeClr val="bg1"/>
                </a:solidFill>
              </a:rPr>
              <a:t>Trajetória é um círculo ao redor de um eixo</a:t>
            </a:r>
          </a:p>
          <a:p>
            <a:pPr>
              <a:spcBef>
                <a:spcPct val="80000"/>
              </a:spcBef>
            </a:pPr>
            <a:r>
              <a:rPr lang="pt-BR" i="1" dirty="0" err="1">
                <a:solidFill>
                  <a:schemeClr val="bg1"/>
                </a:solidFill>
              </a:rPr>
              <a:t>Sweep</a:t>
            </a:r>
            <a:r>
              <a:rPr lang="pt-BR" dirty="0">
                <a:solidFill>
                  <a:schemeClr val="bg1"/>
                </a:solidFill>
              </a:rPr>
              <a:t> translacional (ou extrusão)</a:t>
            </a:r>
          </a:p>
          <a:p>
            <a:pPr lvl="1"/>
            <a:r>
              <a:rPr lang="pt-BR" dirty="0">
                <a:solidFill>
                  <a:schemeClr val="bg1"/>
                </a:solidFill>
              </a:rPr>
              <a:t>Trajetória é uma linha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6786" name="Picture 2" descr="Extrusao1"/>
          <p:cNvPicPr>
            <a:picLocks noChangeAspect="1" noChangeArrowheads="1"/>
          </p:cNvPicPr>
          <p:nvPr/>
        </p:nvPicPr>
        <p:blipFill>
          <a:blip r:embed="rId2" cstate="print"/>
          <a:srcRect/>
          <a:stretch>
            <a:fillRect/>
          </a:stretch>
        </p:blipFill>
        <p:spPr bwMode="auto">
          <a:xfrm>
            <a:off x="-214313" y="1414463"/>
            <a:ext cx="5464176" cy="2922587"/>
          </a:xfrm>
          <a:prstGeom prst="rect">
            <a:avLst/>
          </a:prstGeom>
          <a:noFill/>
        </p:spPr>
      </p:pic>
      <p:pic>
        <p:nvPicPr>
          <p:cNvPr id="886787" name="Picture 3" descr="extrusao2"/>
          <p:cNvPicPr>
            <a:picLocks noChangeAspect="1" noChangeArrowheads="1"/>
          </p:cNvPicPr>
          <p:nvPr/>
        </p:nvPicPr>
        <p:blipFill>
          <a:blip r:embed="rId3" cstate="print"/>
          <a:srcRect/>
          <a:stretch>
            <a:fillRect/>
          </a:stretch>
        </p:blipFill>
        <p:spPr bwMode="auto">
          <a:xfrm>
            <a:off x="4802188" y="1711325"/>
            <a:ext cx="4456112" cy="2327275"/>
          </a:xfrm>
          <a:prstGeom prst="rect">
            <a:avLst/>
          </a:prstGeom>
          <a:noFill/>
        </p:spPr>
      </p:pic>
      <p:sp>
        <p:nvSpPr>
          <p:cNvPr id="886788" name="Rectangle 4"/>
          <p:cNvSpPr>
            <a:spLocks noChangeArrowheads="1"/>
          </p:cNvSpPr>
          <p:nvPr/>
        </p:nvSpPr>
        <p:spPr bwMode="auto">
          <a:xfrm>
            <a:off x="179388" y="476250"/>
            <a:ext cx="8709025" cy="876300"/>
          </a:xfrm>
          <a:prstGeom prst="rect">
            <a:avLst/>
          </a:prstGeom>
          <a:noFill/>
          <a:ln w="9525">
            <a:noFill/>
            <a:miter lim="800000"/>
            <a:headEnd/>
            <a:tailEnd/>
          </a:ln>
          <a:effectLst/>
        </p:spPr>
        <p:txBody>
          <a:bodyPr anchor="b"/>
          <a:lstStyle/>
          <a:p>
            <a:pPr>
              <a:lnSpc>
                <a:spcPct val="90000"/>
              </a:lnSpc>
            </a:pPr>
            <a:r>
              <a:rPr kumimoji="0" lang="pt-BR" sz="4400" b="1">
                <a:solidFill>
                  <a:schemeClr val="bg2"/>
                </a:solidFill>
                <a:latin typeface="Arial Black" pitchFamily="34" charset="0"/>
              </a:rPr>
              <a:t>Técnicas de Modelagem</a:t>
            </a:r>
            <a:br>
              <a:rPr kumimoji="0" lang="pt-BR" sz="4400" b="1">
                <a:solidFill>
                  <a:schemeClr val="bg2"/>
                </a:solidFill>
                <a:latin typeface="Arial Black" pitchFamily="34" charset="0"/>
              </a:rPr>
            </a:br>
            <a:r>
              <a:rPr kumimoji="0" lang="pt-BR" sz="2800" b="1">
                <a:solidFill>
                  <a:schemeClr val="bg2"/>
                </a:solidFill>
                <a:latin typeface="Arial Black" pitchFamily="34" charset="0"/>
              </a:rPr>
              <a:t>Varredura</a:t>
            </a:r>
          </a:p>
        </p:txBody>
      </p:sp>
      <p:pic>
        <p:nvPicPr>
          <p:cNvPr id="886789" name="Picture 5" descr="extru"/>
          <p:cNvPicPr>
            <a:picLocks noChangeAspect="1" noChangeArrowheads="1"/>
          </p:cNvPicPr>
          <p:nvPr/>
        </p:nvPicPr>
        <p:blipFill>
          <a:blip r:embed="rId4" cstate="print"/>
          <a:srcRect/>
          <a:stretch>
            <a:fillRect/>
          </a:stretch>
        </p:blipFill>
        <p:spPr bwMode="auto">
          <a:xfrm>
            <a:off x="5133975" y="4171950"/>
            <a:ext cx="3910013" cy="2571750"/>
          </a:xfrm>
          <a:prstGeom prst="rect">
            <a:avLst/>
          </a:prstGeom>
          <a:noFill/>
        </p:spPr>
      </p:pic>
      <p:pic>
        <p:nvPicPr>
          <p:cNvPr id="886790" name="Picture 6" descr="extrusao"/>
          <p:cNvPicPr>
            <a:picLocks noChangeAspect="1" noChangeArrowheads="1"/>
          </p:cNvPicPr>
          <p:nvPr/>
        </p:nvPicPr>
        <p:blipFill>
          <a:blip r:embed="rId5" cstate="print"/>
          <a:srcRect/>
          <a:stretch>
            <a:fillRect/>
          </a:stretch>
        </p:blipFill>
        <p:spPr bwMode="auto">
          <a:xfrm>
            <a:off x="503238" y="4073525"/>
            <a:ext cx="4235450" cy="2695575"/>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10" name="Picture 2"/>
          <p:cNvPicPr>
            <a:picLocks noChangeAspect="1" noChangeArrowheads="1"/>
          </p:cNvPicPr>
          <p:nvPr/>
        </p:nvPicPr>
        <p:blipFill>
          <a:blip r:embed="rId3" cstate="print"/>
          <a:srcRect/>
          <a:stretch>
            <a:fillRect/>
          </a:stretch>
        </p:blipFill>
        <p:spPr bwMode="auto">
          <a:xfrm>
            <a:off x="4933950" y="723900"/>
            <a:ext cx="4284663" cy="5438775"/>
          </a:xfrm>
          <a:prstGeom prst="rect">
            <a:avLst/>
          </a:prstGeom>
          <a:noFill/>
        </p:spPr>
      </p:pic>
      <p:sp>
        <p:nvSpPr>
          <p:cNvPr id="887811" name="Text Box 3"/>
          <p:cNvSpPr txBox="1">
            <a:spLocks noChangeArrowheads="1"/>
          </p:cNvSpPr>
          <p:nvPr/>
        </p:nvSpPr>
        <p:spPr bwMode="auto">
          <a:xfrm>
            <a:off x="6249988" y="6080125"/>
            <a:ext cx="1651000" cy="396875"/>
          </a:xfrm>
          <a:prstGeom prst="rect">
            <a:avLst/>
          </a:prstGeom>
          <a:noFill/>
          <a:ln w="9525">
            <a:noFill/>
            <a:miter lim="800000"/>
            <a:headEnd/>
            <a:tailEnd/>
          </a:ln>
          <a:effectLst/>
        </p:spPr>
        <p:txBody>
          <a:bodyPr wrap="none">
            <a:spAutoFit/>
          </a:bodyPr>
          <a:lstStyle/>
          <a:p>
            <a:r>
              <a:rPr lang="pt-BR" sz="2000"/>
              <a:t>[Hearn 1997]</a:t>
            </a:r>
          </a:p>
        </p:txBody>
      </p:sp>
      <p:pic>
        <p:nvPicPr>
          <p:cNvPr id="887812" name="Picture 4"/>
          <p:cNvPicPr>
            <a:picLocks noChangeAspect="1" noChangeArrowheads="1"/>
          </p:cNvPicPr>
          <p:nvPr/>
        </p:nvPicPr>
        <p:blipFill>
          <a:blip r:embed="rId4" cstate="print"/>
          <a:srcRect/>
          <a:stretch>
            <a:fillRect/>
          </a:stretch>
        </p:blipFill>
        <p:spPr bwMode="auto">
          <a:xfrm>
            <a:off x="1439863" y="4924425"/>
            <a:ext cx="2490787" cy="1838325"/>
          </a:xfrm>
          <a:prstGeom prst="rect">
            <a:avLst/>
          </a:prstGeom>
          <a:noFill/>
        </p:spPr>
      </p:pic>
      <p:sp>
        <p:nvSpPr>
          <p:cNvPr id="887813" name="Rectangle 5"/>
          <p:cNvSpPr>
            <a:spLocks noChangeArrowheads="1"/>
          </p:cNvSpPr>
          <p:nvPr/>
        </p:nvSpPr>
        <p:spPr bwMode="auto">
          <a:xfrm>
            <a:off x="0" y="266700"/>
            <a:ext cx="8886825" cy="876300"/>
          </a:xfrm>
          <a:prstGeom prst="rect">
            <a:avLst/>
          </a:prstGeom>
          <a:noFill/>
          <a:ln w="9525">
            <a:noFill/>
            <a:miter lim="800000"/>
            <a:headEnd/>
            <a:tailEnd/>
          </a:ln>
          <a:effectLst/>
        </p:spPr>
        <p:txBody>
          <a:bodyPr anchor="b"/>
          <a:lstStyle/>
          <a:p>
            <a:pPr>
              <a:lnSpc>
                <a:spcPct val="90000"/>
              </a:lnSpc>
            </a:pPr>
            <a:r>
              <a:rPr kumimoji="0" lang="pt-BR" sz="4400" b="1">
                <a:solidFill>
                  <a:schemeClr val="bg2"/>
                </a:solidFill>
                <a:latin typeface="Arial Black" pitchFamily="34" charset="0"/>
              </a:rPr>
              <a:t>Técnicas de Modelagem</a:t>
            </a:r>
            <a:br>
              <a:rPr kumimoji="0" lang="pt-BR" sz="4400" b="1">
                <a:solidFill>
                  <a:schemeClr val="bg2"/>
                </a:solidFill>
                <a:latin typeface="Arial Black" pitchFamily="34" charset="0"/>
              </a:rPr>
            </a:br>
            <a:r>
              <a:rPr kumimoji="0" lang="pt-BR" sz="2800" b="1">
                <a:solidFill>
                  <a:schemeClr val="bg2"/>
                </a:solidFill>
                <a:latin typeface="Arial Black" pitchFamily="34" charset="0"/>
              </a:rPr>
              <a:t>Varredura</a:t>
            </a:r>
          </a:p>
        </p:txBody>
      </p:sp>
      <p:graphicFrame>
        <p:nvGraphicFramePr>
          <p:cNvPr id="887814" name="Object 6"/>
          <p:cNvGraphicFramePr>
            <a:graphicFrameLocks noChangeAspect="1"/>
          </p:cNvGraphicFramePr>
          <p:nvPr/>
        </p:nvGraphicFramePr>
        <p:xfrm>
          <a:off x="285750" y="1533525"/>
          <a:ext cx="4800600" cy="2800350"/>
        </p:xfrm>
        <a:graphic>
          <a:graphicData uri="http://schemas.openxmlformats.org/presentationml/2006/ole">
            <p:oleObj spid="_x0000_s887814" name="Imagem de bitmap" r:id="rId5" imgW="4800000" imgH="2800741" progId="Paint.Picture">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82" name="Picture 2" descr="275px-Boolean_intersect"/>
          <p:cNvPicPr>
            <a:picLocks noChangeAspect="1" noChangeArrowheads="1"/>
          </p:cNvPicPr>
          <p:nvPr/>
        </p:nvPicPr>
        <p:blipFill>
          <a:blip r:embed="rId3" cstate="print"/>
          <a:srcRect/>
          <a:stretch>
            <a:fillRect/>
          </a:stretch>
        </p:blipFill>
        <p:spPr bwMode="auto">
          <a:xfrm>
            <a:off x="6000750" y="2997200"/>
            <a:ext cx="3143250" cy="2354263"/>
          </a:xfrm>
          <a:prstGeom prst="rect">
            <a:avLst/>
          </a:prstGeom>
          <a:noFill/>
        </p:spPr>
      </p:pic>
      <p:pic>
        <p:nvPicPr>
          <p:cNvPr id="890883" name="Picture 3" descr="275px-Boolean_union"/>
          <p:cNvPicPr>
            <a:picLocks noChangeAspect="1" noChangeArrowheads="1"/>
          </p:cNvPicPr>
          <p:nvPr/>
        </p:nvPicPr>
        <p:blipFill>
          <a:blip r:embed="rId4" cstate="print"/>
          <a:srcRect/>
          <a:stretch>
            <a:fillRect/>
          </a:stretch>
        </p:blipFill>
        <p:spPr bwMode="auto">
          <a:xfrm>
            <a:off x="0" y="2997200"/>
            <a:ext cx="3143250" cy="2354263"/>
          </a:xfrm>
          <a:prstGeom prst="rect">
            <a:avLst/>
          </a:prstGeom>
          <a:noFill/>
        </p:spPr>
      </p:pic>
      <p:pic>
        <p:nvPicPr>
          <p:cNvPr id="890884" name="Picture 4" descr="275px-Boolean_difference"/>
          <p:cNvPicPr>
            <a:picLocks noChangeAspect="1" noChangeArrowheads="1"/>
          </p:cNvPicPr>
          <p:nvPr/>
        </p:nvPicPr>
        <p:blipFill>
          <a:blip r:embed="rId5" cstate="print"/>
          <a:srcRect/>
          <a:stretch>
            <a:fillRect/>
          </a:stretch>
        </p:blipFill>
        <p:spPr bwMode="auto">
          <a:xfrm>
            <a:off x="3000375" y="2997200"/>
            <a:ext cx="3143250" cy="2354263"/>
          </a:xfrm>
          <a:prstGeom prst="rect">
            <a:avLst/>
          </a:prstGeom>
          <a:noFill/>
        </p:spPr>
      </p:pic>
      <p:sp>
        <p:nvSpPr>
          <p:cNvPr id="890885" name="Rectangle 5"/>
          <p:cNvSpPr>
            <a:spLocks noGrp="1" noChangeArrowheads="1"/>
          </p:cNvSpPr>
          <p:nvPr>
            <p:ph idx="1"/>
          </p:nvPr>
        </p:nvSpPr>
        <p:spPr>
          <a:xfrm>
            <a:off x="457200" y="2924943"/>
            <a:ext cx="8269288" cy="3269481"/>
          </a:xfrm>
        </p:spPr>
        <p:txBody>
          <a:bodyPr>
            <a:normAutofit fontScale="70000" lnSpcReduction="20000"/>
          </a:bodyPr>
          <a:lstStyle/>
          <a:p>
            <a:r>
              <a:rPr lang="pt-BR" dirty="0"/>
              <a:t>Composição é feita através de operadores booleanos </a:t>
            </a:r>
          </a:p>
          <a:p>
            <a:pPr lvl="1"/>
            <a:r>
              <a:rPr lang="pt-BR" dirty="0"/>
              <a:t>União, diferença, intersecção</a:t>
            </a:r>
          </a:p>
          <a:p>
            <a:pPr lvl="1"/>
            <a:endParaRPr lang="pt-BR" dirty="0"/>
          </a:p>
          <a:p>
            <a:pPr lvl="1"/>
            <a:endParaRPr lang="pt-BR" dirty="0"/>
          </a:p>
          <a:p>
            <a:pPr lvl="1"/>
            <a:endParaRPr lang="pt-BR" dirty="0"/>
          </a:p>
          <a:p>
            <a:pPr lvl="1"/>
            <a:endParaRPr lang="pt-BR" dirty="0"/>
          </a:p>
          <a:p>
            <a:pPr lvl="1"/>
            <a:endParaRPr lang="pt-BR" dirty="0"/>
          </a:p>
          <a:p>
            <a:endParaRPr lang="pt-BR" sz="2400" dirty="0" smtClean="0">
              <a:solidFill>
                <a:schemeClr val="bg1"/>
              </a:solidFill>
            </a:endParaRPr>
          </a:p>
          <a:p>
            <a:endParaRPr lang="pt-BR" sz="2400" dirty="0" smtClean="0">
              <a:solidFill>
                <a:schemeClr val="bg1"/>
              </a:solidFill>
            </a:endParaRPr>
          </a:p>
          <a:p>
            <a:r>
              <a:rPr lang="pt-BR" sz="2400" dirty="0" smtClean="0">
                <a:solidFill>
                  <a:schemeClr val="bg1"/>
                </a:solidFill>
              </a:rPr>
              <a:t>Cada </a:t>
            </a:r>
            <a:r>
              <a:rPr lang="pt-BR" sz="2400" dirty="0">
                <a:solidFill>
                  <a:schemeClr val="bg1"/>
                </a:solidFill>
              </a:rPr>
              <a:t>objeto é armazenado em uma árvore </a:t>
            </a:r>
          </a:p>
          <a:p>
            <a:pPr lvl="1"/>
            <a:r>
              <a:rPr lang="pt-BR" sz="2400" dirty="0">
                <a:solidFill>
                  <a:schemeClr val="bg1"/>
                </a:solidFill>
              </a:rPr>
              <a:t>Folhas: sólidos primitivos</a:t>
            </a:r>
          </a:p>
          <a:p>
            <a:pPr lvl="1"/>
            <a:r>
              <a:rPr lang="pt-BR" sz="2400" dirty="0">
                <a:solidFill>
                  <a:schemeClr val="bg1"/>
                </a:solidFill>
              </a:rPr>
              <a:t>Nós: operadores booleanos</a:t>
            </a:r>
          </a:p>
        </p:txBody>
      </p:sp>
      <p:sp>
        <p:nvSpPr>
          <p:cNvPr id="890886" name="Rectangle 6"/>
          <p:cNvSpPr>
            <a:spLocks noChangeArrowheads="1"/>
          </p:cNvSpPr>
          <p:nvPr/>
        </p:nvSpPr>
        <p:spPr bwMode="auto">
          <a:xfrm>
            <a:off x="900113" y="692150"/>
            <a:ext cx="7412037" cy="876300"/>
          </a:xfrm>
          <a:prstGeom prst="rect">
            <a:avLst/>
          </a:prstGeom>
          <a:noFill/>
          <a:ln w="9525">
            <a:noFill/>
            <a:miter lim="800000"/>
            <a:headEnd/>
            <a:tailEnd/>
          </a:ln>
          <a:effectLst/>
        </p:spPr>
        <p:txBody>
          <a:bodyPr anchor="b"/>
          <a:lstStyle/>
          <a:p>
            <a:pPr>
              <a:lnSpc>
                <a:spcPct val="90000"/>
              </a:lnSpc>
            </a:pPr>
            <a:r>
              <a:rPr kumimoji="0" lang="pt-BR" sz="4400" b="1">
                <a:solidFill>
                  <a:schemeClr val="bg2"/>
                </a:solidFill>
                <a:latin typeface="Arial Black" pitchFamily="34" charset="0"/>
              </a:rPr>
              <a:t>Técnicas de Modelagem</a:t>
            </a:r>
            <a:br>
              <a:rPr kumimoji="0" lang="pt-BR" sz="4400" b="1">
                <a:solidFill>
                  <a:schemeClr val="bg2"/>
                </a:solidFill>
                <a:latin typeface="Arial Black" pitchFamily="34" charset="0"/>
              </a:rPr>
            </a:br>
            <a:r>
              <a:rPr kumimoji="0" lang="pt-BR" sz="2800" b="1">
                <a:solidFill>
                  <a:schemeClr val="bg2"/>
                </a:solidFill>
                <a:latin typeface="Arial Black" pitchFamily="34" charset="0"/>
              </a:rPr>
              <a:t>CSG</a:t>
            </a:r>
          </a:p>
        </p:txBody>
      </p:sp>
      <p:sp>
        <p:nvSpPr>
          <p:cNvPr id="890887" name="Line 7"/>
          <p:cNvSpPr>
            <a:spLocks noChangeShapeType="1"/>
          </p:cNvSpPr>
          <p:nvPr/>
        </p:nvSpPr>
        <p:spPr bwMode="auto">
          <a:xfrm>
            <a:off x="1597025" y="3021013"/>
            <a:ext cx="0" cy="276225"/>
          </a:xfrm>
          <a:prstGeom prst="line">
            <a:avLst/>
          </a:prstGeom>
          <a:noFill/>
          <a:ln w="9525">
            <a:solidFill>
              <a:schemeClr val="tx1"/>
            </a:solidFill>
            <a:miter lim="800000"/>
            <a:headEnd/>
            <a:tailEnd type="triangle" w="med" len="med"/>
          </a:ln>
          <a:effectLst/>
        </p:spPr>
        <p:txBody>
          <a:bodyPr wrap="none" anchor="ctr"/>
          <a:lstStyle/>
          <a:p>
            <a:endParaRPr lang="pt-BR"/>
          </a:p>
        </p:txBody>
      </p:sp>
      <p:sp>
        <p:nvSpPr>
          <p:cNvPr id="890888" name="Line 8"/>
          <p:cNvSpPr>
            <a:spLocks noChangeShapeType="1"/>
          </p:cNvSpPr>
          <p:nvPr/>
        </p:nvSpPr>
        <p:spPr bwMode="auto">
          <a:xfrm>
            <a:off x="2946400" y="3021013"/>
            <a:ext cx="827088" cy="581025"/>
          </a:xfrm>
          <a:prstGeom prst="line">
            <a:avLst/>
          </a:prstGeom>
          <a:noFill/>
          <a:ln w="9525">
            <a:solidFill>
              <a:schemeClr val="tx1"/>
            </a:solidFill>
            <a:miter lim="800000"/>
            <a:headEnd/>
            <a:tailEnd type="triangle" w="med" len="med"/>
          </a:ln>
          <a:effectLst/>
        </p:spPr>
        <p:txBody>
          <a:bodyPr wrap="none" anchor="ctr"/>
          <a:lstStyle/>
          <a:p>
            <a:endParaRPr lang="pt-BR"/>
          </a:p>
        </p:txBody>
      </p:sp>
      <p:sp>
        <p:nvSpPr>
          <p:cNvPr id="890889" name="Line 9"/>
          <p:cNvSpPr>
            <a:spLocks noChangeShapeType="1"/>
          </p:cNvSpPr>
          <p:nvPr/>
        </p:nvSpPr>
        <p:spPr bwMode="auto">
          <a:xfrm>
            <a:off x="4992688" y="3035300"/>
            <a:ext cx="2119312" cy="798513"/>
          </a:xfrm>
          <a:prstGeom prst="line">
            <a:avLst/>
          </a:prstGeom>
          <a:noFill/>
          <a:ln w="9525">
            <a:solidFill>
              <a:schemeClr val="tx1"/>
            </a:solidFill>
            <a:miter lim="800000"/>
            <a:headEnd/>
            <a:tailEnd type="triangle" w="med" len="med"/>
          </a:ln>
          <a:effectLst/>
        </p:spPr>
        <p:txBody>
          <a:bodyPr wrap="none" anchor="ctr"/>
          <a:lstStyle/>
          <a:p>
            <a:endParaRPr lang="pt-BR"/>
          </a:p>
        </p:txBody>
      </p:sp>
      <p:sp>
        <p:nvSpPr>
          <p:cNvPr id="890890" name="Rectangle 10"/>
          <p:cNvSpPr>
            <a:spLocks noChangeArrowheads="1"/>
          </p:cNvSpPr>
          <p:nvPr/>
        </p:nvSpPr>
        <p:spPr bwMode="auto">
          <a:xfrm>
            <a:off x="1381125" y="6516688"/>
            <a:ext cx="6381750" cy="366712"/>
          </a:xfrm>
          <a:prstGeom prst="rect">
            <a:avLst/>
          </a:prstGeom>
          <a:noFill/>
          <a:ln w="9525">
            <a:noFill/>
            <a:miter lim="800000"/>
            <a:headEnd/>
            <a:tailEnd/>
          </a:ln>
          <a:effectLst/>
        </p:spPr>
        <p:txBody>
          <a:bodyPr wrap="none">
            <a:spAutoFit/>
          </a:bodyPr>
          <a:lstStyle/>
          <a:p>
            <a:pPr algn="ctr"/>
            <a:r>
              <a:rPr lang="en-US" sz="1800" b="1"/>
              <a:t>http://en.wikipedia.org/wiki/Constructive_solid_geometry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609600" y="2438400"/>
            <a:ext cx="8001000" cy="1143000"/>
          </a:xfrm>
        </p:spPr>
        <p:txBody>
          <a:bodyPr>
            <a:normAutofit fontScale="90000"/>
          </a:bodyPr>
          <a:lstStyle/>
          <a:p>
            <a:r>
              <a:rPr lang="pt-BR">
                <a:solidFill>
                  <a:schemeClr val="bg1"/>
                </a:solidFill>
                <a:latin typeface="Arial" charset="0"/>
              </a:rPr>
              <a:t>Temas da Computação Gráfica</a:t>
            </a:r>
            <a:br>
              <a:rPr lang="pt-BR">
                <a:solidFill>
                  <a:schemeClr val="bg1"/>
                </a:solidFill>
                <a:latin typeface="Arial" charset="0"/>
              </a:rPr>
            </a:br>
            <a:r>
              <a:rPr lang="pt-BR">
                <a:solidFill>
                  <a:schemeClr val="bg1"/>
                </a:solidFill>
                <a:latin typeface="Arial" charset="0"/>
              </a:rPr>
              <a:t/>
            </a:r>
            <a:br>
              <a:rPr lang="pt-BR">
                <a:solidFill>
                  <a:schemeClr val="bg1"/>
                </a:solidFill>
                <a:latin typeface="Arial" charset="0"/>
              </a:rPr>
            </a:br>
            <a:r>
              <a:rPr lang="pt-BR">
                <a:solidFill>
                  <a:schemeClr val="bg1"/>
                </a:solidFill>
                <a:latin typeface="Arial" charset="0"/>
              </a:rPr>
              <a:t>Forma</a:t>
            </a:r>
            <a:br>
              <a:rPr lang="pt-BR">
                <a:solidFill>
                  <a:schemeClr val="bg1"/>
                </a:solidFill>
                <a:latin typeface="Arial" charset="0"/>
              </a:rPr>
            </a:br>
            <a:r>
              <a:rPr lang="pt-BR" sz="2000">
                <a:solidFill>
                  <a:schemeClr val="bg1"/>
                </a:solidFill>
                <a:latin typeface="Arial" charset="0"/>
              </a:rPr>
              <a:t>Modelagem Geométrica</a:t>
            </a:r>
            <a:r>
              <a:rPr lang="pt-BR">
                <a:solidFill>
                  <a:schemeClr val="bg1"/>
                </a:solidFill>
                <a:latin typeface="Arial" charset="0"/>
              </a:rPr>
              <a:t/>
            </a:r>
            <a:br>
              <a:rPr lang="pt-BR">
                <a:solidFill>
                  <a:schemeClr val="bg1"/>
                </a:solidFill>
                <a:latin typeface="Arial" charset="0"/>
              </a:rPr>
            </a:br>
            <a:r>
              <a:rPr lang="pt-BR">
                <a:solidFill>
                  <a:schemeClr val="bg1"/>
                </a:solidFill>
                <a:latin typeface="Arial" charset="0"/>
              </a:rPr>
              <a:t>Aparência</a:t>
            </a:r>
            <a:br>
              <a:rPr lang="pt-BR">
                <a:solidFill>
                  <a:schemeClr val="bg1"/>
                </a:solidFill>
                <a:latin typeface="Arial" charset="0"/>
              </a:rPr>
            </a:br>
            <a:r>
              <a:rPr lang="pt-BR" sz="2000">
                <a:solidFill>
                  <a:schemeClr val="bg1"/>
                </a:solidFill>
                <a:latin typeface="Arial" charset="0"/>
              </a:rPr>
              <a:t>Renderização</a:t>
            </a:r>
            <a:r>
              <a:rPr lang="pt-BR">
                <a:solidFill>
                  <a:schemeClr val="bg1"/>
                </a:solidFill>
                <a:latin typeface="Arial" charset="0"/>
              </a:rPr>
              <a:t/>
            </a:r>
            <a:br>
              <a:rPr lang="pt-BR">
                <a:solidFill>
                  <a:schemeClr val="bg1"/>
                </a:solidFill>
                <a:latin typeface="Arial" charset="0"/>
              </a:rPr>
            </a:br>
            <a:r>
              <a:rPr lang="pt-BR">
                <a:solidFill>
                  <a:schemeClr val="bg1"/>
                </a:solidFill>
                <a:latin typeface="Arial" charset="0"/>
              </a:rPr>
              <a:t>Ação</a:t>
            </a:r>
            <a:br>
              <a:rPr lang="pt-BR">
                <a:solidFill>
                  <a:schemeClr val="bg1"/>
                </a:solidFill>
                <a:latin typeface="Arial" charset="0"/>
              </a:rPr>
            </a:br>
            <a:r>
              <a:rPr lang="pt-BR" sz="2000">
                <a:solidFill>
                  <a:schemeClr val="bg1"/>
                </a:solidFill>
                <a:latin typeface="Arial" charset="0"/>
              </a:rPr>
              <a:t>Animação</a:t>
            </a:r>
            <a:br>
              <a:rPr lang="pt-BR" sz="2000">
                <a:solidFill>
                  <a:schemeClr val="bg1"/>
                </a:solidFill>
                <a:latin typeface="Arial" charset="0"/>
              </a:rPr>
            </a:br>
            <a:r>
              <a:rPr lang="pt-BR" sz="2000">
                <a:solidFill>
                  <a:schemeClr val="bg1"/>
                </a:solidFill>
                <a:latin typeface="Arial" charset="0"/>
              </a:rPr>
              <a:t/>
            </a:r>
            <a:br>
              <a:rPr lang="pt-BR" sz="2000">
                <a:solidFill>
                  <a:schemeClr val="bg1"/>
                </a:solidFill>
                <a:latin typeface="Arial" charset="0"/>
              </a:rPr>
            </a:br>
            <a:r>
              <a:rPr lang="pt-BR" sz="4000">
                <a:solidFill>
                  <a:schemeClr val="bg1"/>
                </a:solidFill>
                <a:latin typeface="Arial" charset="0"/>
              </a:rPr>
              <a:t>Interfaces</a:t>
            </a:r>
            <a:br>
              <a:rPr lang="pt-BR" sz="4000">
                <a:solidFill>
                  <a:schemeClr val="bg1"/>
                </a:solidFill>
                <a:latin typeface="Arial" charset="0"/>
              </a:rPr>
            </a:br>
            <a:r>
              <a:rPr lang="pt-BR" sz="2000">
                <a:solidFill>
                  <a:schemeClr val="bg1"/>
                </a:solidFill>
                <a:latin typeface="Arial" charset="0"/>
              </a:rPr>
              <a:t>RV</a:t>
            </a:r>
            <a:endParaRPr lang="pt-BR">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9" name="Rectangle 3"/>
          <p:cNvSpPr>
            <a:spLocks noGrp="1" noChangeArrowheads="1"/>
          </p:cNvSpPr>
          <p:nvPr>
            <p:ph type="title"/>
          </p:nvPr>
        </p:nvSpPr>
        <p:spPr>
          <a:xfrm>
            <a:off x="1474788" y="266700"/>
            <a:ext cx="7669212" cy="876300"/>
          </a:xfrm>
          <a:noFill/>
          <a:ln/>
        </p:spPr>
        <p:txBody>
          <a:bodyPr anchor="b">
            <a:normAutofit fontScale="90000"/>
          </a:bodyPr>
          <a:lstStyle/>
          <a:p>
            <a:r>
              <a:rPr lang="pt-BR" b="1"/>
              <a:t>Técnicas de Modelagem</a:t>
            </a:r>
            <a:br>
              <a:rPr lang="pt-BR" b="1"/>
            </a:br>
            <a:r>
              <a:rPr lang="pt-BR" sz="2800" b="1"/>
              <a:t>Fractais</a:t>
            </a:r>
          </a:p>
        </p:txBody>
      </p:sp>
      <p:sp>
        <p:nvSpPr>
          <p:cNvPr id="910338" name="Rectangle 2"/>
          <p:cNvSpPr>
            <a:spLocks noGrp="1" noChangeArrowheads="1"/>
          </p:cNvSpPr>
          <p:nvPr>
            <p:ph idx="1"/>
          </p:nvPr>
        </p:nvSpPr>
        <p:spPr>
          <a:xfrm>
            <a:off x="123825" y="1504950"/>
            <a:ext cx="8896350" cy="4246563"/>
          </a:xfrm>
        </p:spPr>
        <p:txBody>
          <a:bodyPr>
            <a:normAutofit lnSpcReduction="10000"/>
          </a:bodyPr>
          <a:lstStyle/>
          <a:p>
            <a:pPr>
              <a:spcBef>
                <a:spcPct val="80000"/>
              </a:spcBef>
            </a:pPr>
            <a:r>
              <a:rPr lang="pt-BR" dirty="0">
                <a:solidFill>
                  <a:schemeClr val="bg1"/>
                </a:solidFill>
              </a:rPr>
              <a:t>Principais características dos fractais</a:t>
            </a:r>
          </a:p>
          <a:p>
            <a:pPr lvl="1">
              <a:spcBef>
                <a:spcPct val="40000"/>
              </a:spcBef>
            </a:pPr>
            <a:r>
              <a:rPr lang="pt-BR" dirty="0">
                <a:solidFill>
                  <a:schemeClr val="bg1"/>
                </a:solidFill>
              </a:rPr>
              <a:t>Detalhes "infinitos" em cada ponto (dimensão fractal)</a:t>
            </a:r>
          </a:p>
          <a:p>
            <a:pPr lvl="1">
              <a:spcBef>
                <a:spcPct val="40000"/>
              </a:spcBef>
            </a:pPr>
            <a:r>
              <a:rPr lang="pt-BR" dirty="0">
                <a:solidFill>
                  <a:schemeClr val="bg1"/>
                </a:solidFill>
              </a:rPr>
              <a:t>Porções menores reproduzem exatamente porções maiores (</a:t>
            </a:r>
            <a:r>
              <a:rPr lang="pt-BR" dirty="0" err="1">
                <a:solidFill>
                  <a:schemeClr val="bg1"/>
                </a:solidFill>
              </a:rPr>
              <a:t>auto-similaridade</a:t>
            </a:r>
            <a:r>
              <a:rPr lang="pt-BR" dirty="0">
                <a:solidFill>
                  <a:schemeClr val="bg1"/>
                </a:solidFill>
              </a:rPr>
              <a:t>)</a:t>
            </a:r>
          </a:p>
          <a:p>
            <a:pPr>
              <a:spcBef>
                <a:spcPct val="80000"/>
              </a:spcBef>
            </a:pPr>
            <a:r>
              <a:rPr lang="pt-BR" dirty="0">
                <a:solidFill>
                  <a:schemeClr val="bg1"/>
                </a:solidFill>
              </a:rPr>
              <a:t>Exemplo</a:t>
            </a:r>
          </a:p>
          <a:p>
            <a:pPr lvl="1">
              <a:spcBef>
                <a:spcPct val="40000"/>
              </a:spcBef>
            </a:pPr>
            <a:r>
              <a:rPr lang="pt-BR" dirty="0">
                <a:solidFill>
                  <a:schemeClr val="bg1"/>
                </a:solidFill>
              </a:rPr>
              <a:t>Fractal representado por uma figura geométrica inicial (segmento de reta) e uma regra de subdivisão desta figura (divide em 4 partes e inclina duas delas para formar um canto)</a:t>
            </a:r>
          </a:p>
        </p:txBody>
      </p:sp>
      <p:pic>
        <p:nvPicPr>
          <p:cNvPr id="910340" name="Picture 4" descr="FIG12"/>
          <p:cNvPicPr>
            <a:picLocks noChangeAspect="1" noChangeArrowheads="1"/>
          </p:cNvPicPr>
          <p:nvPr/>
        </p:nvPicPr>
        <p:blipFill>
          <a:blip r:embed="rId3" cstate="print"/>
          <a:srcRect/>
          <a:stretch>
            <a:fillRect/>
          </a:stretch>
        </p:blipFill>
        <p:spPr bwMode="auto">
          <a:xfrm>
            <a:off x="2339752" y="5445224"/>
            <a:ext cx="622617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1474788" y="266700"/>
            <a:ext cx="7669212" cy="876300"/>
          </a:xfrm>
          <a:noFill/>
          <a:ln/>
        </p:spPr>
        <p:txBody>
          <a:bodyPr anchor="b">
            <a:normAutofit fontScale="90000"/>
          </a:bodyPr>
          <a:lstStyle/>
          <a:p>
            <a:r>
              <a:rPr lang="pt-BR" b="1"/>
              <a:t>Técnicas de Modelagem</a:t>
            </a:r>
            <a:br>
              <a:rPr lang="pt-BR" b="1"/>
            </a:br>
            <a:r>
              <a:rPr lang="pt-BR" sz="2800" b="1"/>
              <a:t>Fractais</a:t>
            </a:r>
          </a:p>
        </p:txBody>
      </p:sp>
      <p:sp>
        <p:nvSpPr>
          <p:cNvPr id="912386" name="Rectangle 2"/>
          <p:cNvSpPr>
            <a:spLocks noGrp="1" noChangeArrowheads="1"/>
          </p:cNvSpPr>
          <p:nvPr>
            <p:ph idx="1"/>
          </p:nvPr>
        </p:nvSpPr>
        <p:spPr>
          <a:xfrm>
            <a:off x="133350" y="1638300"/>
            <a:ext cx="8896350" cy="3675063"/>
          </a:xfrm>
        </p:spPr>
        <p:txBody>
          <a:bodyPr/>
          <a:lstStyle/>
          <a:p>
            <a:pPr>
              <a:spcBef>
                <a:spcPct val="80000"/>
              </a:spcBef>
            </a:pPr>
            <a:r>
              <a:rPr lang="pt-BR" dirty="0">
                <a:solidFill>
                  <a:schemeClr val="bg1"/>
                </a:solidFill>
              </a:rPr>
              <a:t>Exemplos</a:t>
            </a:r>
          </a:p>
          <a:p>
            <a:pPr lvl="1"/>
            <a:r>
              <a:rPr lang="en-US" dirty="0" err="1">
                <a:solidFill>
                  <a:schemeClr val="bg1"/>
                </a:solidFill>
              </a:rPr>
              <a:t>Floco</a:t>
            </a:r>
            <a:r>
              <a:rPr lang="en-US" dirty="0">
                <a:solidFill>
                  <a:schemeClr val="bg1"/>
                </a:solidFill>
              </a:rPr>
              <a:t> de </a:t>
            </a:r>
            <a:r>
              <a:rPr lang="en-US" dirty="0" err="1">
                <a:solidFill>
                  <a:schemeClr val="bg1"/>
                </a:solidFill>
              </a:rPr>
              <a:t>neve</a:t>
            </a:r>
            <a:r>
              <a:rPr lang="en-US" dirty="0">
                <a:solidFill>
                  <a:schemeClr val="bg1"/>
                </a:solidFill>
              </a:rPr>
              <a:t> de Koch</a:t>
            </a:r>
            <a:endParaRPr lang="pt-BR" dirty="0">
              <a:solidFill>
                <a:schemeClr val="bg1"/>
              </a:solidFill>
            </a:endParaRPr>
          </a:p>
        </p:txBody>
      </p:sp>
      <p:pic>
        <p:nvPicPr>
          <p:cNvPr id="912388" name="Picture 4" descr="meuFractal"/>
          <p:cNvPicPr>
            <a:picLocks noChangeAspect="1" noChangeArrowheads="1"/>
          </p:cNvPicPr>
          <p:nvPr/>
        </p:nvPicPr>
        <p:blipFill>
          <a:blip r:embed="rId3" cstate="print"/>
          <a:srcRect/>
          <a:stretch>
            <a:fillRect/>
          </a:stretch>
        </p:blipFill>
        <p:spPr bwMode="auto">
          <a:xfrm>
            <a:off x="242888" y="2724150"/>
            <a:ext cx="8656637" cy="314325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3" name="Rectangle 3"/>
          <p:cNvSpPr>
            <a:spLocks noGrp="1" noChangeArrowheads="1"/>
          </p:cNvSpPr>
          <p:nvPr>
            <p:ph type="title"/>
          </p:nvPr>
        </p:nvSpPr>
        <p:spPr>
          <a:xfrm>
            <a:off x="1474788" y="266700"/>
            <a:ext cx="7669212" cy="876300"/>
          </a:xfrm>
          <a:noFill/>
          <a:ln/>
        </p:spPr>
        <p:txBody>
          <a:bodyPr anchor="b">
            <a:normAutofit fontScale="90000"/>
          </a:bodyPr>
          <a:lstStyle/>
          <a:p>
            <a:r>
              <a:rPr lang="pt-BR" b="1"/>
              <a:t>Técnicas de Modelagem</a:t>
            </a:r>
            <a:br>
              <a:rPr lang="pt-BR" b="1"/>
            </a:br>
            <a:r>
              <a:rPr lang="pt-BR" sz="2800" b="1"/>
              <a:t>Fractais</a:t>
            </a:r>
          </a:p>
        </p:txBody>
      </p:sp>
      <p:sp>
        <p:nvSpPr>
          <p:cNvPr id="916482" name="Rectangle 2"/>
          <p:cNvSpPr>
            <a:spLocks noGrp="1" noChangeArrowheads="1"/>
          </p:cNvSpPr>
          <p:nvPr>
            <p:ph idx="1"/>
          </p:nvPr>
        </p:nvSpPr>
        <p:spPr>
          <a:xfrm>
            <a:off x="133350" y="1495425"/>
            <a:ext cx="8896350" cy="703263"/>
          </a:xfrm>
        </p:spPr>
        <p:txBody>
          <a:bodyPr/>
          <a:lstStyle/>
          <a:p>
            <a:pPr>
              <a:spcBef>
                <a:spcPct val="80000"/>
              </a:spcBef>
            </a:pPr>
            <a:r>
              <a:rPr lang="pt-BR"/>
              <a:t>Exemplos</a:t>
            </a:r>
          </a:p>
        </p:txBody>
      </p:sp>
      <p:sp>
        <p:nvSpPr>
          <p:cNvPr id="916484" name="Rectangle 4"/>
          <p:cNvSpPr>
            <a:spLocks noChangeArrowheads="1"/>
          </p:cNvSpPr>
          <p:nvPr/>
        </p:nvSpPr>
        <p:spPr bwMode="auto">
          <a:xfrm>
            <a:off x="1516063" y="5241925"/>
            <a:ext cx="6110287" cy="701675"/>
          </a:xfrm>
          <a:prstGeom prst="rect">
            <a:avLst/>
          </a:prstGeom>
          <a:noFill/>
          <a:ln w="9525">
            <a:noFill/>
            <a:miter lim="800000"/>
            <a:headEnd/>
            <a:tailEnd/>
          </a:ln>
          <a:effectLst/>
        </p:spPr>
        <p:txBody>
          <a:bodyPr anchor="ctr">
            <a:spAutoFit/>
          </a:bodyPr>
          <a:lstStyle/>
          <a:p>
            <a:pPr algn="ctr"/>
            <a:r>
              <a:rPr kumimoji="0" lang="en-US" sz="2000">
                <a:solidFill>
                  <a:schemeClr val="bg1"/>
                </a:solidFill>
              </a:rPr>
              <a:t>Aumento do conjunto de Mandelbrot mostra os pequenos detalhes repetindo o conjunto inteiro </a:t>
            </a:r>
          </a:p>
        </p:txBody>
      </p:sp>
      <p:pic>
        <p:nvPicPr>
          <p:cNvPr id="916485" name="Picture 5" descr="120px-Mandelbrot-similar4"/>
          <p:cNvPicPr>
            <a:picLocks noChangeAspect="1" noChangeArrowheads="1"/>
          </p:cNvPicPr>
          <p:nvPr/>
        </p:nvPicPr>
        <p:blipFill>
          <a:blip r:embed="rId3" cstate="print"/>
          <a:srcRect/>
          <a:stretch>
            <a:fillRect/>
          </a:stretch>
        </p:blipFill>
        <p:spPr bwMode="auto">
          <a:xfrm>
            <a:off x="7019925" y="2019300"/>
            <a:ext cx="1660525" cy="1660525"/>
          </a:xfrm>
          <a:prstGeom prst="rect">
            <a:avLst/>
          </a:prstGeom>
          <a:noFill/>
        </p:spPr>
      </p:pic>
      <p:pic>
        <p:nvPicPr>
          <p:cNvPr id="916486" name="Picture 6" descr="120px-Mandelbrot-similar1"/>
          <p:cNvPicPr>
            <a:picLocks noChangeAspect="1" noChangeArrowheads="1"/>
          </p:cNvPicPr>
          <p:nvPr/>
        </p:nvPicPr>
        <p:blipFill>
          <a:blip r:embed="rId4" cstate="print"/>
          <a:srcRect/>
          <a:stretch>
            <a:fillRect/>
          </a:stretch>
        </p:blipFill>
        <p:spPr bwMode="auto">
          <a:xfrm>
            <a:off x="463550" y="1958975"/>
            <a:ext cx="1844675" cy="1782763"/>
          </a:xfrm>
          <a:prstGeom prst="rect">
            <a:avLst/>
          </a:prstGeom>
          <a:noFill/>
        </p:spPr>
      </p:pic>
      <p:pic>
        <p:nvPicPr>
          <p:cNvPr id="916487" name="Picture 7" descr="120px-Mandelbrot-similar2"/>
          <p:cNvPicPr>
            <a:picLocks noChangeAspect="1" noChangeArrowheads="1"/>
          </p:cNvPicPr>
          <p:nvPr/>
        </p:nvPicPr>
        <p:blipFill>
          <a:blip r:embed="rId5" cstate="print"/>
          <a:srcRect/>
          <a:stretch>
            <a:fillRect/>
          </a:stretch>
        </p:blipFill>
        <p:spPr bwMode="auto">
          <a:xfrm>
            <a:off x="2771775" y="2054225"/>
            <a:ext cx="1660525" cy="1590675"/>
          </a:xfrm>
          <a:prstGeom prst="rect">
            <a:avLst/>
          </a:prstGeom>
          <a:noFill/>
        </p:spPr>
      </p:pic>
      <p:pic>
        <p:nvPicPr>
          <p:cNvPr id="916488" name="Picture 8" descr="120px-Mandelbrot-similar3"/>
          <p:cNvPicPr>
            <a:picLocks noChangeAspect="1" noChangeArrowheads="1"/>
          </p:cNvPicPr>
          <p:nvPr/>
        </p:nvPicPr>
        <p:blipFill>
          <a:blip r:embed="rId6" cstate="print"/>
          <a:srcRect/>
          <a:stretch>
            <a:fillRect/>
          </a:stretch>
        </p:blipFill>
        <p:spPr bwMode="auto">
          <a:xfrm>
            <a:off x="4895850" y="2039938"/>
            <a:ext cx="1660525" cy="1617662"/>
          </a:xfrm>
          <a:prstGeom prst="rect">
            <a:avLst/>
          </a:prstGeom>
          <a:noFill/>
        </p:spPr>
      </p:pic>
      <p:pic>
        <p:nvPicPr>
          <p:cNvPr id="916489" name="Picture 9" descr="Mandelbrot-similar-x2000"/>
          <p:cNvPicPr>
            <a:picLocks noChangeAspect="1" noChangeArrowheads="1"/>
          </p:cNvPicPr>
          <p:nvPr/>
        </p:nvPicPr>
        <p:blipFill>
          <a:blip r:embed="rId7" cstate="print"/>
          <a:srcRect/>
          <a:stretch>
            <a:fillRect/>
          </a:stretch>
        </p:blipFill>
        <p:spPr bwMode="auto">
          <a:xfrm>
            <a:off x="6878638" y="3824288"/>
            <a:ext cx="2182812" cy="1395412"/>
          </a:xfrm>
          <a:prstGeom prst="rect">
            <a:avLst/>
          </a:prstGeom>
          <a:noFill/>
        </p:spPr>
      </p:pic>
      <p:pic>
        <p:nvPicPr>
          <p:cNvPr id="916490" name="Picture 10" descr="Mandelbrot-similar-x1"/>
          <p:cNvPicPr>
            <a:picLocks noChangeAspect="1" noChangeArrowheads="1"/>
          </p:cNvPicPr>
          <p:nvPr/>
        </p:nvPicPr>
        <p:blipFill>
          <a:blip r:embed="rId8" cstate="print"/>
          <a:srcRect/>
          <a:stretch>
            <a:fillRect/>
          </a:stretch>
        </p:blipFill>
        <p:spPr bwMode="auto">
          <a:xfrm>
            <a:off x="82550" y="3824288"/>
            <a:ext cx="2182813" cy="1395412"/>
          </a:xfrm>
          <a:prstGeom prst="rect">
            <a:avLst/>
          </a:prstGeom>
          <a:noFill/>
        </p:spPr>
      </p:pic>
      <p:pic>
        <p:nvPicPr>
          <p:cNvPr id="916491" name="Picture 11" descr="Mandelbrot-similar-x6"/>
          <p:cNvPicPr>
            <a:picLocks noChangeAspect="1" noChangeArrowheads="1"/>
          </p:cNvPicPr>
          <p:nvPr/>
        </p:nvPicPr>
        <p:blipFill>
          <a:blip r:embed="rId9" cstate="print"/>
          <a:srcRect/>
          <a:stretch>
            <a:fillRect/>
          </a:stretch>
        </p:blipFill>
        <p:spPr bwMode="auto">
          <a:xfrm>
            <a:off x="2347913" y="3824288"/>
            <a:ext cx="2182812" cy="1395412"/>
          </a:xfrm>
          <a:prstGeom prst="rect">
            <a:avLst/>
          </a:prstGeom>
          <a:noFill/>
        </p:spPr>
      </p:pic>
      <p:pic>
        <p:nvPicPr>
          <p:cNvPr id="916492" name="Picture 12" descr="Mandelbrot-similar-x100"/>
          <p:cNvPicPr>
            <a:picLocks noChangeAspect="1" noChangeArrowheads="1"/>
          </p:cNvPicPr>
          <p:nvPr/>
        </p:nvPicPr>
        <p:blipFill>
          <a:blip r:embed="rId10" cstate="print"/>
          <a:srcRect/>
          <a:stretch>
            <a:fillRect/>
          </a:stretch>
        </p:blipFill>
        <p:spPr bwMode="auto">
          <a:xfrm>
            <a:off x="4613275" y="3824288"/>
            <a:ext cx="2182813" cy="1395412"/>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pt-BR"/>
              <a:t>Sistemas de Partículas</a:t>
            </a:r>
            <a:endParaRPr lang="pt-BR" i="1">
              <a:solidFill>
                <a:srgbClr val="FF0066"/>
              </a:solidFill>
            </a:endParaRPr>
          </a:p>
        </p:txBody>
      </p:sp>
      <p:sp>
        <p:nvSpPr>
          <p:cNvPr id="922627" name="Rectangle 3"/>
          <p:cNvSpPr>
            <a:spLocks noGrp="1" noChangeArrowheads="1"/>
          </p:cNvSpPr>
          <p:nvPr>
            <p:ph type="body" sz="half" idx="1"/>
          </p:nvPr>
        </p:nvSpPr>
        <p:spPr>
          <a:noFill/>
          <a:ln/>
        </p:spPr>
        <p:txBody>
          <a:bodyPr>
            <a:normAutofit lnSpcReduction="10000"/>
          </a:bodyPr>
          <a:lstStyle/>
          <a:p>
            <a:pPr>
              <a:lnSpc>
                <a:spcPct val="90000"/>
              </a:lnSpc>
            </a:pPr>
            <a:r>
              <a:rPr lang="pt-BR" sz="2800" dirty="0">
                <a:solidFill>
                  <a:schemeClr val="bg1"/>
                </a:solidFill>
              </a:rPr>
              <a:t>CONCEITO: Conjunto de partículas cujo comportamento evolui no tempo de acordo com regras algorítmicas com o objetivo de simular um fenômeno </a:t>
            </a:r>
            <a:r>
              <a:rPr lang="pt-BR" sz="2800" dirty="0" err="1">
                <a:solidFill>
                  <a:schemeClr val="bg1"/>
                </a:solidFill>
              </a:rPr>
              <a:t>fuzzy</a:t>
            </a:r>
            <a:endParaRPr lang="pt-BR" sz="2800" dirty="0">
              <a:solidFill>
                <a:schemeClr val="bg1"/>
              </a:solidFill>
            </a:endParaRPr>
          </a:p>
          <a:p>
            <a:pPr lvl="2">
              <a:lnSpc>
                <a:spcPct val="90000"/>
              </a:lnSpc>
            </a:pPr>
            <a:endParaRPr lang="pt-BR" sz="2000" dirty="0"/>
          </a:p>
        </p:txBody>
      </p:sp>
      <p:sp>
        <p:nvSpPr>
          <p:cNvPr id="922628" name="Text Box 4"/>
          <p:cNvSpPr txBox="1">
            <a:spLocks noChangeArrowheads="1"/>
          </p:cNvSpPr>
          <p:nvPr/>
        </p:nvSpPr>
        <p:spPr bwMode="auto">
          <a:xfrm>
            <a:off x="822325" y="2174875"/>
            <a:ext cx="184150" cy="457200"/>
          </a:xfrm>
          <a:prstGeom prst="rect">
            <a:avLst/>
          </a:prstGeom>
          <a:noFill/>
          <a:ln w="9525">
            <a:noFill/>
            <a:miter lim="800000"/>
            <a:headEnd/>
            <a:tailEnd/>
          </a:ln>
          <a:effectLst/>
        </p:spPr>
        <p:txBody>
          <a:bodyPr wrap="none">
            <a:spAutoFit/>
          </a:bodyPr>
          <a:lstStyle/>
          <a:p>
            <a:endParaRPr kumimoji="0" lang="pt-BR">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627">
                                            <p:txEl>
                                              <p:pRg st="0" end="0"/>
                                            </p:txEl>
                                          </p:spTgt>
                                        </p:tgtEl>
                                        <p:attrNameLst>
                                          <p:attrName>style.visibility</p:attrName>
                                        </p:attrNameLst>
                                      </p:cBhvr>
                                      <p:to>
                                        <p:strVal val="visible"/>
                                      </p:to>
                                    </p:set>
                                    <p:anim calcmode="lin" valueType="num">
                                      <p:cBhvr additive="base">
                                        <p:cTn id="7" dur="500" fill="hold"/>
                                        <p:tgtEl>
                                          <p:spTgt spid="922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6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7" grpId="0" build="p" bldLvl="3"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a:ln/>
        </p:spPr>
        <p:txBody>
          <a:bodyPr>
            <a:normAutofit fontScale="90000"/>
          </a:bodyPr>
          <a:lstStyle/>
          <a:p>
            <a:r>
              <a:rPr lang="pt-BR">
                <a:solidFill>
                  <a:schemeClr val="bg1"/>
                </a:solidFill>
              </a:rPr>
              <a:t>Transformações 2D - Translação</a:t>
            </a:r>
            <a:endParaRPr lang="en-US">
              <a:solidFill>
                <a:schemeClr val="bg1"/>
              </a:solidFill>
            </a:endParaRPr>
          </a:p>
        </p:txBody>
      </p:sp>
      <p:grpSp>
        <p:nvGrpSpPr>
          <p:cNvPr id="946179" name="Group 3"/>
          <p:cNvGrpSpPr>
            <a:grpSpLocks/>
          </p:cNvGrpSpPr>
          <p:nvPr/>
        </p:nvGrpSpPr>
        <p:grpSpPr bwMode="auto">
          <a:xfrm>
            <a:off x="1116013" y="2060575"/>
            <a:ext cx="3671887" cy="2952750"/>
            <a:chOff x="4512" y="912"/>
            <a:chExt cx="1056" cy="960"/>
          </a:xfrm>
        </p:grpSpPr>
        <p:sp>
          <p:nvSpPr>
            <p:cNvPr id="946180" name="Rectangle 4"/>
            <p:cNvSpPr>
              <a:spLocks noChangeArrowheads="1"/>
            </p:cNvSpPr>
            <p:nvPr/>
          </p:nvSpPr>
          <p:spPr bwMode="auto">
            <a:xfrm>
              <a:off x="4512" y="912"/>
              <a:ext cx="1056" cy="960"/>
            </a:xfrm>
            <a:prstGeom prst="rect">
              <a:avLst/>
            </a:prstGeom>
            <a:noFill/>
            <a:ln w="9525">
              <a:solidFill>
                <a:schemeClr val="bg1"/>
              </a:solidFill>
              <a:miter lim="800000"/>
              <a:headEnd/>
              <a:tailEnd/>
            </a:ln>
            <a:effectLst/>
          </p:spPr>
          <p:txBody>
            <a:bodyPr wrap="none" anchor="ctr"/>
            <a:lstStyle/>
            <a:p>
              <a:endParaRPr lang="pt-BR"/>
            </a:p>
          </p:txBody>
        </p:sp>
        <p:sp>
          <p:nvSpPr>
            <p:cNvPr id="946181" name="Line 5"/>
            <p:cNvSpPr>
              <a:spLocks noChangeShapeType="1"/>
            </p:cNvSpPr>
            <p:nvPr/>
          </p:nvSpPr>
          <p:spPr bwMode="auto">
            <a:xfrm flipV="1">
              <a:off x="4704" y="1056"/>
              <a:ext cx="0" cy="672"/>
            </a:xfrm>
            <a:prstGeom prst="line">
              <a:avLst/>
            </a:prstGeom>
            <a:noFill/>
            <a:ln w="9525">
              <a:solidFill>
                <a:schemeClr val="bg1"/>
              </a:solidFill>
              <a:round/>
              <a:headEnd/>
              <a:tailEnd type="triangle" w="med" len="med"/>
            </a:ln>
            <a:effectLst/>
          </p:spPr>
          <p:txBody>
            <a:bodyPr/>
            <a:lstStyle/>
            <a:p>
              <a:endParaRPr lang="pt-BR"/>
            </a:p>
          </p:txBody>
        </p:sp>
        <p:sp>
          <p:nvSpPr>
            <p:cNvPr id="946182" name="Line 6"/>
            <p:cNvSpPr>
              <a:spLocks noChangeShapeType="1"/>
            </p:cNvSpPr>
            <p:nvPr/>
          </p:nvSpPr>
          <p:spPr bwMode="auto">
            <a:xfrm>
              <a:off x="4704" y="1728"/>
              <a:ext cx="720" cy="0"/>
            </a:xfrm>
            <a:prstGeom prst="line">
              <a:avLst/>
            </a:prstGeom>
            <a:noFill/>
            <a:ln w="9525">
              <a:solidFill>
                <a:schemeClr val="bg1"/>
              </a:solidFill>
              <a:round/>
              <a:headEnd/>
              <a:tailEnd type="triangle" w="med" len="med"/>
            </a:ln>
            <a:effectLst/>
          </p:spPr>
          <p:txBody>
            <a:bodyPr/>
            <a:lstStyle/>
            <a:p>
              <a:endParaRPr lang="pt-BR"/>
            </a:p>
          </p:txBody>
        </p:sp>
        <p:sp>
          <p:nvSpPr>
            <p:cNvPr id="946183" name="Rectangle 7"/>
            <p:cNvSpPr>
              <a:spLocks noChangeArrowheads="1"/>
            </p:cNvSpPr>
            <p:nvPr/>
          </p:nvSpPr>
          <p:spPr bwMode="auto">
            <a:xfrm>
              <a:off x="4800" y="1200"/>
              <a:ext cx="96" cy="96"/>
            </a:xfrm>
            <a:prstGeom prst="rect">
              <a:avLst/>
            </a:prstGeom>
            <a:noFill/>
            <a:ln w="9525">
              <a:solidFill>
                <a:schemeClr val="bg1"/>
              </a:solidFill>
              <a:miter lim="800000"/>
              <a:headEnd/>
              <a:tailEnd/>
            </a:ln>
            <a:effectLst/>
          </p:spPr>
          <p:txBody>
            <a:bodyPr wrap="none" anchor="ctr"/>
            <a:lstStyle/>
            <a:p>
              <a:endParaRPr lang="pt-BR"/>
            </a:p>
          </p:txBody>
        </p:sp>
        <p:sp>
          <p:nvSpPr>
            <p:cNvPr id="946184" name="Line 8"/>
            <p:cNvSpPr>
              <a:spLocks noChangeShapeType="1"/>
            </p:cNvSpPr>
            <p:nvPr/>
          </p:nvSpPr>
          <p:spPr bwMode="auto">
            <a:xfrm flipV="1">
              <a:off x="4804" y="1136"/>
              <a:ext cx="44" cy="64"/>
            </a:xfrm>
            <a:prstGeom prst="line">
              <a:avLst/>
            </a:prstGeom>
            <a:noFill/>
            <a:ln w="9525">
              <a:solidFill>
                <a:schemeClr val="bg1"/>
              </a:solidFill>
              <a:round/>
              <a:headEnd/>
              <a:tailEnd/>
            </a:ln>
            <a:effectLst/>
          </p:spPr>
          <p:txBody>
            <a:bodyPr/>
            <a:lstStyle/>
            <a:p>
              <a:endParaRPr lang="pt-BR"/>
            </a:p>
          </p:txBody>
        </p:sp>
        <p:sp>
          <p:nvSpPr>
            <p:cNvPr id="946185" name="Line 9"/>
            <p:cNvSpPr>
              <a:spLocks noChangeShapeType="1"/>
            </p:cNvSpPr>
            <p:nvPr/>
          </p:nvSpPr>
          <p:spPr bwMode="auto">
            <a:xfrm>
              <a:off x="4852" y="1136"/>
              <a:ext cx="44" cy="64"/>
            </a:xfrm>
            <a:prstGeom prst="line">
              <a:avLst/>
            </a:prstGeom>
            <a:noFill/>
            <a:ln w="9525">
              <a:solidFill>
                <a:schemeClr val="bg1"/>
              </a:solidFill>
              <a:round/>
              <a:headEnd/>
              <a:tailEnd/>
            </a:ln>
            <a:effectLst/>
          </p:spPr>
          <p:txBody>
            <a:bodyPr/>
            <a:lstStyle/>
            <a:p>
              <a:endParaRPr lang="pt-BR"/>
            </a:p>
          </p:txBody>
        </p:sp>
        <p:sp>
          <p:nvSpPr>
            <p:cNvPr id="946186" name="Rectangle 10"/>
            <p:cNvSpPr>
              <a:spLocks noChangeArrowheads="1"/>
            </p:cNvSpPr>
            <p:nvPr/>
          </p:nvSpPr>
          <p:spPr bwMode="auto">
            <a:xfrm>
              <a:off x="5136" y="1488"/>
              <a:ext cx="96" cy="96"/>
            </a:xfrm>
            <a:prstGeom prst="rect">
              <a:avLst/>
            </a:prstGeom>
            <a:noFill/>
            <a:ln w="9525">
              <a:solidFill>
                <a:schemeClr val="bg1"/>
              </a:solidFill>
              <a:miter lim="800000"/>
              <a:headEnd/>
              <a:tailEnd/>
            </a:ln>
            <a:effectLst/>
          </p:spPr>
          <p:txBody>
            <a:bodyPr wrap="none" anchor="ctr"/>
            <a:lstStyle/>
            <a:p>
              <a:endParaRPr lang="pt-BR"/>
            </a:p>
          </p:txBody>
        </p:sp>
        <p:sp>
          <p:nvSpPr>
            <p:cNvPr id="946187" name="Line 11"/>
            <p:cNvSpPr>
              <a:spLocks noChangeShapeType="1"/>
            </p:cNvSpPr>
            <p:nvPr/>
          </p:nvSpPr>
          <p:spPr bwMode="auto">
            <a:xfrm flipV="1">
              <a:off x="5140" y="1424"/>
              <a:ext cx="44" cy="64"/>
            </a:xfrm>
            <a:prstGeom prst="line">
              <a:avLst/>
            </a:prstGeom>
            <a:noFill/>
            <a:ln w="9525">
              <a:solidFill>
                <a:schemeClr val="bg1"/>
              </a:solidFill>
              <a:round/>
              <a:headEnd/>
              <a:tailEnd/>
            </a:ln>
            <a:effectLst/>
          </p:spPr>
          <p:txBody>
            <a:bodyPr/>
            <a:lstStyle/>
            <a:p>
              <a:endParaRPr lang="pt-BR"/>
            </a:p>
          </p:txBody>
        </p:sp>
        <p:sp>
          <p:nvSpPr>
            <p:cNvPr id="946188" name="Line 12"/>
            <p:cNvSpPr>
              <a:spLocks noChangeShapeType="1"/>
            </p:cNvSpPr>
            <p:nvPr/>
          </p:nvSpPr>
          <p:spPr bwMode="auto">
            <a:xfrm>
              <a:off x="5188" y="1424"/>
              <a:ext cx="44" cy="64"/>
            </a:xfrm>
            <a:prstGeom prst="line">
              <a:avLst/>
            </a:prstGeom>
            <a:noFill/>
            <a:ln w="9525">
              <a:solidFill>
                <a:schemeClr val="bg1"/>
              </a:solidFill>
              <a:round/>
              <a:headEnd/>
              <a:tailEnd/>
            </a:ln>
            <a:effectLst/>
          </p:spPr>
          <p:txBody>
            <a:bodyPr/>
            <a:lstStyle/>
            <a:p>
              <a:endParaRPr lang="pt-BR"/>
            </a:p>
          </p:txBody>
        </p:sp>
        <p:sp>
          <p:nvSpPr>
            <p:cNvPr id="946189" name="Line 13"/>
            <p:cNvSpPr>
              <a:spLocks noChangeShapeType="1"/>
            </p:cNvSpPr>
            <p:nvPr/>
          </p:nvSpPr>
          <p:spPr bwMode="auto">
            <a:xfrm>
              <a:off x="4944" y="1344"/>
              <a:ext cx="144" cy="96"/>
            </a:xfrm>
            <a:prstGeom prst="line">
              <a:avLst/>
            </a:prstGeom>
            <a:noFill/>
            <a:ln w="9525">
              <a:solidFill>
                <a:schemeClr val="bg1"/>
              </a:solidFill>
              <a:round/>
              <a:headEnd/>
              <a:tailEnd type="triangle" w="med" len="med"/>
            </a:ln>
            <a:effectLst/>
          </p:spPr>
          <p:txBody>
            <a:bodyPr/>
            <a:lstStyle/>
            <a:p>
              <a:endParaRPr lang="pt-BR"/>
            </a:p>
          </p:txBody>
        </p:sp>
      </p:grpSp>
      <p:grpSp>
        <p:nvGrpSpPr>
          <p:cNvPr id="946190" name="Group 14"/>
          <p:cNvGrpSpPr>
            <a:grpSpLocks/>
          </p:cNvGrpSpPr>
          <p:nvPr/>
        </p:nvGrpSpPr>
        <p:grpSpPr bwMode="auto">
          <a:xfrm>
            <a:off x="1908175" y="2136775"/>
            <a:ext cx="1852613" cy="1436688"/>
            <a:chOff x="1202" y="1346"/>
            <a:chExt cx="1167" cy="905"/>
          </a:xfrm>
        </p:grpSpPr>
        <p:sp>
          <p:nvSpPr>
            <p:cNvPr id="946191" name="Oval 15"/>
            <p:cNvSpPr>
              <a:spLocks noChangeArrowheads="1"/>
            </p:cNvSpPr>
            <p:nvPr/>
          </p:nvSpPr>
          <p:spPr bwMode="auto">
            <a:xfrm>
              <a:off x="1202" y="1616"/>
              <a:ext cx="499" cy="635"/>
            </a:xfrm>
            <a:prstGeom prst="ellipse">
              <a:avLst/>
            </a:prstGeom>
            <a:noFill/>
            <a:ln w="9525">
              <a:solidFill>
                <a:schemeClr val="bg1"/>
              </a:solidFill>
              <a:round/>
              <a:headEnd/>
              <a:tailEnd/>
            </a:ln>
            <a:effectLst/>
          </p:spPr>
          <p:txBody>
            <a:bodyPr wrap="none" anchor="ctr"/>
            <a:lstStyle/>
            <a:p>
              <a:endParaRPr lang="pt-BR"/>
            </a:p>
          </p:txBody>
        </p:sp>
        <p:sp>
          <p:nvSpPr>
            <p:cNvPr id="946192" name="Text Box 16"/>
            <p:cNvSpPr txBox="1">
              <a:spLocks noChangeArrowheads="1"/>
            </p:cNvSpPr>
            <p:nvPr/>
          </p:nvSpPr>
          <p:spPr bwMode="auto">
            <a:xfrm>
              <a:off x="1247" y="1346"/>
              <a:ext cx="1122" cy="237"/>
            </a:xfrm>
            <a:prstGeom prst="rect">
              <a:avLst/>
            </a:prstGeom>
            <a:noFill/>
            <a:ln w="9525">
              <a:solidFill>
                <a:schemeClr val="bg1"/>
              </a:solidFill>
              <a:miter lim="800000"/>
              <a:headEnd/>
              <a:tailEnd/>
            </a:ln>
            <a:effectLst/>
          </p:spPr>
          <p:txBody>
            <a:bodyPr wrap="none">
              <a:spAutoFit/>
            </a:bodyPr>
            <a:lstStyle/>
            <a:p>
              <a:r>
                <a:rPr kumimoji="0" lang="en-US" sz="1800">
                  <a:solidFill>
                    <a:schemeClr val="bg1"/>
                  </a:solidFill>
                  <a:latin typeface="Verdana" pitchFamily="34" charset="0"/>
                </a:rPr>
                <a:t>Posição inicial</a:t>
              </a:r>
            </a:p>
          </p:txBody>
        </p:sp>
      </p:grpSp>
      <p:grpSp>
        <p:nvGrpSpPr>
          <p:cNvPr id="946193" name="Group 17"/>
          <p:cNvGrpSpPr>
            <a:grpSpLocks/>
          </p:cNvGrpSpPr>
          <p:nvPr/>
        </p:nvGrpSpPr>
        <p:grpSpPr bwMode="auto">
          <a:xfrm>
            <a:off x="2484438" y="2565400"/>
            <a:ext cx="1497012" cy="1436688"/>
            <a:chOff x="1202" y="1346"/>
            <a:chExt cx="943" cy="905"/>
          </a:xfrm>
        </p:grpSpPr>
        <p:sp>
          <p:nvSpPr>
            <p:cNvPr id="946194" name="Oval 18"/>
            <p:cNvSpPr>
              <a:spLocks noChangeArrowheads="1"/>
            </p:cNvSpPr>
            <p:nvPr/>
          </p:nvSpPr>
          <p:spPr bwMode="auto">
            <a:xfrm>
              <a:off x="1202" y="1616"/>
              <a:ext cx="499" cy="635"/>
            </a:xfrm>
            <a:prstGeom prst="ellipse">
              <a:avLst/>
            </a:prstGeom>
            <a:noFill/>
            <a:ln w="9525">
              <a:solidFill>
                <a:schemeClr val="bg1"/>
              </a:solidFill>
              <a:round/>
              <a:headEnd/>
              <a:tailEnd/>
            </a:ln>
            <a:effectLst/>
          </p:spPr>
          <p:txBody>
            <a:bodyPr wrap="none" anchor="ctr"/>
            <a:lstStyle/>
            <a:p>
              <a:endParaRPr lang="pt-BR"/>
            </a:p>
          </p:txBody>
        </p:sp>
        <p:sp>
          <p:nvSpPr>
            <p:cNvPr id="946195" name="Text Box 19"/>
            <p:cNvSpPr txBox="1">
              <a:spLocks noChangeArrowheads="1"/>
            </p:cNvSpPr>
            <p:nvPr/>
          </p:nvSpPr>
          <p:spPr bwMode="auto">
            <a:xfrm>
              <a:off x="1247" y="1346"/>
              <a:ext cx="898" cy="237"/>
            </a:xfrm>
            <a:prstGeom prst="rect">
              <a:avLst/>
            </a:prstGeom>
            <a:noFill/>
            <a:ln w="9525">
              <a:solidFill>
                <a:schemeClr val="bg1"/>
              </a:solidFill>
              <a:miter lim="800000"/>
              <a:headEnd/>
              <a:tailEnd/>
            </a:ln>
            <a:effectLst/>
          </p:spPr>
          <p:txBody>
            <a:bodyPr wrap="none">
              <a:spAutoFit/>
            </a:bodyPr>
            <a:lstStyle/>
            <a:p>
              <a:r>
                <a:rPr kumimoji="0" lang="en-US" sz="1800">
                  <a:solidFill>
                    <a:schemeClr val="bg1"/>
                  </a:solidFill>
                  <a:latin typeface="Verdana" pitchFamily="34" charset="0"/>
                </a:rPr>
                <a:t>Translação</a:t>
              </a:r>
            </a:p>
          </p:txBody>
        </p:sp>
      </p:grpSp>
      <p:grpSp>
        <p:nvGrpSpPr>
          <p:cNvPr id="946196" name="Group 20"/>
          <p:cNvGrpSpPr>
            <a:grpSpLocks/>
          </p:cNvGrpSpPr>
          <p:nvPr/>
        </p:nvGrpSpPr>
        <p:grpSpPr bwMode="auto">
          <a:xfrm>
            <a:off x="3059113" y="2997200"/>
            <a:ext cx="1687512" cy="1436688"/>
            <a:chOff x="1202" y="1346"/>
            <a:chExt cx="1063" cy="905"/>
          </a:xfrm>
        </p:grpSpPr>
        <p:sp>
          <p:nvSpPr>
            <p:cNvPr id="946197" name="Oval 21"/>
            <p:cNvSpPr>
              <a:spLocks noChangeArrowheads="1"/>
            </p:cNvSpPr>
            <p:nvPr/>
          </p:nvSpPr>
          <p:spPr bwMode="auto">
            <a:xfrm>
              <a:off x="1202" y="1616"/>
              <a:ext cx="499" cy="635"/>
            </a:xfrm>
            <a:prstGeom prst="ellipse">
              <a:avLst/>
            </a:prstGeom>
            <a:noFill/>
            <a:ln w="9525">
              <a:solidFill>
                <a:schemeClr val="bg1"/>
              </a:solidFill>
              <a:round/>
              <a:headEnd/>
              <a:tailEnd/>
            </a:ln>
            <a:effectLst/>
          </p:spPr>
          <p:txBody>
            <a:bodyPr wrap="none" anchor="ctr"/>
            <a:lstStyle/>
            <a:p>
              <a:endParaRPr lang="pt-BR"/>
            </a:p>
          </p:txBody>
        </p:sp>
        <p:sp>
          <p:nvSpPr>
            <p:cNvPr id="946198" name="Text Box 22"/>
            <p:cNvSpPr txBox="1">
              <a:spLocks noChangeArrowheads="1"/>
            </p:cNvSpPr>
            <p:nvPr/>
          </p:nvSpPr>
          <p:spPr bwMode="auto">
            <a:xfrm>
              <a:off x="1247" y="1346"/>
              <a:ext cx="1018" cy="237"/>
            </a:xfrm>
            <a:prstGeom prst="rect">
              <a:avLst/>
            </a:prstGeom>
            <a:noFill/>
            <a:ln w="9525">
              <a:solidFill>
                <a:schemeClr val="bg1"/>
              </a:solidFill>
              <a:miter lim="800000"/>
              <a:headEnd/>
              <a:tailEnd/>
            </a:ln>
            <a:effectLst/>
          </p:spPr>
          <p:txBody>
            <a:bodyPr wrap="none">
              <a:spAutoFit/>
            </a:bodyPr>
            <a:lstStyle/>
            <a:p>
              <a:r>
                <a:rPr kumimoji="0" lang="en-US" sz="1800">
                  <a:solidFill>
                    <a:schemeClr val="bg1"/>
                  </a:solidFill>
                  <a:latin typeface="Verdana" pitchFamily="34" charset="0"/>
                </a:rPr>
                <a:t>Posição final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6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6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normAutofit fontScale="90000"/>
          </a:bodyPr>
          <a:lstStyle/>
          <a:p>
            <a:r>
              <a:rPr lang="pt-BR"/>
              <a:t>Transformações 2D - Translação</a:t>
            </a:r>
            <a:endParaRPr lang="en-US"/>
          </a:p>
        </p:txBody>
      </p:sp>
      <p:sp>
        <p:nvSpPr>
          <p:cNvPr id="947203" name="Rectangle 3"/>
          <p:cNvSpPr>
            <a:spLocks noGrp="1" noChangeArrowheads="1"/>
          </p:cNvSpPr>
          <p:nvPr>
            <p:ph idx="1"/>
          </p:nvPr>
        </p:nvSpPr>
        <p:spPr>
          <a:xfrm>
            <a:off x="674688" y="2209800"/>
            <a:ext cx="5600700" cy="3700463"/>
          </a:xfrm>
        </p:spPr>
        <p:txBody>
          <a:bodyPr>
            <a:normAutofit fontScale="92500" lnSpcReduction="10000"/>
          </a:bodyPr>
          <a:lstStyle/>
          <a:p>
            <a:r>
              <a:rPr lang="pt-BR" sz="2400" dirty="0">
                <a:solidFill>
                  <a:schemeClr val="bg1"/>
                </a:solidFill>
              </a:rPr>
              <a:t>Cada vértice é modificado</a:t>
            </a:r>
          </a:p>
          <a:p>
            <a:endParaRPr lang="pt-BR" sz="2400" dirty="0">
              <a:solidFill>
                <a:schemeClr val="bg1"/>
              </a:solidFill>
            </a:endParaRPr>
          </a:p>
          <a:p>
            <a:endParaRPr lang="en-US" sz="2400" dirty="0">
              <a:solidFill>
                <a:schemeClr val="bg1"/>
              </a:solidFill>
            </a:endParaRPr>
          </a:p>
          <a:p>
            <a:r>
              <a:rPr lang="en-US" sz="2400" dirty="0" err="1">
                <a:solidFill>
                  <a:schemeClr val="bg1"/>
                </a:solidFill>
              </a:rPr>
              <a:t>Utiliza</a:t>
            </a:r>
            <a:r>
              <a:rPr lang="en-US" sz="2400" dirty="0">
                <a:solidFill>
                  <a:schemeClr val="bg1"/>
                </a:solidFill>
              </a:rPr>
              <a:t>-se </a:t>
            </a:r>
            <a:r>
              <a:rPr lang="en-US" sz="2400" dirty="0" err="1">
                <a:solidFill>
                  <a:schemeClr val="bg1"/>
                </a:solidFill>
              </a:rPr>
              <a:t>vetores</a:t>
            </a:r>
            <a:r>
              <a:rPr lang="en-US" sz="2400" dirty="0">
                <a:solidFill>
                  <a:schemeClr val="bg1"/>
                </a:solidFill>
              </a:rPr>
              <a:t> </a:t>
            </a:r>
            <a:r>
              <a:rPr lang="en-US" sz="2400" dirty="0" err="1">
                <a:solidFill>
                  <a:schemeClr val="bg1"/>
                </a:solidFill>
              </a:rPr>
              <a:t>para</a:t>
            </a:r>
            <a:r>
              <a:rPr lang="en-US" sz="2400" dirty="0">
                <a:solidFill>
                  <a:schemeClr val="bg1"/>
                </a:solidFill>
              </a:rPr>
              <a:t> </a:t>
            </a:r>
            <a:r>
              <a:rPr lang="en-US" sz="2400" dirty="0" err="1">
                <a:solidFill>
                  <a:schemeClr val="bg1"/>
                </a:solidFill>
              </a:rPr>
              <a:t>representar</a:t>
            </a:r>
            <a:r>
              <a:rPr lang="en-US" sz="2400" dirty="0">
                <a:solidFill>
                  <a:schemeClr val="bg1"/>
                </a:solidFill>
              </a:rPr>
              <a:t> a </a:t>
            </a:r>
            <a:r>
              <a:rPr lang="en-US" sz="2400" dirty="0" err="1">
                <a:solidFill>
                  <a:schemeClr val="bg1"/>
                </a:solidFill>
              </a:rPr>
              <a:t>transformação</a:t>
            </a:r>
            <a:endParaRPr lang="en-US" sz="2400" dirty="0">
              <a:solidFill>
                <a:schemeClr val="bg1"/>
              </a:solidFill>
            </a:endParaRPr>
          </a:p>
          <a:p>
            <a:r>
              <a:rPr lang="en-US" sz="2400" dirty="0">
                <a:solidFill>
                  <a:schemeClr val="bg1"/>
                </a:solidFill>
              </a:rPr>
              <a:t>Um </a:t>
            </a:r>
            <a:r>
              <a:rPr lang="en-US" sz="2400" dirty="0" err="1">
                <a:solidFill>
                  <a:schemeClr val="bg1"/>
                </a:solidFill>
              </a:rPr>
              <a:t>ponto</a:t>
            </a:r>
            <a:r>
              <a:rPr lang="en-US" sz="2400" dirty="0">
                <a:solidFill>
                  <a:schemeClr val="bg1"/>
                </a:solidFill>
              </a:rPr>
              <a:t> </a:t>
            </a:r>
            <a:r>
              <a:rPr lang="en-US" sz="2400" b="1" i="1" dirty="0">
                <a:solidFill>
                  <a:schemeClr val="bg1"/>
                </a:solidFill>
                <a:latin typeface="Times New Roman" pitchFamily="18" charset="0"/>
              </a:rPr>
              <a:t>p(</a:t>
            </a:r>
            <a:r>
              <a:rPr lang="en-US" sz="2400" b="1" i="1" dirty="0" err="1">
                <a:solidFill>
                  <a:schemeClr val="bg1"/>
                </a:solidFill>
                <a:latin typeface="Times New Roman" pitchFamily="18" charset="0"/>
              </a:rPr>
              <a:t>x,y</a:t>
            </a:r>
            <a:r>
              <a:rPr lang="en-US" sz="2400" b="1" i="1" dirty="0">
                <a:solidFill>
                  <a:schemeClr val="bg1"/>
                </a:solidFill>
                <a:latin typeface="Times New Roman" pitchFamily="18" charset="0"/>
              </a:rPr>
              <a:t>)</a:t>
            </a:r>
            <a:r>
              <a:rPr lang="en-US" sz="2400" dirty="0">
                <a:solidFill>
                  <a:schemeClr val="bg1"/>
                </a:solidFill>
              </a:rPr>
              <a:t> </a:t>
            </a:r>
            <a:r>
              <a:rPr lang="en-US" sz="2400" dirty="0" err="1">
                <a:solidFill>
                  <a:schemeClr val="bg1"/>
                </a:solidFill>
              </a:rPr>
              <a:t>torna</a:t>
            </a:r>
            <a:r>
              <a:rPr lang="en-US" sz="2400" dirty="0">
                <a:solidFill>
                  <a:schemeClr val="bg1"/>
                </a:solidFill>
              </a:rPr>
              <a:t>-se um </a:t>
            </a:r>
            <a:r>
              <a:rPr lang="en-US" sz="2400" dirty="0" err="1">
                <a:solidFill>
                  <a:schemeClr val="bg1"/>
                </a:solidFill>
              </a:rPr>
              <a:t>vetor</a:t>
            </a:r>
            <a:endParaRPr lang="en-US" sz="2400" dirty="0">
              <a:solidFill>
                <a:schemeClr val="bg1"/>
              </a:solidFill>
            </a:endParaRPr>
          </a:p>
          <a:p>
            <a:endParaRPr lang="en-US" sz="2400" dirty="0">
              <a:solidFill>
                <a:schemeClr val="bg1"/>
              </a:solidFill>
            </a:endParaRPr>
          </a:p>
          <a:p>
            <a:r>
              <a:rPr lang="en-US" sz="2400" dirty="0" err="1">
                <a:solidFill>
                  <a:schemeClr val="bg1"/>
                </a:solidFill>
              </a:rPr>
              <a:t>Assim</a:t>
            </a:r>
            <a:r>
              <a:rPr lang="en-US" sz="2400" dirty="0">
                <a:solidFill>
                  <a:schemeClr val="bg1"/>
                </a:solidFill>
              </a:rPr>
              <a:t>, a </a:t>
            </a:r>
            <a:r>
              <a:rPr lang="en-US" sz="2400" dirty="0" err="1">
                <a:solidFill>
                  <a:schemeClr val="bg1"/>
                </a:solidFill>
              </a:rPr>
              <a:t>translação</a:t>
            </a:r>
            <a:r>
              <a:rPr lang="en-US" sz="2400" dirty="0">
                <a:solidFill>
                  <a:schemeClr val="bg1"/>
                </a:solidFill>
              </a:rPr>
              <a:t> </a:t>
            </a:r>
            <a:r>
              <a:rPr lang="en-US" sz="2400" dirty="0" err="1">
                <a:solidFill>
                  <a:schemeClr val="bg1"/>
                </a:solidFill>
              </a:rPr>
              <a:t>torna</a:t>
            </a:r>
            <a:r>
              <a:rPr lang="en-US" sz="2400" dirty="0">
                <a:solidFill>
                  <a:schemeClr val="bg1"/>
                </a:solidFill>
              </a:rPr>
              <a:t>-se </a:t>
            </a:r>
            <a:r>
              <a:rPr lang="en-US" sz="2400" dirty="0" err="1">
                <a:solidFill>
                  <a:schemeClr val="bg1"/>
                </a:solidFill>
              </a:rPr>
              <a:t>uma</a:t>
            </a:r>
            <a:r>
              <a:rPr lang="en-US" sz="2400" dirty="0">
                <a:solidFill>
                  <a:schemeClr val="bg1"/>
                </a:solidFill>
              </a:rPr>
              <a:t> </a:t>
            </a:r>
            <a:r>
              <a:rPr lang="en-US" sz="2400" dirty="0" err="1">
                <a:solidFill>
                  <a:schemeClr val="bg1"/>
                </a:solidFill>
              </a:rPr>
              <a:t>mera</a:t>
            </a:r>
            <a:r>
              <a:rPr lang="en-US" sz="2400" dirty="0">
                <a:solidFill>
                  <a:schemeClr val="bg1"/>
                </a:solidFill>
              </a:rPr>
              <a:t> soma de </a:t>
            </a:r>
            <a:r>
              <a:rPr lang="en-US" sz="2400" dirty="0" err="1">
                <a:solidFill>
                  <a:schemeClr val="bg1"/>
                </a:solidFill>
              </a:rPr>
              <a:t>vetores</a:t>
            </a:r>
            <a:r>
              <a:rPr lang="en-US" sz="2400" dirty="0">
                <a:solidFill>
                  <a:schemeClr val="bg1"/>
                </a:solidFill>
              </a:rPr>
              <a:t> 				</a:t>
            </a:r>
          </a:p>
        </p:txBody>
      </p:sp>
      <p:grpSp>
        <p:nvGrpSpPr>
          <p:cNvPr id="947204" name="Group 4"/>
          <p:cNvGrpSpPr>
            <a:grpSpLocks/>
          </p:cNvGrpSpPr>
          <p:nvPr/>
        </p:nvGrpSpPr>
        <p:grpSpPr bwMode="auto">
          <a:xfrm>
            <a:off x="7162800" y="1447800"/>
            <a:ext cx="1676400" cy="1524000"/>
            <a:chOff x="4512" y="912"/>
            <a:chExt cx="1056" cy="960"/>
          </a:xfrm>
        </p:grpSpPr>
        <p:sp>
          <p:nvSpPr>
            <p:cNvPr id="947205" name="Rectangle 5"/>
            <p:cNvSpPr>
              <a:spLocks noChangeArrowheads="1"/>
            </p:cNvSpPr>
            <p:nvPr/>
          </p:nvSpPr>
          <p:spPr bwMode="auto">
            <a:xfrm>
              <a:off x="4512" y="912"/>
              <a:ext cx="1056" cy="960"/>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947206" name="Line 6"/>
            <p:cNvSpPr>
              <a:spLocks noChangeShapeType="1"/>
            </p:cNvSpPr>
            <p:nvPr/>
          </p:nvSpPr>
          <p:spPr bwMode="auto">
            <a:xfrm flipV="1">
              <a:off x="4704" y="1056"/>
              <a:ext cx="0" cy="672"/>
            </a:xfrm>
            <a:prstGeom prst="line">
              <a:avLst/>
            </a:prstGeom>
            <a:noFill/>
            <a:ln w="9525">
              <a:solidFill>
                <a:schemeClr val="tx1"/>
              </a:solidFill>
              <a:round/>
              <a:headEnd/>
              <a:tailEnd type="triangle" w="med" len="med"/>
            </a:ln>
            <a:effectLst/>
          </p:spPr>
          <p:txBody>
            <a:bodyPr/>
            <a:lstStyle/>
            <a:p>
              <a:endParaRPr lang="pt-BR"/>
            </a:p>
          </p:txBody>
        </p:sp>
        <p:sp>
          <p:nvSpPr>
            <p:cNvPr id="947207" name="Line 7"/>
            <p:cNvSpPr>
              <a:spLocks noChangeShapeType="1"/>
            </p:cNvSpPr>
            <p:nvPr/>
          </p:nvSpPr>
          <p:spPr bwMode="auto">
            <a:xfrm>
              <a:off x="4704" y="1728"/>
              <a:ext cx="720" cy="0"/>
            </a:xfrm>
            <a:prstGeom prst="line">
              <a:avLst/>
            </a:prstGeom>
            <a:noFill/>
            <a:ln w="9525">
              <a:solidFill>
                <a:schemeClr val="tx1"/>
              </a:solidFill>
              <a:round/>
              <a:headEnd/>
              <a:tailEnd type="triangle" w="med" len="med"/>
            </a:ln>
            <a:effectLst/>
          </p:spPr>
          <p:txBody>
            <a:bodyPr/>
            <a:lstStyle/>
            <a:p>
              <a:endParaRPr lang="pt-BR"/>
            </a:p>
          </p:txBody>
        </p:sp>
        <p:sp>
          <p:nvSpPr>
            <p:cNvPr id="947208" name="Rectangle 8"/>
            <p:cNvSpPr>
              <a:spLocks noChangeArrowheads="1"/>
            </p:cNvSpPr>
            <p:nvPr/>
          </p:nvSpPr>
          <p:spPr bwMode="auto">
            <a:xfrm>
              <a:off x="4800" y="1200"/>
              <a:ext cx="96" cy="9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947209" name="Line 9"/>
            <p:cNvSpPr>
              <a:spLocks noChangeShapeType="1"/>
            </p:cNvSpPr>
            <p:nvPr/>
          </p:nvSpPr>
          <p:spPr bwMode="auto">
            <a:xfrm flipV="1">
              <a:off x="4804" y="1136"/>
              <a:ext cx="44" cy="64"/>
            </a:xfrm>
            <a:prstGeom prst="line">
              <a:avLst/>
            </a:prstGeom>
            <a:noFill/>
            <a:ln w="9525">
              <a:solidFill>
                <a:schemeClr val="tx1"/>
              </a:solidFill>
              <a:round/>
              <a:headEnd/>
              <a:tailEnd/>
            </a:ln>
            <a:effectLst/>
          </p:spPr>
          <p:txBody>
            <a:bodyPr/>
            <a:lstStyle/>
            <a:p>
              <a:endParaRPr lang="pt-BR"/>
            </a:p>
          </p:txBody>
        </p:sp>
        <p:sp>
          <p:nvSpPr>
            <p:cNvPr id="947210" name="Line 10"/>
            <p:cNvSpPr>
              <a:spLocks noChangeShapeType="1"/>
            </p:cNvSpPr>
            <p:nvPr/>
          </p:nvSpPr>
          <p:spPr bwMode="auto">
            <a:xfrm>
              <a:off x="4852" y="1136"/>
              <a:ext cx="44" cy="64"/>
            </a:xfrm>
            <a:prstGeom prst="line">
              <a:avLst/>
            </a:prstGeom>
            <a:noFill/>
            <a:ln w="9525">
              <a:solidFill>
                <a:schemeClr val="tx1"/>
              </a:solidFill>
              <a:round/>
              <a:headEnd/>
              <a:tailEnd/>
            </a:ln>
            <a:effectLst/>
          </p:spPr>
          <p:txBody>
            <a:bodyPr/>
            <a:lstStyle/>
            <a:p>
              <a:endParaRPr lang="pt-BR"/>
            </a:p>
          </p:txBody>
        </p:sp>
        <p:sp>
          <p:nvSpPr>
            <p:cNvPr id="947211" name="Rectangle 11"/>
            <p:cNvSpPr>
              <a:spLocks noChangeArrowheads="1"/>
            </p:cNvSpPr>
            <p:nvPr/>
          </p:nvSpPr>
          <p:spPr bwMode="auto">
            <a:xfrm>
              <a:off x="5136" y="1488"/>
              <a:ext cx="96" cy="9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947212" name="Line 12"/>
            <p:cNvSpPr>
              <a:spLocks noChangeShapeType="1"/>
            </p:cNvSpPr>
            <p:nvPr/>
          </p:nvSpPr>
          <p:spPr bwMode="auto">
            <a:xfrm flipV="1">
              <a:off x="5140" y="1424"/>
              <a:ext cx="44" cy="64"/>
            </a:xfrm>
            <a:prstGeom prst="line">
              <a:avLst/>
            </a:prstGeom>
            <a:noFill/>
            <a:ln w="9525">
              <a:solidFill>
                <a:schemeClr val="tx1"/>
              </a:solidFill>
              <a:round/>
              <a:headEnd/>
              <a:tailEnd/>
            </a:ln>
            <a:effectLst/>
          </p:spPr>
          <p:txBody>
            <a:bodyPr/>
            <a:lstStyle/>
            <a:p>
              <a:endParaRPr lang="pt-BR"/>
            </a:p>
          </p:txBody>
        </p:sp>
        <p:sp>
          <p:nvSpPr>
            <p:cNvPr id="947213" name="Line 13"/>
            <p:cNvSpPr>
              <a:spLocks noChangeShapeType="1"/>
            </p:cNvSpPr>
            <p:nvPr/>
          </p:nvSpPr>
          <p:spPr bwMode="auto">
            <a:xfrm>
              <a:off x="5188" y="1424"/>
              <a:ext cx="44" cy="64"/>
            </a:xfrm>
            <a:prstGeom prst="line">
              <a:avLst/>
            </a:prstGeom>
            <a:noFill/>
            <a:ln w="9525">
              <a:solidFill>
                <a:schemeClr val="tx1"/>
              </a:solidFill>
              <a:round/>
              <a:headEnd/>
              <a:tailEnd/>
            </a:ln>
            <a:effectLst/>
          </p:spPr>
          <p:txBody>
            <a:bodyPr/>
            <a:lstStyle/>
            <a:p>
              <a:endParaRPr lang="pt-BR"/>
            </a:p>
          </p:txBody>
        </p:sp>
        <p:sp>
          <p:nvSpPr>
            <p:cNvPr id="947214" name="Line 14"/>
            <p:cNvSpPr>
              <a:spLocks noChangeShapeType="1"/>
            </p:cNvSpPr>
            <p:nvPr/>
          </p:nvSpPr>
          <p:spPr bwMode="auto">
            <a:xfrm>
              <a:off x="4944" y="1344"/>
              <a:ext cx="144" cy="96"/>
            </a:xfrm>
            <a:prstGeom prst="line">
              <a:avLst/>
            </a:prstGeom>
            <a:noFill/>
            <a:ln w="9525">
              <a:solidFill>
                <a:schemeClr val="tx1"/>
              </a:solidFill>
              <a:round/>
              <a:headEnd/>
              <a:tailEnd type="triangle" w="med" len="med"/>
            </a:ln>
            <a:effectLst/>
          </p:spPr>
          <p:txBody>
            <a:bodyPr/>
            <a:lstStyle/>
            <a:p>
              <a:endParaRPr lang="pt-BR"/>
            </a:p>
          </p:txBody>
        </p:sp>
      </p:grpSp>
      <p:graphicFrame>
        <p:nvGraphicFramePr>
          <p:cNvPr id="947215" name="Object 15"/>
          <p:cNvGraphicFramePr>
            <a:graphicFrameLocks noChangeAspect="1"/>
          </p:cNvGraphicFramePr>
          <p:nvPr/>
        </p:nvGraphicFramePr>
        <p:xfrm>
          <a:off x="5795963" y="4437063"/>
          <a:ext cx="882650" cy="774700"/>
        </p:xfrm>
        <a:graphic>
          <a:graphicData uri="http://schemas.openxmlformats.org/presentationml/2006/ole">
            <p:oleObj spid="_x0000_s947215" name="Equation" r:id="rId3" imgW="520560" imgH="457200" progId="Equation.3">
              <p:embed/>
            </p:oleObj>
          </a:graphicData>
        </a:graphic>
      </p:graphicFrame>
      <p:graphicFrame>
        <p:nvGraphicFramePr>
          <p:cNvPr id="947216" name="Object 16"/>
          <p:cNvGraphicFramePr>
            <a:graphicFrameLocks noChangeAspect="1"/>
          </p:cNvGraphicFramePr>
          <p:nvPr/>
        </p:nvGraphicFramePr>
        <p:xfrm>
          <a:off x="4932363" y="1989138"/>
          <a:ext cx="1143000" cy="839787"/>
        </p:xfrm>
        <a:graphic>
          <a:graphicData uri="http://schemas.openxmlformats.org/presentationml/2006/ole">
            <p:oleObj spid="_x0000_s947216" name="Equation" r:id="rId4" imgW="622080" imgH="457200" progId="Equation.3">
              <p:embed/>
            </p:oleObj>
          </a:graphicData>
        </a:graphic>
      </p:graphicFrame>
      <p:graphicFrame>
        <p:nvGraphicFramePr>
          <p:cNvPr id="947217" name="Object 17"/>
          <p:cNvGraphicFramePr>
            <a:graphicFrameLocks noChangeAspect="1"/>
          </p:cNvGraphicFramePr>
          <p:nvPr/>
        </p:nvGraphicFramePr>
        <p:xfrm>
          <a:off x="4572000" y="5805488"/>
          <a:ext cx="1676400" cy="581025"/>
        </p:xfrm>
        <a:graphic>
          <a:graphicData uri="http://schemas.openxmlformats.org/presentationml/2006/ole">
            <p:oleObj spid="_x0000_s947217" name="Equation" r:id="rId5" imgW="622080" imgH="215640" progId="Equation.3">
              <p:embed/>
            </p:oleObj>
          </a:graphicData>
        </a:graphic>
      </p:graphicFrame>
      <p:graphicFrame>
        <p:nvGraphicFramePr>
          <p:cNvPr id="947218" name="Object 18"/>
          <p:cNvGraphicFramePr>
            <a:graphicFrameLocks noChangeAspect="1"/>
          </p:cNvGraphicFramePr>
          <p:nvPr/>
        </p:nvGraphicFramePr>
        <p:xfrm>
          <a:off x="6011863" y="3500438"/>
          <a:ext cx="862012" cy="774700"/>
        </p:xfrm>
        <a:graphic>
          <a:graphicData uri="http://schemas.openxmlformats.org/presentationml/2006/ole">
            <p:oleObj spid="_x0000_s947218" name="Equation" r:id="rId6" imgW="507960" imgH="457200" progId="Equation.3">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p:txBody>
          <a:bodyPr/>
          <a:lstStyle/>
          <a:p>
            <a:r>
              <a:rPr lang="pt-BR"/>
              <a:t>Transformações 2D - Escala</a:t>
            </a:r>
            <a:endParaRPr lang="en-US"/>
          </a:p>
        </p:txBody>
      </p:sp>
      <p:sp>
        <p:nvSpPr>
          <p:cNvPr id="948227" name="Rectangle 3"/>
          <p:cNvSpPr>
            <a:spLocks noGrp="1" noChangeArrowheads="1"/>
          </p:cNvSpPr>
          <p:nvPr>
            <p:ph idx="1"/>
          </p:nvPr>
        </p:nvSpPr>
        <p:spPr>
          <a:xfrm>
            <a:off x="323528" y="2708920"/>
            <a:ext cx="5754687" cy="3700463"/>
          </a:xfrm>
        </p:spPr>
        <p:txBody>
          <a:bodyPr>
            <a:normAutofit fontScale="92500" lnSpcReduction="10000"/>
          </a:bodyPr>
          <a:lstStyle/>
          <a:p>
            <a:r>
              <a:rPr lang="pt-BR" sz="2400" dirty="0">
                <a:solidFill>
                  <a:schemeClr val="bg1"/>
                </a:solidFill>
              </a:rPr>
              <a:t>Coordenadas são multiplicadas pelos fatores de escala</a:t>
            </a:r>
          </a:p>
          <a:p>
            <a:endParaRPr lang="pt-BR" sz="2400" dirty="0">
              <a:solidFill>
                <a:schemeClr val="bg1"/>
              </a:solidFill>
            </a:endParaRPr>
          </a:p>
          <a:p>
            <a:endParaRPr lang="pt-BR" sz="2400" dirty="0">
              <a:solidFill>
                <a:schemeClr val="bg1"/>
              </a:solidFill>
            </a:endParaRPr>
          </a:p>
          <a:p>
            <a:r>
              <a:rPr lang="pt-BR" sz="2400" dirty="0">
                <a:solidFill>
                  <a:schemeClr val="bg1"/>
                </a:solidFill>
              </a:rPr>
              <a:t>Tipos de Escala</a:t>
            </a:r>
          </a:p>
          <a:p>
            <a:pPr lvl="1"/>
            <a:r>
              <a:rPr lang="en-US" sz="2400" dirty="0" err="1">
                <a:solidFill>
                  <a:schemeClr val="bg1"/>
                </a:solidFill>
              </a:rPr>
              <a:t>Uniforme</a:t>
            </a:r>
            <a:r>
              <a:rPr lang="en-US" sz="2400" dirty="0">
                <a:solidFill>
                  <a:schemeClr val="bg1"/>
                </a:solidFill>
              </a:rPr>
              <a:t>:</a:t>
            </a:r>
          </a:p>
          <a:p>
            <a:pPr lvl="2"/>
            <a:r>
              <a:rPr lang="en-US" dirty="0" err="1">
                <a:solidFill>
                  <a:schemeClr val="bg1"/>
                </a:solidFill>
              </a:rPr>
              <a:t>sx</a:t>
            </a:r>
            <a:r>
              <a:rPr lang="en-US" dirty="0">
                <a:solidFill>
                  <a:schemeClr val="bg1"/>
                </a:solidFill>
              </a:rPr>
              <a:t> = </a:t>
            </a:r>
            <a:r>
              <a:rPr lang="en-US" dirty="0" err="1">
                <a:solidFill>
                  <a:schemeClr val="bg1"/>
                </a:solidFill>
              </a:rPr>
              <a:t>sy</a:t>
            </a:r>
            <a:endParaRPr lang="en-US" dirty="0">
              <a:solidFill>
                <a:schemeClr val="bg1"/>
              </a:solidFill>
            </a:endParaRPr>
          </a:p>
          <a:p>
            <a:pPr lvl="1"/>
            <a:r>
              <a:rPr lang="en-US" sz="2400" dirty="0" err="1">
                <a:solidFill>
                  <a:schemeClr val="bg1"/>
                </a:solidFill>
              </a:rPr>
              <a:t>Não-Uniforme</a:t>
            </a:r>
            <a:endParaRPr lang="en-US" sz="2400" dirty="0">
              <a:solidFill>
                <a:schemeClr val="bg1"/>
              </a:solidFill>
            </a:endParaRPr>
          </a:p>
          <a:p>
            <a:pPr lvl="2"/>
            <a:r>
              <a:rPr lang="en-US" dirty="0" err="1">
                <a:solidFill>
                  <a:schemeClr val="bg1"/>
                </a:solidFill>
              </a:rPr>
              <a:t>sx</a:t>
            </a:r>
            <a:r>
              <a:rPr lang="en-US" dirty="0">
                <a:solidFill>
                  <a:schemeClr val="bg1"/>
                </a:solidFill>
              </a:rPr>
              <a:t> &lt;&gt; </a:t>
            </a:r>
            <a:r>
              <a:rPr lang="en-US" dirty="0" err="1">
                <a:solidFill>
                  <a:schemeClr val="bg1"/>
                </a:solidFill>
              </a:rPr>
              <a:t>sy</a:t>
            </a:r>
            <a:endParaRPr lang="en-US" dirty="0">
              <a:solidFill>
                <a:schemeClr val="bg1"/>
              </a:solidFill>
            </a:endParaRPr>
          </a:p>
          <a:p>
            <a:r>
              <a:rPr lang="en-US" sz="2400" dirty="0" err="1">
                <a:solidFill>
                  <a:schemeClr val="bg1"/>
                </a:solidFill>
              </a:rPr>
              <a:t>Escala</a:t>
            </a:r>
            <a:r>
              <a:rPr lang="en-US" sz="2400" dirty="0">
                <a:solidFill>
                  <a:schemeClr val="bg1"/>
                </a:solidFill>
              </a:rPr>
              <a:t> é </a:t>
            </a:r>
            <a:r>
              <a:rPr lang="en-US" sz="2400" dirty="0" err="1">
                <a:solidFill>
                  <a:schemeClr val="bg1"/>
                </a:solidFill>
              </a:rPr>
              <a:t>uma</a:t>
            </a:r>
            <a:r>
              <a:rPr lang="en-US" sz="2400" dirty="0">
                <a:solidFill>
                  <a:schemeClr val="bg1"/>
                </a:solidFill>
              </a:rPr>
              <a:t> </a:t>
            </a:r>
            <a:r>
              <a:rPr lang="en-US" sz="2400" dirty="0" err="1">
                <a:solidFill>
                  <a:schemeClr val="bg1"/>
                </a:solidFill>
              </a:rPr>
              <a:t>multiplicação</a:t>
            </a:r>
            <a:r>
              <a:rPr lang="en-US" sz="2400" dirty="0">
                <a:solidFill>
                  <a:schemeClr val="bg1"/>
                </a:solidFill>
              </a:rPr>
              <a:t> de </a:t>
            </a:r>
            <a:r>
              <a:rPr lang="en-US" sz="2400" dirty="0" err="1">
                <a:solidFill>
                  <a:schemeClr val="bg1"/>
                </a:solidFill>
              </a:rPr>
              <a:t>matrizes</a:t>
            </a:r>
            <a:endParaRPr lang="en-US" sz="2400" dirty="0">
              <a:solidFill>
                <a:schemeClr val="bg1"/>
              </a:solidFill>
            </a:endParaRPr>
          </a:p>
        </p:txBody>
      </p:sp>
      <p:graphicFrame>
        <p:nvGraphicFramePr>
          <p:cNvPr id="948228" name="Object 4"/>
          <p:cNvGraphicFramePr>
            <a:graphicFrameLocks noChangeAspect="1"/>
          </p:cNvGraphicFramePr>
          <p:nvPr/>
        </p:nvGraphicFramePr>
        <p:xfrm>
          <a:off x="5003800" y="3068638"/>
          <a:ext cx="979488" cy="839787"/>
        </p:xfrm>
        <a:graphic>
          <a:graphicData uri="http://schemas.openxmlformats.org/presentationml/2006/ole">
            <p:oleObj spid="_x0000_s948228" name="Equation" r:id="rId3" imgW="533160" imgH="457200" progId="Equation.3">
              <p:embed/>
            </p:oleObj>
          </a:graphicData>
        </a:graphic>
      </p:graphicFrame>
      <p:graphicFrame>
        <p:nvGraphicFramePr>
          <p:cNvPr id="948229" name="Object 5"/>
          <p:cNvGraphicFramePr>
            <a:graphicFrameLocks noChangeAspect="1"/>
          </p:cNvGraphicFramePr>
          <p:nvPr/>
        </p:nvGraphicFramePr>
        <p:xfrm>
          <a:off x="3563938" y="4652963"/>
          <a:ext cx="5205412" cy="966787"/>
        </p:xfrm>
        <a:graphic>
          <a:graphicData uri="http://schemas.openxmlformats.org/presentationml/2006/ole">
            <p:oleObj spid="_x0000_s948229" name="Equation" r:id="rId4" imgW="2603160" imgH="482400" progId="Equation.3">
              <p:embed/>
            </p:oleObj>
          </a:graphicData>
        </a:graphic>
      </p:graphicFrame>
      <p:sp>
        <p:nvSpPr>
          <p:cNvPr id="948230" name="Rectangle 6"/>
          <p:cNvSpPr>
            <a:spLocks noChangeArrowheads="1"/>
          </p:cNvSpPr>
          <p:nvPr/>
        </p:nvSpPr>
        <p:spPr bwMode="auto">
          <a:xfrm>
            <a:off x="6248400" y="2819400"/>
            <a:ext cx="381000" cy="381000"/>
          </a:xfrm>
          <a:prstGeom prst="rect">
            <a:avLst/>
          </a:prstGeom>
          <a:solidFill>
            <a:schemeClr val="bg1"/>
          </a:solidFill>
          <a:ln w="9525">
            <a:solidFill>
              <a:schemeClr val="bg1"/>
            </a:solidFill>
            <a:miter lim="800000"/>
            <a:headEnd/>
            <a:tailEnd/>
          </a:ln>
          <a:effectLst/>
        </p:spPr>
        <p:txBody>
          <a:bodyPr wrap="none" anchor="ctr"/>
          <a:lstStyle/>
          <a:p>
            <a:endParaRPr lang="pt-BR"/>
          </a:p>
        </p:txBody>
      </p:sp>
      <p:sp>
        <p:nvSpPr>
          <p:cNvPr id="948231" name="Rectangle 7"/>
          <p:cNvSpPr>
            <a:spLocks noChangeArrowheads="1"/>
          </p:cNvSpPr>
          <p:nvPr/>
        </p:nvSpPr>
        <p:spPr bwMode="auto">
          <a:xfrm>
            <a:off x="7696200" y="1752600"/>
            <a:ext cx="914400" cy="914400"/>
          </a:xfrm>
          <a:prstGeom prst="rect">
            <a:avLst/>
          </a:prstGeom>
          <a:solidFill>
            <a:schemeClr val="bg1"/>
          </a:solidFill>
          <a:ln w="9525">
            <a:solidFill>
              <a:schemeClr val="bg1"/>
            </a:solidFill>
            <a:prstDash val="dash"/>
            <a:miter lim="800000"/>
            <a:headEnd/>
            <a:tailEnd/>
          </a:ln>
          <a:effectLst/>
        </p:spPr>
        <p:txBody>
          <a:bodyPr wrap="none" anchor="ctr"/>
          <a:lstStyle/>
          <a:p>
            <a:endParaRPr lang="pt-BR"/>
          </a:p>
        </p:txBody>
      </p:sp>
      <p:sp>
        <p:nvSpPr>
          <p:cNvPr id="948232" name="Line 8"/>
          <p:cNvSpPr>
            <a:spLocks noChangeShapeType="1"/>
          </p:cNvSpPr>
          <p:nvPr/>
        </p:nvSpPr>
        <p:spPr bwMode="auto">
          <a:xfrm flipV="1">
            <a:off x="6781800" y="2362200"/>
            <a:ext cx="609600" cy="304800"/>
          </a:xfrm>
          <a:prstGeom prst="line">
            <a:avLst/>
          </a:prstGeom>
          <a:noFill/>
          <a:ln w="9525">
            <a:solidFill>
              <a:schemeClr val="bg1"/>
            </a:solidFill>
            <a:round/>
            <a:headEnd/>
            <a:tailEnd type="triangle" w="med" len="med"/>
          </a:ln>
          <a:effectLst/>
        </p:spPr>
        <p:txBody>
          <a:bodyPr/>
          <a:lstStyle/>
          <a:p>
            <a:endParaRPr lang="pt-BR"/>
          </a:p>
        </p:txBody>
      </p:sp>
      <p:sp>
        <p:nvSpPr>
          <p:cNvPr id="948233" name="Rectangle 9"/>
          <p:cNvSpPr>
            <a:spLocks noChangeArrowheads="1"/>
          </p:cNvSpPr>
          <p:nvPr/>
        </p:nvSpPr>
        <p:spPr bwMode="auto">
          <a:xfrm>
            <a:off x="7239000" y="3505200"/>
            <a:ext cx="1676400" cy="457200"/>
          </a:xfrm>
          <a:prstGeom prst="rect">
            <a:avLst/>
          </a:prstGeom>
          <a:solidFill>
            <a:schemeClr val="bg1"/>
          </a:solidFill>
          <a:ln w="9525">
            <a:solidFill>
              <a:schemeClr val="tx1"/>
            </a:solidFill>
            <a:prstDash val="dash"/>
            <a:miter lim="800000"/>
            <a:headEnd/>
            <a:tailEnd/>
          </a:ln>
          <a:effectLst/>
        </p:spPr>
        <p:txBody>
          <a:bodyPr wrap="none" anchor="ctr"/>
          <a:lstStyle/>
          <a:p>
            <a:endParaRPr lang="pt-BR"/>
          </a:p>
        </p:txBody>
      </p:sp>
      <p:sp>
        <p:nvSpPr>
          <p:cNvPr id="948234" name="Line 10"/>
          <p:cNvSpPr>
            <a:spLocks noChangeShapeType="1"/>
          </p:cNvSpPr>
          <p:nvPr/>
        </p:nvSpPr>
        <p:spPr bwMode="auto">
          <a:xfrm>
            <a:off x="6781800" y="3124200"/>
            <a:ext cx="609600" cy="228600"/>
          </a:xfrm>
          <a:prstGeom prst="line">
            <a:avLst/>
          </a:prstGeom>
          <a:noFill/>
          <a:ln w="9525">
            <a:solidFill>
              <a:schemeClr val="bg1"/>
            </a:solidFill>
            <a:round/>
            <a:headEnd/>
            <a:tailEnd type="triangle" w="med" len="med"/>
          </a:ln>
          <a:effectLst/>
        </p:spPr>
        <p:txBody>
          <a:bodyPr/>
          <a:lstStyle/>
          <a:p>
            <a:endParaRPr lang="pt-B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lstStyle/>
          <a:p>
            <a:r>
              <a:rPr lang="pt-BR"/>
              <a:t>Transformações 2D - Rotação</a:t>
            </a:r>
            <a:endParaRPr lang="en-US"/>
          </a:p>
        </p:txBody>
      </p:sp>
      <p:graphicFrame>
        <p:nvGraphicFramePr>
          <p:cNvPr id="951300" name="Object 4"/>
          <p:cNvGraphicFramePr>
            <a:graphicFrameLocks noChangeAspect="1"/>
          </p:cNvGraphicFramePr>
          <p:nvPr/>
        </p:nvGraphicFramePr>
        <p:xfrm>
          <a:off x="6172200" y="1676400"/>
          <a:ext cx="2809875" cy="2362200"/>
        </p:xfrm>
        <a:graphic>
          <a:graphicData uri="http://schemas.openxmlformats.org/presentationml/2006/ole">
            <p:oleObj spid="_x0000_s951300" name="Bitmap Image" r:id="rId3" imgW="2809524" imgH="2362530" progId="Paint.Picture">
              <p:embed/>
            </p:oleObj>
          </a:graphicData>
        </a:graphic>
      </p:graphicFrame>
      <p:graphicFrame>
        <p:nvGraphicFramePr>
          <p:cNvPr id="951303" name="Object 7"/>
          <p:cNvGraphicFramePr>
            <a:graphicFrameLocks noChangeAspect="1"/>
          </p:cNvGraphicFramePr>
          <p:nvPr/>
        </p:nvGraphicFramePr>
        <p:xfrm>
          <a:off x="1692275" y="2781300"/>
          <a:ext cx="3294063" cy="877888"/>
        </p:xfrm>
        <a:graphic>
          <a:graphicData uri="http://schemas.openxmlformats.org/presentationml/2006/ole">
            <p:oleObj spid="_x0000_s951303" name="Equation" r:id="rId4" imgW="171432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1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pt-BR"/>
              <a:t>Coordenadas Homogêneas</a:t>
            </a:r>
            <a:endParaRPr lang="en-US"/>
          </a:p>
        </p:txBody>
      </p:sp>
      <p:sp>
        <p:nvSpPr>
          <p:cNvPr id="955395" name="Rectangle 3"/>
          <p:cNvSpPr>
            <a:spLocks noGrp="1" noChangeArrowheads="1"/>
          </p:cNvSpPr>
          <p:nvPr>
            <p:ph idx="1"/>
          </p:nvPr>
        </p:nvSpPr>
        <p:spPr/>
        <p:txBody>
          <a:bodyPr/>
          <a:lstStyle/>
          <a:p>
            <a:r>
              <a:rPr lang="pt-BR" dirty="0">
                <a:solidFill>
                  <a:schemeClr val="bg1"/>
                </a:solidFill>
              </a:rPr>
              <a:t>Introduzida em Matemática</a:t>
            </a:r>
          </a:p>
          <a:p>
            <a:r>
              <a:rPr lang="pt-BR" dirty="0">
                <a:solidFill>
                  <a:schemeClr val="bg1"/>
                </a:solidFill>
              </a:rPr>
              <a:t>Adiciona uma terceira coordenada </a:t>
            </a:r>
            <a:r>
              <a:rPr lang="pt-BR" i="1" dirty="0">
                <a:solidFill>
                  <a:schemeClr val="bg1"/>
                </a:solidFill>
              </a:rPr>
              <a:t>w</a:t>
            </a:r>
          </a:p>
          <a:p>
            <a:r>
              <a:rPr lang="en-US" dirty="0">
                <a:solidFill>
                  <a:schemeClr val="bg1"/>
                </a:solidFill>
              </a:rPr>
              <a:t>Um </a:t>
            </a:r>
            <a:r>
              <a:rPr lang="en-US" dirty="0" err="1">
                <a:solidFill>
                  <a:schemeClr val="bg1"/>
                </a:solidFill>
              </a:rPr>
              <a:t>ponto</a:t>
            </a:r>
            <a:r>
              <a:rPr lang="en-US" dirty="0">
                <a:solidFill>
                  <a:schemeClr val="bg1"/>
                </a:solidFill>
              </a:rPr>
              <a:t> 2D </a:t>
            </a:r>
            <a:r>
              <a:rPr lang="en-US" dirty="0" err="1">
                <a:solidFill>
                  <a:schemeClr val="bg1"/>
                </a:solidFill>
              </a:rPr>
              <a:t>passa</a:t>
            </a:r>
            <a:r>
              <a:rPr lang="en-US" dirty="0">
                <a:solidFill>
                  <a:schemeClr val="bg1"/>
                </a:solidFill>
              </a:rPr>
              <a:t> a ser um </a:t>
            </a:r>
            <a:r>
              <a:rPr lang="en-US" dirty="0" err="1">
                <a:solidFill>
                  <a:schemeClr val="bg1"/>
                </a:solidFill>
              </a:rPr>
              <a:t>vetor</a:t>
            </a:r>
            <a:r>
              <a:rPr lang="en-US" dirty="0">
                <a:solidFill>
                  <a:schemeClr val="bg1"/>
                </a:solidFill>
              </a:rPr>
              <a:t> com 3 </a:t>
            </a:r>
            <a:r>
              <a:rPr lang="en-US" dirty="0" err="1">
                <a:solidFill>
                  <a:schemeClr val="bg1"/>
                </a:solidFill>
              </a:rPr>
              <a:t>coordenadas</a:t>
            </a:r>
            <a:endParaRPr lang="en-US" dirty="0">
              <a:solidFill>
                <a:schemeClr val="bg1"/>
              </a:solidFill>
            </a:endParaRPr>
          </a:p>
          <a:p>
            <a:r>
              <a:rPr lang="en-US" dirty="0">
                <a:solidFill>
                  <a:schemeClr val="bg1"/>
                </a:solidFill>
              </a:rPr>
              <a:t>2 </a:t>
            </a:r>
            <a:r>
              <a:rPr lang="en-US" dirty="0" err="1">
                <a:solidFill>
                  <a:schemeClr val="bg1"/>
                </a:solidFill>
              </a:rPr>
              <a:t>pontos</a:t>
            </a:r>
            <a:r>
              <a:rPr lang="en-US" dirty="0">
                <a:solidFill>
                  <a:schemeClr val="bg1"/>
                </a:solidFill>
              </a:rPr>
              <a:t> </a:t>
            </a:r>
            <a:r>
              <a:rPr lang="en-US" dirty="0" err="1">
                <a:solidFill>
                  <a:schemeClr val="bg1"/>
                </a:solidFill>
              </a:rPr>
              <a:t>são</a:t>
            </a:r>
            <a:r>
              <a:rPr lang="en-US" dirty="0">
                <a:solidFill>
                  <a:schemeClr val="bg1"/>
                </a:solidFill>
              </a:rPr>
              <a:t> </a:t>
            </a:r>
            <a:r>
              <a:rPr lang="en-US" dirty="0" err="1">
                <a:solidFill>
                  <a:schemeClr val="bg1"/>
                </a:solidFill>
              </a:rPr>
              <a:t>iguais</a:t>
            </a:r>
            <a:r>
              <a:rPr lang="en-US" dirty="0">
                <a:solidFill>
                  <a:schemeClr val="bg1"/>
                </a:solidFill>
              </a:rPr>
              <a:t> se e </a:t>
            </a:r>
            <a:r>
              <a:rPr lang="en-US" dirty="0" err="1">
                <a:solidFill>
                  <a:schemeClr val="bg1"/>
                </a:solidFill>
              </a:rPr>
              <a:t>somente</a:t>
            </a:r>
            <a:r>
              <a:rPr lang="en-US" dirty="0">
                <a:solidFill>
                  <a:schemeClr val="bg1"/>
                </a:solidFill>
              </a:rPr>
              <a:t> se:</a:t>
            </a:r>
          </a:p>
          <a:p>
            <a:r>
              <a:rPr lang="en-US" dirty="0" err="1">
                <a:solidFill>
                  <a:schemeClr val="bg1"/>
                </a:solidFill>
              </a:rPr>
              <a:t>Homogeneizar</a:t>
            </a:r>
            <a:r>
              <a:rPr lang="en-US" dirty="0">
                <a:solidFill>
                  <a:schemeClr val="bg1"/>
                </a:solidFill>
              </a:rPr>
              <a:t>: </a:t>
            </a:r>
            <a:r>
              <a:rPr lang="en-US" dirty="0" err="1">
                <a:solidFill>
                  <a:schemeClr val="bg1"/>
                </a:solidFill>
              </a:rPr>
              <a:t>dividir</a:t>
            </a:r>
            <a:r>
              <a:rPr lang="en-US" dirty="0">
                <a:solidFill>
                  <a:schemeClr val="bg1"/>
                </a:solidFill>
              </a:rPr>
              <a:t> </a:t>
            </a:r>
            <a:r>
              <a:rPr lang="en-US" dirty="0" err="1">
                <a:solidFill>
                  <a:schemeClr val="bg1"/>
                </a:solidFill>
              </a:rPr>
              <a:t>por</a:t>
            </a:r>
            <a:r>
              <a:rPr lang="en-US" dirty="0">
                <a:solidFill>
                  <a:schemeClr val="bg1"/>
                </a:solidFill>
              </a:rPr>
              <a:t> w</a:t>
            </a:r>
          </a:p>
          <a:p>
            <a:r>
              <a:rPr lang="en-US" dirty="0" err="1">
                <a:solidFill>
                  <a:schemeClr val="bg1"/>
                </a:solidFill>
              </a:rPr>
              <a:t>Pontos</a:t>
            </a:r>
            <a:r>
              <a:rPr lang="en-US" dirty="0">
                <a:solidFill>
                  <a:schemeClr val="bg1"/>
                </a:solidFill>
              </a:rPr>
              <a:t> </a:t>
            </a:r>
            <a:r>
              <a:rPr lang="en-US" dirty="0" err="1">
                <a:solidFill>
                  <a:schemeClr val="bg1"/>
                </a:solidFill>
              </a:rPr>
              <a:t>homogeneizados</a:t>
            </a:r>
            <a:r>
              <a:rPr lang="en-US" dirty="0"/>
              <a:t>:</a:t>
            </a:r>
          </a:p>
        </p:txBody>
      </p:sp>
      <p:graphicFrame>
        <p:nvGraphicFramePr>
          <p:cNvPr id="955396" name="Object 4"/>
          <p:cNvGraphicFramePr>
            <a:graphicFrameLocks noChangeAspect="1"/>
          </p:cNvGraphicFramePr>
          <p:nvPr/>
        </p:nvGraphicFramePr>
        <p:xfrm>
          <a:off x="6732588" y="1700213"/>
          <a:ext cx="430212" cy="1096962"/>
        </p:xfrm>
        <a:graphic>
          <a:graphicData uri="http://schemas.openxmlformats.org/presentationml/2006/ole">
            <p:oleObj spid="_x0000_s955396" name="Equation" r:id="rId3" imgW="279360" imgH="711000" progId="Equation.3">
              <p:embed/>
            </p:oleObj>
          </a:graphicData>
        </a:graphic>
      </p:graphicFrame>
      <p:graphicFrame>
        <p:nvGraphicFramePr>
          <p:cNvPr id="955397" name="Object 5"/>
          <p:cNvGraphicFramePr>
            <a:graphicFrameLocks noChangeAspect="1"/>
          </p:cNvGraphicFramePr>
          <p:nvPr/>
        </p:nvGraphicFramePr>
        <p:xfrm>
          <a:off x="6588125" y="3789363"/>
          <a:ext cx="2057400" cy="790575"/>
        </p:xfrm>
        <a:graphic>
          <a:graphicData uri="http://schemas.openxmlformats.org/presentationml/2006/ole">
            <p:oleObj spid="_x0000_s955397" name="Equation" r:id="rId4" imgW="1028520" imgH="393480" progId="Equation.3">
              <p:embed/>
            </p:oleObj>
          </a:graphicData>
        </a:graphic>
      </p:graphicFrame>
      <p:graphicFrame>
        <p:nvGraphicFramePr>
          <p:cNvPr id="955398" name="Object 6"/>
          <p:cNvGraphicFramePr>
            <a:graphicFrameLocks noChangeAspect="1"/>
          </p:cNvGraphicFramePr>
          <p:nvPr/>
        </p:nvGraphicFramePr>
        <p:xfrm>
          <a:off x="7235825" y="5084763"/>
          <a:ext cx="411163" cy="1096962"/>
        </p:xfrm>
        <a:graphic>
          <a:graphicData uri="http://schemas.openxmlformats.org/presentationml/2006/ole">
            <p:oleObj spid="_x0000_s955398" name="Equation" r:id="rId5" imgW="266400" imgH="711000" progId="Equation.3">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noFill/>
          <a:ln/>
        </p:spPr>
        <p:txBody>
          <a:bodyPr lIns="90488" tIns="44450" rIns="90488" bIns="44450">
            <a:normAutofit fontScale="90000"/>
          </a:bodyPr>
          <a:lstStyle/>
          <a:p>
            <a:r>
              <a:rPr lang="en-US"/>
              <a:t>Translação – Coord. Homogêneas</a:t>
            </a:r>
          </a:p>
        </p:txBody>
      </p:sp>
      <p:graphicFrame>
        <p:nvGraphicFramePr>
          <p:cNvPr id="956419" name="Object 3">
            <a:hlinkClick r:id="" action="ppaction://ole?verb=0"/>
          </p:cNvPr>
          <p:cNvGraphicFramePr>
            <a:graphicFrameLocks/>
          </p:cNvGraphicFramePr>
          <p:nvPr/>
        </p:nvGraphicFramePr>
        <p:xfrm>
          <a:off x="530225" y="1930400"/>
          <a:ext cx="3033713" cy="1422400"/>
        </p:xfrm>
        <a:graphic>
          <a:graphicData uri="http://schemas.openxmlformats.org/presentationml/2006/ole">
            <p:oleObj spid="_x0000_s956419" name="Equation" r:id="rId3" imgW="1037880" imgH="495000" progId="Equation">
              <p:embed/>
            </p:oleObj>
          </a:graphicData>
        </a:graphic>
      </p:graphicFrame>
      <p:graphicFrame>
        <p:nvGraphicFramePr>
          <p:cNvPr id="956420" name="Object 4">
            <a:hlinkClick r:id="" action="ppaction://ole?verb=0"/>
          </p:cNvPr>
          <p:cNvGraphicFramePr>
            <a:graphicFrameLocks/>
          </p:cNvGraphicFramePr>
          <p:nvPr/>
        </p:nvGraphicFramePr>
        <p:xfrm>
          <a:off x="3481388" y="4140200"/>
          <a:ext cx="1776412" cy="1422400"/>
        </p:xfrm>
        <a:graphic>
          <a:graphicData uri="http://schemas.openxmlformats.org/presentationml/2006/ole">
            <p:oleObj spid="_x0000_s956420" name="Equation" r:id="rId4" imgW="609480" imgH="495000" progId="Equation">
              <p:embed/>
            </p:oleObj>
          </a:graphicData>
        </a:graphic>
      </p:graphicFrame>
      <p:graphicFrame>
        <p:nvGraphicFramePr>
          <p:cNvPr id="956421" name="Object 5">
            <a:hlinkClick r:id="" action="ppaction://ole?verb=0"/>
          </p:cNvPr>
          <p:cNvGraphicFramePr>
            <a:graphicFrameLocks/>
          </p:cNvGraphicFramePr>
          <p:nvPr/>
        </p:nvGraphicFramePr>
        <p:xfrm>
          <a:off x="5867400" y="1905000"/>
          <a:ext cx="2651125" cy="1736725"/>
        </p:xfrm>
        <a:graphic>
          <a:graphicData uri="http://schemas.openxmlformats.org/presentationml/2006/ole">
            <p:oleObj spid="_x0000_s956421" name="Equation" r:id="rId5" imgW="514080" imgH="342720" progId="Equation">
              <p:embed/>
            </p:oleObj>
          </a:graphicData>
        </a:graphic>
      </p:graphicFrame>
      <p:sp>
        <p:nvSpPr>
          <p:cNvPr id="956422" name="Arc 6"/>
          <p:cNvSpPr>
            <a:spLocks/>
          </p:cNvSpPr>
          <p:nvPr/>
        </p:nvSpPr>
        <p:spPr bwMode="auto">
          <a:xfrm rot="16200000">
            <a:off x="1909763" y="3652837"/>
            <a:ext cx="1219200" cy="1228725"/>
          </a:xfrm>
          <a:custGeom>
            <a:avLst/>
            <a:gdLst>
              <a:gd name="G0" fmla="+- 21600 0 0"/>
              <a:gd name="G1" fmla="+- 21600 0 0"/>
              <a:gd name="G2" fmla="+- 21600 0 0"/>
              <a:gd name="T0" fmla="*/ 0 w 21600"/>
              <a:gd name="T1" fmla="*/ 21600 h 21600"/>
              <a:gd name="T2" fmla="*/ 2157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101600" cap="rnd">
            <a:solidFill>
              <a:schemeClr val="tx1"/>
            </a:solidFill>
            <a:round/>
            <a:headEnd type="triangle" w="med" len="med"/>
            <a:tailEnd/>
          </a:ln>
          <a:effectLst/>
        </p:spPr>
        <p:txBody>
          <a:bodyPr/>
          <a:lstStyle/>
          <a:p>
            <a:endParaRPr lang="pt-BR"/>
          </a:p>
        </p:txBody>
      </p:sp>
      <p:sp>
        <p:nvSpPr>
          <p:cNvPr id="956423" name="Arc 7"/>
          <p:cNvSpPr>
            <a:spLocks/>
          </p:cNvSpPr>
          <p:nvPr/>
        </p:nvSpPr>
        <p:spPr bwMode="auto">
          <a:xfrm rot="10800000">
            <a:off x="5945188" y="3811588"/>
            <a:ext cx="1228725" cy="1219200"/>
          </a:xfrm>
          <a:custGeom>
            <a:avLst/>
            <a:gdLst>
              <a:gd name="G0" fmla="+- 21600 0 0"/>
              <a:gd name="G1" fmla="+- 21600 0 0"/>
              <a:gd name="G2" fmla="+- 21600 0 0"/>
              <a:gd name="T0" fmla="*/ 0 w 21600"/>
              <a:gd name="T1" fmla="*/ 21600 h 21600"/>
              <a:gd name="T2" fmla="*/ 2157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101600" cap="rnd">
            <a:solidFill>
              <a:schemeClr val="tx1"/>
            </a:solidFill>
            <a:round/>
            <a:headEnd type="triangle" w="med" len="med"/>
            <a:tailEnd/>
          </a:ln>
          <a:effectLst/>
        </p:spPr>
        <p:txBody>
          <a:bodyPr/>
          <a:lstStyle/>
          <a:p>
            <a:endParaRPr lang="pt-BR"/>
          </a:p>
        </p:txBody>
      </p:sp>
      <p:graphicFrame>
        <p:nvGraphicFramePr>
          <p:cNvPr id="956424" name="Object 8"/>
          <p:cNvGraphicFramePr>
            <a:graphicFrameLocks noChangeAspect="1"/>
          </p:cNvGraphicFramePr>
          <p:nvPr/>
        </p:nvGraphicFramePr>
        <p:xfrm>
          <a:off x="3924300" y="1989138"/>
          <a:ext cx="1676400" cy="581025"/>
        </p:xfrm>
        <a:graphic>
          <a:graphicData uri="http://schemas.openxmlformats.org/presentationml/2006/ole">
            <p:oleObj spid="_x0000_s956424" name="Equation" r:id="rId6" imgW="622080" imgH="215640" progId="Equation.3">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r>
              <a:rPr lang="pt-BR"/>
              <a:t>Modelagem Geométrica</a:t>
            </a:r>
          </a:p>
        </p:txBody>
      </p:sp>
      <p:sp>
        <p:nvSpPr>
          <p:cNvPr id="615427" name="Rectangle 3"/>
          <p:cNvSpPr>
            <a:spLocks noGrp="1" noChangeArrowheads="1"/>
          </p:cNvSpPr>
          <p:nvPr>
            <p:ph idx="1"/>
          </p:nvPr>
        </p:nvSpPr>
        <p:spPr>
          <a:xfrm>
            <a:off x="301625" y="1981200"/>
            <a:ext cx="5208588" cy="4467225"/>
          </a:xfrm>
        </p:spPr>
        <p:txBody>
          <a:bodyPr/>
          <a:lstStyle/>
          <a:p>
            <a:r>
              <a:rPr lang="pt-BR" sz="2800" dirty="0">
                <a:solidFill>
                  <a:schemeClr val="bg1"/>
                </a:solidFill>
              </a:rPr>
              <a:t>Como criar/projetar/representar objetos</a:t>
            </a:r>
          </a:p>
          <a:p>
            <a:r>
              <a:rPr lang="pt-BR" sz="2800" dirty="0">
                <a:solidFill>
                  <a:schemeClr val="bg1"/>
                </a:solidFill>
              </a:rPr>
              <a:t>Como representar coisas e ambientes complexos (um bicho de pelúcia é complexo?)</a:t>
            </a:r>
          </a:p>
        </p:txBody>
      </p:sp>
      <p:pic>
        <p:nvPicPr>
          <p:cNvPr id="615428" name="Picture 4" descr="chetahVP1"/>
          <p:cNvPicPr>
            <a:picLocks noChangeAspect="1" noChangeArrowheads="1"/>
          </p:cNvPicPr>
          <p:nvPr/>
        </p:nvPicPr>
        <p:blipFill>
          <a:blip r:embed="rId2" cstate="print"/>
          <a:srcRect/>
          <a:stretch>
            <a:fillRect/>
          </a:stretch>
        </p:blipFill>
        <p:spPr bwMode="auto">
          <a:xfrm>
            <a:off x="5329238" y="3244850"/>
            <a:ext cx="3492500" cy="2619375"/>
          </a:xfrm>
          <a:prstGeom prst="rect">
            <a:avLst/>
          </a:prstGeom>
          <a:noFill/>
        </p:spPr>
      </p:pic>
      <p:sp>
        <p:nvSpPr>
          <p:cNvPr id="615429" name="Text Box 5"/>
          <p:cNvSpPr txBox="1">
            <a:spLocks noChangeArrowheads="1"/>
          </p:cNvSpPr>
          <p:nvPr/>
        </p:nvSpPr>
        <p:spPr bwMode="auto">
          <a:xfrm>
            <a:off x="5346700" y="5875338"/>
            <a:ext cx="3486150" cy="641350"/>
          </a:xfrm>
          <a:prstGeom prst="rect">
            <a:avLst/>
          </a:prstGeom>
          <a:noFill/>
          <a:ln w="9525">
            <a:noFill/>
            <a:miter lim="800000"/>
            <a:headEnd/>
            <a:tailEnd/>
          </a:ln>
          <a:effectLst/>
        </p:spPr>
        <p:txBody>
          <a:bodyPr wrap="none">
            <a:spAutoFit/>
          </a:bodyPr>
          <a:lstStyle/>
          <a:p>
            <a:pPr eaLnBrk="0" hangingPunct="0"/>
            <a:r>
              <a:rPr kumimoji="0" lang="pt-BR" sz="1800"/>
              <a:t>Coleção de vértices, conectados</a:t>
            </a:r>
          </a:p>
          <a:p>
            <a:pPr eaLnBrk="0" hangingPunct="0"/>
            <a:r>
              <a:rPr kumimoji="0" lang="pt-BR" sz="1800"/>
              <a:t>por arestas, formando polígonos</a:t>
            </a:r>
          </a:p>
        </p:txBody>
      </p:sp>
      <p:pic>
        <p:nvPicPr>
          <p:cNvPr id="615430" name="Picture 6" descr="north_american_bear_2000c"/>
          <p:cNvPicPr>
            <a:picLocks noChangeAspect="1" noChangeArrowheads="1"/>
          </p:cNvPicPr>
          <p:nvPr/>
        </p:nvPicPr>
        <p:blipFill>
          <a:blip r:embed="rId3" cstate="print"/>
          <a:srcRect/>
          <a:stretch>
            <a:fillRect/>
          </a:stretch>
        </p:blipFill>
        <p:spPr bwMode="auto">
          <a:xfrm>
            <a:off x="6156176" y="1484784"/>
            <a:ext cx="2428875" cy="23241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a:noFill/>
          <a:ln/>
        </p:spPr>
        <p:txBody>
          <a:bodyPr lIns="90488" tIns="44450" rIns="90488" bIns="44450"/>
          <a:lstStyle/>
          <a:p>
            <a:r>
              <a:rPr lang="en-US"/>
              <a:t>Escala – Coord. Homogêneas</a:t>
            </a:r>
          </a:p>
        </p:txBody>
      </p:sp>
      <p:graphicFrame>
        <p:nvGraphicFramePr>
          <p:cNvPr id="957443" name="Object 3">
            <a:hlinkClick r:id="" action="ppaction://ole?verb=0"/>
          </p:cNvPr>
          <p:cNvGraphicFramePr>
            <a:graphicFrameLocks/>
          </p:cNvGraphicFramePr>
          <p:nvPr/>
        </p:nvGraphicFramePr>
        <p:xfrm>
          <a:off x="550863" y="1879600"/>
          <a:ext cx="3071812" cy="1398588"/>
        </p:xfrm>
        <a:graphic>
          <a:graphicData uri="http://schemas.openxmlformats.org/presentationml/2006/ole">
            <p:oleObj spid="_x0000_s957443" name="Equation" r:id="rId3" imgW="1076040" imgH="495000" progId="Equation">
              <p:embed/>
            </p:oleObj>
          </a:graphicData>
        </a:graphic>
      </p:graphicFrame>
      <p:graphicFrame>
        <p:nvGraphicFramePr>
          <p:cNvPr id="957444" name="Object 4">
            <a:hlinkClick r:id="" action="ppaction://ole?verb=0"/>
          </p:cNvPr>
          <p:cNvGraphicFramePr>
            <a:graphicFrameLocks/>
          </p:cNvGraphicFramePr>
          <p:nvPr/>
        </p:nvGraphicFramePr>
        <p:xfrm>
          <a:off x="3870325" y="4292600"/>
          <a:ext cx="1387475" cy="1498600"/>
        </p:xfrm>
        <a:graphic>
          <a:graphicData uri="http://schemas.openxmlformats.org/presentationml/2006/ole">
            <p:oleObj spid="_x0000_s957444" name="Equation" r:id="rId4" imgW="428400" imgH="495000" progId="Equation">
              <p:embed/>
            </p:oleObj>
          </a:graphicData>
        </a:graphic>
      </p:graphicFrame>
      <p:graphicFrame>
        <p:nvGraphicFramePr>
          <p:cNvPr id="957445" name="Object 5">
            <a:hlinkClick r:id="" action="ppaction://ole?verb=0"/>
          </p:cNvPr>
          <p:cNvGraphicFramePr>
            <a:graphicFrameLocks/>
          </p:cNvGraphicFramePr>
          <p:nvPr/>
        </p:nvGraphicFramePr>
        <p:xfrm>
          <a:off x="6297613" y="1905000"/>
          <a:ext cx="2236787" cy="1733550"/>
        </p:xfrm>
        <a:graphic>
          <a:graphicData uri="http://schemas.openxmlformats.org/presentationml/2006/ole">
            <p:oleObj spid="_x0000_s957445" name="Equation" r:id="rId5" imgW="438120" imgH="342720" progId="Equation">
              <p:embed/>
            </p:oleObj>
          </a:graphicData>
        </a:graphic>
      </p:graphicFrame>
      <p:sp>
        <p:nvSpPr>
          <p:cNvPr id="957446" name="Arc 6"/>
          <p:cNvSpPr>
            <a:spLocks/>
          </p:cNvSpPr>
          <p:nvPr/>
        </p:nvSpPr>
        <p:spPr bwMode="auto">
          <a:xfrm rot="16200000">
            <a:off x="2103438" y="3659188"/>
            <a:ext cx="1217612" cy="1217612"/>
          </a:xfrm>
          <a:custGeom>
            <a:avLst/>
            <a:gdLst>
              <a:gd name="G0" fmla="+- 21600 0 0"/>
              <a:gd name="G1" fmla="+- 21600 0 0"/>
              <a:gd name="G2" fmla="+- 21600 0 0"/>
              <a:gd name="T0" fmla="*/ 0 w 21600"/>
              <a:gd name="T1" fmla="*/ 21600 h 21600"/>
              <a:gd name="T2" fmla="*/ 2157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101600" cap="rnd">
            <a:solidFill>
              <a:schemeClr val="tx1"/>
            </a:solidFill>
            <a:round/>
            <a:headEnd type="triangle" w="med" len="med"/>
            <a:tailEnd/>
          </a:ln>
          <a:effectLst/>
        </p:spPr>
        <p:txBody>
          <a:bodyPr/>
          <a:lstStyle/>
          <a:p>
            <a:endParaRPr lang="pt-BR"/>
          </a:p>
        </p:txBody>
      </p:sp>
      <p:sp>
        <p:nvSpPr>
          <p:cNvPr id="957447" name="Arc 7"/>
          <p:cNvSpPr>
            <a:spLocks/>
          </p:cNvSpPr>
          <p:nvPr/>
        </p:nvSpPr>
        <p:spPr bwMode="auto">
          <a:xfrm rot="10800000">
            <a:off x="6142038" y="3811588"/>
            <a:ext cx="1217612" cy="1217612"/>
          </a:xfrm>
          <a:custGeom>
            <a:avLst/>
            <a:gdLst>
              <a:gd name="G0" fmla="+- 21600 0 0"/>
              <a:gd name="G1" fmla="+- 21600 0 0"/>
              <a:gd name="G2" fmla="+- 21600 0 0"/>
              <a:gd name="T0" fmla="*/ 0 w 21600"/>
              <a:gd name="T1" fmla="*/ 21600 h 21600"/>
              <a:gd name="T2" fmla="*/ 2157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101600" cap="rnd">
            <a:solidFill>
              <a:schemeClr val="tx1"/>
            </a:solidFill>
            <a:round/>
            <a:headEnd type="triangle" w="med" len="med"/>
            <a:tailEnd/>
          </a:ln>
          <a:effectLst/>
        </p:spPr>
        <p:txBody>
          <a:bodyPr/>
          <a:lstStyle/>
          <a:p>
            <a:endParaRPr lang="pt-B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a:noFill/>
          <a:ln/>
        </p:spPr>
        <p:txBody>
          <a:bodyPr lIns="90488" tIns="44450" rIns="90488" bIns="44450">
            <a:normAutofit fontScale="90000"/>
          </a:bodyPr>
          <a:lstStyle/>
          <a:p>
            <a:r>
              <a:rPr lang="en-US"/>
              <a:t>Rotação – Coord. Homogêneas</a:t>
            </a:r>
          </a:p>
        </p:txBody>
      </p:sp>
      <p:graphicFrame>
        <p:nvGraphicFramePr>
          <p:cNvPr id="958467" name="Object 3">
            <a:hlinkClick r:id="" action="ppaction://ole?verb=0"/>
          </p:cNvPr>
          <p:cNvGraphicFramePr>
            <a:graphicFrameLocks/>
          </p:cNvGraphicFramePr>
          <p:nvPr/>
        </p:nvGraphicFramePr>
        <p:xfrm>
          <a:off x="652463" y="1881188"/>
          <a:ext cx="3470275" cy="1195387"/>
        </p:xfrm>
        <a:graphic>
          <a:graphicData uri="http://schemas.openxmlformats.org/presentationml/2006/ole">
            <p:oleObj spid="_x0000_s958467" name="Equation" r:id="rId3" imgW="1419120" imgH="495000" progId="Equation">
              <p:embed/>
            </p:oleObj>
          </a:graphicData>
        </a:graphic>
      </p:graphicFrame>
      <p:graphicFrame>
        <p:nvGraphicFramePr>
          <p:cNvPr id="958468" name="Object 4">
            <a:hlinkClick r:id="" action="ppaction://ole?verb=0"/>
          </p:cNvPr>
          <p:cNvGraphicFramePr>
            <a:graphicFrameLocks/>
          </p:cNvGraphicFramePr>
          <p:nvPr/>
        </p:nvGraphicFramePr>
        <p:xfrm>
          <a:off x="3205163" y="4471988"/>
          <a:ext cx="2363787" cy="1243012"/>
        </p:xfrm>
        <a:graphic>
          <a:graphicData uri="http://schemas.openxmlformats.org/presentationml/2006/ole">
            <p:oleObj spid="_x0000_s958468" name="Equation" r:id="rId4" imgW="933120" imgH="495000" progId="Equation">
              <p:embed/>
            </p:oleObj>
          </a:graphicData>
        </a:graphic>
      </p:graphicFrame>
      <p:graphicFrame>
        <p:nvGraphicFramePr>
          <p:cNvPr id="958469" name="Object 5">
            <a:hlinkClick r:id="" action="ppaction://ole?verb=0"/>
          </p:cNvPr>
          <p:cNvGraphicFramePr>
            <a:graphicFrameLocks/>
          </p:cNvGraphicFramePr>
          <p:nvPr/>
        </p:nvGraphicFramePr>
        <p:xfrm>
          <a:off x="5846763" y="2684463"/>
          <a:ext cx="2763837" cy="963612"/>
        </p:xfrm>
        <a:graphic>
          <a:graphicData uri="http://schemas.openxmlformats.org/presentationml/2006/ole">
            <p:oleObj spid="_x0000_s958469" name="Equation" r:id="rId5" imgW="971280" imgH="342720" progId="Equation">
              <p:embed/>
            </p:oleObj>
          </a:graphicData>
        </a:graphic>
      </p:graphicFrame>
      <p:sp>
        <p:nvSpPr>
          <p:cNvPr id="958470" name="Arc 6"/>
          <p:cNvSpPr>
            <a:spLocks/>
          </p:cNvSpPr>
          <p:nvPr/>
        </p:nvSpPr>
        <p:spPr bwMode="auto">
          <a:xfrm rot="16200000">
            <a:off x="1657350" y="3609975"/>
            <a:ext cx="1065213" cy="1065213"/>
          </a:xfrm>
          <a:custGeom>
            <a:avLst/>
            <a:gdLst>
              <a:gd name="G0" fmla="+- 21600 0 0"/>
              <a:gd name="G1" fmla="+- 21600 0 0"/>
              <a:gd name="G2" fmla="+- 21600 0 0"/>
              <a:gd name="T0" fmla="*/ 0 w 21600"/>
              <a:gd name="T1" fmla="*/ 21600 h 21600"/>
              <a:gd name="T2" fmla="*/ 2157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101600" cap="rnd">
            <a:solidFill>
              <a:schemeClr val="tx1"/>
            </a:solidFill>
            <a:round/>
            <a:headEnd type="triangle" w="med" len="med"/>
            <a:tailEnd/>
          </a:ln>
          <a:effectLst/>
        </p:spPr>
        <p:txBody>
          <a:bodyPr/>
          <a:lstStyle/>
          <a:p>
            <a:endParaRPr lang="pt-BR"/>
          </a:p>
        </p:txBody>
      </p:sp>
      <p:sp>
        <p:nvSpPr>
          <p:cNvPr id="958471" name="Arc 7"/>
          <p:cNvSpPr>
            <a:spLocks/>
          </p:cNvSpPr>
          <p:nvPr/>
        </p:nvSpPr>
        <p:spPr bwMode="auto">
          <a:xfrm rot="10800000">
            <a:off x="6686550" y="4067175"/>
            <a:ext cx="1065213" cy="1065213"/>
          </a:xfrm>
          <a:custGeom>
            <a:avLst/>
            <a:gdLst>
              <a:gd name="G0" fmla="+- 21600 0 0"/>
              <a:gd name="G1" fmla="+- 21600 0 0"/>
              <a:gd name="G2" fmla="+- 21600 0 0"/>
              <a:gd name="T0" fmla="*/ 0 w 21600"/>
              <a:gd name="T1" fmla="*/ 21600 h 21600"/>
              <a:gd name="T2" fmla="*/ 2157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101600" cap="rnd">
            <a:solidFill>
              <a:schemeClr val="tx1"/>
            </a:solidFill>
            <a:round/>
            <a:headEnd type="triangle" w="med" len="med"/>
            <a:tailEnd/>
          </a:ln>
          <a:effectLst/>
        </p:spPr>
        <p:txBody>
          <a:bodyPr/>
          <a:lstStyle/>
          <a:p>
            <a:endParaRPr lang="pt-B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2297" name="Group 1033"/>
          <p:cNvGrpSpPr>
            <a:grpSpLocks/>
          </p:cNvGrpSpPr>
          <p:nvPr/>
        </p:nvGrpSpPr>
        <p:grpSpPr bwMode="auto">
          <a:xfrm>
            <a:off x="2482850" y="1395413"/>
            <a:ext cx="1560513" cy="1227137"/>
            <a:chOff x="1564" y="879"/>
            <a:chExt cx="983" cy="773"/>
          </a:xfrm>
        </p:grpSpPr>
        <p:sp>
          <p:nvSpPr>
            <p:cNvPr id="12290" name="AutoShape 1026"/>
            <p:cNvSpPr>
              <a:spLocks noChangeArrowheads="1"/>
            </p:cNvSpPr>
            <p:nvPr/>
          </p:nvSpPr>
          <p:spPr bwMode="auto">
            <a:xfrm rot="2700000">
              <a:off x="2143" y="1169"/>
              <a:ext cx="404" cy="404"/>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291" name="AutoShape 1027"/>
            <p:cNvSpPr>
              <a:spLocks noChangeArrowheads="1"/>
            </p:cNvSpPr>
            <p:nvPr/>
          </p:nvSpPr>
          <p:spPr bwMode="auto">
            <a:xfrm rot="2700000" flipH="1">
              <a:off x="1564" y="1438"/>
              <a:ext cx="198" cy="19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292" name="Rectangle 1028"/>
            <p:cNvSpPr>
              <a:spLocks noChangeArrowheads="1"/>
            </p:cNvSpPr>
            <p:nvPr/>
          </p:nvSpPr>
          <p:spPr bwMode="auto">
            <a:xfrm rot="18900000">
              <a:off x="2191" y="879"/>
              <a:ext cx="203" cy="206"/>
            </a:xfrm>
            <a:prstGeom prst="rect">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293" name="AutoShape 1029"/>
            <p:cNvSpPr>
              <a:spLocks noChangeArrowheads="1"/>
            </p:cNvSpPr>
            <p:nvPr/>
          </p:nvSpPr>
          <p:spPr bwMode="auto">
            <a:xfrm rot="16200000">
              <a:off x="1649" y="1249"/>
              <a:ext cx="280" cy="280"/>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294" name="AutoShape 1030"/>
            <p:cNvSpPr>
              <a:spLocks noChangeArrowheads="1"/>
            </p:cNvSpPr>
            <p:nvPr/>
          </p:nvSpPr>
          <p:spPr bwMode="auto">
            <a:xfrm>
              <a:off x="1930" y="1246"/>
              <a:ext cx="405" cy="40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295" name="AutoShape 1031"/>
            <p:cNvSpPr>
              <a:spLocks noChangeArrowheads="1"/>
            </p:cNvSpPr>
            <p:nvPr/>
          </p:nvSpPr>
          <p:spPr bwMode="auto">
            <a:xfrm rot="13500000">
              <a:off x="2243" y="1422"/>
              <a:ext cx="200" cy="198"/>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296" name="Freeform 1032"/>
            <p:cNvSpPr>
              <a:spLocks/>
            </p:cNvSpPr>
            <p:nvPr/>
          </p:nvSpPr>
          <p:spPr bwMode="auto">
            <a:xfrm>
              <a:off x="2342" y="1081"/>
              <a:ext cx="136" cy="434"/>
            </a:xfrm>
            <a:custGeom>
              <a:avLst/>
              <a:gdLst/>
              <a:ahLst/>
              <a:cxnLst>
                <a:cxn ang="0">
                  <a:pos x="135" y="433"/>
                </a:cxn>
                <a:cxn ang="0">
                  <a:pos x="135" y="135"/>
                </a:cxn>
                <a:cxn ang="0">
                  <a:pos x="0" y="0"/>
                </a:cxn>
                <a:cxn ang="0">
                  <a:pos x="0" y="4"/>
                </a:cxn>
                <a:cxn ang="0">
                  <a:pos x="0" y="297"/>
                </a:cxn>
                <a:cxn ang="0">
                  <a:pos x="4" y="301"/>
                </a:cxn>
                <a:cxn ang="0">
                  <a:pos x="135" y="432"/>
                </a:cxn>
                <a:cxn ang="0">
                  <a:pos x="135" y="433"/>
                </a:cxn>
              </a:cxnLst>
              <a:rect l="0" t="0" r="r" b="b"/>
              <a:pathLst>
                <a:path w="136" h="434">
                  <a:moveTo>
                    <a:pt x="135" y="433"/>
                  </a:moveTo>
                  <a:lnTo>
                    <a:pt x="135" y="135"/>
                  </a:lnTo>
                  <a:lnTo>
                    <a:pt x="0" y="0"/>
                  </a:lnTo>
                  <a:lnTo>
                    <a:pt x="0" y="4"/>
                  </a:lnTo>
                  <a:lnTo>
                    <a:pt x="0" y="297"/>
                  </a:lnTo>
                  <a:lnTo>
                    <a:pt x="4" y="301"/>
                  </a:lnTo>
                  <a:lnTo>
                    <a:pt x="135" y="432"/>
                  </a:lnTo>
                  <a:lnTo>
                    <a:pt x="135" y="433"/>
                  </a:lnTo>
                </a:path>
              </a:pathLst>
            </a:custGeom>
            <a:solidFill>
              <a:schemeClr val="accent1"/>
            </a:solidFill>
            <a:ln w="12700" cap="flat" cmpd="sng">
              <a:solidFill>
                <a:schemeClr val="accent1"/>
              </a:solidFill>
              <a:prstDash val="solid"/>
              <a:round/>
              <a:headEnd/>
              <a:tailEnd/>
            </a:ln>
            <a:effectLst/>
          </p:spPr>
          <p:txBody>
            <a:bodyPr wrap="none" anchor="ctr"/>
            <a:lstStyle/>
            <a:p>
              <a:endParaRPr lang="pt-BR"/>
            </a:p>
          </p:txBody>
        </p:sp>
      </p:grpSp>
      <p:grpSp>
        <p:nvGrpSpPr>
          <p:cNvPr id="12305" name="Group 1041"/>
          <p:cNvGrpSpPr>
            <a:grpSpLocks/>
          </p:cNvGrpSpPr>
          <p:nvPr/>
        </p:nvGrpSpPr>
        <p:grpSpPr bwMode="auto">
          <a:xfrm>
            <a:off x="1008063" y="515938"/>
            <a:ext cx="836612" cy="2146300"/>
            <a:chOff x="635" y="325"/>
            <a:chExt cx="527" cy="1352"/>
          </a:xfrm>
        </p:grpSpPr>
        <p:sp>
          <p:nvSpPr>
            <p:cNvPr id="12298" name="Rectangle 1034"/>
            <p:cNvSpPr>
              <a:spLocks noChangeArrowheads="1"/>
            </p:cNvSpPr>
            <p:nvPr/>
          </p:nvSpPr>
          <p:spPr bwMode="auto">
            <a:xfrm>
              <a:off x="902" y="1265"/>
              <a:ext cx="203" cy="205"/>
            </a:xfrm>
            <a:prstGeom prst="rect">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299" name="AutoShape 1035"/>
            <p:cNvSpPr>
              <a:spLocks noChangeArrowheads="1"/>
            </p:cNvSpPr>
            <p:nvPr/>
          </p:nvSpPr>
          <p:spPr bwMode="auto">
            <a:xfrm rot="10800000">
              <a:off x="752" y="325"/>
              <a:ext cx="405" cy="405"/>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00" name="AutoShape 1036"/>
            <p:cNvSpPr>
              <a:spLocks noChangeArrowheads="1"/>
            </p:cNvSpPr>
            <p:nvPr/>
          </p:nvSpPr>
          <p:spPr bwMode="auto">
            <a:xfrm rot="10800000">
              <a:off x="881" y="1052"/>
              <a:ext cx="281" cy="281"/>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01" name="AutoShape 1037"/>
            <p:cNvSpPr>
              <a:spLocks noChangeArrowheads="1"/>
            </p:cNvSpPr>
            <p:nvPr/>
          </p:nvSpPr>
          <p:spPr bwMode="auto">
            <a:xfrm rot="16200000">
              <a:off x="636" y="635"/>
              <a:ext cx="404" cy="40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02" name="AutoShape 1038"/>
            <p:cNvSpPr>
              <a:spLocks noChangeArrowheads="1"/>
            </p:cNvSpPr>
            <p:nvPr/>
          </p:nvSpPr>
          <p:spPr bwMode="auto">
            <a:xfrm>
              <a:off x="844" y="416"/>
              <a:ext cx="200" cy="199"/>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03" name="AutoShape 1039"/>
            <p:cNvSpPr>
              <a:spLocks noChangeArrowheads="1"/>
            </p:cNvSpPr>
            <p:nvPr/>
          </p:nvSpPr>
          <p:spPr bwMode="auto">
            <a:xfrm flipH="1">
              <a:off x="871" y="1481"/>
              <a:ext cx="198" cy="19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04" name="Freeform 1040"/>
            <p:cNvSpPr>
              <a:spLocks/>
            </p:cNvSpPr>
            <p:nvPr/>
          </p:nvSpPr>
          <p:spPr bwMode="auto">
            <a:xfrm>
              <a:off x="680" y="1046"/>
              <a:ext cx="403" cy="212"/>
            </a:xfrm>
            <a:custGeom>
              <a:avLst/>
              <a:gdLst/>
              <a:ahLst/>
              <a:cxnLst>
                <a:cxn ang="0">
                  <a:pos x="0" y="0"/>
                </a:cxn>
                <a:cxn ang="0">
                  <a:pos x="211" y="211"/>
                </a:cxn>
                <a:cxn ang="0">
                  <a:pos x="402" y="211"/>
                </a:cxn>
                <a:cxn ang="0">
                  <a:pos x="399" y="208"/>
                </a:cxn>
                <a:cxn ang="0">
                  <a:pos x="192" y="1"/>
                </a:cxn>
                <a:cxn ang="0">
                  <a:pos x="186" y="1"/>
                </a:cxn>
                <a:cxn ang="0">
                  <a:pos x="1" y="1"/>
                </a:cxn>
                <a:cxn ang="0">
                  <a:pos x="0" y="0"/>
                </a:cxn>
              </a:cxnLst>
              <a:rect l="0" t="0" r="r" b="b"/>
              <a:pathLst>
                <a:path w="403" h="212">
                  <a:moveTo>
                    <a:pt x="0" y="0"/>
                  </a:moveTo>
                  <a:lnTo>
                    <a:pt x="211" y="211"/>
                  </a:lnTo>
                  <a:lnTo>
                    <a:pt x="402" y="211"/>
                  </a:lnTo>
                  <a:lnTo>
                    <a:pt x="399" y="208"/>
                  </a:lnTo>
                  <a:lnTo>
                    <a:pt x="192" y="1"/>
                  </a:lnTo>
                  <a:lnTo>
                    <a:pt x="186" y="1"/>
                  </a:lnTo>
                  <a:lnTo>
                    <a:pt x="1" y="1"/>
                  </a:lnTo>
                  <a:lnTo>
                    <a:pt x="0" y="0"/>
                  </a:lnTo>
                </a:path>
              </a:pathLst>
            </a:custGeom>
            <a:solidFill>
              <a:schemeClr val="accent1"/>
            </a:solidFill>
            <a:ln w="12700" cap="flat" cmpd="sng">
              <a:solidFill>
                <a:schemeClr val="accent1"/>
              </a:solidFill>
              <a:prstDash val="solid"/>
              <a:round/>
              <a:headEnd/>
              <a:tailEnd/>
            </a:ln>
            <a:effectLst/>
          </p:spPr>
          <p:txBody>
            <a:bodyPr wrap="none" anchor="ctr"/>
            <a:lstStyle/>
            <a:p>
              <a:endParaRPr lang="pt-BR"/>
            </a:p>
          </p:txBody>
        </p:sp>
      </p:grpSp>
      <p:grpSp>
        <p:nvGrpSpPr>
          <p:cNvPr id="12313" name="Group 1049"/>
          <p:cNvGrpSpPr>
            <a:grpSpLocks/>
          </p:cNvGrpSpPr>
          <p:nvPr/>
        </p:nvGrpSpPr>
        <p:grpSpPr bwMode="auto">
          <a:xfrm>
            <a:off x="4638675" y="1508125"/>
            <a:ext cx="1320800" cy="1511300"/>
            <a:chOff x="2922" y="950"/>
            <a:chExt cx="832" cy="952"/>
          </a:xfrm>
        </p:grpSpPr>
        <p:sp>
          <p:nvSpPr>
            <p:cNvPr id="12306" name="Rectangle 1042"/>
            <p:cNvSpPr>
              <a:spLocks noChangeArrowheads="1"/>
            </p:cNvSpPr>
            <p:nvPr/>
          </p:nvSpPr>
          <p:spPr bwMode="auto">
            <a:xfrm>
              <a:off x="2928" y="1091"/>
              <a:ext cx="203" cy="206"/>
            </a:xfrm>
            <a:prstGeom prst="rect">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07" name="AutoShape 1043"/>
            <p:cNvSpPr>
              <a:spLocks noChangeArrowheads="1"/>
            </p:cNvSpPr>
            <p:nvPr/>
          </p:nvSpPr>
          <p:spPr bwMode="auto">
            <a:xfrm rot="2700000">
              <a:off x="3350" y="1178"/>
              <a:ext cx="404" cy="404"/>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08" name="AutoShape 1044"/>
            <p:cNvSpPr>
              <a:spLocks noChangeArrowheads="1"/>
            </p:cNvSpPr>
            <p:nvPr/>
          </p:nvSpPr>
          <p:spPr bwMode="auto">
            <a:xfrm rot="18900000">
              <a:off x="3208" y="950"/>
              <a:ext cx="280" cy="280"/>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09" name="AutoShape 1045"/>
            <p:cNvSpPr>
              <a:spLocks noChangeArrowheads="1"/>
            </p:cNvSpPr>
            <p:nvPr/>
          </p:nvSpPr>
          <p:spPr bwMode="auto">
            <a:xfrm rot="8100000">
              <a:off x="3014" y="1496"/>
              <a:ext cx="404" cy="40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10" name="AutoShape 1046"/>
            <p:cNvSpPr>
              <a:spLocks noChangeArrowheads="1"/>
            </p:cNvSpPr>
            <p:nvPr/>
          </p:nvSpPr>
          <p:spPr bwMode="auto">
            <a:xfrm>
              <a:off x="3141" y="1089"/>
              <a:ext cx="200" cy="198"/>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11" name="AutoShape 1047"/>
            <p:cNvSpPr>
              <a:spLocks noChangeArrowheads="1"/>
            </p:cNvSpPr>
            <p:nvPr/>
          </p:nvSpPr>
          <p:spPr bwMode="auto">
            <a:xfrm rot="10800000" flipH="1">
              <a:off x="2928" y="1300"/>
              <a:ext cx="196" cy="198"/>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12" name="Freeform 1048"/>
            <p:cNvSpPr>
              <a:spLocks/>
            </p:cNvSpPr>
            <p:nvPr/>
          </p:nvSpPr>
          <p:spPr bwMode="auto">
            <a:xfrm>
              <a:off x="2922" y="1290"/>
              <a:ext cx="217" cy="403"/>
            </a:xfrm>
            <a:custGeom>
              <a:avLst/>
              <a:gdLst/>
              <a:ahLst/>
              <a:cxnLst>
                <a:cxn ang="0">
                  <a:pos x="0" y="402"/>
                </a:cxn>
                <a:cxn ang="0">
                  <a:pos x="216" y="191"/>
                </a:cxn>
                <a:cxn ang="0">
                  <a:pos x="216" y="0"/>
                </a:cxn>
                <a:cxn ang="0">
                  <a:pos x="213" y="3"/>
                </a:cxn>
                <a:cxn ang="0">
                  <a:pos x="0" y="210"/>
                </a:cxn>
                <a:cxn ang="0">
                  <a:pos x="0" y="216"/>
                </a:cxn>
                <a:cxn ang="0">
                  <a:pos x="0" y="401"/>
                </a:cxn>
                <a:cxn ang="0">
                  <a:pos x="0" y="402"/>
                </a:cxn>
              </a:cxnLst>
              <a:rect l="0" t="0" r="r" b="b"/>
              <a:pathLst>
                <a:path w="217" h="403">
                  <a:moveTo>
                    <a:pt x="0" y="402"/>
                  </a:moveTo>
                  <a:lnTo>
                    <a:pt x="216" y="191"/>
                  </a:lnTo>
                  <a:lnTo>
                    <a:pt x="216" y="0"/>
                  </a:lnTo>
                  <a:lnTo>
                    <a:pt x="213" y="3"/>
                  </a:lnTo>
                  <a:lnTo>
                    <a:pt x="0" y="210"/>
                  </a:lnTo>
                  <a:lnTo>
                    <a:pt x="0" y="216"/>
                  </a:lnTo>
                  <a:lnTo>
                    <a:pt x="0" y="401"/>
                  </a:lnTo>
                  <a:lnTo>
                    <a:pt x="0" y="402"/>
                  </a:lnTo>
                </a:path>
              </a:pathLst>
            </a:custGeom>
            <a:solidFill>
              <a:schemeClr val="accent1"/>
            </a:solidFill>
            <a:ln w="12700" cap="flat" cmpd="sng">
              <a:solidFill>
                <a:schemeClr val="accent1"/>
              </a:solidFill>
              <a:prstDash val="solid"/>
              <a:round/>
              <a:headEnd/>
              <a:tailEnd/>
            </a:ln>
            <a:effectLst/>
          </p:spPr>
          <p:txBody>
            <a:bodyPr wrap="none" anchor="ctr"/>
            <a:lstStyle/>
            <a:p>
              <a:endParaRPr lang="pt-BR"/>
            </a:p>
          </p:txBody>
        </p:sp>
      </p:grpSp>
      <p:grpSp>
        <p:nvGrpSpPr>
          <p:cNvPr id="12321" name="Group 1057"/>
          <p:cNvGrpSpPr>
            <a:grpSpLocks/>
          </p:cNvGrpSpPr>
          <p:nvPr/>
        </p:nvGrpSpPr>
        <p:grpSpPr bwMode="auto">
          <a:xfrm>
            <a:off x="6210300" y="1368425"/>
            <a:ext cx="1296988" cy="1519238"/>
            <a:chOff x="3912" y="862"/>
            <a:chExt cx="817" cy="957"/>
          </a:xfrm>
        </p:grpSpPr>
        <p:sp>
          <p:nvSpPr>
            <p:cNvPr id="12314" name="AutoShape 1050"/>
            <p:cNvSpPr>
              <a:spLocks noChangeArrowheads="1"/>
            </p:cNvSpPr>
            <p:nvPr/>
          </p:nvSpPr>
          <p:spPr bwMode="auto">
            <a:xfrm rot="13500000" flipH="1">
              <a:off x="4181" y="1539"/>
              <a:ext cx="280" cy="280"/>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15" name="Rectangle 1051"/>
            <p:cNvSpPr>
              <a:spLocks noChangeArrowheads="1"/>
            </p:cNvSpPr>
            <p:nvPr/>
          </p:nvSpPr>
          <p:spPr bwMode="auto">
            <a:xfrm>
              <a:off x="4319" y="1275"/>
              <a:ext cx="203" cy="206"/>
            </a:xfrm>
            <a:prstGeom prst="rect">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16" name="AutoShape 1052"/>
            <p:cNvSpPr>
              <a:spLocks noChangeArrowheads="1"/>
            </p:cNvSpPr>
            <p:nvPr/>
          </p:nvSpPr>
          <p:spPr bwMode="auto">
            <a:xfrm>
              <a:off x="4325" y="862"/>
              <a:ext cx="404" cy="404"/>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17" name="AutoShape 1053"/>
            <p:cNvSpPr>
              <a:spLocks noChangeArrowheads="1"/>
            </p:cNvSpPr>
            <p:nvPr/>
          </p:nvSpPr>
          <p:spPr bwMode="auto">
            <a:xfrm rot="16200000">
              <a:off x="3913" y="867"/>
              <a:ext cx="404" cy="40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18" name="AutoShape 1054"/>
            <p:cNvSpPr>
              <a:spLocks noChangeArrowheads="1"/>
            </p:cNvSpPr>
            <p:nvPr/>
          </p:nvSpPr>
          <p:spPr bwMode="auto">
            <a:xfrm rot="10800000">
              <a:off x="4322" y="1474"/>
              <a:ext cx="203" cy="201"/>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19" name="AutoShape 1055"/>
            <p:cNvSpPr>
              <a:spLocks noChangeArrowheads="1"/>
            </p:cNvSpPr>
            <p:nvPr/>
          </p:nvSpPr>
          <p:spPr bwMode="auto">
            <a:xfrm rot="10800000" flipH="1">
              <a:off x="4111" y="1275"/>
              <a:ext cx="196" cy="198"/>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20" name="Freeform 1056"/>
            <p:cNvSpPr>
              <a:spLocks/>
            </p:cNvSpPr>
            <p:nvPr/>
          </p:nvSpPr>
          <p:spPr bwMode="auto">
            <a:xfrm>
              <a:off x="4110" y="1273"/>
              <a:ext cx="211" cy="403"/>
            </a:xfrm>
            <a:custGeom>
              <a:avLst/>
              <a:gdLst/>
              <a:ahLst/>
              <a:cxnLst>
                <a:cxn ang="0">
                  <a:pos x="0" y="402"/>
                </a:cxn>
                <a:cxn ang="0">
                  <a:pos x="210" y="191"/>
                </a:cxn>
                <a:cxn ang="0">
                  <a:pos x="210" y="0"/>
                </a:cxn>
                <a:cxn ang="0">
                  <a:pos x="208" y="3"/>
                </a:cxn>
                <a:cxn ang="0">
                  <a:pos x="0" y="210"/>
                </a:cxn>
                <a:cxn ang="0">
                  <a:pos x="0" y="216"/>
                </a:cxn>
                <a:cxn ang="0">
                  <a:pos x="0" y="401"/>
                </a:cxn>
                <a:cxn ang="0">
                  <a:pos x="0" y="402"/>
                </a:cxn>
              </a:cxnLst>
              <a:rect l="0" t="0" r="r" b="b"/>
              <a:pathLst>
                <a:path w="211" h="403">
                  <a:moveTo>
                    <a:pt x="0" y="402"/>
                  </a:moveTo>
                  <a:lnTo>
                    <a:pt x="210" y="191"/>
                  </a:lnTo>
                  <a:lnTo>
                    <a:pt x="210" y="0"/>
                  </a:lnTo>
                  <a:lnTo>
                    <a:pt x="208" y="3"/>
                  </a:lnTo>
                  <a:lnTo>
                    <a:pt x="0" y="210"/>
                  </a:lnTo>
                  <a:lnTo>
                    <a:pt x="0" y="216"/>
                  </a:lnTo>
                  <a:lnTo>
                    <a:pt x="0" y="401"/>
                  </a:lnTo>
                  <a:lnTo>
                    <a:pt x="0" y="402"/>
                  </a:lnTo>
                </a:path>
              </a:pathLst>
            </a:custGeom>
            <a:solidFill>
              <a:schemeClr val="accent1"/>
            </a:solidFill>
            <a:ln w="12700" cap="flat" cmpd="sng">
              <a:solidFill>
                <a:schemeClr val="accent1"/>
              </a:solidFill>
              <a:prstDash val="solid"/>
              <a:round/>
              <a:headEnd/>
              <a:tailEnd/>
            </a:ln>
            <a:effectLst/>
          </p:spPr>
          <p:txBody>
            <a:bodyPr wrap="none" anchor="ctr"/>
            <a:lstStyle/>
            <a:p>
              <a:endParaRPr lang="pt-BR"/>
            </a:p>
          </p:txBody>
        </p:sp>
      </p:grpSp>
      <p:grpSp>
        <p:nvGrpSpPr>
          <p:cNvPr id="12329" name="Group 1065"/>
          <p:cNvGrpSpPr>
            <a:grpSpLocks/>
          </p:cNvGrpSpPr>
          <p:nvPr/>
        </p:nvGrpSpPr>
        <p:grpSpPr bwMode="auto">
          <a:xfrm>
            <a:off x="1001713" y="3641725"/>
            <a:ext cx="1450975" cy="1122363"/>
            <a:chOff x="631" y="2294"/>
            <a:chExt cx="914" cy="707"/>
          </a:xfrm>
        </p:grpSpPr>
        <p:sp>
          <p:nvSpPr>
            <p:cNvPr id="12322" name="AutoShape 1058"/>
            <p:cNvSpPr>
              <a:spLocks noChangeArrowheads="1"/>
            </p:cNvSpPr>
            <p:nvPr/>
          </p:nvSpPr>
          <p:spPr bwMode="auto">
            <a:xfrm flipH="1">
              <a:off x="776" y="2357"/>
              <a:ext cx="281" cy="281"/>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23" name="Rectangle 1059"/>
            <p:cNvSpPr>
              <a:spLocks noChangeArrowheads="1"/>
            </p:cNvSpPr>
            <p:nvPr/>
          </p:nvSpPr>
          <p:spPr bwMode="auto">
            <a:xfrm>
              <a:off x="776" y="2648"/>
              <a:ext cx="203" cy="206"/>
            </a:xfrm>
            <a:prstGeom prst="rect">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24" name="AutoShape 1060"/>
            <p:cNvSpPr>
              <a:spLocks noChangeArrowheads="1"/>
            </p:cNvSpPr>
            <p:nvPr/>
          </p:nvSpPr>
          <p:spPr bwMode="auto">
            <a:xfrm rot="13500000">
              <a:off x="860" y="2380"/>
              <a:ext cx="404" cy="404"/>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25" name="AutoShape 1061"/>
            <p:cNvSpPr>
              <a:spLocks noChangeArrowheads="1"/>
            </p:cNvSpPr>
            <p:nvPr/>
          </p:nvSpPr>
          <p:spPr bwMode="auto">
            <a:xfrm rot="16200000">
              <a:off x="932" y="2590"/>
              <a:ext cx="410" cy="408"/>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26" name="AutoShape 1062"/>
            <p:cNvSpPr>
              <a:spLocks noChangeArrowheads="1"/>
            </p:cNvSpPr>
            <p:nvPr/>
          </p:nvSpPr>
          <p:spPr bwMode="auto">
            <a:xfrm rot="10800000">
              <a:off x="1065" y="2294"/>
              <a:ext cx="193" cy="194"/>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27" name="AutoShape 1063"/>
            <p:cNvSpPr>
              <a:spLocks noChangeArrowheads="1"/>
            </p:cNvSpPr>
            <p:nvPr/>
          </p:nvSpPr>
          <p:spPr bwMode="auto">
            <a:xfrm rot="5400000" flipH="1">
              <a:off x="1348" y="2586"/>
              <a:ext cx="198" cy="19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28" name="Freeform 1064"/>
            <p:cNvSpPr>
              <a:spLocks/>
            </p:cNvSpPr>
            <p:nvPr/>
          </p:nvSpPr>
          <p:spPr bwMode="auto">
            <a:xfrm>
              <a:off x="631" y="2864"/>
              <a:ext cx="433" cy="137"/>
            </a:xfrm>
            <a:custGeom>
              <a:avLst/>
              <a:gdLst/>
              <a:ahLst/>
              <a:cxnLst>
                <a:cxn ang="0">
                  <a:pos x="0" y="136"/>
                </a:cxn>
                <a:cxn ang="0">
                  <a:pos x="297" y="135"/>
                </a:cxn>
                <a:cxn ang="0">
                  <a:pos x="432" y="0"/>
                </a:cxn>
                <a:cxn ang="0">
                  <a:pos x="429" y="1"/>
                </a:cxn>
                <a:cxn ang="0">
                  <a:pos x="135" y="0"/>
                </a:cxn>
                <a:cxn ang="0">
                  <a:pos x="131" y="4"/>
                </a:cxn>
                <a:cxn ang="0">
                  <a:pos x="0" y="135"/>
                </a:cxn>
                <a:cxn ang="0">
                  <a:pos x="0" y="136"/>
                </a:cxn>
              </a:cxnLst>
              <a:rect l="0" t="0" r="r" b="b"/>
              <a:pathLst>
                <a:path w="433" h="137">
                  <a:moveTo>
                    <a:pt x="0" y="136"/>
                  </a:moveTo>
                  <a:lnTo>
                    <a:pt x="297" y="135"/>
                  </a:lnTo>
                  <a:lnTo>
                    <a:pt x="432" y="0"/>
                  </a:lnTo>
                  <a:lnTo>
                    <a:pt x="429" y="1"/>
                  </a:lnTo>
                  <a:lnTo>
                    <a:pt x="135" y="0"/>
                  </a:lnTo>
                  <a:lnTo>
                    <a:pt x="131" y="4"/>
                  </a:lnTo>
                  <a:lnTo>
                    <a:pt x="0" y="135"/>
                  </a:lnTo>
                  <a:lnTo>
                    <a:pt x="0" y="136"/>
                  </a:lnTo>
                </a:path>
              </a:pathLst>
            </a:custGeom>
            <a:solidFill>
              <a:schemeClr val="accent1"/>
            </a:solidFill>
            <a:ln w="12700" cap="flat" cmpd="sng">
              <a:solidFill>
                <a:schemeClr val="accent1"/>
              </a:solidFill>
              <a:prstDash val="solid"/>
              <a:round/>
              <a:headEnd/>
              <a:tailEnd/>
            </a:ln>
            <a:effectLst/>
          </p:spPr>
          <p:txBody>
            <a:bodyPr wrap="none" anchor="ctr"/>
            <a:lstStyle/>
            <a:p>
              <a:endParaRPr lang="pt-BR"/>
            </a:p>
          </p:txBody>
        </p:sp>
      </p:grpSp>
      <p:grpSp>
        <p:nvGrpSpPr>
          <p:cNvPr id="12336" name="Group 1072"/>
          <p:cNvGrpSpPr>
            <a:grpSpLocks/>
          </p:cNvGrpSpPr>
          <p:nvPr/>
        </p:nvGrpSpPr>
        <p:grpSpPr bwMode="auto">
          <a:xfrm>
            <a:off x="2863850" y="3794125"/>
            <a:ext cx="1292225" cy="958850"/>
            <a:chOff x="1804" y="2390"/>
            <a:chExt cx="814" cy="604"/>
          </a:xfrm>
        </p:grpSpPr>
        <p:sp>
          <p:nvSpPr>
            <p:cNvPr id="12330" name="Rectangle 1066"/>
            <p:cNvSpPr>
              <a:spLocks noChangeArrowheads="1"/>
            </p:cNvSpPr>
            <p:nvPr/>
          </p:nvSpPr>
          <p:spPr bwMode="auto">
            <a:xfrm>
              <a:off x="2415" y="2788"/>
              <a:ext cx="203" cy="206"/>
            </a:xfrm>
            <a:prstGeom prst="rect">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31" name="AutoShape 1067"/>
            <p:cNvSpPr>
              <a:spLocks noChangeArrowheads="1"/>
            </p:cNvSpPr>
            <p:nvPr/>
          </p:nvSpPr>
          <p:spPr bwMode="auto">
            <a:xfrm rot="8100000">
              <a:off x="1913" y="2390"/>
              <a:ext cx="406" cy="40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32" name="AutoShape 1068"/>
            <p:cNvSpPr>
              <a:spLocks noChangeArrowheads="1"/>
            </p:cNvSpPr>
            <p:nvPr/>
          </p:nvSpPr>
          <p:spPr bwMode="auto">
            <a:xfrm rot="10800000">
              <a:off x="1999" y="2588"/>
              <a:ext cx="406" cy="404"/>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33" name="AutoShape 1069"/>
            <p:cNvSpPr>
              <a:spLocks noChangeArrowheads="1"/>
            </p:cNvSpPr>
            <p:nvPr/>
          </p:nvSpPr>
          <p:spPr bwMode="auto">
            <a:xfrm rot="16200000">
              <a:off x="1814" y="2790"/>
              <a:ext cx="198" cy="200"/>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34" name="AutoShape 1070"/>
            <p:cNvSpPr>
              <a:spLocks noChangeArrowheads="1"/>
            </p:cNvSpPr>
            <p:nvPr/>
          </p:nvSpPr>
          <p:spPr bwMode="auto">
            <a:xfrm rot="5400000" flipH="1">
              <a:off x="2213" y="2788"/>
              <a:ext cx="202" cy="200"/>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35" name="Freeform 1071"/>
            <p:cNvSpPr>
              <a:spLocks/>
            </p:cNvSpPr>
            <p:nvPr/>
          </p:nvSpPr>
          <p:spPr bwMode="auto">
            <a:xfrm>
              <a:off x="1804" y="2577"/>
              <a:ext cx="403" cy="211"/>
            </a:xfrm>
            <a:custGeom>
              <a:avLst/>
              <a:gdLst/>
              <a:ahLst/>
              <a:cxnLst>
                <a:cxn ang="0">
                  <a:pos x="0" y="0"/>
                </a:cxn>
                <a:cxn ang="0">
                  <a:pos x="211" y="210"/>
                </a:cxn>
                <a:cxn ang="0">
                  <a:pos x="402" y="210"/>
                </a:cxn>
                <a:cxn ang="0">
                  <a:pos x="399" y="208"/>
                </a:cxn>
                <a:cxn ang="0">
                  <a:pos x="192" y="0"/>
                </a:cxn>
                <a:cxn ang="0">
                  <a:pos x="186" y="0"/>
                </a:cxn>
                <a:cxn ang="0">
                  <a:pos x="1" y="0"/>
                </a:cxn>
                <a:cxn ang="0">
                  <a:pos x="0" y="0"/>
                </a:cxn>
              </a:cxnLst>
              <a:rect l="0" t="0" r="r" b="b"/>
              <a:pathLst>
                <a:path w="403" h="211">
                  <a:moveTo>
                    <a:pt x="0" y="0"/>
                  </a:moveTo>
                  <a:lnTo>
                    <a:pt x="211" y="210"/>
                  </a:lnTo>
                  <a:lnTo>
                    <a:pt x="402" y="210"/>
                  </a:lnTo>
                  <a:lnTo>
                    <a:pt x="399" y="208"/>
                  </a:lnTo>
                  <a:lnTo>
                    <a:pt x="192" y="0"/>
                  </a:lnTo>
                  <a:lnTo>
                    <a:pt x="186" y="0"/>
                  </a:lnTo>
                  <a:lnTo>
                    <a:pt x="1" y="0"/>
                  </a:lnTo>
                  <a:lnTo>
                    <a:pt x="0" y="0"/>
                  </a:lnTo>
                </a:path>
              </a:pathLst>
            </a:custGeom>
            <a:solidFill>
              <a:schemeClr val="accent1"/>
            </a:solidFill>
            <a:ln w="12700" cap="flat" cmpd="sng">
              <a:solidFill>
                <a:schemeClr val="accent1"/>
              </a:solidFill>
              <a:prstDash val="solid"/>
              <a:round/>
              <a:headEnd/>
              <a:tailEnd/>
            </a:ln>
            <a:effectLst/>
          </p:spPr>
          <p:txBody>
            <a:bodyPr wrap="none" anchor="ctr"/>
            <a:lstStyle/>
            <a:p>
              <a:endParaRPr lang="pt-BR"/>
            </a:p>
          </p:txBody>
        </p:sp>
      </p:grpSp>
      <p:sp>
        <p:nvSpPr>
          <p:cNvPr id="12337" name="AutoShape 1073"/>
          <p:cNvSpPr>
            <a:spLocks noChangeArrowheads="1"/>
          </p:cNvSpPr>
          <p:nvPr/>
        </p:nvSpPr>
        <p:spPr bwMode="auto">
          <a:xfrm rot="18900000" flipH="1">
            <a:off x="2651125" y="4211638"/>
            <a:ext cx="446087" cy="446088"/>
          </a:xfrm>
          <a:prstGeom prst="rtTriangle">
            <a:avLst/>
          </a:prstGeom>
          <a:solidFill>
            <a:schemeClr val="accent1"/>
          </a:solidFill>
          <a:ln w="12700">
            <a:solidFill>
              <a:schemeClr val="accent1"/>
            </a:solidFill>
            <a:miter lim="800000"/>
            <a:headEnd/>
            <a:tailEnd/>
          </a:ln>
          <a:effectLst/>
        </p:spPr>
        <p:txBody>
          <a:bodyPr vert="eaVert" wrap="none" anchor="ctr"/>
          <a:lstStyle/>
          <a:p>
            <a:pPr algn="ctr"/>
            <a:endParaRPr lang="pt-BR"/>
          </a:p>
        </p:txBody>
      </p:sp>
      <p:grpSp>
        <p:nvGrpSpPr>
          <p:cNvPr id="12346" name="Group 1082"/>
          <p:cNvGrpSpPr>
            <a:grpSpLocks/>
          </p:cNvGrpSpPr>
          <p:nvPr/>
        </p:nvGrpSpPr>
        <p:grpSpPr bwMode="auto">
          <a:xfrm>
            <a:off x="4965700" y="3830638"/>
            <a:ext cx="1328738" cy="1279525"/>
            <a:chOff x="3128" y="2413"/>
            <a:chExt cx="837" cy="806"/>
          </a:xfrm>
        </p:grpSpPr>
        <p:sp>
          <p:nvSpPr>
            <p:cNvPr id="12338" name="AutoShape 1074"/>
            <p:cNvSpPr>
              <a:spLocks noChangeArrowheads="1"/>
            </p:cNvSpPr>
            <p:nvPr/>
          </p:nvSpPr>
          <p:spPr bwMode="auto">
            <a:xfrm rot="13500000" flipH="1">
              <a:off x="3472" y="2815"/>
              <a:ext cx="406" cy="404"/>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grpSp>
          <p:nvGrpSpPr>
            <p:cNvPr id="12345" name="Group 1081"/>
            <p:cNvGrpSpPr>
              <a:grpSpLocks/>
            </p:cNvGrpSpPr>
            <p:nvPr/>
          </p:nvGrpSpPr>
          <p:grpSpPr bwMode="auto">
            <a:xfrm>
              <a:off x="3128" y="2413"/>
              <a:ext cx="837" cy="595"/>
              <a:chOff x="3128" y="2413"/>
              <a:chExt cx="837" cy="595"/>
            </a:xfrm>
          </p:grpSpPr>
          <p:sp>
            <p:nvSpPr>
              <p:cNvPr id="12339" name="AutoShape 1075"/>
              <p:cNvSpPr>
                <a:spLocks noChangeArrowheads="1"/>
              </p:cNvSpPr>
              <p:nvPr/>
            </p:nvSpPr>
            <p:spPr bwMode="auto">
              <a:xfrm rot="5400000" flipH="1">
                <a:off x="3130" y="2727"/>
                <a:ext cx="274" cy="278"/>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40" name="Rectangle 1076"/>
              <p:cNvSpPr>
                <a:spLocks noChangeArrowheads="1"/>
              </p:cNvSpPr>
              <p:nvPr/>
            </p:nvSpPr>
            <p:spPr bwMode="auto">
              <a:xfrm>
                <a:off x="3196" y="2508"/>
                <a:ext cx="203" cy="206"/>
              </a:xfrm>
              <a:prstGeom prst="rect">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41" name="AutoShape 1077"/>
              <p:cNvSpPr>
                <a:spLocks noChangeArrowheads="1"/>
              </p:cNvSpPr>
              <p:nvPr/>
            </p:nvSpPr>
            <p:spPr bwMode="auto">
              <a:xfrm rot="2700000" flipH="1">
                <a:off x="3210" y="2511"/>
                <a:ext cx="406" cy="40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42" name="AutoShape 1078"/>
              <p:cNvSpPr>
                <a:spLocks noChangeArrowheads="1"/>
              </p:cNvSpPr>
              <p:nvPr/>
            </p:nvSpPr>
            <p:spPr bwMode="auto">
              <a:xfrm rot="8100000">
                <a:off x="3198" y="2413"/>
                <a:ext cx="198" cy="200"/>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43" name="AutoShape 1079"/>
              <p:cNvSpPr>
                <a:spLocks noChangeArrowheads="1"/>
              </p:cNvSpPr>
              <p:nvPr/>
            </p:nvSpPr>
            <p:spPr bwMode="auto">
              <a:xfrm rot="8100000" flipH="1">
                <a:off x="3734" y="2631"/>
                <a:ext cx="202" cy="200"/>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44" name="Freeform 1080"/>
              <p:cNvSpPr>
                <a:spLocks/>
              </p:cNvSpPr>
              <p:nvPr/>
            </p:nvSpPr>
            <p:spPr bwMode="auto">
              <a:xfrm>
                <a:off x="3828" y="2575"/>
                <a:ext cx="137" cy="433"/>
              </a:xfrm>
              <a:custGeom>
                <a:avLst/>
                <a:gdLst/>
                <a:ahLst/>
                <a:cxnLst>
                  <a:cxn ang="0">
                    <a:pos x="0" y="0"/>
                  </a:cxn>
                  <a:cxn ang="0">
                    <a:pos x="1" y="297"/>
                  </a:cxn>
                  <a:cxn ang="0">
                    <a:pos x="136" y="432"/>
                  </a:cxn>
                  <a:cxn ang="0">
                    <a:pos x="135" y="429"/>
                  </a:cxn>
                  <a:cxn ang="0">
                    <a:pos x="136" y="135"/>
                  </a:cxn>
                  <a:cxn ang="0">
                    <a:pos x="132" y="131"/>
                  </a:cxn>
                  <a:cxn ang="0">
                    <a:pos x="1" y="0"/>
                  </a:cxn>
                  <a:cxn ang="0">
                    <a:pos x="0" y="0"/>
                  </a:cxn>
                </a:cxnLst>
                <a:rect l="0" t="0" r="r" b="b"/>
                <a:pathLst>
                  <a:path w="137" h="433">
                    <a:moveTo>
                      <a:pt x="0" y="0"/>
                    </a:moveTo>
                    <a:lnTo>
                      <a:pt x="1" y="297"/>
                    </a:lnTo>
                    <a:lnTo>
                      <a:pt x="136" y="432"/>
                    </a:lnTo>
                    <a:lnTo>
                      <a:pt x="135" y="429"/>
                    </a:lnTo>
                    <a:lnTo>
                      <a:pt x="136" y="135"/>
                    </a:lnTo>
                    <a:lnTo>
                      <a:pt x="132" y="131"/>
                    </a:lnTo>
                    <a:lnTo>
                      <a:pt x="1" y="0"/>
                    </a:lnTo>
                    <a:lnTo>
                      <a:pt x="0" y="0"/>
                    </a:lnTo>
                  </a:path>
                </a:pathLst>
              </a:custGeom>
              <a:solidFill>
                <a:schemeClr val="accent1"/>
              </a:solidFill>
              <a:ln w="12700" cap="flat" cmpd="sng">
                <a:solidFill>
                  <a:schemeClr val="accent1"/>
                </a:solidFill>
                <a:prstDash val="solid"/>
                <a:round/>
                <a:headEnd/>
                <a:tailEnd/>
              </a:ln>
              <a:effectLst/>
            </p:spPr>
            <p:txBody>
              <a:bodyPr wrap="none" anchor="ctr"/>
              <a:lstStyle/>
              <a:p>
                <a:endParaRPr lang="pt-BR"/>
              </a:p>
            </p:txBody>
          </p:sp>
        </p:grpSp>
      </p:grpSp>
      <p:grpSp>
        <p:nvGrpSpPr>
          <p:cNvPr id="12354" name="Group 1090"/>
          <p:cNvGrpSpPr>
            <a:grpSpLocks/>
          </p:cNvGrpSpPr>
          <p:nvPr/>
        </p:nvGrpSpPr>
        <p:grpSpPr bwMode="auto">
          <a:xfrm>
            <a:off x="6940550" y="3225800"/>
            <a:ext cx="1198563" cy="1525588"/>
            <a:chOff x="4372" y="2032"/>
            <a:chExt cx="755" cy="961"/>
          </a:xfrm>
        </p:grpSpPr>
        <p:sp>
          <p:nvSpPr>
            <p:cNvPr id="12347" name="Rectangle 1083"/>
            <p:cNvSpPr>
              <a:spLocks noChangeArrowheads="1"/>
            </p:cNvSpPr>
            <p:nvPr/>
          </p:nvSpPr>
          <p:spPr bwMode="auto">
            <a:xfrm rot="18900000">
              <a:off x="4519" y="2371"/>
              <a:ext cx="198" cy="202"/>
            </a:xfrm>
            <a:prstGeom prst="rect">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48" name="AutoShape 1084"/>
            <p:cNvSpPr>
              <a:spLocks noChangeArrowheads="1"/>
            </p:cNvSpPr>
            <p:nvPr/>
          </p:nvSpPr>
          <p:spPr bwMode="auto">
            <a:xfrm rot="2700000" flipH="1">
              <a:off x="4721" y="2404"/>
              <a:ext cx="406" cy="406"/>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49" name="AutoShape 1085"/>
            <p:cNvSpPr>
              <a:spLocks noChangeArrowheads="1"/>
            </p:cNvSpPr>
            <p:nvPr/>
          </p:nvSpPr>
          <p:spPr bwMode="auto">
            <a:xfrm rot="5400000" flipH="1">
              <a:off x="4627" y="2588"/>
              <a:ext cx="406" cy="404"/>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50" name="AutoShape 1086"/>
            <p:cNvSpPr>
              <a:spLocks noChangeArrowheads="1"/>
            </p:cNvSpPr>
            <p:nvPr/>
          </p:nvSpPr>
          <p:spPr bwMode="auto">
            <a:xfrm rot="16200000">
              <a:off x="4413" y="2032"/>
              <a:ext cx="198" cy="200"/>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51" name="AutoShape 1087"/>
            <p:cNvSpPr>
              <a:spLocks noChangeArrowheads="1"/>
            </p:cNvSpPr>
            <p:nvPr/>
          </p:nvSpPr>
          <p:spPr bwMode="auto">
            <a:xfrm rot="13500000">
              <a:off x="4372" y="2517"/>
              <a:ext cx="204" cy="204"/>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sp>
          <p:nvSpPr>
            <p:cNvPr id="12352" name="Freeform 1088"/>
            <p:cNvSpPr>
              <a:spLocks/>
            </p:cNvSpPr>
            <p:nvPr/>
          </p:nvSpPr>
          <p:spPr bwMode="auto">
            <a:xfrm>
              <a:off x="4618" y="2032"/>
              <a:ext cx="137" cy="432"/>
            </a:xfrm>
            <a:custGeom>
              <a:avLst/>
              <a:gdLst/>
              <a:ahLst/>
              <a:cxnLst>
                <a:cxn ang="0">
                  <a:pos x="0" y="297"/>
                </a:cxn>
                <a:cxn ang="0">
                  <a:pos x="136" y="431"/>
                </a:cxn>
                <a:cxn ang="0">
                  <a:pos x="135" y="135"/>
                </a:cxn>
                <a:cxn ang="0">
                  <a:pos x="0" y="0"/>
                </a:cxn>
                <a:cxn ang="0">
                  <a:pos x="0" y="297"/>
                </a:cxn>
              </a:cxnLst>
              <a:rect l="0" t="0" r="r" b="b"/>
              <a:pathLst>
                <a:path w="137" h="432">
                  <a:moveTo>
                    <a:pt x="0" y="297"/>
                  </a:moveTo>
                  <a:lnTo>
                    <a:pt x="136" y="431"/>
                  </a:lnTo>
                  <a:lnTo>
                    <a:pt x="135" y="135"/>
                  </a:lnTo>
                  <a:lnTo>
                    <a:pt x="0" y="0"/>
                  </a:lnTo>
                  <a:lnTo>
                    <a:pt x="0" y="297"/>
                  </a:lnTo>
                </a:path>
              </a:pathLst>
            </a:custGeom>
            <a:solidFill>
              <a:schemeClr val="accent1"/>
            </a:solidFill>
            <a:ln w="12700" cap="flat" cmpd="sng">
              <a:solidFill>
                <a:schemeClr val="accent1"/>
              </a:solidFill>
              <a:prstDash val="solid"/>
              <a:round/>
              <a:headEnd/>
              <a:tailEnd/>
            </a:ln>
            <a:effectLst/>
          </p:spPr>
          <p:txBody>
            <a:bodyPr wrap="none" anchor="ctr"/>
            <a:lstStyle/>
            <a:p>
              <a:endParaRPr lang="pt-BR"/>
            </a:p>
          </p:txBody>
        </p:sp>
        <p:sp>
          <p:nvSpPr>
            <p:cNvPr id="12353" name="AutoShape 1089"/>
            <p:cNvSpPr>
              <a:spLocks noChangeArrowheads="1"/>
            </p:cNvSpPr>
            <p:nvPr/>
          </p:nvSpPr>
          <p:spPr bwMode="auto">
            <a:xfrm rot="2700000">
              <a:off x="4494" y="2672"/>
              <a:ext cx="269" cy="269"/>
            </a:xfrm>
            <a:prstGeom prst="rtTriangle">
              <a:avLst/>
            </a:prstGeom>
            <a:solidFill>
              <a:schemeClr val="accent1"/>
            </a:solidFill>
            <a:ln w="12700">
              <a:solidFill>
                <a:schemeClr val="accent1"/>
              </a:solidFill>
              <a:miter lim="800000"/>
              <a:headEnd/>
              <a:tailEnd/>
            </a:ln>
            <a:effectLst/>
          </p:spPr>
          <p:txBody>
            <a:bodyPr wrap="none" anchor="ctr"/>
            <a:lstStyle/>
            <a:p>
              <a:endParaRPr lang="pt-BR"/>
            </a:p>
          </p:txBody>
        </p:sp>
      </p:gr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pice">
  <a:themeElements>
    <a:clrScheme name="Áp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Áp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p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2757</TotalTime>
  <Words>2297</Words>
  <Application>Microsoft Office PowerPoint</Application>
  <PresentationFormat>Apresentação na tela (4:3)</PresentationFormat>
  <Paragraphs>630</Paragraphs>
  <Slides>92</Slides>
  <Notes>23</Notes>
  <HiddenSlides>0</HiddenSlides>
  <MMClips>1</MMClips>
  <ScaleCrop>false</ScaleCrop>
  <HeadingPairs>
    <vt:vector size="8" baseType="variant">
      <vt:variant>
        <vt:lpstr>Fontes usadas</vt:lpstr>
      </vt:variant>
      <vt:variant>
        <vt:i4>10</vt:i4>
      </vt:variant>
      <vt:variant>
        <vt:lpstr>Tema</vt:lpstr>
      </vt:variant>
      <vt:variant>
        <vt:i4>1</vt:i4>
      </vt:variant>
      <vt:variant>
        <vt:lpstr>Servidores OLE incorporados</vt:lpstr>
      </vt:variant>
      <vt:variant>
        <vt:i4>6</vt:i4>
      </vt:variant>
      <vt:variant>
        <vt:lpstr>Títulos de slides</vt:lpstr>
      </vt:variant>
      <vt:variant>
        <vt:i4>92</vt:i4>
      </vt:variant>
    </vt:vector>
  </HeadingPairs>
  <TitlesOfParts>
    <vt:vector size="109" baseType="lpstr">
      <vt:lpstr>Arial</vt:lpstr>
      <vt:lpstr>Times New Roman</vt:lpstr>
      <vt:lpstr>Arial Black</vt:lpstr>
      <vt:lpstr>Wingdings</vt:lpstr>
      <vt:lpstr>Symbol</vt:lpstr>
      <vt:lpstr>Arial Unicode MS</vt:lpstr>
      <vt:lpstr>Tahoma</vt:lpstr>
      <vt:lpstr>Verdana</vt:lpstr>
      <vt:lpstr>Times</vt:lpstr>
      <vt:lpstr>Courier New</vt:lpstr>
      <vt:lpstr>Ápice</vt:lpstr>
      <vt:lpstr>Bitmap Image</vt:lpstr>
      <vt:lpstr>Imagem de bitmap</vt:lpstr>
      <vt:lpstr>Microsoft Photo Editor 3.0 Photo</vt:lpstr>
      <vt:lpstr>Foto do Microsoft Photo Editor 3.0</vt:lpstr>
      <vt:lpstr>Microsoft Equation 3.0</vt:lpstr>
      <vt:lpstr>Equation</vt:lpstr>
      <vt:lpstr>  Revisão P1</vt:lpstr>
      <vt:lpstr>Processamento Gráfico</vt:lpstr>
      <vt:lpstr>Processamento de Imagens</vt:lpstr>
      <vt:lpstr>Compressão de Imagens</vt:lpstr>
      <vt:lpstr>Visão Computacional</vt:lpstr>
      <vt:lpstr>Slide 6</vt:lpstr>
      <vt:lpstr>O que é Computação Gráfica?</vt:lpstr>
      <vt:lpstr>Temas da Computação Gráfica  Forma Modelagem Geométrica Aparência Renderização Ação Animação  Interfaces RV</vt:lpstr>
      <vt:lpstr>Modelagem Geométrica</vt:lpstr>
      <vt:lpstr>Renderização</vt:lpstr>
      <vt:lpstr>Rendering</vt:lpstr>
      <vt:lpstr>Exemplo – Ray Tracing</vt:lpstr>
      <vt:lpstr>Real ou Computação Gráfica?</vt:lpstr>
      <vt:lpstr>Animação</vt:lpstr>
      <vt:lpstr>Exemplos Monstros, Shrek</vt:lpstr>
      <vt:lpstr>Slide 16</vt:lpstr>
      <vt:lpstr>      Um pouco de história      </vt:lpstr>
      <vt:lpstr>     - Hardware x Software - Hardcopies devices - (1963) Ivan Sutherland’s PhD tese em sistemas de desenho   * Estruturas de dados para armazenar símbolos e hierarquias que são replicados (projeto de circuitos)  * Técnicas de interação usando teclado e light pen – fundamentando a matemática e os elementos ainda estudados hoje em dia     </vt:lpstr>
      <vt:lpstr>Tecnologia de output</vt:lpstr>
      <vt:lpstr>Tecnologia de output</vt:lpstr>
      <vt:lpstr>Tecnologia de input</vt:lpstr>
      <vt:lpstr>Esquema Conceitual de CG</vt:lpstr>
      <vt:lpstr> Dispositivos</vt:lpstr>
      <vt:lpstr>Dispositivos</vt:lpstr>
      <vt:lpstr>Escaneamento 3D</vt:lpstr>
      <vt:lpstr>Dispositivos</vt:lpstr>
      <vt:lpstr>Motion Capture</vt:lpstr>
      <vt:lpstr>MOCA</vt:lpstr>
      <vt:lpstr>Dispositivos de RV</vt:lpstr>
      <vt:lpstr>Head Mounted Displays – HMD </vt:lpstr>
      <vt:lpstr>CAVE</vt:lpstr>
      <vt:lpstr>Dispositivos de E/S: Geradores de Sensação de Tato e de Força </vt:lpstr>
      <vt:lpstr>Matemática para CG</vt:lpstr>
      <vt:lpstr>Nesta aula nós vimos..</vt:lpstr>
      <vt:lpstr>      Algoritmos de rasterização para primitivas 2D       </vt:lpstr>
      <vt:lpstr>Objetivo: Aproximar primitivas matemáticas descritas através de vértices por meio de um conjunto de pixels de determinada cor</vt:lpstr>
      <vt:lpstr>Slide 37</vt:lpstr>
      <vt:lpstr>Pipeline de visualização 2D</vt:lpstr>
      <vt:lpstr>Slide 39</vt:lpstr>
      <vt:lpstr>SR´s 2D</vt:lpstr>
      <vt:lpstr>Slide 41</vt:lpstr>
      <vt:lpstr>Slide 42</vt:lpstr>
      <vt:lpstr>Slide 43</vt:lpstr>
      <vt:lpstr>Algoritmos de rasterização</vt:lpstr>
      <vt:lpstr>Algoritmos de rasterização</vt:lpstr>
      <vt:lpstr>Algoritmos de rasterização</vt:lpstr>
      <vt:lpstr>Algoritmos de varredura</vt:lpstr>
      <vt:lpstr>Algoritmos de varredura</vt:lpstr>
      <vt:lpstr>Algoritmos de varredura</vt:lpstr>
      <vt:lpstr>Algoritmos de varredura</vt:lpstr>
      <vt:lpstr>Algoritmos de varredura</vt:lpstr>
      <vt:lpstr>Algoritmos de recorte</vt:lpstr>
      <vt:lpstr>Algoritmos de recorte</vt:lpstr>
      <vt:lpstr>Algoritmos de recorte</vt:lpstr>
      <vt:lpstr>Algoritmos de recorte</vt:lpstr>
      <vt:lpstr>Algoritmos de recorte</vt:lpstr>
      <vt:lpstr>Algoritmos de recorte</vt:lpstr>
      <vt:lpstr>Algoritmos de recorte</vt:lpstr>
      <vt:lpstr>Algoritmos de recorte</vt:lpstr>
      <vt:lpstr>Algoritmos de recorte</vt:lpstr>
      <vt:lpstr>Formas de Representação</vt:lpstr>
      <vt:lpstr>Mas, representar o que?  E porque?  </vt:lpstr>
      <vt:lpstr>Modelagem Geométrica</vt:lpstr>
      <vt:lpstr>Formas de Representação</vt:lpstr>
      <vt:lpstr>Formas de Representação Representação Aramada</vt:lpstr>
      <vt:lpstr>Formas de Representação  Superfícies Limitantes</vt:lpstr>
      <vt:lpstr>LOD – Superfícies de Subdivisão</vt:lpstr>
      <vt:lpstr>Formas de Representação Enumeração Espacial (quadtrees e octrees)</vt:lpstr>
      <vt:lpstr>Formas de Representação Enumeração Espacial (quadtrees e octrees)</vt:lpstr>
      <vt:lpstr>Formas de Representação Enumeração Espacial (quadtrees e octrees)</vt:lpstr>
      <vt:lpstr>Formas de Representação Enumeração Espacial (quadtrees e octrees)</vt:lpstr>
      <vt:lpstr>Formas de Representação Enumeração Espacial (quadtrees e octrees)</vt:lpstr>
      <vt:lpstr>Formas de Representação  Cenas</vt:lpstr>
      <vt:lpstr>Formas de Representação  Grafo de Cena</vt:lpstr>
      <vt:lpstr>Técnicas de Modelagem Varredura</vt:lpstr>
      <vt:lpstr>Técnicas de Modelagem Varredura</vt:lpstr>
      <vt:lpstr>Slide 77</vt:lpstr>
      <vt:lpstr>Slide 78</vt:lpstr>
      <vt:lpstr>Slide 79</vt:lpstr>
      <vt:lpstr>Técnicas de Modelagem Fractais</vt:lpstr>
      <vt:lpstr>Técnicas de Modelagem Fractais</vt:lpstr>
      <vt:lpstr>Técnicas de Modelagem Fractais</vt:lpstr>
      <vt:lpstr>Sistemas de Partículas</vt:lpstr>
      <vt:lpstr>Transformações 2D - Translação</vt:lpstr>
      <vt:lpstr>Transformações 2D - Translação</vt:lpstr>
      <vt:lpstr>Transformações 2D - Escala</vt:lpstr>
      <vt:lpstr>Transformações 2D - Rotação</vt:lpstr>
      <vt:lpstr>Coordenadas Homogêneas</vt:lpstr>
      <vt:lpstr>Translação – Coord. Homogêneas</vt:lpstr>
      <vt:lpstr>Escala – Coord. Homogêneas</vt:lpstr>
      <vt:lpstr>Rotação – Coord. Homogêneas</vt:lpstr>
      <vt:lpstr>Slide 92</vt:lpstr>
    </vt:vector>
  </TitlesOfParts>
  <Company>UNISINOS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Brainstorm Meeting of CROMOS Community  - I BMCC</dc:title>
  <dc:creator>soraiarm</dc:creator>
  <cp:lastModifiedBy>Soraia</cp:lastModifiedBy>
  <cp:revision>166</cp:revision>
  <cp:lastPrinted>1601-01-01T00:00:00Z</cp:lastPrinted>
  <dcterms:created xsi:type="dcterms:W3CDTF">2003-06-12T17:45:53Z</dcterms:created>
  <dcterms:modified xsi:type="dcterms:W3CDTF">2012-04-19T12:43:17Z</dcterms:modified>
</cp:coreProperties>
</file>